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61" r:id="rId11"/>
    <p:sldId id="268" r:id="rId12"/>
    <p:sldId id="288" r:id="rId13"/>
    <p:sldId id="289" r:id="rId14"/>
    <p:sldId id="275" r:id="rId15"/>
    <p:sldId id="269" r:id="rId16"/>
    <p:sldId id="270" r:id="rId17"/>
    <p:sldId id="284" r:id="rId18"/>
    <p:sldId id="271" r:id="rId19"/>
    <p:sldId id="272" r:id="rId20"/>
    <p:sldId id="283" r:id="rId21"/>
    <p:sldId id="273" r:id="rId22"/>
    <p:sldId id="274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12" autoAdjust="0"/>
  </p:normalViewPr>
  <p:slideViewPr>
    <p:cSldViewPr>
      <p:cViewPr varScale="1">
        <p:scale>
          <a:sx n="78" d="100"/>
          <a:sy n="78" d="100"/>
        </p:scale>
        <p:origin x="-157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A2A9C-C60C-4B22-A07F-9E331C1FD0BA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99057-BD5F-4D5E-A512-D04A31709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61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Git</a:t>
            </a:r>
            <a:r>
              <a:rPr lang="en-US" altLang="zh-TW" baseline="0" dirty="0" smtClean="0"/>
              <a:t> no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99057-BD5F-4D5E-A512-D04A31709FD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8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sql_foreignkey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w2.php.net/manual/en/class.pdo.php" TargetMode="External"/><Relationship Id="rId2" Type="http://schemas.openxmlformats.org/officeDocument/2006/relationships/hyperlink" Target="http://php.net/manual/en/function.mysql-connect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php/php_mysql_connect.as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crypt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Database 2015 </a:t>
            </a:r>
            <a:br>
              <a:rPr lang="en-US" altLang="zh-TW" dirty="0" smtClean="0"/>
            </a:br>
            <a:r>
              <a:rPr lang="en-US" altLang="zh-TW" dirty="0" smtClean="0"/>
              <a:t>Project 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51720" y="5805264"/>
            <a:ext cx="6912768" cy="766936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ast modified time : 2015-4-13      pm 3:42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781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en-US" altLang="zh-TW" dirty="0" smtClean="0"/>
              <a:t>Function</a:t>
            </a:r>
          </a:p>
          <a:p>
            <a:pPr lvl="1"/>
            <a:r>
              <a:rPr lang="en-US" altLang="zh-TW" dirty="0" smtClean="0"/>
              <a:t>Employer</a:t>
            </a:r>
          </a:p>
          <a:p>
            <a:pPr lvl="2"/>
            <a:r>
              <a:rPr lang="en-US" altLang="zh-TW" dirty="0" smtClean="0"/>
              <a:t>Register  </a:t>
            </a:r>
            <a:r>
              <a:rPr lang="en-US" altLang="zh-TW" sz="2200" i="1" dirty="0" smtClean="0"/>
              <a:t>( </a:t>
            </a:r>
            <a:r>
              <a:rPr lang="en-US" altLang="zh-TW" sz="2200" i="1" dirty="0"/>
              <a:t>insert into employer table )</a:t>
            </a:r>
          </a:p>
          <a:p>
            <a:pPr lvl="2"/>
            <a:r>
              <a:rPr lang="en-US" altLang="zh-TW" dirty="0" smtClean="0"/>
              <a:t>Log in</a:t>
            </a:r>
          </a:p>
          <a:p>
            <a:pPr lvl="2"/>
            <a:r>
              <a:rPr lang="en-US" altLang="zh-TW" dirty="0" smtClean="0"/>
              <a:t>Log out</a:t>
            </a:r>
          </a:p>
          <a:p>
            <a:pPr lvl="2"/>
            <a:r>
              <a:rPr lang="en-US" altLang="zh-TW" dirty="0" smtClean="0"/>
              <a:t>Post new jobs  </a:t>
            </a:r>
            <a:r>
              <a:rPr lang="en-US" altLang="zh-TW" sz="2200" i="1" dirty="0" smtClean="0"/>
              <a:t>( </a:t>
            </a:r>
            <a:r>
              <a:rPr lang="en-US" altLang="zh-TW" sz="2200" i="1" dirty="0"/>
              <a:t>insert into recruit table )</a:t>
            </a:r>
          </a:p>
          <a:p>
            <a:pPr lvl="2"/>
            <a:r>
              <a:rPr lang="en-US" altLang="zh-TW" dirty="0" smtClean="0"/>
              <a:t>Edit his/her own job information  </a:t>
            </a:r>
            <a:r>
              <a:rPr lang="en-US" altLang="zh-TW" sz="2200" i="1" dirty="0"/>
              <a:t>( update recruit table)</a:t>
            </a:r>
          </a:p>
          <a:p>
            <a:pPr lvl="2"/>
            <a:r>
              <a:rPr lang="en-US" altLang="zh-TW" dirty="0" smtClean="0"/>
              <a:t>Delete his /her own job  </a:t>
            </a:r>
            <a:r>
              <a:rPr lang="en-US" altLang="zh-TW" sz="2200" i="1" dirty="0" smtClean="0"/>
              <a:t>(</a:t>
            </a:r>
            <a:r>
              <a:rPr lang="en-US" altLang="zh-TW" sz="2200" i="1" dirty="0"/>
              <a:t>delete from recruit table)</a:t>
            </a:r>
          </a:p>
          <a:p>
            <a:pPr lvl="2"/>
            <a:r>
              <a:rPr lang="en-US" altLang="zh-TW" dirty="0" smtClean="0"/>
              <a:t>View the list of all job seeker  </a:t>
            </a:r>
            <a:r>
              <a:rPr lang="en-US" altLang="zh-TW" sz="2200" i="1" dirty="0" smtClean="0"/>
              <a:t>(</a:t>
            </a:r>
            <a:r>
              <a:rPr lang="en-US" altLang="zh-TW" sz="2200" i="1" dirty="0"/>
              <a:t>user &amp; </a:t>
            </a:r>
            <a:r>
              <a:rPr lang="en-US" altLang="zh-TW" sz="2200" i="1" dirty="0" err="1"/>
              <a:t>user_specialty</a:t>
            </a:r>
            <a:r>
              <a:rPr lang="en-US" altLang="zh-TW" sz="2200" i="1" dirty="0"/>
              <a:t> table)</a:t>
            </a:r>
          </a:p>
          <a:p>
            <a:pPr lvl="2"/>
            <a:r>
              <a:rPr lang="en-US" altLang="zh-TW" dirty="0"/>
              <a:t>View the list of job </a:t>
            </a:r>
            <a:r>
              <a:rPr lang="en-US" altLang="zh-TW" dirty="0" smtClean="0"/>
              <a:t>vacancy </a:t>
            </a:r>
            <a:r>
              <a:rPr lang="en-US" altLang="zh-TW" sz="2200" i="1" dirty="0"/>
              <a:t> (recruit table)</a:t>
            </a:r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219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</a:p>
          <a:p>
            <a:pPr lvl="1"/>
            <a:r>
              <a:rPr lang="en-US" altLang="zh-TW" dirty="0" smtClean="0"/>
              <a:t>Job seeker</a:t>
            </a:r>
          </a:p>
          <a:p>
            <a:pPr lvl="2"/>
            <a:r>
              <a:rPr lang="en-US" altLang="zh-TW" dirty="0" smtClean="0"/>
              <a:t>Register </a:t>
            </a:r>
            <a:r>
              <a:rPr lang="en-US" altLang="zh-TW" sz="2200" i="1" dirty="0"/>
              <a:t>(insert into user table and </a:t>
            </a:r>
            <a:r>
              <a:rPr lang="en-US" altLang="zh-TW" sz="2200" i="1" dirty="0" err="1"/>
              <a:t>user_specialty</a:t>
            </a:r>
            <a:r>
              <a:rPr lang="en-US" altLang="zh-TW" sz="2200" i="1" dirty="0"/>
              <a:t> table)</a:t>
            </a:r>
          </a:p>
          <a:p>
            <a:pPr lvl="2"/>
            <a:r>
              <a:rPr lang="en-US" altLang="zh-TW" dirty="0" smtClean="0"/>
              <a:t>Log in</a:t>
            </a:r>
          </a:p>
          <a:p>
            <a:pPr lvl="2"/>
            <a:r>
              <a:rPr lang="en-US" altLang="zh-TW" dirty="0" smtClean="0"/>
              <a:t>Log out</a:t>
            </a:r>
          </a:p>
          <a:p>
            <a:pPr lvl="2"/>
            <a:r>
              <a:rPr lang="en-US" altLang="zh-TW" dirty="0" smtClean="0"/>
              <a:t>View the list of job vacancy   </a:t>
            </a:r>
            <a:r>
              <a:rPr lang="en-US" altLang="zh-TW" i="1" dirty="0" smtClean="0"/>
              <a:t>(</a:t>
            </a:r>
            <a:r>
              <a:rPr lang="en-US" altLang="zh-TW" i="1" dirty="0"/>
              <a:t>recruit table</a:t>
            </a:r>
            <a:r>
              <a:rPr lang="en-US" altLang="zh-TW" i="1" dirty="0" smtClean="0"/>
              <a:t>)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Cannot view the list of job seeker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638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Foreign Key</a:t>
            </a:r>
          </a:p>
          <a:p>
            <a:pPr lvl="1"/>
            <a:r>
              <a:rPr lang="en-US" altLang="zh-TW" dirty="0" smtClean="0"/>
              <a:t>Implement foreign key on the following pairs of tables</a:t>
            </a:r>
          </a:p>
          <a:p>
            <a:pPr lvl="2"/>
            <a:r>
              <a:rPr lang="en-US" altLang="zh-TW" dirty="0" smtClean="0"/>
              <a:t>specialty  &lt;-&gt;  </a:t>
            </a:r>
            <a:r>
              <a:rPr lang="en-US" altLang="zh-TW" dirty="0" err="1" smtClean="0"/>
              <a:t>user_specialty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Delete some rows in </a:t>
            </a:r>
            <a:r>
              <a:rPr lang="en-US" altLang="zh-TW" dirty="0" err="1" smtClean="0"/>
              <a:t>user_specialty</a:t>
            </a:r>
            <a:r>
              <a:rPr lang="en-US" altLang="zh-TW" dirty="0" smtClean="0"/>
              <a:t> table if some rows in specialty table are deleted</a:t>
            </a:r>
          </a:p>
          <a:p>
            <a:pPr lvl="2"/>
            <a:r>
              <a:rPr lang="en-US" altLang="zh-TW" dirty="0" smtClean="0"/>
              <a:t>location</a:t>
            </a:r>
            <a:r>
              <a:rPr lang="en-US" altLang="zh-TW" dirty="0"/>
              <a:t> &lt;-&gt; </a:t>
            </a:r>
            <a:r>
              <a:rPr lang="en-US" altLang="zh-TW" dirty="0" smtClean="0"/>
              <a:t>recruit</a:t>
            </a:r>
          </a:p>
          <a:p>
            <a:pPr lvl="3"/>
            <a:r>
              <a:rPr lang="en-US" altLang="zh-TW" dirty="0"/>
              <a:t>Delete some rows in </a:t>
            </a:r>
            <a:r>
              <a:rPr lang="en-US" altLang="zh-TW" dirty="0" smtClean="0"/>
              <a:t>recruit </a:t>
            </a:r>
            <a:r>
              <a:rPr lang="en-US" altLang="zh-TW" dirty="0"/>
              <a:t>table if some rows in </a:t>
            </a:r>
            <a:r>
              <a:rPr lang="en-US" altLang="zh-TW" dirty="0" smtClean="0"/>
              <a:t>location </a:t>
            </a:r>
            <a:r>
              <a:rPr lang="en-US" altLang="zh-TW" dirty="0"/>
              <a:t>table are </a:t>
            </a:r>
            <a:r>
              <a:rPr lang="en-US" altLang="zh-TW" dirty="0" smtClean="0"/>
              <a:t>deleted</a:t>
            </a:r>
            <a:endParaRPr lang="en-US" altLang="zh-TW" dirty="0"/>
          </a:p>
          <a:p>
            <a:pPr lvl="2"/>
            <a:r>
              <a:rPr lang="en-US" altLang="zh-TW" dirty="0" err="1" smtClean="0"/>
              <a:t>occupaion</a:t>
            </a:r>
            <a:r>
              <a:rPr lang="en-US" altLang="zh-TW" dirty="0" smtClean="0"/>
              <a:t> </a:t>
            </a:r>
            <a:r>
              <a:rPr lang="en-US" altLang="zh-TW" dirty="0"/>
              <a:t>&lt;-&gt; </a:t>
            </a:r>
            <a:r>
              <a:rPr lang="en-US" altLang="zh-TW" dirty="0" smtClean="0"/>
              <a:t>recruit</a:t>
            </a:r>
          </a:p>
          <a:p>
            <a:pPr lvl="3"/>
            <a:r>
              <a:rPr lang="en-US" altLang="zh-TW" dirty="0"/>
              <a:t>Delete some rows in </a:t>
            </a:r>
            <a:r>
              <a:rPr lang="en-US" altLang="zh-TW" dirty="0" smtClean="0"/>
              <a:t>recruit </a:t>
            </a:r>
            <a:r>
              <a:rPr lang="en-US" altLang="zh-TW" dirty="0"/>
              <a:t>table if some rows in </a:t>
            </a:r>
            <a:r>
              <a:rPr lang="en-US" altLang="zh-TW" dirty="0" smtClean="0"/>
              <a:t>occupation </a:t>
            </a:r>
            <a:r>
              <a:rPr lang="en-US" altLang="zh-TW" dirty="0"/>
              <a:t>table are </a:t>
            </a:r>
            <a:r>
              <a:rPr lang="en-US" altLang="zh-TW" dirty="0" smtClean="0"/>
              <a:t>deleted</a:t>
            </a:r>
          </a:p>
          <a:p>
            <a:pPr lvl="2"/>
            <a:r>
              <a:rPr lang="en-US" altLang="zh-TW" dirty="0" smtClean="0"/>
              <a:t>employer </a:t>
            </a:r>
            <a:r>
              <a:rPr lang="en-US" altLang="zh-TW" dirty="0"/>
              <a:t>&lt;-&gt; recruit</a:t>
            </a:r>
          </a:p>
          <a:p>
            <a:pPr lvl="3"/>
            <a:r>
              <a:rPr lang="en-US" altLang="zh-TW" dirty="0"/>
              <a:t>Delete some rows in recruit table if some rows in employer</a:t>
            </a:r>
            <a:r>
              <a:rPr lang="en-US" altLang="zh-TW" dirty="0" smtClean="0"/>
              <a:t> </a:t>
            </a:r>
            <a:r>
              <a:rPr lang="en-US" altLang="zh-TW" dirty="0"/>
              <a:t>table are deleted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309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Foreign Key</a:t>
            </a:r>
            <a:endParaRPr lang="en-US" altLang="zh-TW" dirty="0"/>
          </a:p>
          <a:p>
            <a:pPr lvl="1"/>
            <a:r>
              <a:rPr lang="en-US" altLang="zh-TW" dirty="0" smtClean="0"/>
              <a:t>How to implement foreign key? What’s the SQL syntax of foreign </a:t>
            </a:r>
            <a:r>
              <a:rPr lang="en-US" altLang="zh-TW" smtClean="0"/>
              <a:t>key?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/>
              <a:t>TA will have a </a:t>
            </a:r>
            <a:r>
              <a:rPr lang="en-US" altLang="zh-TW" dirty="0" smtClean="0"/>
              <a:t>in </a:t>
            </a:r>
            <a:r>
              <a:rPr lang="en-US" altLang="zh-TW" dirty="0"/>
              <a:t>the </a:t>
            </a:r>
            <a:r>
              <a:rPr lang="en-US" altLang="zh-TW" dirty="0" smtClean="0"/>
              <a:t>near future!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or study by yourself :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hlinkClick r:id="rId2"/>
              </a:rPr>
              <a:t>http</a:t>
            </a:r>
            <a:r>
              <a:rPr lang="en-US" altLang="zh-TW" sz="2400" dirty="0">
                <a:hlinkClick r:id="rId2"/>
              </a:rPr>
              <a:t>://www.w3schools.com/sql/sql_foreignkey.asp</a:t>
            </a:r>
            <a:endParaRPr lang="en-US" altLang="zh-TW" sz="2400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117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069160"/>
          </a:xfrm>
        </p:spPr>
        <p:txBody>
          <a:bodyPr/>
          <a:lstStyle/>
          <a:p>
            <a:r>
              <a:rPr lang="en-US" altLang="zh-TW" sz="2800" dirty="0" smtClean="0"/>
              <a:t>Do not show any </a:t>
            </a:r>
            <a:r>
              <a:rPr lang="en-US" altLang="zh-TW" sz="2800" dirty="0" smtClean="0">
                <a:solidFill>
                  <a:srgbClr val="FF0000"/>
                </a:solidFill>
              </a:rPr>
              <a:t>location</a:t>
            </a:r>
            <a:r>
              <a:rPr lang="en-US" altLang="zh-TW" sz="2800" dirty="0" smtClean="0"/>
              <a:t>, </a:t>
            </a:r>
            <a:r>
              <a:rPr lang="en-US" altLang="zh-TW" sz="2800" dirty="0" smtClean="0">
                <a:solidFill>
                  <a:srgbClr val="FF0000"/>
                </a:solidFill>
              </a:rPr>
              <a:t>occupation</a:t>
            </a:r>
            <a:r>
              <a:rPr lang="en-US" altLang="zh-TW" sz="2800" dirty="0" smtClean="0"/>
              <a:t> and </a:t>
            </a:r>
            <a:r>
              <a:rPr lang="en-US" altLang="zh-TW" sz="2800" dirty="0">
                <a:solidFill>
                  <a:srgbClr val="FF0000"/>
                </a:solidFill>
              </a:rPr>
              <a:t>specialty</a:t>
            </a:r>
            <a:r>
              <a:rPr lang="en-US" altLang="zh-TW" sz="2800" dirty="0" smtClean="0"/>
              <a:t> information in your source code like the following picture</a:t>
            </a:r>
          </a:p>
          <a:p>
            <a:r>
              <a:rPr lang="en-US" altLang="zh-TW" sz="2800" dirty="0" smtClean="0"/>
              <a:t>User SQL syntax  </a:t>
            </a:r>
            <a:r>
              <a:rPr lang="en-US" altLang="zh-TW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… FROM occupation </a:t>
            </a:r>
            <a:r>
              <a:rPr lang="en-US" altLang="zh-TW" sz="2800" dirty="0"/>
              <a:t>or</a:t>
            </a:r>
            <a:r>
              <a:rPr lang="en-US" altLang="zh-TW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SELECT … FROM location </a:t>
            </a:r>
            <a:r>
              <a:rPr lang="en-US" altLang="zh-TW" sz="2800" dirty="0" smtClean="0"/>
              <a:t>instead</a:t>
            </a:r>
            <a:endParaRPr lang="zh-TW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61047"/>
            <a:ext cx="5400600" cy="285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9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SQL syntax</a:t>
            </a:r>
          </a:p>
          <a:p>
            <a:pPr lvl="1"/>
            <a:r>
              <a:rPr lang="en-US" altLang="zh-TW" dirty="0" smtClean="0"/>
              <a:t>Do </a:t>
            </a:r>
            <a:r>
              <a:rPr lang="en-US" altLang="zh-TW" dirty="0"/>
              <a:t>not use </a:t>
            </a:r>
            <a:r>
              <a:rPr lang="en-US" altLang="zh-TW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mysql_xxxxx</a:t>
            </a:r>
            <a:r>
              <a:rPr lang="en-US" altLang="zh-TW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lvl="1" indent="0" algn="r">
              <a:buNone/>
            </a:pPr>
            <a:r>
              <a:rPr lang="en-US" altLang="zh-TW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TW" sz="20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mysql_connect</a:t>
            </a:r>
            <a:r>
              <a:rPr lang="en-US" altLang="zh-TW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mysql_select_db</a:t>
            </a:r>
            <a:r>
              <a:rPr lang="en-US" altLang="zh-TW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mysql_query</a:t>
            </a:r>
            <a:r>
              <a:rPr lang="en-US" altLang="zh-TW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……… )</a:t>
            </a:r>
          </a:p>
          <a:p>
            <a:pPr lvl="1"/>
            <a:r>
              <a:rPr lang="en-US" altLang="zh-TW" dirty="0"/>
              <a:t>Please use PDO or </a:t>
            </a:r>
            <a:r>
              <a:rPr lang="en-US" altLang="zh-TW" dirty="0" err="1" smtClean="0"/>
              <a:t>MySQLi</a:t>
            </a:r>
            <a:endParaRPr lang="en-US" altLang="zh-TW" dirty="0" smtClean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latin typeface="+mj-lt"/>
                <a:cs typeface="Consolas" panose="020B0609020204030204" pitchFamily="49" charset="0"/>
              </a:rPr>
              <a:t>Why?  TA will have a class about PDO in the near 							                      future!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+mj-lt"/>
                <a:cs typeface="Consolas" panose="020B0609020204030204" pitchFamily="49" charset="0"/>
              </a:rPr>
              <a:t>	or study by yourself : </a:t>
            </a:r>
          </a:p>
          <a:p>
            <a:pPr lvl="2"/>
            <a:r>
              <a:rPr lang="en-US" altLang="zh-TW" dirty="0">
                <a:latin typeface="+mj-lt"/>
                <a:cs typeface="Consolas" panose="020B0609020204030204" pitchFamily="49" charset="0"/>
                <a:hlinkClick r:id="rId2"/>
              </a:rPr>
              <a:t>http://</a:t>
            </a:r>
            <a:r>
              <a:rPr lang="en-US" altLang="zh-TW" dirty="0" smtClean="0">
                <a:latin typeface="+mj-lt"/>
                <a:cs typeface="Consolas" panose="020B0609020204030204" pitchFamily="49" charset="0"/>
                <a:hlinkClick r:id="rId2"/>
              </a:rPr>
              <a:t>php.net/manual/en/function.mysql-connect.php</a:t>
            </a:r>
            <a:endParaRPr lang="en-US" altLang="zh-TW" dirty="0" smtClean="0">
              <a:latin typeface="+mj-lt"/>
              <a:cs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+mj-lt"/>
                <a:cs typeface="Consolas" panose="020B0609020204030204" pitchFamily="49" charset="0"/>
                <a:hlinkClick r:id="rId3"/>
              </a:rPr>
              <a:t>http://</a:t>
            </a:r>
            <a:r>
              <a:rPr lang="en-US" altLang="zh-TW" dirty="0" smtClean="0">
                <a:latin typeface="+mj-lt"/>
                <a:cs typeface="Consolas" panose="020B0609020204030204" pitchFamily="49" charset="0"/>
                <a:hlinkClick r:id="rId3"/>
              </a:rPr>
              <a:t>tw2.php.net/manual/en/class.pdo.php</a:t>
            </a:r>
            <a:endParaRPr lang="en-US" altLang="zh-TW" dirty="0" smtClean="0">
              <a:latin typeface="+mj-lt"/>
              <a:cs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+mj-lt"/>
                <a:cs typeface="Consolas" panose="020B0609020204030204" pitchFamily="49" charset="0"/>
                <a:hlinkClick r:id="rId4"/>
              </a:rPr>
              <a:t>http://www.w3schools.com/php/php_mysql_connect.asp</a:t>
            </a:r>
            <a:endParaRPr lang="en-US" altLang="zh-TW" dirty="0">
              <a:latin typeface="+mj-lt"/>
              <a:cs typeface="Consolas" panose="020B0609020204030204" pitchFamily="49" charset="0"/>
            </a:endParaRPr>
          </a:p>
          <a:p>
            <a:pPr lvl="2"/>
            <a:endParaRPr lang="en-US" altLang="zh-TW" dirty="0" smtClean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Session</a:t>
            </a:r>
          </a:p>
          <a:p>
            <a:pPr lvl="1"/>
            <a:r>
              <a:rPr lang="en-US" altLang="zh-TW" dirty="0" smtClean="0">
                <a:latin typeface="+mj-lt"/>
                <a:cs typeface="Consolas" panose="020B0609020204030204" pitchFamily="49" charset="0"/>
              </a:rPr>
              <a:t>When log in or register successfully, write account into session</a:t>
            </a:r>
          </a:p>
          <a:p>
            <a:pPr lvl="1"/>
            <a:r>
              <a:rPr lang="en-US" altLang="zh-TW" dirty="0" smtClean="0">
                <a:latin typeface="+mj-lt"/>
                <a:cs typeface="Consolas" panose="020B0609020204030204" pitchFamily="49" charset="0"/>
              </a:rPr>
              <a:t>When log out, destroy session</a:t>
            </a:r>
          </a:p>
          <a:p>
            <a:pPr lvl="1"/>
            <a:r>
              <a:rPr lang="en-US" altLang="zh-TW" dirty="0" smtClean="0">
                <a:latin typeface="+mj-lt"/>
                <a:cs typeface="Consolas" panose="020B0609020204030204" pitchFamily="49" charset="0"/>
              </a:rPr>
              <a:t>User session to determine whether to show some specific function or page</a:t>
            </a:r>
          </a:p>
          <a:p>
            <a:pPr lvl="2"/>
            <a:r>
              <a:rPr lang="en-US" altLang="zh-TW" dirty="0" smtClean="0">
                <a:latin typeface="+mj-lt"/>
                <a:cs typeface="Consolas" panose="020B0609020204030204" pitchFamily="49" charset="0"/>
              </a:rPr>
              <a:t>For example :</a:t>
            </a:r>
            <a:endParaRPr lang="en-US" altLang="zh-TW" dirty="0">
              <a:latin typeface="+mj-lt"/>
              <a:cs typeface="Consolas" panose="020B0609020204030204" pitchFamily="49" charset="0"/>
            </a:endParaRPr>
          </a:p>
          <a:p>
            <a:pPr lvl="3"/>
            <a:r>
              <a:rPr lang="en-US" altLang="zh-TW" dirty="0" smtClean="0">
                <a:latin typeface="+mj-lt"/>
                <a:cs typeface="Consolas" panose="020B0609020204030204" pitchFamily="49" charset="0"/>
              </a:rPr>
              <a:t>cannot enter some page without log in as an employer</a:t>
            </a:r>
          </a:p>
          <a:p>
            <a:pPr lvl="3"/>
            <a:r>
              <a:rPr lang="en-US" altLang="zh-TW" dirty="0" smtClean="0">
                <a:latin typeface="+mj-lt"/>
                <a:cs typeface="Consolas" panose="020B0609020204030204" pitchFamily="49" charset="0"/>
              </a:rPr>
              <a:t>……………….. and so on</a:t>
            </a:r>
          </a:p>
          <a:p>
            <a:pPr marL="914400" lvl="2" indent="0">
              <a:buNone/>
            </a:pPr>
            <a:r>
              <a:rPr lang="en-US" altLang="zh-TW" dirty="0" smtClean="0">
                <a:latin typeface="+mj-lt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38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Account &amp; Password</a:t>
            </a:r>
          </a:p>
          <a:p>
            <a:pPr lvl="1"/>
            <a:r>
              <a:rPr lang="en-US" altLang="zh-TW" dirty="0" smtClean="0"/>
              <a:t>Employer’s account can be the same as job seeker’s account</a:t>
            </a:r>
          </a:p>
          <a:p>
            <a:pPr lvl="1"/>
            <a:r>
              <a:rPr lang="en-US" altLang="zh-TW" dirty="0" smtClean="0">
                <a:latin typeface="+mj-lt"/>
                <a:cs typeface="Consolas" panose="020B0609020204030204" pitchFamily="49" charset="0"/>
              </a:rPr>
              <a:t>Any two employer’s account must be different</a:t>
            </a:r>
          </a:p>
          <a:p>
            <a:pPr lvl="1"/>
            <a:r>
              <a:rPr lang="en-US" altLang="zh-TW" dirty="0">
                <a:cs typeface="Consolas" panose="020B0609020204030204" pitchFamily="49" charset="0"/>
              </a:rPr>
              <a:t>Any two </a:t>
            </a:r>
            <a:r>
              <a:rPr lang="en-US" altLang="zh-TW" dirty="0" smtClean="0">
                <a:cs typeface="Consolas" panose="020B0609020204030204" pitchFamily="49" charset="0"/>
              </a:rPr>
              <a:t>job seeker’s </a:t>
            </a:r>
            <a:r>
              <a:rPr lang="en-US" altLang="zh-TW" dirty="0">
                <a:cs typeface="Consolas" panose="020B0609020204030204" pitchFamily="49" charset="0"/>
              </a:rPr>
              <a:t>account </a:t>
            </a:r>
            <a:r>
              <a:rPr lang="en-US" altLang="zh-TW" sz="2400" dirty="0">
                <a:cs typeface="Consolas" panose="020B0609020204030204" pitchFamily="49" charset="0"/>
              </a:rPr>
              <a:t>must</a:t>
            </a:r>
            <a:r>
              <a:rPr lang="en-US" altLang="zh-TW" dirty="0" smtClean="0">
                <a:cs typeface="Consolas" panose="020B0609020204030204" pitchFamily="49" charset="0"/>
              </a:rPr>
              <a:t> </a:t>
            </a:r>
            <a:r>
              <a:rPr lang="en-US" altLang="zh-TW" dirty="0">
                <a:cs typeface="Consolas" panose="020B0609020204030204" pitchFamily="49" charset="0"/>
              </a:rPr>
              <a:t>be </a:t>
            </a:r>
            <a:r>
              <a:rPr lang="en-US" altLang="zh-TW" dirty="0" smtClean="0">
                <a:cs typeface="Consolas" panose="020B0609020204030204" pitchFamily="49" charset="0"/>
              </a:rPr>
              <a:t>different</a:t>
            </a:r>
            <a:endParaRPr lang="en-US" altLang="zh-TW" dirty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latin typeface="+mj-lt"/>
                <a:cs typeface="Consolas" panose="020B0609020204030204" pitchFamily="49" charset="0"/>
              </a:rPr>
              <a:t>Account and password cannot be empty string or whitespace</a:t>
            </a:r>
          </a:p>
        </p:txBody>
      </p:sp>
    </p:spTree>
    <p:extLst>
      <p:ext uri="{BB962C8B-B14F-4D97-AF65-F5344CB8AC3E}">
        <p14:creationId xmlns:p14="http://schemas.microsoft.com/office/powerpoint/2010/main" val="26165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Password hash</a:t>
            </a:r>
          </a:p>
          <a:p>
            <a:pPr lvl="1"/>
            <a:r>
              <a:rPr lang="en-US" altLang="zh-TW" dirty="0" smtClean="0"/>
              <a:t>Please store hashed password </a:t>
            </a:r>
            <a:r>
              <a:rPr lang="en-US" altLang="zh-TW" dirty="0"/>
              <a:t>instead of plaintext password </a:t>
            </a:r>
            <a:r>
              <a:rPr lang="en-US" altLang="zh-TW" dirty="0" smtClean="0"/>
              <a:t>into your database</a:t>
            </a:r>
          </a:p>
          <a:p>
            <a:pPr lvl="1"/>
            <a:r>
              <a:rPr lang="en-US" altLang="zh-TW" dirty="0">
                <a:cs typeface="Consolas" panose="020B0609020204030204" pitchFamily="49" charset="0"/>
              </a:rPr>
              <a:t>Why?  TA will have a class about </a:t>
            </a:r>
            <a:r>
              <a:rPr lang="en-US" altLang="zh-TW" dirty="0" smtClean="0">
                <a:cs typeface="Consolas" panose="020B0609020204030204" pitchFamily="49" charset="0"/>
              </a:rPr>
              <a:t>hash </a:t>
            </a:r>
            <a:r>
              <a:rPr lang="en-US" altLang="zh-TW" dirty="0">
                <a:cs typeface="Consolas" panose="020B0609020204030204" pitchFamily="49" charset="0"/>
              </a:rPr>
              <a:t>in the </a:t>
            </a:r>
            <a:r>
              <a:rPr lang="en-US" altLang="zh-TW" dirty="0" smtClean="0">
                <a:cs typeface="Consolas" panose="020B0609020204030204" pitchFamily="49" charset="0"/>
              </a:rPr>
              <a:t>near</a:t>
            </a:r>
            <a:r>
              <a:rPr lang="en-US" altLang="zh-TW" dirty="0">
                <a:cs typeface="Consolas" panose="020B0609020204030204" pitchFamily="49" charset="0"/>
              </a:rPr>
              <a:t>					                     </a:t>
            </a:r>
            <a:r>
              <a:rPr lang="en-US" altLang="zh-TW" dirty="0" smtClean="0">
                <a:cs typeface="Consolas" panose="020B0609020204030204" pitchFamily="49" charset="0"/>
              </a:rPr>
              <a:t>     </a:t>
            </a:r>
            <a:r>
              <a:rPr lang="en-US" altLang="zh-TW" dirty="0">
                <a:cs typeface="Consolas" panose="020B0609020204030204" pitchFamily="49" charset="0"/>
              </a:rPr>
              <a:t>future!</a:t>
            </a:r>
          </a:p>
          <a:p>
            <a:pPr marL="457200" lvl="1" indent="0">
              <a:buNone/>
            </a:pPr>
            <a:r>
              <a:rPr lang="en-US" altLang="zh-TW" dirty="0">
                <a:cs typeface="Consolas" panose="020B0609020204030204" pitchFamily="49" charset="0"/>
              </a:rPr>
              <a:t>	or study by yourself : </a:t>
            </a:r>
          </a:p>
          <a:p>
            <a:pPr lvl="2"/>
            <a:r>
              <a:rPr lang="en-US" altLang="zh-TW" dirty="0">
                <a:cs typeface="Consolas" panose="020B0609020204030204" pitchFamily="49" charset="0"/>
                <a:hlinkClick r:id="rId2"/>
              </a:rPr>
              <a:t>http://php.net/manual/en/function.crypt.php</a:t>
            </a:r>
            <a:r>
              <a:rPr lang="en-US" altLang="zh-TW" dirty="0" smtClean="0">
                <a:hlinkClick r:id="rId2"/>
              </a:rPr>
              <a:t> 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en-US" altLang="zh-TW" dirty="0" smtClean="0">
                <a:latin typeface="+mj-lt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en-US" altLang="zh-TW" sz="2600" dirty="0" smtClean="0"/>
              <a:t>Upload your source code &amp; report to E3</a:t>
            </a:r>
          </a:p>
          <a:p>
            <a:pPr lvl="1"/>
            <a:endParaRPr lang="en-US" altLang="zh-TW" sz="2000" dirty="0"/>
          </a:p>
          <a:p>
            <a:r>
              <a:rPr lang="en-US" altLang="zh-TW" sz="2600" dirty="0"/>
              <a:t>One group, one </a:t>
            </a:r>
            <a:r>
              <a:rPr lang="en-US" altLang="zh-TW" sz="2600" dirty="0" smtClean="0"/>
              <a:t>report</a:t>
            </a:r>
          </a:p>
          <a:p>
            <a:endParaRPr lang="en-US" altLang="zh-TW" sz="2600" dirty="0"/>
          </a:p>
          <a:p>
            <a:r>
              <a:rPr lang="en-US" altLang="zh-TW" sz="2600" dirty="0"/>
              <a:t>Report can only be .pdf </a:t>
            </a:r>
            <a:r>
              <a:rPr lang="en-US" altLang="zh-TW" sz="2600" dirty="0" smtClean="0"/>
              <a:t>format which contains the following information</a:t>
            </a:r>
          </a:p>
          <a:p>
            <a:pPr lvl="1"/>
            <a:r>
              <a:rPr lang="en-US" altLang="zh-TW" sz="2000" dirty="0" smtClean="0"/>
              <a:t>Name, student ID of your team members</a:t>
            </a:r>
          </a:p>
          <a:p>
            <a:pPr lvl="1"/>
            <a:r>
              <a:rPr lang="en-US" altLang="zh-TW" sz="2000" dirty="0" smtClean="0"/>
              <a:t>URL of your webpage (can be accessed by TA while you demonstrate 							your website)</a:t>
            </a:r>
          </a:p>
        </p:txBody>
      </p:sp>
    </p:spTree>
    <p:extLst>
      <p:ext uri="{BB962C8B-B14F-4D97-AF65-F5344CB8AC3E}">
        <p14:creationId xmlns:p14="http://schemas.microsoft.com/office/powerpoint/2010/main" val="17879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 Hunting System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755576" y="1700030"/>
            <a:ext cx="75608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Job hunting system</a:t>
            </a:r>
            <a:endParaRPr lang="zh-TW" altLang="en-US" sz="2200" dirty="0"/>
          </a:p>
        </p:txBody>
      </p:sp>
      <p:sp>
        <p:nvSpPr>
          <p:cNvPr id="43" name="圓角矩形 42"/>
          <p:cNvSpPr/>
          <p:nvPr/>
        </p:nvSpPr>
        <p:spPr>
          <a:xfrm>
            <a:off x="1007604" y="3068960"/>
            <a:ext cx="32403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 smtClean="0"/>
              <a:t>Employer register</a:t>
            </a:r>
            <a:endParaRPr lang="zh-TW" altLang="en-US" sz="2200" dirty="0"/>
          </a:p>
        </p:txBody>
      </p:sp>
      <p:sp>
        <p:nvSpPr>
          <p:cNvPr id="44" name="圓角矩形 43"/>
          <p:cNvSpPr/>
          <p:nvPr/>
        </p:nvSpPr>
        <p:spPr>
          <a:xfrm>
            <a:off x="5436096" y="3068960"/>
            <a:ext cx="32403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/>
              <a:t>Job seeker register</a:t>
            </a:r>
            <a:endParaRPr lang="zh-TW" altLang="en-US" sz="2200" dirty="0"/>
          </a:p>
        </p:txBody>
      </p:sp>
      <p:sp>
        <p:nvSpPr>
          <p:cNvPr id="46" name="圓角矩形 45"/>
          <p:cNvSpPr/>
          <p:nvPr/>
        </p:nvSpPr>
        <p:spPr>
          <a:xfrm>
            <a:off x="5436096" y="4077072"/>
            <a:ext cx="3312368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/>
              <a:t>1. Fill in resume</a:t>
            </a:r>
          </a:p>
          <a:p>
            <a:r>
              <a:rPr lang="en-US" altLang="zh-TW" sz="2200" dirty="0"/>
              <a:t>2. View job vacancy list</a:t>
            </a:r>
          </a:p>
          <a:p>
            <a:endParaRPr lang="en-US" altLang="zh-TW" dirty="0"/>
          </a:p>
        </p:txBody>
      </p:sp>
      <p:sp>
        <p:nvSpPr>
          <p:cNvPr id="47" name="圓角矩形 46"/>
          <p:cNvSpPr/>
          <p:nvPr/>
        </p:nvSpPr>
        <p:spPr>
          <a:xfrm>
            <a:off x="251520" y="4056597"/>
            <a:ext cx="4752528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/>
              <a:t>1. Post job information</a:t>
            </a:r>
          </a:p>
          <a:p>
            <a:r>
              <a:rPr lang="en-US" altLang="zh-TW" sz="2200" dirty="0"/>
              <a:t>2. Edit his/her own job information</a:t>
            </a:r>
          </a:p>
          <a:p>
            <a:r>
              <a:rPr lang="en-US" altLang="zh-TW" sz="2200" dirty="0"/>
              <a:t>3. Delete his/her own job information</a:t>
            </a:r>
          </a:p>
          <a:p>
            <a:r>
              <a:rPr lang="en-US" altLang="zh-TW" sz="2200" dirty="0"/>
              <a:t>4. View </a:t>
            </a:r>
            <a:r>
              <a:rPr lang="en-US" altLang="zh-TW" sz="2200" dirty="0" smtClean="0"/>
              <a:t>the list of all job seeker</a:t>
            </a:r>
            <a:endParaRPr lang="en-US" altLang="zh-TW" sz="2200" dirty="0"/>
          </a:p>
          <a:p>
            <a:r>
              <a:rPr lang="en-US" altLang="zh-TW" sz="2200" dirty="0"/>
              <a:t>5. View </a:t>
            </a:r>
            <a:r>
              <a:rPr lang="en-US" altLang="zh-TW" sz="2200" dirty="0" smtClean="0"/>
              <a:t>list of job vacancy</a:t>
            </a:r>
            <a:endParaRPr lang="en-US" altLang="zh-TW" dirty="0"/>
          </a:p>
        </p:txBody>
      </p:sp>
      <p:cxnSp>
        <p:nvCxnSpPr>
          <p:cNvPr id="49" name="直線單箭頭接點 48"/>
          <p:cNvCxnSpPr>
            <a:stCxn id="42" idx="2"/>
            <a:endCxn id="43" idx="0"/>
          </p:cNvCxnSpPr>
          <p:nvPr/>
        </p:nvCxnSpPr>
        <p:spPr>
          <a:xfrm flipH="1">
            <a:off x="2627784" y="2420110"/>
            <a:ext cx="1908212" cy="6488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43" idx="2"/>
            <a:endCxn id="47" idx="0"/>
          </p:cNvCxnSpPr>
          <p:nvPr/>
        </p:nvCxnSpPr>
        <p:spPr>
          <a:xfrm>
            <a:off x="2627784" y="3717032"/>
            <a:ext cx="0" cy="33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2" idx="2"/>
            <a:endCxn id="44" idx="0"/>
          </p:cNvCxnSpPr>
          <p:nvPr/>
        </p:nvCxnSpPr>
        <p:spPr>
          <a:xfrm>
            <a:off x="4535996" y="2420110"/>
            <a:ext cx="2520280" cy="6488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4" idx="2"/>
            <a:endCxn id="46" idx="0"/>
          </p:cNvCxnSpPr>
          <p:nvPr/>
        </p:nvCxnSpPr>
        <p:spPr>
          <a:xfrm>
            <a:off x="7056276" y="3717032"/>
            <a:ext cx="36004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0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en-US" altLang="zh-TW" sz="2600" dirty="0" smtClean="0"/>
              <a:t>Deadline : 2015-4-27     </a:t>
            </a:r>
            <a:r>
              <a:rPr lang="en-US" altLang="zh-TW" sz="2600" dirty="0" smtClean="0"/>
              <a:t>23:59:59</a:t>
            </a:r>
          </a:p>
          <a:p>
            <a:pPr lvl="1"/>
            <a:r>
              <a:rPr lang="en-US" altLang="zh-TW" sz="2200" dirty="0" smtClean="0"/>
              <a:t>Hand in delay: delay one day, your score will be 20% off.</a:t>
            </a:r>
          </a:p>
          <a:p>
            <a:pPr lvl="1"/>
            <a:r>
              <a:rPr lang="en-US" altLang="zh-TW" sz="2200" dirty="0" smtClean="0"/>
              <a:t>E.g. Delay one day: score*0.8   </a:t>
            </a:r>
          </a:p>
          <a:p>
            <a:pPr lvl="1"/>
            <a:r>
              <a:rPr lang="en-US" altLang="zh-TW" sz="2200" dirty="0" smtClean="0"/>
              <a:t>E.g. Delay two day</a:t>
            </a:r>
            <a:r>
              <a:rPr lang="en-US" altLang="zh-TW" sz="2200" smtClean="0"/>
              <a:t>: score*0.8*0.8</a:t>
            </a:r>
            <a:endParaRPr lang="en-US" altLang="zh-TW" sz="2200" dirty="0" smtClean="0"/>
          </a:p>
          <a:p>
            <a:r>
              <a:rPr lang="en-US" altLang="zh-TW" sz="2600" dirty="0" smtClean="0"/>
              <a:t>Demonstration time : </a:t>
            </a:r>
            <a:r>
              <a:rPr lang="en-US" altLang="zh-TW" sz="2600" dirty="0" smtClean="0"/>
              <a:t>undetermined</a:t>
            </a:r>
          </a:p>
          <a:p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461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you have any question about this project, please post it on E3 forum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771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Website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Please check </a:t>
            </a:r>
            <a:r>
              <a:rPr lang="en-US" altLang="zh-TW" smtClean="0"/>
              <a:t>out website_example.pdf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3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Database</a:t>
            </a:r>
          </a:p>
          <a:p>
            <a:pPr lvl="1"/>
            <a:r>
              <a:rPr lang="en-US" altLang="zh-TW" sz="2400" dirty="0" smtClean="0"/>
              <a:t>You need 7 tables</a:t>
            </a:r>
          </a:p>
          <a:p>
            <a:pPr lvl="1"/>
            <a:r>
              <a:rPr lang="en-US" altLang="zh-TW" sz="2400" dirty="0" smtClean="0"/>
              <a:t>Table name : employer</a:t>
            </a:r>
            <a:endParaRPr lang="zh-TW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43218"/>
              </p:ext>
            </p:extLst>
          </p:nvPr>
        </p:nvGraphicFramePr>
        <p:xfrm>
          <a:off x="1259632" y="3501008"/>
          <a:ext cx="69127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08012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Index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primary key , auto-increment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phone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4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zh-TW" sz="2800" dirty="0" smtClean="0"/>
              <a:t>Database</a:t>
            </a:r>
          </a:p>
          <a:p>
            <a:pPr lvl="1"/>
            <a:r>
              <a:rPr lang="en-US" altLang="zh-TW" sz="2400" dirty="0" smtClean="0"/>
              <a:t>You need 7 tables</a:t>
            </a:r>
          </a:p>
          <a:p>
            <a:pPr lvl="1"/>
            <a:r>
              <a:rPr lang="en-US" altLang="zh-TW" sz="2400" dirty="0" smtClean="0"/>
              <a:t>Table name : location</a:t>
            </a:r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 smtClean="0"/>
              <a:t>Define these location by yourself</a:t>
            </a:r>
          </a:p>
          <a:p>
            <a:pPr marL="457200" lvl="1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e.g. Taipei, Hsinchu, Tainan</a:t>
            </a:r>
            <a:endParaRPr lang="zh-TW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128211"/>
              </p:ext>
            </p:extLst>
          </p:nvPr>
        </p:nvGraphicFramePr>
        <p:xfrm>
          <a:off x="1259632" y="3501008"/>
          <a:ext cx="69127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08012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Index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primary key , auto-increment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6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Database</a:t>
            </a:r>
          </a:p>
          <a:p>
            <a:pPr lvl="1"/>
            <a:r>
              <a:rPr lang="en-US" altLang="zh-TW" sz="2400" dirty="0" smtClean="0"/>
              <a:t>You need 7 tables</a:t>
            </a:r>
          </a:p>
          <a:p>
            <a:pPr lvl="1"/>
            <a:r>
              <a:rPr lang="en-US" altLang="zh-TW" sz="2400" dirty="0" smtClean="0"/>
              <a:t>Table name : occupation</a:t>
            </a:r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 smtClean="0"/>
              <a:t>Define occupation by yourself</a:t>
            </a:r>
          </a:p>
          <a:p>
            <a:pPr marL="457200" lvl="1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e.g. Teacher, Doctor, Reporter……………..</a:t>
            </a:r>
            <a:endParaRPr lang="zh-TW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147"/>
              </p:ext>
            </p:extLst>
          </p:nvPr>
        </p:nvGraphicFramePr>
        <p:xfrm>
          <a:off x="1259632" y="3501008"/>
          <a:ext cx="69127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08012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Index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primary key , auto-increment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occupation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8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Database</a:t>
            </a:r>
          </a:p>
          <a:p>
            <a:pPr lvl="1"/>
            <a:r>
              <a:rPr lang="en-US" altLang="zh-TW" sz="2400" dirty="0" smtClean="0"/>
              <a:t>You need 7 tables</a:t>
            </a:r>
          </a:p>
          <a:p>
            <a:pPr lvl="1"/>
            <a:r>
              <a:rPr lang="en-US" altLang="zh-TW" sz="2400" dirty="0" smtClean="0"/>
              <a:t>Table name : recruit</a:t>
            </a:r>
          </a:p>
          <a:p>
            <a:pPr lvl="1"/>
            <a:endParaRPr lang="en-US" altLang="zh-TW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67576"/>
              </p:ext>
            </p:extLst>
          </p:nvPr>
        </p:nvGraphicFramePr>
        <p:xfrm>
          <a:off x="107504" y="2895600"/>
          <a:ext cx="8928993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936104"/>
                <a:gridCol w="3600400"/>
                <a:gridCol w="28803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Attribute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Type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Index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Description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int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primary key , auto-increment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employer_id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int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foreign key, references</a:t>
                      </a:r>
                      <a:r>
                        <a:rPr lang="en-US" altLang="zh-TW" sz="1600" baseline="0" dirty="0" smtClean="0"/>
                        <a:t> to employer table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who posted this job information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/>
                        <a:t>occupation_id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int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foreign key, references</a:t>
                      </a:r>
                      <a:r>
                        <a:rPr lang="en-US" altLang="zh-TW" sz="1600" baseline="0" dirty="0" smtClean="0"/>
                        <a:t> to occupation table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/>
                        <a:t>location_id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int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foreign key, references</a:t>
                      </a:r>
                      <a:r>
                        <a:rPr lang="en-US" altLang="zh-TW" sz="1600" baseline="0" dirty="0" smtClean="0"/>
                        <a:t> to location table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working_time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varchar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education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varchar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educational</a:t>
                      </a:r>
                      <a:r>
                        <a:rPr lang="en-US" altLang="zh-TW" sz="1600" baseline="0" dirty="0" smtClean="0"/>
                        <a:t> background requirement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experience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int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minimum of working  experience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salary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int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0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zh-TW" sz="2800" dirty="0" smtClean="0"/>
              <a:t>Database</a:t>
            </a:r>
          </a:p>
          <a:p>
            <a:pPr lvl="1"/>
            <a:r>
              <a:rPr lang="en-US" altLang="zh-TW" sz="2400" dirty="0" smtClean="0"/>
              <a:t>You need 7 tables</a:t>
            </a:r>
          </a:p>
          <a:p>
            <a:pPr lvl="1"/>
            <a:r>
              <a:rPr lang="en-US" altLang="zh-TW" sz="2400" dirty="0" smtClean="0"/>
              <a:t>Table name : specialty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400" dirty="0"/>
              <a:t>Define </a:t>
            </a:r>
            <a:r>
              <a:rPr lang="en-US" altLang="zh-TW" sz="2400" dirty="0" smtClean="0"/>
              <a:t>specialty </a:t>
            </a:r>
            <a:r>
              <a:rPr lang="en-US" altLang="zh-TW" sz="2400" dirty="0"/>
              <a:t>by yourself</a:t>
            </a:r>
          </a:p>
          <a:p>
            <a:pPr marL="457200" lvl="1" indent="0">
              <a:buNone/>
            </a:pPr>
            <a:r>
              <a:rPr lang="en-US" altLang="zh-TW" sz="2400" dirty="0"/>
              <a:t>	e.g. </a:t>
            </a:r>
            <a:r>
              <a:rPr lang="en-US" altLang="zh-TW" sz="2400" dirty="0" smtClean="0"/>
              <a:t>Beauty, Accounting, Design, Catering…………..</a:t>
            </a:r>
            <a:endParaRPr lang="zh-TW" altLang="en-US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31601"/>
              </p:ext>
            </p:extLst>
          </p:nvPr>
        </p:nvGraphicFramePr>
        <p:xfrm>
          <a:off x="1259632" y="3501008"/>
          <a:ext cx="69127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08012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Index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primary key , auto-increment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specialty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7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Database</a:t>
            </a:r>
          </a:p>
          <a:p>
            <a:pPr lvl="1"/>
            <a:r>
              <a:rPr lang="en-US" altLang="zh-TW" sz="2400" dirty="0" smtClean="0"/>
              <a:t>You need 7 tables</a:t>
            </a:r>
          </a:p>
          <a:p>
            <a:pPr lvl="1"/>
            <a:r>
              <a:rPr lang="en-US" altLang="zh-TW" sz="2400" dirty="0" smtClean="0"/>
              <a:t>Table name : user</a:t>
            </a:r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67213"/>
              </p:ext>
            </p:extLst>
          </p:nvPr>
        </p:nvGraphicFramePr>
        <p:xfrm>
          <a:off x="107504" y="3068960"/>
          <a:ext cx="892899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080120"/>
                <a:gridCol w="3096344"/>
                <a:gridCol w="30243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primary key , auto-increment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highest</a:t>
                      </a:r>
                      <a:r>
                        <a:rPr lang="en-US" altLang="zh-TW" baseline="0" dirty="0" smtClean="0"/>
                        <a:t> education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expected_salary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phone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gender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3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Database</a:t>
            </a:r>
          </a:p>
          <a:p>
            <a:pPr lvl="1"/>
            <a:r>
              <a:rPr lang="en-US" altLang="zh-TW" sz="2400" dirty="0" smtClean="0"/>
              <a:t>You need 7 tables</a:t>
            </a:r>
          </a:p>
          <a:p>
            <a:pPr lvl="1"/>
            <a:r>
              <a:rPr lang="en-US" altLang="zh-TW" sz="2400" dirty="0" smtClean="0"/>
              <a:t>Table name : </a:t>
            </a:r>
            <a:r>
              <a:rPr lang="en-US" altLang="zh-TW" sz="2400" dirty="0" err="1" smtClean="0"/>
              <a:t>user_specialty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25451"/>
              </p:ext>
            </p:extLst>
          </p:nvPr>
        </p:nvGraphicFramePr>
        <p:xfrm>
          <a:off x="251517" y="3501008"/>
          <a:ext cx="878497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3"/>
                <a:gridCol w="936104"/>
                <a:gridCol w="3172140"/>
                <a:gridCol w="32365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primary key , auto-increment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varchar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specialty_id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foreign key, references</a:t>
                      </a:r>
                      <a:r>
                        <a:rPr lang="en-US" altLang="zh-TW" sz="1800" baseline="0" dirty="0" smtClean="0"/>
                        <a:t> to specialty table</a:t>
                      </a:r>
                      <a:endParaRPr lang="zh-TW" altLang="en-US" sz="1800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what kind</a:t>
                      </a:r>
                      <a:r>
                        <a:rPr lang="en-US" altLang="zh-TW" baseline="0" dirty="0" smtClean="0"/>
                        <a:t> of specialty does the user(job seeker) have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6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813</Words>
  <Application>Microsoft Office PowerPoint</Application>
  <PresentationFormat>如螢幕大小 (4:3)</PresentationFormat>
  <Paragraphs>253</Paragraphs>
  <Slides>22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Database 2015  Project 1</vt:lpstr>
      <vt:lpstr>Job Hunting System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Specification</vt:lpstr>
      <vt:lpstr>Q&amp;A</vt:lpstr>
      <vt:lpstr>Website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2015  Project 1</dc:title>
  <dc:creator>lf963</dc:creator>
  <cp:lastModifiedBy>lf963</cp:lastModifiedBy>
  <cp:revision>196</cp:revision>
  <dcterms:created xsi:type="dcterms:W3CDTF">2015-03-24T06:44:21Z</dcterms:created>
  <dcterms:modified xsi:type="dcterms:W3CDTF">2015-04-13T07:46:00Z</dcterms:modified>
</cp:coreProperties>
</file>