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66" r:id="rId4"/>
    <p:sldId id="264" r:id="rId5"/>
    <p:sldId id="269" r:id="rId6"/>
    <p:sldId id="267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5" r:id="rId17"/>
    <p:sldId id="257" r:id="rId18"/>
    <p:sldId id="259" r:id="rId19"/>
    <p:sldId id="271" r:id="rId20"/>
    <p:sldId id="262" r:id="rId21"/>
    <p:sldId id="270" r:id="rId22"/>
    <p:sldId id="26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ixchun.pixnet.net/blog/post/9690040-compile-the-ubuntu-kerne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Annie 0111279</a:t>
            </a:r>
          </a:p>
        </p:txBody>
      </p:sp>
    </p:spTree>
    <p:extLst>
      <p:ext uri="{BB962C8B-B14F-4D97-AF65-F5344CB8AC3E}">
        <p14:creationId xmlns:p14="http://schemas.microsoft.com/office/powerpoint/2010/main" val="41653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9015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TW" sz="8900" dirty="0"/>
              <a:t>Paper </a:t>
            </a:r>
            <a:r>
              <a:rPr lang="en-US" altLang="zh-TW" sz="8900" dirty="0" smtClean="0"/>
              <a:t>reading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– Compare among different algorithms 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569420"/>
            <a:ext cx="10611290" cy="369932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Greedy</a:t>
            </a:r>
            <a:r>
              <a:rPr lang="en-US" altLang="zh-TW" sz="2400" dirty="0" smtClean="0"/>
              <a:t> scheduler: </a:t>
            </a:r>
            <a:r>
              <a:rPr lang="zh-TW" altLang="en-US" sz="2400" dirty="0" smtClean="0"/>
              <a:t>先選</a:t>
            </a:r>
            <a:r>
              <a:rPr lang="en-US" altLang="zh-TW" sz="2400" dirty="0" smtClean="0"/>
              <a:t>coolest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Random</a:t>
            </a:r>
            <a:r>
              <a:rPr lang="en-US" altLang="zh-TW" sz="2400" dirty="0" smtClean="0"/>
              <a:t> scheduler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Priority</a:t>
            </a:r>
            <a:r>
              <a:rPr lang="en-US" altLang="zh-TW" sz="2400" dirty="0" smtClean="0"/>
              <a:t> scheduler: </a:t>
            </a:r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hot jobs priority </a:t>
            </a:r>
            <a:r>
              <a:rPr lang="zh-TW" altLang="en-US" sz="2400" dirty="0" smtClean="0"/>
              <a:t>↓</a:t>
            </a:r>
            <a:r>
              <a:rPr lang="en-US" altLang="zh-TW" sz="2400" dirty="0" smtClean="0"/>
              <a:t>, CPU time</a:t>
            </a:r>
            <a:r>
              <a:rPr lang="zh-TW" altLang="en-US" sz="2400" dirty="0" smtClean="0"/>
              <a:t>↓</a:t>
            </a:r>
            <a:r>
              <a:rPr lang="en-US" altLang="zh-TW" sz="2400" dirty="0" smtClean="0"/>
              <a:t>; cold </a:t>
            </a:r>
            <a:r>
              <a:rPr lang="en-US" altLang="zh-TW" sz="2400" dirty="0"/>
              <a:t>jobs priority </a:t>
            </a:r>
            <a:r>
              <a:rPr lang="zh-TW" altLang="en-US" sz="2400" dirty="0" smtClean="0"/>
              <a:t>↑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CPU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time</a:t>
            </a:r>
            <a:r>
              <a:rPr lang="zh-TW" altLang="en-US" sz="2400" dirty="0" smtClean="0"/>
              <a:t>↑</a:t>
            </a:r>
            <a:endParaRPr lang="en-US" altLang="zh-TW" sz="2400" dirty="0" smtClean="0"/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MinTemp</a:t>
            </a:r>
            <a:r>
              <a:rPr lang="en-US" altLang="zh-TW" sz="2400" dirty="0" smtClean="0">
                <a:solidFill>
                  <a:srgbClr val="FF0000"/>
                </a:solidFill>
              </a:rPr>
              <a:t>+</a:t>
            </a:r>
            <a:r>
              <a:rPr lang="en-US" altLang="zh-TW" sz="2400" dirty="0" smtClean="0"/>
              <a:t> scheduler: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&gt;threshold,</a:t>
            </a:r>
            <a:r>
              <a:rPr lang="zh-TW" altLang="en-US" sz="2400" dirty="0" smtClean="0"/>
              <a:t>選</a:t>
            </a:r>
            <a:r>
              <a:rPr lang="en-US" altLang="zh-TW" sz="2400" dirty="0" smtClean="0"/>
              <a:t>coolest job;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&lt;threshold</a:t>
            </a:r>
            <a:r>
              <a:rPr lang="en-US" altLang="zh-TW" sz="2400" dirty="0"/>
              <a:t>,</a:t>
            </a:r>
            <a:r>
              <a:rPr lang="zh-TW" altLang="en-US" sz="2400" dirty="0" smtClean="0"/>
              <a:t>選</a:t>
            </a:r>
            <a:r>
              <a:rPr lang="en-US" altLang="zh-TW" sz="2400" dirty="0" smtClean="0"/>
              <a:t>hottest job</a:t>
            </a:r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ThreshHot</a:t>
            </a:r>
            <a:r>
              <a:rPr lang="en-US" altLang="zh-TW" sz="2400" dirty="0" smtClean="0"/>
              <a:t> scheduler: hot slice in cool job and vice versa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69848" y="5380672"/>
            <a:ext cx="8667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Note: 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需先利用</a:t>
            </a:r>
            <a:r>
              <a:rPr lang="en-US" altLang="zh-TW" dirty="0" smtClean="0"/>
              <a:t>model calibration </a:t>
            </a:r>
            <a:r>
              <a:rPr lang="zh-TW" altLang="en-US" dirty="0" smtClean="0"/>
              <a:t>將計算值校準到實際測量值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IntReg</a:t>
            </a:r>
            <a:r>
              <a:rPr lang="zh-TW" altLang="en-US" dirty="0" smtClean="0"/>
              <a:t>通常是</a:t>
            </a:r>
            <a:r>
              <a:rPr lang="en-US" altLang="zh-TW" dirty="0" smtClean="0"/>
              <a:t>hottest function unit,</a:t>
            </a:r>
            <a:r>
              <a:rPr lang="zh-TW" altLang="en-US" dirty="0" smtClean="0"/>
              <a:t>所以用其</a:t>
            </a:r>
            <a:r>
              <a:rPr lang="zh-TW" altLang="en-US" dirty="0"/>
              <a:t>溫</a:t>
            </a:r>
            <a:r>
              <a:rPr lang="zh-TW" altLang="en-US" dirty="0" smtClean="0"/>
              <a:t>度來代表</a:t>
            </a:r>
            <a:r>
              <a:rPr lang="en-US" altLang="zh-TW" dirty="0" smtClean="0"/>
              <a:t>peak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temperature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需考慮</a:t>
            </a:r>
            <a:r>
              <a:rPr lang="en-US" altLang="zh-TW" dirty="0" smtClean="0"/>
              <a:t>ambient temperature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3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/>
          <p:nvPr/>
        </p:nvPicPr>
        <p:blipFill rotWithShape="1">
          <a:blip r:embed="rId2"/>
          <a:srcRect l="32062" t="14464" r="30832" b="19688"/>
          <a:stretch/>
        </p:blipFill>
        <p:spPr bwMode="auto">
          <a:xfrm>
            <a:off x="2846231" y="0"/>
            <a:ext cx="6342911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535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 rotWithShape="1">
          <a:blip r:embed="rId2"/>
          <a:srcRect l="28230" t="23306" r="24984" b="25054"/>
          <a:stretch/>
        </p:blipFill>
        <p:spPr bwMode="auto">
          <a:xfrm>
            <a:off x="2125014" y="0"/>
            <a:ext cx="9156877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15909" y="0"/>
            <a:ext cx="21378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1. </a:t>
            </a:r>
          </a:p>
          <a:p>
            <a:r>
              <a:rPr lang="en-US" altLang="zh-TW" sz="3200" dirty="0" smtClean="0"/>
              <a:t>DTMs reduction: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98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/>
          <a:srcRect l="28436" t="24740" r="25778" b="19432"/>
          <a:stretch/>
        </p:blipFill>
        <p:spPr bwMode="auto">
          <a:xfrm>
            <a:off x="3168201" y="0"/>
            <a:ext cx="810081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6062" y="103031"/>
            <a:ext cx="2730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Performance improvement: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95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9550" y="193183"/>
            <a:ext cx="111144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Impact of wrong power prediction: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marL="285750" indent="-285750">
              <a:buFontTx/>
              <a:buChar char="-"/>
            </a:pPr>
            <a:r>
              <a:rPr lang="en-US" altLang="zh-TW" sz="2800" dirty="0" smtClean="0"/>
              <a:t>Last-value-based predictor 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”+</a:t>
            </a:r>
            <a:r>
              <a:rPr lang="en-US" altLang="zh-TW" sz="2800" dirty="0" err="1" smtClean="0"/>
              <a:t>Ord+Sel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及</a:t>
            </a:r>
            <a:r>
              <a:rPr lang="en-US" altLang="zh-TW" sz="2800" dirty="0" smtClean="0"/>
              <a:t>”</a:t>
            </a:r>
            <a:r>
              <a:rPr lang="en-US" altLang="zh-TW" sz="2800" dirty="0"/>
              <a:t> +</a:t>
            </a:r>
            <a:r>
              <a:rPr lang="en-US" altLang="zh-TW" sz="2800" dirty="0" smtClean="0"/>
              <a:t>Ord-</a:t>
            </a:r>
            <a:r>
              <a:rPr lang="en-US" altLang="zh-TW" sz="2800" dirty="0" err="1" smtClean="0"/>
              <a:t>Sel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高達</a:t>
            </a:r>
            <a:r>
              <a:rPr lang="en-US" altLang="zh-TW" sz="2800" dirty="0" smtClean="0"/>
              <a:t>90%</a:t>
            </a:r>
          </a:p>
          <a:p>
            <a:pPr marL="285750" indent="-285750">
              <a:buFontTx/>
              <a:buChar char="-"/>
            </a:pPr>
            <a:r>
              <a:rPr lang="en-US" altLang="zh-TW" sz="2800" dirty="0"/>
              <a:t>Last-value-based </a:t>
            </a:r>
            <a:r>
              <a:rPr lang="en-US" altLang="zh-TW" sz="2800" dirty="0" smtClean="0"/>
              <a:t>predictor </a:t>
            </a:r>
            <a:r>
              <a:rPr lang="zh-TW" altLang="en-US" sz="2800" dirty="0" smtClean="0"/>
              <a:t>跟</a:t>
            </a:r>
            <a:r>
              <a:rPr lang="en-US" altLang="zh-TW" sz="2800" dirty="0" smtClean="0"/>
              <a:t>oracle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predictor</a:t>
            </a:r>
            <a:r>
              <a:rPr lang="zh-TW" altLang="en-US" sz="2800" dirty="0" smtClean="0"/>
              <a:t>幾乎一樣好</a:t>
            </a:r>
            <a:endParaRPr lang="zh-TW" altLang="en-US" sz="2800" dirty="0"/>
          </a:p>
        </p:txBody>
      </p:sp>
      <p:pic>
        <p:nvPicPr>
          <p:cNvPr id="3" name="圖片 2"/>
          <p:cNvPicPr/>
          <p:nvPr/>
        </p:nvPicPr>
        <p:blipFill rotWithShape="1">
          <a:blip r:embed="rId2"/>
          <a:srcRect l="33076" t="26891" r="30821" b="37611"/>
          <a:stretch/>
        </p:blipFill>
        <p:spPr bwMode="auto">
          <a:xfrm>
            <a:off x="250480" y="2785280"/>
            <a:ext cx="5506377" cy="3355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/>
          <p:cNvPicPr/>
          <p:nvPr/>
        </p:nvPicPr>
        <p:blipFill rotWithShape="1">
          <a:blip r:embed="rId3"/>
          <a:srcRect l="32673" t="44102" r="31625" b="21471"/>
          <a:stretch/>
        </p:blipFill>
        <p:spPr bwMode="auto">
          <a:xfrm>
            <a:off x="6031008" y="2785280"/>
            <a:ext cx="5663007" cy="3355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435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3489" y="202437"/>
            <a:ext cx="11320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Overhead</a:t>
            </a:r>
          </a:p>
          <a:p>
            <a:pPr marL="285750" indent="-285750">
              <a:buFontTx/>
              <a:buChar char="-"/>
            </a:pPr>
            <a:r>
              <a:rPr lang="zh-TW" altLang="en-US" sz="2800" dirty="0" smtClean="0">
                <a:latin typeface="+mj-ea"/>
                <a:ea typeface="+mj-ea"/>
              </a:rPr>
              <a:t>主要來自</a:t>
            </a:r>
            <a:r>
              <a:rPr lang="en-US" altLang="zh-TW" sz="2800" dirty="0" smtClean="0">
                <a:solidFill>
                  <a:srgbClr val="FF0000"/>
                </a:solidFill>
              </a:rPr>
              <a:t>temperature calculation</a:t>
            </a:r>
            <a:r>
              <a:rPr lang="zh-TW" altLang="en-US" sz="2800" dirty="0" smtClean="0"/>
              <a:t>及</a:t>
            </a:r>
            <a:r>
              <a:rPr lang="en-US" altLang="zh-TW" sz="2800" dirty="0" smtClean="0">
                <a:solidFill>
                  <a:srgbClr val="FF0000"/>
                </a:solidFill>
              </a:rPr>
              <a:t>context switch</a:t>
            </a:r>
          </a:p>
          <a:p>
            <a:pPr marL="285750" indent="-285750">
              <a:buFontTx/>
              <a:buChar char="-"/>
            </a:pPr>
            <a:r>
              <a:rPr lang="en-US" altLang="zh-TW" sz="2800" dirty="0" smtClean="0"/>
              <a:t>Scalable scheduler</a:t>
            </a:r>
            <a:r>
              <a:rPr lang="zh-TW" altLang="en-US" sz="2800" dirty="0" smtClean="0">
                <a:latin typeface="+mj-ea"/>
                <a:ea typeface="+mj-ea"/>
              </a:rPr>
              <a:t>的</a:t>
            </a:r>
            <a:r>
              <a:rPr lang="en-US" altLang="zh-TW" sz="2800" dirty="0" smtClean="0"/>
              <a:t>overhead</a:t>
            </a:r>
            <a:r>
              <a:rPr lang="zh-TW" altLang="en-US" sz="2800" dirty="0" smtClean="0">
                <a:latin typeface="+mj-ea"/>
                <a:ea typeface="+mj-ea"/>
              </a:rPr>
              <a:t>不隨</a:t>
            </a:r>
            <a:r>
              <a:rPr lang="en-US" altLang="zh-TW" sz="2800" dirty="0" smtClean="0"/>
              <a:t>jobs</a:t>
            </a:r>
            <a:r>
              <a:rPr lang="zh-TW" altLang="en-US" sz="2800" dirty="0" smtClean="0">
                <a:latin typeface="+mj-ea"/>
                <a:ea typeface="+mj-ea"/>
              </a:rPr>
              <a:t>數量增多而升高</a:t>
            </a:r>
            <a:endParaRPr lang="en-US" altLang="zh-TW" sz="28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zh-TW" sz="2800" dirty="0" err="1" smtClean="0">
                <a:solidFill>
                  <a:srgbClr val="FF0000"/>
                </a:solidFill>
                <a:latin typeface="+mj-ea"/>
                <a:ea typeface="+mj-ea"/>
              </a:rPr>
              <a:t>ThreshHot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 is a scalable scheduler</a:t>
            </a:r>
            <a:r>
              <a:rPr lang="en-US" altLang="zh-TW" sz="2800" dirty="0" smtClean="0">
                <a:latin typeface="+mj-ea"/>
                <a:ea typeface="+mj-ea"/>
              </a:rPr>
              <a:t>,</a:t>
            </a:r>
            <a:r>
              <a:rPr lang="zh-TW" altLang="en-US" sz="2800" dirty="0" smtClean="0">
                <a:latin typeface="+mj-ea"/>
                <a:ea typeface="+mj-ea"/>
              </a:rPr>
              <a:t>因為它是將各個</a:t>
            </a:r>
            <a:r>
              <a:rPr lang="en-US" altLang="zh-TW" sz="2800" dirty="0" smtClean="0">
                <a:latin typeface="+mj-ea"/>
                <a:ea typeface="+mj-ea"/>
              </a:rPr>
              <a:t>job</a:t>
            </a:r>
            <a:r>
              <a:rPr lang="zh-TW" altLang="en-US" sz="2800" dirty="0" smtClean="0">
                <a:latin typeface="+mj-ea"/>
                <a:ea typeface="+mj-ea"/>
              </a:rPr>
              <a:t>的</a:t>
            </a:r>
            <a:r>
              <a:rPr lang="en-US" altLang="zh-TW" sz="2800" dirty="0" smtClean="0">
                <a:latin typeface="+mj-ea"/>
                <a:ea typeface="+mj-ea"/>
              </a:rPr>
              <a:t>temperature</a:t>
            </a:r>
            <a:r>
              <a:rPr lang="zh-TW" altLang="en-US" sz="2800" dirty="0" smtClean="0">
                <a:latin typeface="+mj-ea"/>
                <a:ea typeface="+mj-ea"/>
              </a:rPr>
              <a:t>由高到低排序，再做</a:t>
            </a:r>
            <a:r>
              <a:rPr lang="en-US" altLang="zh-TW" sz="2800" dirty="0" smtClean="0">
                <a:latin typeface="+mj-ea"/>
                <a:ea typeface="+mj-ea"/>
              </a:rPr>
              <a:t>binary search(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O(N)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→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O(log(N)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r>
              <a:rPr lang="zh-TW" altLang="en-US" sz="2800" dirty="0" smtClean="0">
                <a:latin typeface="+mj-ea"/>
                <a:ea typeface="+mj-ea"/>
              </a:rPr>
              <a:t>找出</a:t>
            </a:r>
            <a:r>
              <a:rPr lang="en-US" altLang="zh-TW" sz="2800" dirty="0" smtClean="0">
                <a:latin typeface="+mj-ea"/>
                <a:ea typeface="+mj-ea"/>
              </a:rPr>
              <a:t>&lt;threshold</a:t>
            </a:r>
            <a:r>
              <a:rPr lang="zh-TW" altLang="en-US" sz="2800" dirty="0" smtClean="0">
                <a:latin typeface="+mj-ea"/>
                <a:ea typeface="+mj-ea"/>
              </a:rPr>
              <a:t>的</a:t>
            </a:r>
            <a:r>
              <a:rPr lang="en-US" altLang="zh-TW" sz="2800" dirty="0" smtClean="0">
                <a:latin typeface="+mj-ea"/>
                <a:ea typeface="+mj-ea"/>
              </a:rPr>
              <a:t>hottest job</a:t>
            </a:r>
            <a:r>
              <a:rPr lang="zh-TW" altLang="en-US" sz="2800" dirty="0" smtClean="0">
                <a:latin typeface="+mj-ea"/>
                <a:ea typeface="+mj-ea"/>
              </a:rPr>
              <a:t>來執行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  <a:ea typeface="+mj-ea"/>
              </a:rPr>
              <a:t>------------------------------------------------------------------------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4547" y="4172755"/>
            <a:ext cx="12389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★ </a:t>
            </a:r>
            <a:r>
              <a:rPr lang="en-US" altLang="zh-TW" sz="3200" dirty="0" smtClean="0"/>
              <a:t>Paper reading conclusion: </a:t>
            </a:r>
          </a:p>
          <a:p>
            <a:r>
              <a:rPr lang="en-US" altLang="zh-TW" sz="3200" dirty="0" smtClean="0"/>
              <a:t>	</a:t>
            </a:r>
            <a:r>
              <a:rPr lang="en-US" altLang="zh-TW" sz="3200" dirty="0" err="1" smtClean="0"/>
              <a:t>ThreshHot</a:t>
            </a:r>
            <a:r>
              <a:rPr lang="en-US" altLang="zh-TW" sz="3200" dirty="0" smtClean="0"/>
              <a:t> scheduler can </a:t>
            </a:r>
            <a:r>
              <a:rPr lang="en-US" altLang="zh-TW" sz="3200" dirty="0" smtClean="0">
                <a:solidFill>
                  <a:srgbClr val="FF0000"/>
                </a:solidFill>
              </a:rPr>
              <a:t>increase about 5% of performance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and </a:t>
            </a:r>
            <a:r>
              <a:rPr lang="en-US" altLang="zh-TW" sz="3200" dirty="0" smtClean="0">
                <a:solidFill>
                  <a:srgbClr val="FF0000"/>
                </a:solidFill>
              </a:rPr>
              <a:t>regulate the chip’s thermal behavior</a:t>
            </a:r>
            <a:r>
              <a:rPr lang="en-US" altLang="zh-TW" sz="3200" dirty="0" smtClean="0"/>
              <a:t> </a:t>
            </a:r>
            <a:r>
              <a:rPr lang="en-US" altLang="zh-TW" sz="3200" smtClean="0"/>
              <a:t>at the </a:t>
            </a:r>
            <a:r>
              <a:rPr lang="en-US" altLang="zh-TW" sz="3200" dirty="0" smtClean="0"/>
              <a:t>same time.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82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9548" y="423545"/>
            <a:ext cx="10058400" cy="1609344"/>
          </a:xfrm>
        </p:spPr>
        <p:txBody>
          <a:bodyPr/>
          <a:lstStyle/>
          <a:p>
            <a:r>
              <a:rPr lang="zh-TW" altLang="en-US" dirty="0"/>
              <a:t>研究目標</a:t>
            </a:r>
            <a:r>
              <a:rPr lang="en-US" altLang="zh-TW" dirty="0"/>
              <a:t> – </a:t>
            </a:r>
            <a:r>
              <a:rPr lang="zh-TW" altLang="en-US" dirty="0" smtClean="0"/>
              <a:t>短程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4874" y="1976882"/>
            <a:ext cx="3514852" cy="456692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First experiment</a:t>
            </a:r>
            <a:endParaRPr lang="zh-TW" altLang="en-US" sz="3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99048" y="1931543"/>
            <a:ext cx="4086352" cy="550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200" dirty="0"/>
              <a:t>Second experiment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103374" y="2870200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80461" y="3930904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03374" y="3930904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62300" y="2867152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26450" y="3930904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54824" y="3930904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26450" y="2867152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54824" y="2867152"/>
            <a:ext cx="876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93798" y="3034822"/>
            <a:ext cx="87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100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11506" y="3034822"/>
            <a:ext cx="41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34419" y="4088394"/>
            <a:ext cx="41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00438" y="4088394"/>
            <a:ext cx="41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539988" y="4088394"/>
            <a:ext cx="64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07224" y="4088394"/>
            <a:ext cx="64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539988" y="3035432"/>
            <a:ext cx="64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07224" y="3034822"/>
            <a:ext cx="64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82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36276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432785"/>
            <a:ext cx="10058400" cy="4753525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+mj-ea"/>
                <a:ea typeface="+mj-ea"/>
              </a:rPr>
              <a:t>安裝好</a:t>
            </a:r>
            <a:r>
              <a:rPr lang="en-US" altLang="zh-TW" sz="3200" dirty="0" err="1" smtClean="0">
                <a:latin typeface="+mj-ea"/>
                <a:ea typeface="+mj-ea"/>
              </a:rPr>
              <a:t>ctags</a:t>
            </a:r>
            <a:r>
              <a:rPr lang="zh-TW" altLang="en-US" sz="3200" dirty="0" smtClean="0">
                <a:latin typeface="+mj-ea"/>
                <a:ea typeface="+mj-ea"/>
              </a:rPr>
              <a:t>與</a:t>
            </a:r>
            <a:r>
              <a:rPr lang="en-US" altLang="zh-TW" sz="3200" dirty="0" err="1" smtClean="0">
                <a:latin typeface="+mj-ea"/>
                <a:ea typeface="+mj-ea"/>
              </a:rPr>
              <a:t>cscope</a:t>
            </a:r>
            <a:r>
              <a:rPr lang="zh-TW" altLang="en-US" sz="3200" dirty="0" smtClean="0">
                <a:latin typeface="+mj-ea"/>
                <a:ea typeface="+mj-ea"/>
              </a:rPr>
              <a:t>並了解其環境設定與使用方法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已構思好要如何將本來的</a:t>
            </a:r>
            <a:r>
              <a:rPr lang="en-US" altLang="zh-TW" sz="3200" dirty="0" smtClean="0">
                <a:latin typeface="+mj-ea"/>
                <a:ea typeface="+mj-ea"/>
              </a:rPr>
              <a:t>scheduler</a:t>
            </a:r>
            <a:r>
              <a:rPr lang="zh-TW" altLang="en-US" sz="3200" dirty="0" smtClean="0">
                <a:latin typeface="+mj-ea"/>
                <a:ea typeface="+mj-ea"/>
              </a:rPr>
              <a:t>改成</a:t>
            </a:r>
            <a:r>
              <a:rPr lang="en-US" altLang="zh-TW" sz="3200" dirty="0" smtClean="0">
                <a:latin typeface="+mj-ea"/>
                <a:ea typeface="+mj-ea"/>
              </a:rPr>
              <a:t>imbalance</a:t>
            </a:r>
            <a:r>
              <a:rPr lang="zh-TW" altLang="en-US" sz="3200" dirty="0" smtClean="0">
                <a:latin typeface="+mj-ea"/>
                <a:ea typeface="+mj-ea"/>
              </a:rPr>
              <a:t>的狀態</a:t>
            </a:r>
            <a:r>
              <a:rPr lang="en-US" altLang="zh-TW" sz="3200" dirty="0" smtClean="0">
                <a:latin typeface="+mj-ea"/>
                <a:ea typeface="+mj-ea"/>
              </a:rPr>
              <a:t>(</a:t>
            </a:r>
            <a:r>
              <a:rPr lang="zh-TW" altLang="en-US" sz="3200" dirty="0" smtClean="0">
                <a:latin typeface="+mj-ea"/>
                <a:ea typeface="+mj-ea"/>
              </a:rPr>
              <a:t>完成</a:t>
            </a:r>
            <a:r>
              <a:rPr lang="en-US" altLang="zh-TW" sz="3200" dirty="0" smtClean="0">
                <a:latin typeface="+mj-ea"/>
                <a:ea typeface="+mj-ea"/>
              </a:rPr>
              <a:t>pseudo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code)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+mj-ea"/>
                <a:ea typeface="+mj-ea"/>
              </a:rPr>
              <a:t>   參考：</a:t>
            </a:r>
            <a:r>
              <a:rPr lang="en-US" altLang="zh-TW" sz="3200" dirty="0" smtClean="0">
                <a:latin typeface="+mj-ea"/>
                <a:ea typeface="+mj-ea"/>
              </a:rPr>
              <a:t>OSDI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Lab9 spec</a:t>
            </a:r>
          </a:p>
          <a:p>
            <a:r>
              <a:rPr lang="en-US" altLang="zh-TW" sz="3200" dirty="0" smtClean="0">
                <a:latin typeface="+mj-ea"/>
                <a:ea typeface="+mj-ea"/>
              </a:rPr>
              <a:t>build </a:t>
            </a:r>
            <a:r>
              <a:rPr lang="zh-TW" altLang="en-US" sz="3200" dirty="0" smtClean="0">
                <a:latin typeface="+mj-ea"/>
                <a:ea typeface="+mj-ea"/>
              </a:rPr>
              <a:t>修改過後的 </a:t>
            </a:r>
            <a:r>
              <a:rPr lang="en-US" altLang="zh-TW" sz="3200" dirty="0" smtClean="0">
                <a:latin typeface="+mj-ea"/>
                <a:ea typeface="+mj-ea"/>
              </a:rPr>
              <a:t>Ubuntu </a:t>
            </a:r>
            <a:r>
              <a:rPr lang="en-US" altLang="zh-TW" sz="3200" dirty="0">
                <a:latin typeface="+mj-ea"/>
                <a:ea typeface="+mj-ea"/>
              </a:rPr>
              <a:t>kernel</a:t>
            </a:r>
            <a:r>
              <a:rPr lang="zh-TW" altLang="en-US" sz="3200" dirty="0">
                <a:latin typeface="+mj-ea"/>
                <a:ea typeface="+mj-ea"/>
              </a:rPr>
              <a:t> </a:t>
            </a:r>
            <a:r>
              <a:rPr lang="zh-TW" altLang="en-US" sz="3200" dirty="0" smtClean="0">
                <a:latin typeface="+mj-ea"/>
                <a:ea typeface="+mj-ea"/>
              </a:rPr>
              <a:t>成功</a:t>
            </a:r>
            <a:r>
              <a:rPr lang="en-US" altLang="zh-TW" sz="3200" dirty="0" smtClean="0">
                <a:latin typeface="+mj-ea"/>
                <a:ea typeface="+mj-ea"/>
              </a:rPr>
              <a:t>(</a:t>
            </a:r>
            <a:r>
              <a:rPr lang="zh-TW" altLang="en-US" sz="3200" dirty="0" smtClean="0">
                <a:latin typeface="+mj-ea"/>
                <a:ea typeface="+mj-ea"/>
              </a:rPr>
              <a:t>可以成功開機，但</a:t>
            </a:r>
            <a:r>
              <a:rPr lang="en-US" altLang="zh-TW" sz="3200" dirty="0" smtClean="0">
                <a:latin typeface="+mj-ea"/>
                <a:ea typeface="+mj-ea"/>
              </a:rPr>
              <a:t>imbalance</a:t>
            </a:r>
            <a:r>
              <a:rPr lang="zh-TW" altLang="en-US" sz="3200" dirty="0" smtClean="0">
                <a:latin typeface="+mj-ea"/>
                <a:ea typeface="+mj-ea"/>
              </a:rPr>
              <a:t>尚未達成</a:t>
            </a:r>
            <a:r>
              <a:rPr lang="en-US" altLang="zh-TW" sz="3200" dirty="0" smtClean="0">
                <a:latin typeface="+mj-ea"/>
                <a:ea typeface="+mj-ea"/>
              </a:rPr>
              <a:t>)</a:t>
            </a:r>
            <a:endParaRPr lang="en-US" altLang="zh-TW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200" dirty="0">
                <a:latin typeface="+mj-ea"/>
                <a:ea typeface="+mj-ea"/>
              </a:rPr>
              <a:t>   </a:t>
            </a:r>
            <a:r>
              <a:rPr lang="zh-TW" altLang="en-US" sz="3200" dirty="0" smtClean="0">
                <a:latin typeface="+mj-ea"/>
                <a:ea typeface="+mj-ea"/>
              </a:rPr>
              <a:t>參考</a:t>
            </a:r>
            <a:r>
              <a:rPr lang="zh-TW" altLang="en-US" sz="3200" dirty="0">
                <a:latin typeface="+mj-ea"/>
                <a:ea typeface="+mj-ea"/>
              </a:rPr>
              <a:t>：</a:t>
            </a:r>
            <a:endParaRPr lang="en-US" altLang="zh-TW" sz="3200" dirty="0">
              <a:latin typeface="+mj-ea"/>
              <a:ea typeface="+mj-ea"/>
            </a:endParaRPr>
          </a:p>
          <a:p>
            <a:pPr marL="274320" lvl="1" indent="0">
              <a:buNone/>
            </a:pPr>
            <a:r>
              <a:rPr lang="en-US" altLang="zh-TW" sz="3000" dirty="0" smtClean="0">
                <a:latin typeface="+mj-ea"/>
                <a:ea typeface="+mj-ea"/>
                <a:hlinkClick r:id="rId2"/>
              </a:rPr>
              <a:t>http</a:t>
            </a:r>
            <a:r>
              <a:rPr lang="en-US" altLang="zh-TW" sz="3000" dirty="0">
                <a:latin typeface="+mj-ea"/>
                <a:ea typeface="+mj-ea"/>
                <a:hlinkClick r:id="rId2"/>
              </a:rPr>
              <a:t>://nixchun.pixnet.net/blog/post/9690040- compile-the-</a:t>
            </a:r>
            <a:r>
              <a:rPr lang="en-US" altLang="zh-TW" sz="3000" dirty="0" err="1">
                <a:latin typeface="+mj-ea"/>
                <a:ea typeface="+mj-ea"/>
                <a:hlinkClick r:id="rId2"/>
              </a:rPr>
              <a:t>ubuntu</a:t>
            </a:r>
            <a:r>
              <a:rPr lang="en-US" altLang="zh-TW" sz="3000" dirty="0">
                <a:latin typeface="+mj-ea"/>
                <a:ea typeface="+mj-ea"/>
                <a:hlinkClick r:id="rId2"/>
              </a:rPr>
              <a:t>-kernel</a:t>
            </a:r>
            <a:endParaRPr lang="en-US" altLang="zh-TW" sz="3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7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64614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Pseudo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load_balance</a:t>
            </a:r>
            <a:r>
              <a:rPr lang="zh-TW" altLang="en-US" dirty="0" smtClean="0"/>
              <a:t>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73958"/>
            <a:ext cx="10496070" cy="4854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if(</a:t>
            </a:r>
            <a:r>
              <a:rPr lang="en-US" altLang="zh-TW" sz="2800" dirty="0" err="1" smtClean="0">
                <a:latin typeface="+mj-ea"/>
                <a:ea typeface="+mj-ea"/>
              </a:rPr>
              <a:t>this_cpu</a:t>
            </a:r>
            <a:r>
              <a:rPr lang="en-US" altLang="zh-TW" sz="2800" dirty="0" smtClean="0">
                <a:latin typeface="+mj-ea"/>
                <a:ea typeface="+mj-ea"/>
              </a:rPr>
              <a:t>==0){	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//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cpu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=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smp_processor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(), 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該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funciotn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返回當前處理器的編號</a:t>
            </a:r>
            <a:endParaRPr lang="en-US" altLang="zh-TW" sz="28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latin typeface="+mj-ea"/>
                <a:ea typeface="+mj-ea"/>
              </a:rPr>
              <a:t>if(</a:t>
            </a:r>
            <a:r>
              <a:rPr lang="en-US" altLang="zh-TW" sz="2800" dirty="0" err="1" smtClean="0">
                <a:latin typeface="+mj-ea"/>
                <a:ea typeface="+mj-ea"/>
              </a:rPr>
              <a:t>cpu_rq</a:t>
            </a:r>
            <a:r>
              <a:rPr lang="en-US" altLang="zh-TW" sz="2800" dirty="0" smtClean="0">
                <a:latin typeface="+mj-ea"/>
                <a:ea typeface="+mj-ea"/>
              </a:rPr>
              <a:t>(1)-&gt;</a:t>
            </a:r>
            <a:r>
              <a:rPr lang="en-US" altLang="zh-TW" sz="2800" dirty="0" err="1" smtClean="0">
                <a:latin typeface="+mj-ea"/>
                <a:ea typeface="+mj-ea"/>
              </a:rPr>
              <a:t>nr_running</a:t>
            </a:r>
            <a:r>
              <a:rPr lang="en-US" altLang="zh-TW" sz="2800" dirty="0" smtClean="0">
                <a:latin typeface="+mj-ea"/>
                <a:ea typeface="+mj-ea"/>
              </a:rPr>
              <a:t> &gt; 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zh-TW" sz="2800" dirty="0" smtClean="0">
                <a:latin typeface="+mj-ea"/>
                <a:ea typeface="+mj-ea"/>
              </a:rPr>
              <a:t>){		</a:t>
            </a: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//ex: 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cpu_rq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(1)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返回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cpu1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的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rq</a:t>
            </a:r>
            <a:endParaRPr lang="en-US" altLang="zh-TW" sz="28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//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nr_running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 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: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 處理器</a:t>
            </a:r>
            <a:r>
              <a:rPr lang="en-US" altLang="zh-TW" sz="2800" dirty="0" err="1" smtClean="0">
                <a:solidFill>
                  <a:srgbClr val="00B0F0"/>
                </a:solidFill>
                <a:latin typeface="+mj-ea"/>
                <a:ea typeface="+mj-ea"/>
              </a:rPr>
              <a:t>rq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執行的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task(s)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的數量</a:t>
            </a:r>
            <a:endParaRPr lang="en-US" altLang="zh-TW" sz="28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		</a:t>
            </a:r>
            <a:r>
              <a:rPr lang="en-US" altLang="zh-TW" sz="2800" dirty="0" err="1" smtClean="0">
                <a:latin typeface="+mj-ea"/>
                <a:ea typeface="+mj-ea"/>
              </a:rPr>
              <a:t>detach_tasks</a:t>
            </a:r>
            <a:r>
              <a:rPr lang="en-US" altLang="zh-TW" sz="2800" dirty="0" smtClean="0">
                <a:latin typeface="+mj-ea"/>
                <a:ea typeface="+mj-ea"/>
              </a:rPr>
              <a:t>(…);	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//move cpu1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的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task(s)</a:t>
            </a:r>
            <a:r>
              <a:rPr lang="zh-TW" altLang="en-US" sz="2800" dirty="0" smtClean="0">
                <a:solidFill>
                  <a:srgbClr val="00B0F0"/>
                </a:solidFill>
                <a:latin typeface="+mj-ea"/>
                <a:ea typeface="+mj-ea"/>
              </a:rPr>
              <a:t>到</a:t>
            </a:r>
            <a:r>
              <a:rPr lang="en-US" altLang="zh-TW" sz="2800" dirty="0" smtClean="0">
                <a:solidFill>
                  <a:srgbClr val="00B0F0"/>
                </a:solidFill>
                <a:latin typeface="+mj-ea"/>
                <a:ea typeface="+mj-ea"/>
              </a:rPr>
              <a:t>cpu0</a:t>
            </a: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en-US" altLang="zh-TW" sz="2800" dirty="0" smtClean="0">
                <a:latin typeface="+mj-ea"/>
                <a:ea typeface="+mj-ea"/>
              </a:rPr>
              <a:t>}</a:t>
            </a:r>
          </a:p>
          <a:p>
            <a:pPr marL="0" indent="0">
              <a:buNone/>
            </a:pPr>
            <a:r>
              <a:rPr lang="en-US" altLang="zh-TW" sz="2800" dirty="0">
                <a:latin typeface="+mj-ea"/>
                <a:ea typeface="+mj-ea"/>
              </a:rPr>
              <a:t>}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9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研究目標</a:t>
            </a:r>
            <a:r>
              <a:rPr lang="en-US" altLang="zh-TW" sz="6000" dirty="0" smtClean="0"/>
              <a:t> – </a:t>
            </a:r>
            <a:r>
              <a:rPr lang="zh-TW" altLang="en-US" sz="6000" dirty="0" smtClean="0"/>
              <a:t>長程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4323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  <a:ea typeface="+mj-ea"/>
              </a:rPr>
              <a:t>優</a:t>
            </a:r>
            <a:r>
              <a:rPr lang="zh-TW" altLang="en-US" sz="4400" dirty="0" smtClean="0">
                <a:latin typeface="+mj-ea"/>
                <a:ea typeface="+mj-ea"/>
              </a:rPr>
              <a:t>化</a:t>
            </a:r>
            <a:r>
              <a:rPr lang="en-US" altLang="zh-TW" sz="4400" dirty="0" smtClean="0">
                <a:latin typeface="+mj-ea"/>
                <a:ea typeface="+mj-ea"/>
              </a:rPr>
              <a:t>scheduler </a:t>
            </a:r>
          </a:p>
          <a:p>
            <a:pPr marL="0" indent="0">
              <a:buNone/>
            </a:pPr>
            <a:r>
              <a:rPr lang="en-US" altLang="zh-TW" sz="4400" dirty="0" smtClean="0">
                <a:latin typeface="+mj-ea"/>
                <a:ea typeface="+mj-ea"/>
              </a:rPr>
              <a:t>  -&gt; </a:t>
            </a:r>
            <a:r>
              <a:rPr lang="zh-TW" altLang="en-US" sz="4400" dirty="0" smtClean="0">
                <a:latin typeface="+mj-ea"/>
                <a:ea typeface="+mj-ea"/>
              </a:rPr>
              <a:t>使各個</a:t>
            </a:r>
            <a:r>
              <a:rPr lang="en-US" altLang="zh-TW" sz="4400" dirty="0" err="1" smtClean="0">
                <a:latin typeface="+mj-ea"/>
                <a:ea typeface="+mj-ea"/>
              </a:rPr>
              <a:t>cp</a:t>
            </a:r>
            <a:r>
              <a:rPr lang="en-US" altLang="zh-TW" sz="4400" dirty="0" err="1">
                <a:latin typeface="+mj-ea"/>
                <a:ea typeface="+mj-ea"/>
              </a:rPr>
              <a:t>u</a:t>
            </a:r>
            <a:r>
              <a:rPr lang="zh-TW" altLang="en-US" sz="4400" dirty="0" smtClean="0">
                <a:latin typeface="+mj-ea"/>
                <a:ea typeface="+mj-ea"/>
              </a:rPr>
              <a:t>溫度</a:t>
            </a:r>
            <a:r>
              <a:rPr lang="zh-TW" altLang="en-US" sz="4400" dirty="0">
                <a:latin typeface="+mj-ea"/>
                <a:ea typeface="+mj-ea"/>
              </a:rPr>
              <a:t>平衡</a:t>
            </a:r>
            <a:r>
              <a:rPr lang="en-US" altLang="zh-TW" sz="4400" dirty="0">
                <a:latin typeface="+mj-ea"/>
                <a:ea typeface="+mj-ea"/>
              </a:rPr>
              <a:t>(</a:t>
            </a:r>
            <a:r>
              <a:rPr lang="zh-TW" altLang="en-US" sz="4400" dirty="0">
                <a:latin typeface="+mj-ea"/>
                <a:ea typeface="+mj-ea"/>
              </a:rPr>
              <a:t>各</a:t>
            </a:r>
            <a:r>
              <a:rPr lang="en-US" altLang="zh-TW" sz="4400" dirty="0" err="1">
                <a:latin typeface="+mj-ea"/>
                <a:ea typeface="+mj-ea"/>
              </a:rPr>
              <a:t>cpu</a:t>
            </a:r>
            <a:r>
              <a:rPr lang="zh-TW" altLang="en-US" sz="4400" dirty="0">
                <a:latin typeface="+mj-ea"/>
                <a:ea typeface="+mj-ea"/>
              </a:rPr>
              <a:t>溫度</a:t>
            </a:r>
            <a:r>
              <a:rPr lang="zh-TW" altLang="en-US" sz="4400" dirty="0" smtClean="0">
                <a:latin typeface="+mj-ea"/>
                <a:ea typeface="+mj-ea"/>
              </a:rPr>
              <a:t>的</a:t>
            </a:r>
            <a:r>
              <a:rPr lang="en-US" altLang="zh-TW" sz="4400" dirty="0" smtClean="0">
                <a:latin typeface="+mj-ea"/>
                <a:ea typeface="+mj-ea"/>
              </a:rPr>
              <a:t>	  </a:t>
            </a:r>
            <a:r>
              <a:rPr lang="zh-TW" altLang="en-US" sz="4400" dirty="0" smtClean="0">
                <a:latin typeface="+mj-ea"/>
                <a:ea typeface="+mj-ea"/>
              </a:rPr>
              <a:t>升高</a:t>
            </a:r>
            <a:r>
              <a:rPr lang="zh-TW" altLang="en-US" sz="4400" dirty="0">
                <a:latin typeface="+mj-ea"/>
                <a:ea typeface="+mj-ea"/>
              </a:rPr>
              <a:t>速率</a:t>
            </a:r>
            <a:r>
              <a:rPr lang="en-US" altLang="zh-TW" sz="4400" dirty="0" smtClean="0">
                <a:latin typeface="+mj-ea"/>
                <a:ea typeface="+mj-ea"/>
              </a:rPr>
              <a:t>)</a:t>
            </a:r>
            <a:r>
              <a:rPr lang="zh-TW" altLang="en-US" sz="4400" dirty="0" smtClean="0">
                <a:latin typeface="+mj-ea"/>
                <a:ea typeface="+mj-ea"/>
              </a:rPr>
              <a:t>以增進整體</a:t>
            </a:r>
            <a:r>
              <a:rPr lang="en-US" altLang="zh-TW" sz="4400" dirty="0" smtClean="0">
                <a:latin typeface="+mj-ea"/>
                <a:ea typeface="+mj-ea"/>
              </a:rPr>
              <a:t>performance</a:t>
            </a:r>
            <a:endParaRPr lang="zh-TW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78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1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972" y="530296"/>
            <a:ext cx="10614152" cy="12990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預計進度</a:t>
            </a:r>
            <a:r>
              <a:rPr lang="en-US" altLang="zh-TW" dirty="0" smtClean="0"/>
              <a:t>(complete first experiment)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293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Realize the pseudo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code</a:t>
            </a:r>
          </a:p>
          <a:p>
            <a:r>
              <a:rPr lang="en-US" altLang="zh-TW" sz="3200" dirty="0" smtClean="0"/>
              <a:t>Build, install and run the new kernel with an “Imbalance” scheduler </a:t>
            </a:r>
          </a:p>
          <a:p>
            <a:r>
              <a:rPr lang="en-US" altLang="zh-TW" sz="3200" dirty="0" smtClean="0"/>
              <a:t>Test </a:t>
            </a:r>
          </a:p>
          <a:p>
            <a:pPr marL="0" indent="0">
              <a:buNone/>
            </a:pPr>
            <a:r>
              <a:rPr lang="en-US" altLang="zh-TW" sz="3200" dirty="0" smtClean="0"/>
              <a:t>   -&gt; Using command “top”  and then press “1”</a:t>
            </a:r>
            <a:r>
              <a:rPr lang="zh-TW" altLang="en-US" sz="3200" dirty="0" smtClean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/>
              <a:t>		Or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-&gt; </a:t>
            </a:r>
            <a:r>
              <a:rPr lang="en-US" altLang="zh-TW" sz="3200" dirty="0"/>
              <a:t>Using command </a:t>
            </a:r>
            <a:r>
              <a:rPr lang="en-US" altLang="zh-TW" sz="3200" dirty="0" smtClean="0"/>
              <a:t>“</a:t>
            </a:r>
            <a:r>
              <a:rPr lang="en-US" altLang="zh-TW" sz="3200" dirty="0" err="1" smtClean="0"/>
              <a:t>htop</a:t>
            </a:r>
            <a:r>
              <a:rPr lang="en-US" altLang="zh-TW" sz="3200" dirty="0"/>
              <a:t>” 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0005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713463" y="1704975"/>
            <a:ext cx="7800976" cy="4914900"/>
            <a:chOff x="2222499" y="1374775"/>
            <a:chExt cx="7800976" cy="4914900"/>
          </a:xfrm>
        </p:grpSpPr>
        <p:sp>
          <p:nvSpPr>
            <p:cNvPr id="5" name="矩形 4"/>
            <p:cNvSpPr/>
            <p:nvPr/>
          </p:nvSpPr>
          <p:spPr>
            <a:xfrm>
              <a:off x="5524500" y="1374775"/>
              <a:ext cx="4229100" cy="345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064250" y="1543050"/>
              <a:ext cx="1574800" cy="146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64250" y="3186112"/>
              <a:ext cx="1574800" cy="146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99200" y="2088634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Algorithm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172200" y="3454697"/>
              <a:ext cx="1879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Check</a:t>
              </a:r>
            </a:p>
            <a:p>
              <a:r>
                <a:rPr lang="en-US" altLang="zh-TW" dirty="0"/>
                <a:t>t</a:t>
              </a:r>
              <a:r>
                <a:rPr lang="en-US" altLang="zh-TW" dirty="0" smtClean="0"/>
                <a:t>emperature</a:t>
              </a:r>
            </a:p>
            <a:p>
              <a:r>
                <a:rPr lang="en-US" altLang="zh-TW" dirty="0" smtClean="0"/>
                <a:t>balance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712075" y="2766408"/>
              <a:ext cx="2311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scheduler</a:t>
              </a:r>
              <a:endParaRPr lang="zh-TW" altLang="en-US" sz="3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63900" y="4829175"/>
              <a:ext cx="1574800" cy="146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63900" y="2371725"/>
              <a:ext cx="1574800" cy="14605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左箭號 13"/>
            <p:cNvSpPr/>
            <p:nvPr/>
          </p:nvSpPr>
          <p:spPr>
            <a:xfrm>
              <a:off x="4937125" y="3454697"/>
              <a:ext cx="1054100" cy="2371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左箭號 15"/>
            <p:cNvSpPr/>
            <p:nvPr/>
          </p:nvSpPr>
          <p:spPr>
            <a:xfrm rot="10800000">
              <a:off x="4937125" y="2553078"/>
              <a:ext cx="1054100" cy="2371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左箭號 17"/>
            <p:cNvSpPr/>
            <p:nvPr/>
          </p:nvSpPr>
          <p:spPr>
            <a:xfrm rot="16200000">
              <a:off x="3288655" y="4231330"/>
              <a:ext cx="849013" cy="21907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向左箭號 18"/>
            <p:cNvSpPr/>
            <p:nvPr/>
          </p:nvSpPr>
          <p:spPr>
            <a:xfrm rot="5400000">
              <a:off x="3936355" y="4210993"/>
              <a:ext cx="849013" cy="21907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向左箭號 19"/>
            <p:cNvSpPr/>
            <p:nvPr/>
          </p:nvSpPr>
          <p:spPr>
            <a:xfrm>
              <a:off x="2730500" y="1707249"/>
              <a:ext cx="3260725" cy="33980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595684" y="5236259"/>
              <a:ext cx="121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Thermal </a:t>
              </a:r>
            </a:p>
            <a:p>
              <a:r>
                <a:rPr lang="en-US" altLang="zh-TW" dirty="0" smtClean="0"/>
                <a:t>model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014912" y="3218274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Imbalance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60938" y="2273300"/>
              <a:ext cx="1068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Update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574258" y="2898814"/>
              <a:ext cx="115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r>
                <a:rPr lang="en-US" altLang="zh-TW" dirty="0" smtClean="0"/>
                <a:t>daptor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829049" y="1480515"/>
              <a:ext cx="125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Schedule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61657" y="4156899"/>
              <a:ext cx="158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Return </a:t>
              </a:r>
              <a:r>
                <a:rPr lang="en-US" altLang="zh-TW" dirty="0" err="1" smtClean="0"/>
                <a:t>T</a:t>
              </a:r>
              <a:r>
                <a:rPr lang="en-US" altLang="zh-TW" sz="1200" dirty="0" err="1" smtClean="0"/>
                <a:t>last</a:t>
              </a:r>
              <a:endParaRPr lang="zh-TW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222499" y="4135865"/>
              <a:ext cx="1439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Require </a:t>
              </a:r>
              <a:r>
                <a:rPr lang="en-US" altLang="zh-TW" dirty="0" err="1" smtClean="0"/>
                <a:t>T</a:t>
              </a:r>
              <a:r>
                <a:rPr lang="en-US" altLang="zh-TW" sz="1200" dirty="0" err="1" smtClean="0"/>
                <a:t>last</a:t>
              </a:r>
              <a:endParaRPr lang="zh-TW" altLang="en-US" sz="1200" dirty="0"/>
            </a:p>
          </p:txBody>
        </p:sp>
      </p:grp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6014" y="271828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研究目標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長程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090360" y="243550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zh-TW" altLang="en-US" dirty="0">
              <a:latin typeface="Segoe UI Black" panose="020B0A02040204020203" pitchFamily="34" charset="0"/>
              <a:ea typeface="Gungsuh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027378" y="4073833"/>
            <a:ext cx="7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1 </a:t>
            </a:r>
            <a:endParaRPr lang="zh-TW" altLang="en-US" dirty="0">
              <a:latin typeface="Segoe UI Black" panose="020B0A02040204020203" pitchFamily="34" charset="0"/>
              <a:ea typeface="Gungsuh" panose="0203060000010101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5078" y="271631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Scheduler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828800" y="2044204"/>
            <a:ext cx="8432800" cy="4229595"/>
            <a:chOff x="1257300" y="1574304"/>
            <a:chExt cx="8432800" cy="4229595"/>
          </a:xfrm>
        </p:grpSpPr>
        <p:sp>
          <p:nvSpPr>
            <p:cNvPr id="10" name="矩形 9"/>
            <p:cNvSpPr/>
            <p:nvPr/>
          </p:nvSpPr>
          <p:spPr>
            <a:xfrm>
              <a:off x="1943100" y="1574304"/>
              <a:ext cx="7023100" cy="422959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073400" y="2093976"/>
              <a:ext cx="1651000" cy="230832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3600" dirty="0" smtClean="0">
                  <a:latin typeface="+mj-ea"/>
                  <a:ea typeface="+mj-ea"/>
                </a:rPr>
                <a:t>考慮各</a:t>
              </a:r>
              <a:endParaRPr lang="en-US" altLang="zh-TW" sz="3600" dirty="0" smtClean="0">
                <a:latin typeface="+mj-ea"/>
                <a:ea typeface="+mj-ea"/>
              </a:endParaRPr>
            </a:p>
            <a:p>
              <a:r>
                <a:rPr lang="zh-TW" altLang="en-US" sz="3600" dirty="0">
                  <a:latin typeface="+mj-ea"/>
                  <a:ea typeface="+mj-ea"/>
                </a:rPr>
                <a:t>個</a:t>
              </a:r>
              <a:r>
                <a:rPr lang="en-US" altLang="zh-TW" sz="3600" dirty="0" err="1" smtClean="0">
                  <a:latin typeface="+mj-ea"/>
                  <a:ea typeface="+mj-ea"/>
                </a:rPr>
                <a:t>cpu</a:t>
              </a:r>
              <a:endParaRPr lang="en-US" altLang="zh-TW" sz="3600" dirty="0" smtClean="0">
                <a:latin typeface="+mj-ea"/>
                <a:ea typeface="+mj-ea"/>
              </a:endParaRPr>
            </a:p>
            <a:p>
              <a:r>
                <a:rPr lang="zh-TW" altLang="en-US" sz="3600" dirty="0" smtClean="0">
                  <a:latin typeface="+mj-ea"/>
                  <a:ea typeface="+mj-ea"/>
                </a:rPr>
                <a:t>的位置</a:t>
              </a:r>
              <a:endParaRPr lang="en-US" altLang="zh-TW" sz="3600" dirty="0" smtClean="0">
                <a:latin typeface="+mj-ea"/>
                <a:ea typeface="+mj-ea"/>
              </a:endParaRPr>
            </a:p>
            <a:p>
              <a:r>
                <a:rPr lang="zh-TW" altLang="en-US" sz="3600" dirty="0" smtClean="0">
                  <a:latin typeface="+mj-ea"/>
                  <a:ea typeface="+mj-ea"/>
                </a:rPr>
                <a:t>與性質</a:t>
              </a:r>
              <a:endParaRPr lang="zh-TW" altLang="en-US" sz="3600" dirty="0">
                <a:latin typeface="+mj-ea"/>
                <a:ea typeface="+mj-ea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788152" y="2077063"/>
              <a:ext cx="2286000" cy="232371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900" dirty="0" smtClean="0">
                  <a:latin typeface="+mj-ea"/>
                  <a:ea typeface="+mj-ea"/>
                </a:rPr>
                <a:t>當溫度衝到</a:t>
              </a:r>
              <a:r>
                <a:rPr lang="en-US" altLang="zh-TW" sz="2900" dirty="0" smtClean="0">
                  <a:latin typeface="+mj-ea"/>
                  <a:ea typeface="+mj-ea"/>
                </a:rPr>
                <a:t>threshold</a:t>
              </a:r>
              <a:r>
                <a:rPr lang="zh-TW" altLang="en-US" sz="2900" dirty="0" smtClean="0">
                  <a:latin typeface="+mj-ea"/>
                  <a:ea typeface="+mj-ea"/>
                </a:rPr>
                <a:t>的時候</a:t>
              </a:r>
              <a:r>
                <a:rPr lang="en-US" altLang="zh-TW" sz="2900" dirty="0" smtClean="0">
                  <a:latin typeface="+mj-ea"/>
                  <a:ea typeface="+mj-ea"/>
                </a:rPr>
                <a:t>, </a:t>
              </a:r>
              <a:r>
                <a:rPr lang="zh-TW" altLang="en-US" sz="2900" dirty="0" smtClean="0">
                  <a:latin typeface="+mj-ea"/>
                  <a:ea typeface="+mj-ea"/>
                </a:rPr>
                <a:t>進行</a:t>
              </a:r>
              <a:r>
                <a:rPr lang="en-US" altLang="zh-TW" sz="2900" dirty="0" smtClean="0">
                  <a:latin typeface="+mj-ea"/>
                  <a:ea typeface="+mj-ea"/>
                </a:rPr>
                <a:t>task </a:t>
              </a:r>
              <a:r>
                <a:rPr lang="zh-TW" altLang="en-US" sz="2900" dirty="0" smtClean="0">
                  <a:latin typeface="+mj-ea"/>
                  <a:ea typeface="+mj-ea"/>
                </a:rPr>
                <a:t>的</a:t>
              </a:r>
              <a:r>
                <a:rPr lang="en-US" altLang="zh-TW" sz="2900" dirty="0" smtClean="0">
                  <a:latin typeface="+mj-ea"/>
                  <a:ea typeface="+mj-ea"/>
                </a:rPr>
                <a:t>migration</a:t>
              </a:r>
            </a:p>
          </p:txBody>
        </p:sp>
        <p:sp>
          <p:nvSpPr>
            <p:cNvPr id="6" name="左大括弧 5"/>
            <p:cNvSpPr/>
            <p:nvPr/>
          </p:nvSpPr>
          <p:spPr>
            <a:xfrm rot="16200000">
              <a:off x="6772402" y="3608449"/>
              <a:ext cx="317500" cy="253669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左大括弧 6"/>
            <p:cNvSpPr/>
            <p:nvPr/>
          </p:nvSpPr>
          <p:spPr>
            <a:xfrm rot="16200000">
              <a:off x="3740150" y="3968748"/>
              <a:ext cx="317500" cy="1816100"/>
            </a:xfrm>
            <a:prstGeom prst="leftBrace">
              <a:avLst/>
            </a:pr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073400" y="5089685"/>
              <a:ext cx="179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schedule</a:t>
              </a:r>
              <a:endParaRPr lang="zh-TW" altLang="en-US" sz="2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34278" y="5089685"/>
              <a:ext cx="179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migration</a:t>
              </a:r>
              <a:endParaRPr lang="zh-TW" altLang="en-US" sz="2800" dirty="0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1257300" y="3429000"/>
              <a:ext cx="596900" cy="406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右箭號 11"/>
            <p:cNvSpPr/>
            <p:nvPr/>
          </p:nvSpPr>
          <p:spPr>
            <a:xfrm>
              <a:off x="9093200" y="3429000"/>
              <a:ext cx="596900" cy="406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0071100" y="3501934"/>
            <a:ext cx="212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zh-TW" altLang="en-US" sz="2400" dirty="0" smtClean="0">
                <a:latin typeface="+mj-ea"/>
                <a:ea typeface="+mj-ea"/>
              </a:rPr>
              <a:t>排程結果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  或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任務遷移</a:t>
            </a:r>
            <a:r>
              <a:rPr lang="zh-TW" altLang="en-US" sz="2400" dirty="0">
                <a:latin typeface="+mj-ea"/>
                <a:ea typeface="+mj-ea"/>
              </a:rPr>
              <a:t>結果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2750" y="3686601"/>
            <a:ext cx="17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更新溫度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相關參數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Schedule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50059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  <a:ea typeface="+mj-ea"/>
              </a:rPr>
              <a:t>需考慮</a:t>
            </a:r>
            <a:r>
              <a:rPr lang="en-US" altLang="zh-TW" sz="4400" dirty="0" err="1">
                <a:latin typeface="+mj-ea"/>
                <a:ea typeface="+mj-ea"/>
              </a:rPr>
              <a:t>linux</a:t>
            </a:r>
            <a:r>
              <a:rPr lang="zh-TW" altLang="en-US" sz="4400" dirty="0">
                <a:latin typeface="+mj-ea"/>
                <a:ea typeface="+mj-ea"/>
              </a:rPr>
              <a:t>作業系統本來就有在利用各個</a:t>
            </a:r>
            <a:r>
              <a:rPr lang="en-US" altLang="zh-TW" sz="4400" dirty="0">
                <a:latin typeface="+mj-ea"/>
                <a:ea typeface="+mj-ea"/>
              </a:rPr>
              <a:t>task</a:t>
            </a:r>
            <a:r>
              <a:rPr lang="zh-TW" altLang="en-US" sz="4400" dirty="0">
                <a:latin typeface="+mj-ea"/>
                <a:ea typeface="+mj-ea"/>
              </a:rPr>
              <a:t>的</a:t>
            </a:r>
            <a:r>
              <a:rPr lang="en-US" altLang="zh-TW" sz="4400" dirty="0" smtClean="0">
                <a:latin typeface="+mj-ea"/>
                <a:ea typeface="+mj-ea"/>
              </a:rPr>
              <a:t>priority</a:t>
            </a:r>
            <a:r>
              <a:rPr lang="zh-TW" altLang="en-US" sz="4400" dirty="0" smtClean="0">
                <a:latin typeface="+mj-ea"/>
                <a:ea typeface="+mj-ea"/>
              </a:rPr>
              <a:t>做</a:t>
            </a:r>
            <a:r>
              <a:rPr lang="en-US" altLang="zh-TW" sz="4400" dirty="0">
                <a:latin typeface="+mj-ea"/>
                <a:ea typeface="+mj-ea"/>
              </a:rPr>
              <a:t>load</a:t>
            </a:r>
            <a:r>
              <a:rPr lang="zh-TW" altLang="en-US" sz="4400" dirty="0">
                <a:latin typeface="+mj-ea"/>
                <a:ea typeface="+mj-ea"/>
              </a:rPr>
              <a:t> </a:t>
            </a:r>
            <a:r>
              <a:rPr lang="en-US" altLang="zh-TW" sz="4400" dirty="0">
                <a:latin typeface="+mj-ea"/>
                <a:ea typeface="+mj-ea"/>
              </a:rPr>
              <a:t>balance</a:t>
            </a:r>
          </a:p>
          <a:p>
            <a:pPr marL="0" indent="0">
              <a:buNone/>
            </a:pPr>
            <a:r>
              <a:rPr lang="en-US" altLang="zh-TW" sz="4400" dirty="0">
                <a:latin typeface="+mj-ea"/>
                <a:ea typeface="+mj-ea"/>
              </a:rPr>
              <a:t>  </a:t>
            </a:r>
            <a:r>
              <a:rPr lang="en-US" altLang="zh-TW" sz="4400" dirty="0" smtClean="0">
                <a:latin typeface="+mj-ea"/>
                <a:ea typeface="+mj-ea"/>
              </a:rPr>
              <a:t>-&gt; </a:t>
            </a:r>
            <a:r>
              <a:rPr lang="zh-TW" altLang="en-US" sz="4400" dirty="0">
                <a:latin typeface="+mj-ea"/>
                <a:ea typeface="+mj-ea"/>
              </a:rPr>
              <a:t>有可能各個</a:t>
            </a:r>
            <a:r>
              <a:rPr lang="en-US" altLang="zh-TW" sz="4400" dirty="0" err="1">
                <a:latin typeface="+mj-ea"/>
                <a:ea typeface="+mj-ea"/>
              </a:rPr>
              <a:t>cpu</a:t>
            </a:r>
            <a:r>
              <a:rPr lang="zh-TW" altLang="en-US" sz="4400" dirty="0">
                <a:latin typeface="+mj-ea"/>
                <a:ea typeface="+mj-ea"/>
              </a:rPr>
              <a:t>溫度平衡了，</a:t>
            </a:r>
            <a:r>
              <a:rPr lang="zh-TW" altLang="en-US" sz="4400" dirty="0" smtClean="0">
                <a:latin typeface="+mj-ea"/>
                <a:ea typeface="+mj-ea"/>
              </a:rPr>
              <a:t>各個</a:t>
            </a:r>
            <a:r>
              <a:rPr lang="en-US" altLang="zh-TW" sz="4400" dirty="0" smtClean="0">
                <a:latin typeface="+mj-ea"/>
                <a:ea typeface="+mj-ea"/>
              </a:rPr>
              <a:t>	  </a:t>
            </a:r>
            <a:r>
              <a:rPr lang="en-US" altLang="zh-TW" sz="4400" dirty="0" err="1" smtClean="0">
                <a:latin typeface="+mj-ea"/>
                <a:ea typeface="+mj-ea"/>
              </a:rPr>
              <a:t>cpu</a:t>
            </a:r>
            <a:r>
              <a:rPr lang="zh-TW" altLang="en-US" sz="4400" dirty="0">
                <a:latin typeface="+mj-ea"/>
                <a:ea typeface="+mj-ea"/>
              </a:rPr>
              <a:t>的負載卻變得</a:t>
            </a:r>
            <a:r>
              <a:rPr lang="zh-TW" altLang="en-US" sz="4400" dirty="0">
                <a:solidFill>
                  <a:srgbClr val="FF0000"/>
                </a:solidFill>
                <a:latin typeface="+mj-ea"/>
                <a:ea typeface="+mj-ea"/>
              </a:rPr>
              <a:t>不</a:t>
            </a:r>
            <a:r>
              <a:rPr lang="zh-TW" altLang="en-US" sz="4400" dirty="0" smtClean="0">
                <a:latin typeface="+mj-ea"/>
                <a:ea typeface="+mj-ea"/>
              </a:rPr>
              <a:t>平衡</a:t>
            </a:r>
            <a:endParaRPr lang="en-US" altLang="zh-TW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2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migration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  <a:ea typeface="+mj-ea"/>
              </a:rPr>
              <a:t>各</a:t>
            </a:r>
            <a:r>
              <a:rPr lang="zh-TW" altLang="en-US" sz="4400" dirty="0" smtClean="0">
                <a:latin typeface="+mj-ea"/>
                <a:ea typeface="+mj-ea"/>
              </a:rPr>
              <a:t>個</a:t>
            </a:r>
            <a:r>
              <a:rPr lang="en-US" altLang="zh-TW" sz="4400" dirty="0" err="1" smtClean="0">
                <a:latin typeface="+mj-ea"/>
                <a:ea typeface="+mj-ea"/>
              </a:rPr>
              <a:t>cpu</a:t>
            </a:r>
            <a:r>
              <a:rPr lang="zh-TW" altLang="en-US" sz="4400" dirty="0" smtClean="0">
                <a:latin typeface="+mj-ea"/>
                <a:ea typeface="+mj-ea"/>
              </a:rPr>
              <a:t>溫度不平衡時就要</a:t>
            </a:r>
            <a:r>
              <a:rPr lang="en-US" altLang="zh-TW" sz="4400" dirty="0">
                <a:latin typeface="+mj-ea"/>
                <a:ea typeface="+mj-ea"/>
              </a:rPr>
              <a:t>m</a:t>
            </a:r>
            <a:r>
              <a:rPr lang="en-US" altLang="zh-TW" sz="4400" dirty="0" smtClean="0">
                <a:latin typeface="+mj-ea"/>
                <a:ea typeface="+mj-ea"/>
              </a:rPr>
              <a:t>igration</a:t>
            </a:r>
            <a:r>
              <a:rPr lang="zh-TW" altLang="en-US" sz="4400" dirty="0" smtClean="0">
                <a:latin typeface="+mj-ea"/>
                <a:ea typeface="+mj-ea"/>
              </a:rPr>
              <a:t>嗎？</a:t>
            </a:r>
            <a:endParaRPr lang="en-US" altLang="zh-TW" sz="4400" dirty="0" smtClean="0">
              <a:latin typeface="+mj-ea"/>
              <a:ea typeface="+mj-ea"/>
            </a:endParaRPr>
          </a:p>
          <a:p>
            <a:r>
              <a:rPr lang="zh-TW" altLang="en-US" sz="4400" dirty="0" smtClean="0">
                <a:latin typeface="+mj-ea"/>
                <a:ea typeface="+mj-ea"/>
              </a:rPr>
              <a:t>還</a:t>
            </a:r>
            <a:r>
              <a:rPr lang="zh-TW" altLang="en-US" sz="4400" dirty="0">
                <a:latin typeface="+mj-ea"/>
                <a:ea typeface="+mj-ea"/>
              </a:rPr>
              <a:t>是</a:t>
            </a:r>
            <a:r>
              <a:rPr lang="zh-TW" altLang="en-US" sz="4400" dirty="0" smtClean="0">
                <a:latin typeface="+mj-ea"/>
                <a:ea typeface="+mj-ea"/>
              </a:rPr>
              <a:t>衝到</a:t>
            </a:r>
            <a:r>
              <a:rPr lang="en-US" altLang="zh-TW" sz="4400" dirty="0" smtClean="0">
                <a:latin typeface="+mj-ea"/>
                <a:ea typeface="+mj-ea"/>
              </a:rPr>
              <a:t>threshold</a:t>
            </a:r>
            <a:r>
              <a:rPr lang="zh-TW" altLang="en-US" sz="4400" dirty="0" smtClean="0">
                <a:latin typeface="+mj-ea"/>
                <a:ea typeface="+mj-ea"/>
              </a:rPr>
              <a:t>在做</a:t>
            </a:r>
            <a:r>
              <a:rPr lang="en-US" altLang="zh-TW" sz="4400" dirty="0" smtClean="0">
                <a:latin typeface="+mj-ea"/>
                <a:ea typeface="+mj-ea"/>
              </a:rPr>
              <a:t>migration</a:t>
            </a:r>
            <a:r>
              <a:rPr lang="zh-TW" altLang="en-US" sz="4400" dirty="0" smtClean="0">
                <a:latin typeface="+mj-ea"/>
                <a:ea typeface="+mj-ea"/>
              </a:rPr>
              <a:t>？</a:t>
            </a:r>
            <a:endParaRPr lang="en-US" altLang="zh-TW" sz="4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4400" dirty="0">
                <a:latin typeface="+mj-ea"/>
                <a:ea typeface="+mj-ea"/>
              </a:rPr>
              <a:t> </a:t>
            </a:r>
            <a:r>
              <a:rPr lang="en-US" altLang="zh-TW" sz="4400" dirty="0" smtClean="0">
                <a:latin typeface="+mj-ea"/>
                <a:ea typeface="+mj-ea"/>
              </a:rPr>
              <a:t> -&gt; </a:t>
            </a:r>
            <a:r>
              <a:rPr lang="zh-TW" altLang="en-US" sz="4400" dirty="0" smtClean="0">
                <a:latin typeface="+mj-ea"/>
                <a:ea typeface="+mj-ea"/>
              </a:rPr>
              <a:t>可能會發生乒乓效應</a:t>
            </a:r>
            <a:endParaRPr lang="en-US" altLang="zh-TW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67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dirty="0" smtClean="0"/>
              <a:t>Paper reading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論文標題：</a:t>
            </a:r>
            <a:r>
              <a:rPr lang="en-US" altLang="zh-TW" sz="2400" dirty="0" smtClean="0">
                <a:latin typeface="+mj-ea"/>
                <a:ea typeface="+mj-ea"/>
              </a:rPr>
              <a:t>Performance-Aware </a:t>
            </a:r>
            <a:r>
              <a:rPr lang="en-US" altLang="zh-TW" sz="2400" dirty="0">
                <a:latin typeface="+mj-ea"/>
                <a:ea typeface="+mj-ea"/>
              </a:rPr>
              <a:t>Thermal </a:t>
            </a:r>
            <a:r>
              <a:rPr lang="en-US" altLang="zh-TW" sz="2400" dirty="0" smtClean="0">
                <a:latin typeface="+mj-ea"/>
                <a:ea typeface="+mj-ea"/>
              </a:rPr>
              <a:t>Management via </a:t>
            </a:r>
            <a:r>
              <a:rPr lang="en-US" altLang="zh-TW" sz="2400" dirty="0">
                <a:latin typeface="+mj-ea"/>
                <a:ea typeface="+mj-ea"/>
              </a:rPr>
              <a:t>Task </a:t>
            </a:r>
            <a:r>
              <a:rPr lang="en-US" altLang="zh-TW" sz="2400" dirty="0" smtClean="0">
                <a:latin typeface="+mj-ea"/>
                <a:ea typeface="+mj-ea"/>
              </a:rPr>
              <a:t>Scheduling</a:t>
            </a:r>
          </a:p>
          <a:p>
            <a:pPr marL="0" indent="0">
              <a:buNone/>
            </a:pPr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en-US" altLang="zh-TW" sz="2400" dirty="0" smtClean="0">
                <a:latin typeface="+mj-ea"/>
                <a:ea typeface="+mj-ea"/>
              </a:rPr>
              <a:t>- </a:t>
            </a:r>
            <a:r>
              <a:rPr lang="zh-TW" altLang="en-US" sz="2400" dirty="0" smtClean="0">
                <a:latin typeface="+mj-ea"/>
                <a:ea typeface="+mj-ea"/>
              </a:rPr>
              <a:t>提出</a:t>
            </a:r>
            <a:r>
              <a:rPr lang="en-US" altLang="zh-TW" sz="2400" dirty="0" err="1" smtClean="0">
                <a:latin typeface="+mj-ea"/>
                <a:ea typeface="+mj-ea"/>
              </a:rPr>
              <a:t>ThreshHot</a:t>
            </a:r>
            <a:r>
              <a:rPr lang="en-US" altLang="zh-TW" sz="2400" dirty="0" smtClean="0">
                <a:latin typeface="+mj-ea"/>
                <a:ea typeface="+mj-ea"/>
              </a:rPr>
              <a:t> scheduler: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	- </a:t>
            </a:r>
            <a:r>
              <a:rPr lang="zh-TW" altLang="en-US" sz="2400" dirty="0" smtClean="0">
                <a:latin typeface="+mj-ea"/>
                <a:ea typeface="+mj-ea"/>
              </a:rPr>
              <a:t>先選擇不超過</a:t>
            </a:r>
            <a:r>
              <a:rPr lang="en-US" altLang="zh-TW" sz="2400" dirty="0" smtClean="0">
                <a:latin typeface="+mj-ea"/>
                <a:ea typeface="+mj-ea"/>
              </a:rPr>
              <a:t>threshold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hot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jobs(computation intensive)</a:t>
            </a:r>
            <a:r>
              <a:rPr lang="zh-TW" altLang="en-US" sz="2400" dirty="0" smtClean="0">
                <a:latin typeface="+mj-ea"/>
                <a:ea typeface="+mj-ea"/>
              </a:rPr>
              <a:t>來執</a:t>
            </a:r>
            <a:r>
              <a:rPr lang="en-US" altLang="zh-TW" sz="2400" dirty="0" smtClean="0">
                <a:latin typeface="+mj-ea"/>
                <a:ea typeface="+mj-ea"/>
              </a:rPr>
              <a:t>	   </a:t>
            </a:r>
            <a:r>
              <a:rPr lang="zh-TW" altLang="en-US" sz="2400" dirty="0" smtClean="0">
                <a:latin typeface="+mj-ea"/>
                <a:ea typeface="+mj-ea"/>
              </a:rPr>
              <a:t>行</a:t>
            </a:r>
            <a:r>
              <a:rPr lang="zh-TW" altLang="en-US" sz="2400" dirty="0">
                <a:latin typeface="+mj-ea"/>
                <a:ea typeface="+mj-ea"/>
              </a:rPr>
              <a:t>，</a:t>
            </a:r>
            <a:r>
              <a:rPr lang="zh-TW" altLang="en-US" sz="2400" dirty="0" smtClean="0">
                <a:latin typeface="+mj-ea"/>
                <a:ea typeface="+mj-ea"/>
              </a:rPr>
              <a:t>然後再選擇</a:t>
            </a:r>
            <a:r>
              <a:rPr lang="en-US" altLang="zh-TW" sz="2400" dirty="0" smtClean="0">
                <a:latin typeface="+mj-ea"/>
                <a:ea typeface="+mj-ea"/>
              </a:rPr>
              <a:t>cold jobs(memory intensive)</a:t>
            </a:r>
          </a:p>
          <a:p>
            <a:pPr marL="0" indent="0">
              <a:buNone/>
            </a:pPr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en-US" altLang="zh-TW" sz="2400" dirty="0" smtClean="0">
                <a:latin typeface="+mj-ea"/>
                <a:ea typeface="+mj-ea"/>
              </a:rPr>
              <a:t>- </a:t>
            </a:r>
            <a:r>
              <a:rPr lang="zh-TW" altLang="en-US" sz="2400" dirty="0" smtClean="0">
                <a:latin typeface="+mj-ea"/>
                <a:ea typeface="+mj-ea"/>
              </a:rPr>
              <a:t>若所有</a:t>
            </a:r>
            <a:r>
              <a:rPr lang="en-US" altLang="zh-TW" sz="2400" dirty="0" smtClean="0">
                <a:latin typeface="+mj-ea"/>
                <a:ea typeface="+mj-ea"/>
              </a:rPr>
              <a:t>jobs</a:t>
            </a:r>
            <a:r>
              <a:rPr lang="zh-TW" altLang="en-US" sz="2400" dirty="0" smtClean="0">
                <a:latin typeface="+mj-ea"/>
                <a:ea typeface="+mj-ea"/>
              </a:rPr>
              <a:t>皆超過</a:t>
            </a:r>
            <a:r>
              <a:rPr lang="en-US" altLang="zh-TW" sz="2400" dirty="0" smtClean="0">
                <a:latin typeface="+mj-ea"/>
                <a:ea typeface="+mj-ea"/>
              </a:rPr>
              <a:t>threshold</a:t>
            </a:r>
            <a:r>
              <a:rPr lang="zh-TW" altLang="en-US" sz="2400" dirty="0" smtClean="0">
                <a:latin typeface="+mj-ea"/>
                <a:ea typeface="+mj-ea"/>
              </a:rPr>
              <a:t>，選擇</a:t>
            </a:r>
            <a:r>
              <a:rPr lang="en-US" altLang="zh-TW" sz="2400" dirty="0" smtClean="0">
                <a:latin typeface="+mj-ea"/>
                <a:ea typeface="+mj-ea"/>
              </a:rPr>
              <a:t>hottest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jobs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	- </a:t>
            </a:r>
            <a:r>
              <a:rPr lang="zh-TW" altLang="en-US" sz="2400" dirty="0" smtClean="0">
                <a:latin typeface="+mj-ea"/>
                <a:ea typeface="+mj-ea"/>
              </a:rPr>
              <a:t>因為有</a:t>
            </a:r>
            <a:r>
              <a:rPr lang="en-US" altLang="zh-TW" sz="2400" dirty="0" smtClean="0">
                <a:latin typeface="+mj-ea"/>
                <a:ea typeface="+mj-ea"/>
              </a:rPr>
              <a:t>DTM</a:t>
            </a:r>
            <a:r>
              <a:rPr lang="zh-TW" altLang="en-US" sz="2400" dirty="0" smtClean="0">
                <a:latin typeface="+mj-ea"/>
                <a:ea typeface="+mj-ea"/>
              </a:rPr>
              <a:t>，高溫只影響</a:t>
            </a:r>
            <a:r>
              <a:rPr lang="en-US" altLang="zh-TW" sz="2400" dirty="0" smtClean="0">
                <a:latin typeface="+mj-ea"/>
                <a:ea typeface="+mj-ea"/>
              </a:rPr>
              <a:t>performance</a:t>
            </a:r>
            <a:r>
              <a:rPr lang="zh-TW" altLang="en-US" sz="2400" dirty="0" smtClean="0">
                <a:latin typeface="+mj-ea"/>
                <a:ea typeface="+mj-ea"/>
              </a:rPr>
              <a:t>，而不影響正常運作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19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307" y="370138"/>
            <a:ext cx="10058400" cy="1609344"/>
          </a:xfrm>
        </p:spPr>
        <p:txBody>
          <a:bodyPr/>
          <a:lstStyle/>
          <a:p>
            <a:r>
              <a:rPr lang="en-US" altLang="zh-TW" sz="6600" dirty="0"/>
              <a:t>Paper reading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5307" y="1846314"/>
            <a:ext cx="10419910" cy="43434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 thermal-aware scheduling algorithm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needs information about </a:t>
            </a:r>
            <a:r>
              <a:rPr lang="en-US" altLang="zh-TW" sz="2400" dirty="0" smtClean="0">
                <a:solidFill>
                  <a:srgbClr val="FF0000"/>
                </a:solidFill>
              </a:rPr>
              <a:t>temperature</a:t>
            </a:r>
            <a:r>
              <a:rPr lang="en-US" altLang="zh-TW" sz="2400" dirty="0" smtClean="0"/>
              <a:t> of processor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power consumption</a:t>
            </a:r>
            <a:r>
              <a:rPr lang="en-US" altLang="zh-TW" sz="2400" dirty="0" smtClean="0"/>
              <a:t> for jobs.</a:t>
            </a:r>
          </a:p>
          <a:p>
            <a:r>
              <a:rPr lang="en-US" altLang="zh-TW" sz="2400" dirty="0" smtClean="0"/>
              <a:t>Calculating temperature: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- Thermal sensor readings are not sufficient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- Temperature model: </a:t>
            </a:r>
            <a:endParaRPr lang="en-US" altLang="zh-TW" sz="2400" dirty="0"/>
          </a:p>
          <a:p>
            <a:r>
              <a:rPr lang="en-US" altLang="zh-TW" sz="2400" dirty="0" smtClean="0"/>
              <a:t>Calculating power consumption:</a:t>
            </a:r>
          </a:p>
          <a:p>
            <a:pPr marL="0" indent="0">
              <a:buNone/>
            </a:pPr>
            <a:r>
              <a:rPr lang="en-US" altLang="zh-TW" sz="2400" dirty="0" smtClean="0"/>
              <a:t>   - Using </a:t>
            </a:r>
            <a:r>
              <a:rPr lang="en-US" altLang="zh-TW" sz="2400" dirty="0" smtClean="0">
                <a:solidFill>
                  <a:srgbClr val="FF0000"/>
                </a:solidFill>
              </a:rPr>
              <a:t>performance counters</a:t>
            </a:r>
            <a:r>
              <a:rPr lang="en-US" altLang="zh-TW" sz="2400" dirty="0" smtClean="0"/>
              <a:t> to monitor runtime power consumption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- Power prediction: Last-value-based predictor</a:t>
            </a:r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34132" t="40471" r="44162" b="55032"/>
          <a:stretch/>
        </p:blipFill>
        <p:spPr bwMode="auto">
          <a:xfrm>
            <a:off x="3955960" y="3721993"/>
            <a:ext cx="3217572" cy="296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2"/>
          <a:srcRect l="33590" t="53320" r="51818" b="37365"/>
          <a:stretch/>
        </p:blipFill>
        <p:spPr bwMode="auto">
          <a:xfrm>
            <a:off x="7441502" y="3480689"/>
            <a:ext cx="1857375" cy="666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2"/>
          <a:srcRect l="44301" t="56653" r="53595" b="39098"/>
          <a:stretch/>
        </p:blipFill>
        <p:spPr bwMode="auto">
          <a:xfrm>
            <a:off x="7173532" y="3713214"/>
            <a:ext cx="267970" cy="30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dirty="0" smtClean="0"/>
              <a:t>Paper reading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- how to integrate into Linux kernel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931831"/>
            <a:ext cx="10213848" cy="4212937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sz="2400" dirty="0" smtClean="0"/>
              <a:t>Insert the </a:t>
            </a:r>
            <a:r>
              <a:rPr lang="en-US" altLang="zh-TW" sz="2400" dirty="0" err="1" smtClean="0"/>
              <a:t>ThreshHot</a:t>
            </a:r>
            <a:r>
              <a:rPr lang="en-US" altLang="zh-TW" sz="2400" dirty="0" smtClean="0"/>
              <a:t> scheduler into interrupt handler for forcing context switch</a:t>
            </a:r>
          </a:p>
          <a:p>
            <a:pPr marL="0" indent="0">
              <a:buNone/>
            </a:pPr>
            <a:r>
              <a:rPr lang="en-US" altLang="zh-TW" sz="2400" dirty="0" smtClean="0"/>
              <a:t>    - </a:t>
            </a:r>
            <a:r>
              <a:rPr lang="zh-TW" altLang="en-US" sz="2400" dirty="0" smtClean="0">
                <a:latin typeface="+mj-ea"/>
                <a:ea typeface="+mj-ea"/>
              </a:rPr>
              <a:t>大約每</a:t>
            </a:r>
            <a:r>
              <a:rPr lang="en-US" altLang="zh-TW" sz="2400" dirty="0" smtClean="0">
                <a:latin typeface="+mj-ea"/>
                <a:ea typeface="+mj-ea"/>
              </a:rPr>
              <a:t>8ms</a:t>
            </a:r>
            <a:r>
              <a:rPr lang="zh-TW" altLang="en-US" sz="2400" dirty="0" smtClean="0">
                <a:latin typeface="+mj-ea"/>
                <a:ea typeface="+mj-ea"/>
              </a:rPr>
              <a:t>一次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Context switch overhead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- </a:t>
            </a:r>
            <a:r>
              <a:rPr lang="zh-TW" altLang="en-US" sz="2400" dirty="0" smtClean="0">
                <a:latin typeface="+mj-ea"/>
                <a:ea typeface="+mj-ea"/>
              </a:rPr>
              <a:t>通常其實是原本的</a:t>
            </a:r>
            <a:r>
              <a:rPr lang="en-US" altLang="zh-TW" sz="2400" dirty="0" smtClean="0">
                <a:latin typeface="+mj-ea"/>
                <a:ea typeface="+mj-ea"/>
              </a:rPr>
              <a:t>job</a:t>
            </a:r>
            <a:r>
              <a:rPr lang="zh-TW" altLang="en-US" sz="2400" dirty="0" smtClean="0">
                <a:latin typeface="+mj-ea"/>
                <a:ea typeface="+mj-ea"/>
              </a:rPr>
              <a:t>繼續被執行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Fairness</a:t>
            </a:r>
          </a:p>
          <a:p>
            <a:pPr marL="0" indent="0">
              <a:buNone/>
            </a:pPr>
            <a:r>
              <a:rPr lang="en-US" altLang="zh-TW" sz="2400" dirty="0" smtClean="0"/>
              <a:t>    - rearrange job slices within an epoch</a:t>
            </a:r>
            <a:endParaRPr lang="en-US" altLang="zh-TW" sz="2400" dirty="0"/>
          </a:p>
          <a:p>
            <a:r>
              <a:rPr lang="en-US" altLang="zh-TW" sz="2400" dirty="0" smtClean="0"/>
              <a:t> Impact on </a:t>
            </a:r>
            <a:r>
              <a:rPr lang="en-US" altLang="zh-TW" sz="2400" dirty="0" err="1" smtClean="0"/>
              <a:t>nonbatch</a:t>
            </a:r>
            <a:r>
              <a:rPr lang="en-US" altLang="zh-TW" sz="2400" dirty="0" smtClean="0"/>
              <a:t> jobs</a:t>
            </a:r>
          </a:p>
          <a:p>
            <a:pPr marL="0" indent="0">
              <a:buNone/>
            </a:pPr>
            <a:r>
              <a:rPr lang="en-US" altLang="zh-TW" sz="2400" dirty="0" smtClean="0"/>
              <a:t>    - </a:t>
            </a:r>
            <a:r>
              <a:rPr lang="zh-TW" altLang="en-US" sz="2400" dirty="0" smtClean="0">
                <a:latin typeface="+mj-ea"/>
                <a:ea typeface="+mj-ea"/>
              </a:rPr>
              <a:t>能做</a:t>
            </a:r>
            <a:r>
              <a:rPr lang="en-US" altLang="zh-TW" sz="2400" dirty="0" smtClean="0"/>
              <a:t>thermal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scheduling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jobs</a:t>
            </a:r>
            <a:r>
              <a:rPr lang="zh-TW" altLang="en-US" sz="2400" dirty="0" smtClean="0">
                <a:latin typeface="+mj-ea"/>
                <a:ea typeface="+mj-ea"/>
              </a:rPr>
              <a:t>都落在</a:t>
            </a:r>
            <a:r>
              <a:rPr lang="en-US" altLang="zh-TW" sz="2400" dirty="0" smtClean="0"/>
              <a:t>batch jobs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/>
              <a:t>priority</a:t>
            </a:r>
            <a:r>
              <a:rPr lang="zh-TW" altLang="en-US" sz="2400" dirty="0" smtClean="0">
                <a:latin typeface="+mj-ea"/>
                <a:ea typeface="+mj-ea"/>
              </a:rPr>
              <a:t>內</a:t>
            </a:r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657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1070</TotalTime>
  <Words>599</Words>
  <Application>Microsoft Office PowerPoint</Application>
  <PresentationFormat>寬螢幕</PresentationFormat>
  <Paragraphs>127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Gungsuh</vt:lpstr>
      <vt:lpstr>微軟正黑體</vt:lpstr>
      <vt:lpstr>新細明體</vt:lpstr>
      <vt:lpstr>標楷體</vt:lpstr>
      <vt:lpstr>Rockwell</vt:lpstr>
      <vt:lpstr>Rockwell Condensed</vt:lpstr>
      <vt:lpstr>Segoe UI Black</vt:lpstr>
      <vt:lpstr>Wingdings</vt:lpstr>
      <vt:lpstr>木刻字型</vt:lpstr>
      <vt:lpstr>Project Report</vt:lpstr>
      <vt:lpstr>研究目標 – 長程</vt:lpstr>
      <vt:lpstr>研究目標 – 長程</vt:lpstr>
      <vt:lpstr>Scheduler</vt:lpstr>
      <vt:lpstr>Schedule</vt:lpstr>
      <vt:lpstr>migration</vt:lpstr>
      <vt:lpstr>Paper reading</vt:lpstr>
      <vt:lpstr>Paper reading</vt:lpstr>
      <vt:lpstr>Paper reading - how to integrate into Linux kernel</vt:lpstr>
      <vt:lpstr>Paper reading – Compare among different algorithms </vt:lpstr>
      <vt:lpstr>PowerPoint 簡報</vt:lpstr>
      <vt:lpstr>PowerPoint 簡報</vt:lpstr>
      <vt:lpstr>PowerPoint 簡報</vt:lpstr>
      <vt:lpstr>PowerPoint 簡報</vt:lpstr>
      <vt:lpstr>PowerPoint 簡報</vt:lpstr>
      <vt:lpstr>研究目標 – 短程</vt:lpstr>
      <vt:lpstr>目前進度</vt:lpstr>
      <vt:lpstr>Pseudo code – load_balance內</vt:lpstr>
      <vt:lpstr>PowerPoint 簡報</vt:lpstr>
      <vt:lpstr>PowerPoint 簡報</vt:lpstr>
      <vt:lpstr>PowerPoint 簡報</vt:lpstr>
      <vt:lpstr>PowerPoint 簡報</vt:lpstr>
      <vt:lpstr>預計進度(complete first experiment)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陳德芷</dc:creator>
  <cp:lastModifiedBy>陳德芷</cp:lastModifiedBy>
  <cp:revision>55</cp:revision>
  <dcterms:created xsi:type="dcterms:W3CDTF">2015-11-19T21:34:22Z</dcterms:created>
  <dcterms:modified xsi:type="dcterms:W3CDTF">2016-01-11T13:52:43Z</dcterms:modified>
</cp:coreProperties>
</file>