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7" r:id="rId12"/>
    <p:sldId id="266" r:id="rId13"/>
    <p:sldId id="268" r:id="rId14"/>
    <p:sldId id="271" r:id="rId15"/>
    <p:sldId id="269" r:id="rId16"/>
    <p:sldId id="270" r:id="rId17"/>
    <p:sldId id="274" r:id="rId18"/>
    <p:sldId id="273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72" r:id="rId29"/>
    <p:sldId id="275" r:id="rId30"/>
    <p:sldId id="277" r:id="rId31"/>
    <p:sldId id="278" r:id="rId32"/>
    <p:sldId id="276" r:id="rId33"/>
    <p:sldId id="280" r:id="rId34"/>
    <p:sldId id="279" r:id="rId35"/>
    <p:sldId id="28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5/19/2016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lideshare.net/yuanchao/introduce-powertop-to-end-us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nli7.net/a/bianchengyuyan/C__/20130104/284175.html" TargetMode="External"/><Relationship Id="rId3" Type="http://schemas.openxmlformats.org/officeDocument/2006/relationships/hyperlink" Target="http://stackoverflow.com/questions/7684404/is-nice-used-to-change-the-thread-priority-or-the-process-priority" TargetMode="External"/><Relationship Id="rId7" Type="http://schemas.openxmlformats.org/officeDocument/2006/relationships/hyperlink" Target="https://www.cs.cf.ac.uk/Dave/C/node30.html" TargetMode="External"/><Relationship Id="rId2" Type="http://schemas.openxmlformats.org/officeDocument/2006/relationships/hyperlink" Target="http://stackoverflow.com/questions/902539/nice-level-for-pthre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maximuszhou/article/details/42042161" TargetMode="External"/><Relationship Id="rId11" Type="http://schemas.openxmlformats.org/officeDocument/2006/relationships/hyperlink" Target="http://www.slideshare.net/yuanchao/introduce-powertop-to-end-users" TargetMode="External"/><Relationship Id="rId5" Type="http://schemas.openxmlformats.org/officeDocument/2006/relationships/hyperlink" Target="http://fcamel-life.blogspot.tw/2012/02/linux-process-priorities-and-scheduling.html" TargetMode="External"/><Relationship Id="rId10" Type="http://schemas.openxmlformats.org/officeDocument/2006/relationships/hyperlink" Target="http://stackoverflow.com/questions/1407786/how-to-set-cpu-affinity-of-a-particular-pthread" TargetMode="External"/><Relationship Id="rId4" Type="http://schemas.openxmlformats.org/officeDocument/2006/relationships/hyperlink" Target="https://www.ualberta.ca/dept/chemeng/AIX-43/share/man/info/C/a_doc_lib/aixprggd/genprogc/threads_sched.htm" TargetMode="External"/><Relationship Id="rId9" Type="http://schemas.openxmlformats.org/officeDocument/2006/relationships/hyperlink" Target="http://www.cnblogs.com/vanishfan/archive/2012/11/16/2773325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Report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0111279 Annie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54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param1.sched_priority </a:t>
            </a:r>
            <a:r>
              <a:rPr lang="zh-TW" altLang="en-US" sz="2400" dirty="0" smtClean="0"/>
              <a:t>的數字越小，</a:t>
            </a:r>
            <a:r>
              <a:rPr lang="en-US" altLang="zh-TW" sz="2400" dirty="0" smtClean="0"/>
              <a:t>priority</a:t>
            </a:r>
            <a:r>
              <a:rPr lang="zh-TW" altLang="en-US" sz="2400" dirty="0" smtClean="0"/>
              <a:t>越高，反之。</a:t>
            </a:r>
            <a:endParaRPr lang="en-US" altLang="zh-TW" sz="2400" dirty="0" smtClean="0"/>
          </a:p>
          <a:p>
            <a:r>
              <a:rPr lang="zh-TW" altLang="en-US" sz="2400" dirty="0" smtClean="0"/>
              <a:t>實驗一：三個</a:t>
            </a:r>
            <a:r>
              <a:rPr lang="en-US" altLang="zh-TW" sz="2400" dirty="0" smtClean="0"/>
              <a:t>thread</a:t>
            </a:r>
            <a:r>
              <a:rPr lang="zh-TW" altLang="en-US" sz="2400" dirty="0" smtClean="0"/>
              <a:t>分別使用不同的三個</a:t>
            </a:r>
            <a:r>
              <a:rPr lang="en-US" altLang="zh-TW" sz="2400" dirty="0" smtClean="0"/>
              <a:t>thread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function</a:t>
            </a:r>
          </a:p>
          <a:p>
            <a:pPr marL="457200" indent="-457200">
              <a:buAutoNum type="arabicPeriod"/>
            </a:pPr>
            <a:r>
              <a:rPr lang="en-US" altLang="zh-TW" sz="2400" dirty="0" smtClean="0"/>
              <a:t>thread function 1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SCHED_RR, param1.sched_priority=21;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TW" sz="2400" dirty="0"/>
              <a:t>thread function 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SCHED_RR, param1.sched_priority=51;</a:t>
            </a:r>
            <a:endParaRPr lang="en-US" altLang="zh-TW" sz="24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TW" sz="2400" dirty="0"/>
              <a:t>thread function 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SCHED_OTHER</a:t>
            </a:r>
          </a:p>
          <a:p>
            <a:pPr marL="0" indent="0">
              <a:buNone/>
            </a:pPr>
            <a:r>
              <a:rPr lang="en-US" altLang="zh-TW" sz="2400" dirty="0" smtClean="0"/>
              <a:t>-&gt; </a:t>
            </a:r>
            <a:r>
              <a:rPr lang="en-US" altLang="zh-TW" sz="2400" dirty="0" smtClean="0">
                <a:solidFill>
                  <a:srgbClr val="FF0000"/>
                </a:solidFill>
              </a:rPr>
              <a:t>Priority</a:t>
            </a:r>
            <a:r>
              <a:rPr lang="zh-TW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TW" sz="2400" dirty="0" smtClean="0">
                <a:solidFill>
                  <a:srgbClr val="FF0000"/>
                </a:solidFill>
              </a:rPr>
              <a:t>1 &gt; 2 &gt; 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93555" y="615095"/>
            <a:ext cx="1101098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400" dirty="0" smtClean="0"/>
              <a:t>Simulation – policy</a:t>
            </a:r>
            <a:r>
              <a:rPr lang="zh-TW" altLang="en-US" sz="6400" dirty="0" smtClean="0"/>
              <a:t>與</a:t>
            </a:r>
            <a:r>
              <a:rPr lang="en-US" altLang="zh-TW" sz="6400" dirty="0" smtClean="0"/>
              <a:t>priority</a:t>
            </a:r>
            <a:r>
              <a:rPr lang="zh-TW" altLang="en-US" sz="6400" dirty="0" smtClean="0"/>
              <a:t>設定</a:t>
            </a:r>
            <a:endParaRPr lang="zh-TW" altLang="en-US" sz="6400" dirty="0"/>
          </a:p>
        </p:txBody>
      </p:sp>
    </p:spTree>
    <p:extLst>
      <p:ext uri="{BB962C8B-B14F-4D97-AF65-F5344CB8AC3E}">
        <p14:creationId xmlns:p14="http://schemas.microsoft.com/office/powerpoint/2010/main" val="171486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5301" y="1931831"/>
            <a:ext cx="10058400" cy="459775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 smtClean="0"/>
              <a:t>thread</a:t>
            </a:r>
            <a:r>
              <a:rPr lang="zh-TW" altLang="en-US" sz="2400" dirty="0" smtClean="0"/>
              <a:t>綁定到某一個</a:t>
            </a:r>
            <a:r>
              <a:rPr lang="en-US" altLang="zh-TW" sz="2400" dirty="0" err="1" smtClean="0"/>
              <a:t>cpu</a:t>
            </a:r>
            <a:r>
              <a:rPr lang="zh-TW" altLang="en-US" sz="2400" dirty="0" smtClean="0"/>
              <a:t>上執行</a:t>
            </a:r>
            <a:endParaRPr lang="en-US" altLang="zh-TW" sz="2400" dirty="0" smtClean="0"/>
          </a:p>
          <a:p>
            <a:r>
              <a:rPr lang="en-US" altLang="zh-TW" sz="2400" dirty="0" smtClean="0"/>
              <a:t>thread function</a:t>
            </a:r>
            <a:r>
              <a:rPr lang="zh-TW" altLang="en-US" sz="2400" dirty="0" smtClean="0"/>
              <a:t>內：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cpu_set_t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cpuset</a:t>
            </a:r>
            <a:r>
              <a:rPr lang="en-US" altLang="zh-TW" sz="2400" dirty="0" smtClean="0">
                <a:solidFill>
                  <a:srgbClr val="0070C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cpuget</a:t>
            </a:r>
            <a:r>
              <a:rPr lang="en-US" altLang="zh-TW" sz="2400" dirty="0">
                <a:solidFill>
                  <a:srgbClr val="0070C0"/>
                </a:solidFill>
              </a:rPr>
              <a:t>; 	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cpu</a:t>
            </a:r>
            <a:r>
              <a:rPr lang="en-US" altLang="zh-TW" sz="2400" dirty="0">
                <a:solidFill>
                  <a:srgbClr val="0070C0"/>
                </a:solidFill>
              </a:rPr>
              <a:t> = 0; </a:t>
            </a:r>
            <a:r>
              <a:rPr lang="en-US" altLang="zh-TW" sz="2400" dirty="0">
                <a:solidFill>
                  <a:srgbClr val="00B050"/>
                </a:solidFill>
              </a:rPr>
              <a:t>//the CPU we want to use	</a:t>
            </a:r>
            <a:endParaRPr lang="en-US" altLang="zh-TW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CPU_ZERO</a:t>
            </a:r>
            <a:r>
              <a:rPr lang="en-US" altLang="zh-TW" sz="2400" dirty="0">
                <a:solidFill>
                  <a:srgbClr val="0070C0"/>
                </a:solidFill>
              </a:rPr>
              <a:t>(&amp;</a:t>
            </a:r>
            <a:r>
              <a:rPr lang="en-US" altLang="zh-TW" sz="2400" dirty="0" err="1">
                <a:solidFill>
                  <a:srgbClr val="0070C0"/>
                </a:solidFill>
              </a:rPr>
              <a:t>cpuset</a:t>
            </a:r>
            <a:r>
              <a:rPr lang="en-US" altLang="zh-TW" sz="2400" dirty="0">
                <a:solidFill>
                  <a:srgbClr val="0070C0"/>
                </a:solidFill>
              </a:rPr>
              <a:t>);  </a:t>
            </a:r>
            <a:r>
              <a:rPr lang="en-US" altLang="zh-TW" sz="2400" dirty="0" smtClean="0">
                <a:solidFill>
                  <a:srgbClr val="00B050"/>
                </a:solidFill>
              </a:rPr>
              <a:t>//</a:t>
            </a:r>
            <a:r>
              <a:rPr lang="en-US" altLang="zh-TW" sz="2400" dirty="0">
                <a:solidFill>
                  <a:srgbClr val="00B050"/>
                </a:solidFill>
              </a:rPr>
              <a:t>clears the </a:t>
            </a:r>
            <a:r>
              <a:rPr lang="en-US" altLang="zh-TW" sz="2400" dirty="0" err="1">
                <a:solidFill>
                  <a:srgbClr val="00B050"/>
                </a:solidFill>
              </a:rPr>
              <a:t>cpuset</a:t>
            </a:r>
            <a:r>
              <a:rPr lang="en-US" altLang="zh-TW" sz="2400" dirty="0">
                <a:solidFill>
                  <a:srgbClr val="0070C0"/>
                </a:solidFill>
              </a:rPr>
              <a:t>	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CPU_SET</a:t>
            </a:r>
            <a:r>
              <a:rPr lang="en-US" altLang="zh-TW" sz="2400" dirty="0">
                <a:solidFill>
                  <a:srgbClr val="0070C0"/>
                </a:solidFill>
              </a:rPr>
              <a:t>( </a:t>
            </a:r>
            <a:r>
              <a:rPr lang="en-US" altLang="zh-TW" sz="2400" dirty="0" err="1">
                <a:solidFill>
                  <a:srgbClr val="0070C0"/>
                </a:solidFill>
              </a:rPr>
              <a:t>cpu</a:t>
            </a:r>
            <a:r>
              <a:rPr lang="en-US" altLang="zh-TW" sz="2400" dirty="0">
                <a:solidFill>
                  <a:srgbClr val="0070C0"/>
                </a:solidFill>
              </a:rPr>
              <a:t> , &amp;</a:t>
            </a:r>
            <a:r>
              <a:rPr lang="en-US" altLang="zh-TW" sz="2400" dirty="0" err="1">
                <a:solidFill>
                  <a:srgbClr val="0070C0"/>
                </a:solidFill>
              </a:rPr>
              <a:t>cpuset</a:t>
            </a:r>
            <a:r>
              <a:rPr lang="en-US" altLang="zh-TW" sz="2400" dirty="0">
                <a:solidFill>
                  <a:srgbClr val="0070C0"/>
                </a:solidFill>
              </a:rPr>
              <a:t>); </a:t>
            </a:r>
            <a:r>
              <a:rPr lang="en-US" altLang="zh-TW" sz="2400" dirty="0">
                <a:solidFill>
                  <a:srgbClr val="00B050"/>
                </a:solidFill>
              </a:rPr>
              <a:t>//set CPU </a:t>
            </a:r>
            <a:r>
              <a:rPr lang="en-US" altLang="zh-TW" sz="2400" dirty="0" smtClean="0">
                <a:solidFill>
                  <a:srgbClr val="00B050"/>
                </a:solidFill>
              </a:rPr>
              <a:t>0 </a:t>
            </a:r>
            <a:r>
              <a:rPr lang="en-US" altLang="zh-TW" sz="2400" dirty="0">
                <a:solidFill>
                  <a:srgbClr val="00B050"/>
                </a:solidFill>
              </a:rPr>
              <a:t>on </a:t>
            </a:r>
            <a:r>
              <a:rPr lang="en-US" altLang="zh-TW" sz="2400" dirty="0" err="1">
                <a:solidFill>
                  <a:srgbClr val="00B050"/>
                </a:solidFill>
              </a:rPr>
              <a:t>cpuset</a:t>
            </a:r>
            <a:r>
              <a:rPr lang="en-US" altLang="zh-TW" sz="2400" dirty="0">
                <a:solidFill>
                  <a:srgbClr val="0070C0"/>
                </a:solidFill>
              </a:rPr>
              <a:t>	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if 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pthread_setaffinity_np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pthread_self</a:t>
            </a:r>
            <a:r>
              <a:rPr lang="en-US" altLang="zh-TW" sz="2400" dirty="0">
                <a:solidFill>
                  <a:srgbClr val="0070C0"/>
                </a:solidFill>
              </a:rPr>
              <a:t>(), </a:t>
            </a:r>
            <a:r>
              <a:rPr lang="en-US" altLang="zh-TW" sz="2400" dirty="0" err="1">
                <a:solidFill>
                  <a:srgbClr val="0070C0"/>
                </a:solidFill>
              </a:rPr>
              <a:t>sizeof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cpuset</a:t>
            </a:r>
            <a:r>
              <a:rPr lang="en-US" altLang="zh-TW" sz="2400" dirty="0">
                <a:solidFill>
                  <a:srgbClr val="0070C0"/>
                </a:solidFill>
              </a:rPr>
              <a:t>), &amp;</a:t>
            </a:r>
            <a:r>
              <a:rPr lang="en-US" altLang="zh-TW" sz="2400" dirty="0" err="1">
                <a:solidFill>
                  <a:srgbClr val="0070C0"/>
                </a:solidFill>
              </a:rPr>
              <a:t>cpuset</a:t>
            </a:r>
            <a:r>
              <a:rPr lang="en-US" altLang="zh-TW" sz="2400" dirty="0">
                <a:solidFill>
                  <a:srgbClr val="0070C0"/>
                </a:solidFill>
              </a:rPr>
              <a:t>) &lt; 0) </a:t>
            </a:r>
            <a:r>
              <a:rPr lang="en-US" altLang="zh-TW" sz="2400" dirty="0" smtClean="0">
                <a:solidFill>
                  <a:srgbClr val="0070C0"/>
                </a:solidFill>
              </a:rPr>
              <a:t>{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fprintf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stderr</a:t>
            </a:r>
            <a:r>
              <a:rPr lang="en-US" altLang="zh-TW" sz="2400" dirty="0">
                <a:solidFill>
                  <a:srgbClr val="0070C0"/>
                </a:solidFill>
              </a:rPr>
              <a:t>, "set thread affinity failed\n");	}	</a:t>
            </a:r>
            <a:endParaRPr lang="en-US" altLang="zh-TW" sz="2400" dirty="0" smtClean="0">
              <a:solidFill>
                <a:srgbClr val="0070C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15301" y="392805"/>
            <a:ext cx="11010986" cy="153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400" dirty="0" smtClean="0"/>
              <a:t>Simulation – Affinity</a:t>
            </a:r>
            <a:r>
              <a:rPr lang="zh-TW" altLang="en-US" sz="6400" dirty="0" smtClean="0"/>
              <a:t>設定</a:t>
            </a:r>
            <a:endParaRPr lang="zh-TW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52068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200" dirty="0"/>
              <a:t>Simulation – Affinity</a:t>
            </a:r>
            <a:r>
              <a:rPr lang="zh-TW" altLang="en-US" sz="6200" dirty="0" smtClean="0"/>
              <a:t>設定</a:t>
            </a:r>
            <a:endParaRPr lang="zh-TW" altLang="en-US" sz="6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CPU_ZERO(&amp;</a:t>
            </a:r>
            <a:r>
              <a:rPr lang="en-US" altLang="zh-TW" sz="2400" dirty="0" err="1">
                <a:solidFill>
                  <a:srgbClr val="0070C0"/>
                </a:solidFill>
              </a:rPr>
              <a:t>cpuget</a:t>
            </a:r>
            <a:r>
              <a:rPr lang="en-US" altLang="zh-TW" sz="2400" dirty="0">
                <a:solidFill>
                  <a:srgbClr val="0070C0"/>
                </a:solidFill>
              </a:rPr>
              <a:t>); 	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if (</a:t>
            </a:r>
            <a:r>
              <a:rPr lang="en-US" altLang="zh-TW" sz="2400" dirty="0" err="1">
                <a:solidFill>
                  <a:srgbClr val="0070C0"/>
                </a:solidFill>
              </a:rPr>
              <a:t>pthread_getaffinity_np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pthread_self</a:t>
            </a:r>
            <a:r>
              <a:rPr lang="en-US" altLang="zh-TW" sz="2400" dirty="0">
                <a:solidFill>
                  <a:srgbClr val="0070C0"/>
                </a:solidFill>
              </a:rPr>
              <a:t>(), </a:t>
            </a:r>
            <a:r>
              <a:rPr lang="en-US" altLang="zh-TW" sz="2400" dirty="0" err="1">
                <a:solidFill>
                  <a:srgbClr val="0070C0"/>
                </a:solidFill>
              </a:rPr>
              <a:t>sizeof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cpuget</a:t>
            </a:r>
            <a:r>
              <a:rPr lang="en-US" altLang="zh-TW" sz="2400" dirty="0">
                <a:solidFill>
                  <a:srgbClr val="0070C0"/>
                </a:solidFill>
              </a:rPr>
              <a:t>), &amp;</a:t>
            </a:r>
            <a:r>
              <a:rPr lang="en-US" altLang="zh-TW" sz="2400" dirty="0" err="1">
                <a:solidFill>
                  <a:srgbClr val="0070C0"/>
                </a:solidFill>
              </a:rPr>
              <a:t>cpuget</a:t>
            </a:r>
            <a:r>
              <a:rPr lang="en-US" altLang="zh-TW" sz="2400" dirty="0">
                <a:solidFill>
                  <a:srgbClr val="0070C0"/>
                </a:solidFill>
              </a:rPr>
              <a:t>) &lt; 0) { </a:t>
            </a:r>
            <a:r>
              <a:rPr lang="en-US" altLang="zh-TW" sz="2400" dirty="0" err="1">
                <a:solidFill>
                  <a:srgbClr val="0070C0"/>
                </a:solidFill>
              </a:rPr>
              <a:t>fprintf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stderr</a:t>
            </a:r>
            <a:r>
              <a:rPr lang="en-US" altLang="zh-TW" sz="2400" dirty="0">
                <a:solidFill>
                  <a:srgbClr val="0070C0"/>
                </a:solidFill>
              </a:rPr>
              <a:t>, "get thread affinity failed\n");	</a:t>
            </a:r>
            <a:r>
              <a:rPr lang="en-US" altLang="zh-TW" sz="24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if (CPU_ISSET(</a:t>
            </a:r>
            <a:r>
              <a:rPr lang="en-US" altLang="zh-TW" sz="2400" dirty="0" err="1">
                <a:solidFill>
                  <a:srgbClr val="0070C0"/>
                </a:solidFill>
              </a:rPr>
              <a:t>cpu</a:t>
            </a:r>
            <a:r>
              <a:rPr lang="en-US" altLang="zh-TW" sz="2400" dirty="0">
                <a:solidFill>
                  <a:srgbClr val="0070C0"/>
                </a:solidFill>
              </a:rPr>
              <a:t>, &amp;</a:t>
            </a:r>
            <a:r>
              <a:rPr lang="en-US" altLang="zh-TW" sz="2400" dirty="0" err="1">
                <a:solidFill>
                  <a:srgbClr val="0070C0"/>
                </a:solidFill>
              </a:rPr>
              <a:t>cpuget</a:t>
            </a:r>
            <a:r>
              <a:rPr lang="en-US" altLang="zh-TW" sz="2400" dirty="0" smtClean="0">
                <a:solidFill>
                  <a:srgbClr val="0070C0"/>
                </a:solidFill>
              </a:rPr>
              <a:t>))                                                          {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printf</a:t>
            </a:r>
            <a:r>
              <a:rPr lang="en-US" altLang="zh-TW" sz="2400" dirty="0">
                <a:solidFill>
                  <a:srgbClr val="0070C0"/>
                </a:solidFill>
              </a:rPr>
              <a:t>("thread 1 is running in processor %d\n", </a:t>
            </a:r>
            <a:r>
              <a:rPr lang="en-US" altLang="zh-TW" sz="2400" dirty="0" err="1">
                <a:solidFill>
                  <a:srgbClr val="0070C0"/>
                </a:solidFill>
              </a:rPr>
              <a:t>cpu</a:t>
            </a:r>
            <a:r>
              <a:rPr lang="en-US" altLang="zh-TW" sz="2400" dirty="0" smtClean="0">
                <a:solidFill>
                  <a:srgbClr val="0070C0"/>
                </a:solidFill>
              </a:rPr>
              <a:t>);  }</a:t>
            </a:r>
            <a:endParaRPr lang="en-US" altLang="zh-TW" sz="24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91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975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200" dirty="0"/>
              <a:t>Simulation – Affinity</a:t>
            </a:r>
            <a:r>
              <a:rPr lang="zh-TW" altLang="en-US" sz="6200" dirty="0" smtClean="0"/>
              <a:t>設定</a:t>
            </a:r>
            <a:endParaRPr lang="zh-TW" altLang="en-US" sz="6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3" y="1378228"/>
            <a:ext cx="16720405" cy="5372916"/>
          </a:xfrm>
        </p:spPr>
      </p:pic>
    </p:spTree>
    <p:extLst>
      <p:ext uri="{BB962C8B-B14F-4D97-AF65-F5344CB8AC3E}">
        <p14:creationId xmlns:p14="http://schemas.microsoft.com/office/powerpoint/2010/main" val="27879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975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200" dirty="0"/>
              <a:t>Simulation – Affinity</a:t>
            </a:r>
            <a:r>
              <a:rPr lang="zh-TW" altLang="en-US" sz="6200" dirty="0" smtClean="0"/>
              <a:t>設定</a:t>
            </a:r>
            <a:endParaRPr lang="zh-TW" altLang="en-US" sz="6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1340445"/>
            <a:ext cx="15457252" cy="4967016"/>
          </a:xfrm>
        </p:spPr>
      </p:pic>
    </p:spTree>
    <p:extLst>
      <p:ext uri="{BB962C8B-B14F-4D97-AF65-F5344CB8AC3E}">
        <p14:creationId xmlns:p14="http://schemas.microsoft.com/office/powerpoint/2010/main" val="30179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Simulation - integration</a:t>
            </a:r>
            <a:endParaRPr lang="zh-TW" altLang="en-US" sz="6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52309"/>
            <a:ext cx="10058400" cy="40507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 smtClean="0"/>
              <a:t>合併</a:t>
            </a:r>
            <a:r>
              <a:rPr lang="en-US" altLang="zh-TW" sz="2400" dirty="0" smtClean="0"/>
              <a:t>”nice</a:t>
            </a:r>
            <a:r>
              <a:rPr lang="zh-TW" altLang="en-US" sz="2400" dirty="0" smtClean="0"/>
              <a:t>值設定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”affinity</a:t>
            </a:r>
            <a:r>
              <a:rPr lang="zh-TW" altLang="en-US" sz="2400" dirty="0" smtClean="0"/>
              <a:t>設定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實驗三</a:t>
            </a:r>
            <a:r>
              <a:rPr lang="en-US" altLang="zh-TW" sz="2400" dirty="0" smtClean="0"/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zh-TW" altLang="en-US" sz="2400" dirty="0" smtClean="0"/>
              <a:t>從</a:t>
            </a:r>
            <a:r>
              <a:rPr lang="en-US" altLang="zh-TW" sz="2400" dirty="0" err="1" smtClean="0"/>
              <a:t>argv</a:t>
            </a:r>
            <a:r>
              <a:rPr lang="en-US" altLang="zh-TW" sz="2400" dirty="0"/>
              <a:t>(10</a:t>
            </a:r>
            <a:r>
              <a:rPr lang="zh-TW" altLang="en-US" sz="2400" dirty="0"/>
              <a:t>個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指定要使用哪一個</a:t>
            </a:r>
            <a:r>
              <a:rPr lang="en-US" altLang="zh-TW" sz="2400" dirty="0" smtClean="0"/>
              <a:t>thread function(0 or 1)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zh-TW" altLang="en-US" sz="2400" dirty="0" smtClean="0"/>
              <a:t>使前五個</a:t>
            </a:r>
            <a:r>
              <a:rPr lang="en-US" altLang="zh-TW" sz="2400" dirty="0" smtClean="0"/>
              <a:t>thread</a:t>
            </a:r>
            <a:r>
              <a:rPr lang="zh-TW" altLang="en-US" sz="2400" dirty="0" smtClean="0"/>
              <a:t>綁定到</a:t>
            </a:r>
            <a:r>
              <a:rPr lang="en-US" altLang="zh-TW" sz="2400" dirty="0" smtClean="0"/>
              <a:t>cpu0, </a:t>
            </a:r>
            <a:r>
              <a:rPr lang="zh-TW" altLang="en-US" sz="2400" dirty="0" smtClean="0"/>
              <a:t>後五個</a:t>
            </a:r>
            <a:r>
              <a:rPr lang="en-US" altLang="zh-TW" sz="2400" dirty="0" smtClean="0"/>
              <a:t>thread</a:t>
            </a:r>
            <a:r>
              <a:rPr lang="zh-TW" altLang="en-US" sz="2400" dirty="0" smtClean="0"/>
              <a:t>綁定到</a:t>
            </a:r>
            <a:r>
              <a:rPr lang="en-US" altLang="zh-TW" sz="2400" dirty="0" smtClean="0"/>
              <a:t>cpu1</a:t>
            </a:r>
          </a:p>
          <a:p>
            <a:pPr marL="457200" indent="-457200">
              <a:buAutoNum type="arabicPeriod"/>
            </a:pPr>
            <a:r>
              <a:rPr lang="en-US" altLang="zh-TW" sz="2400" dirty="0" smtClean="0"/>
              <a:t>thread_function0 -&gt; cold job(memory access)</a:t>
            </a:r>
          </a:p>
          <a:p>
            <a:pPr marL="0" indent="0">
              <a:buNone/>
            </a:pPr>
            <a:r>
              <a:rPr lang="en-US" altLang="zh-TW" sz="2400" dirty="0" smtClean="0"/>
              <a:t>      thread_function1 -&gt; hot job(computation intensive)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2060"/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2060"/>
                </a:solidFill>
              </a:rPr>
              <a:t># ./integration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1 1 1 0 0 </a:t>
            </a:r>
            <a:r>
              <a:rPr lang="en-US" altLang="zh-TW" sz="2400" dirty="0" smtClean="0">
                <a:solidFill>
                  <a:srgbClr val="00B050"/>
                </a:solidFill>
              </a:rPr>
              <a:t>0 0 0 1 1</a:t>
            </a:r>
          </a:p>
        </p:txBody>
      </p:sp>
    </p:spTree>
    <p:extLst>
      <p:ext uri="{BB962C8B-B14F-4D97-AF65-F5344CB8AC3E}">
        <p14:creationId xmlns:p14="http://schemas.microsoft.com/office/powerpoint/2010/main" val="35516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723" y="182071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- HOT job </a:t>
            </a:r>
            <a:endParaRPr lang="zh-TW" altLang="en-US" sz="600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2" y="1394537"/>
            <a:ext cx="10316359" cy="5199445"/>
          </a:xfrm>
        </p:spPr>
      </p:pic>
    </p:spTree>
    <p:extLst>
      <p:ext uri="{BB962C8B-B14F-4D97-AF65-F5344CB8AC3E}">
        <p14:creationId xmlns:p14="http://schemas.microsoft.com/office/powerpoint/2010/main" val="221503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59345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- HOT job VS. COLD job </a:t>
            </a:r>
            <a:endParaRPr lang="zh-TW" altLang="en-US" sz="6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7" y="1857063"/>
            <a:ext cx="11541753" cy="3785136"/>
          </a:xfrm>
        </p:spPr>
      </p:pic>
    </p:spTree>
    <p:extLst>
      <p:ext uri="{BB962C8B-B14F-4D97-AF65-F5344CB8AC3E}">
        <p14:creationId xmlns:p14="http://schemas.microsoft.com/office/powerpoint/2010/main" val="366554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59345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- HOT job VS. COLD job </a:t>
            </a:r>
            <a:endParaRPr lang="zh-TW" altLang="en-US" sz="6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46302"/>
            <a:ext cx="14766953" cy="4745196"/>
          </a:xfrm>
        </p:spPr>
      </p:pic>
    </p:spTree>
    <p:extLst>
      <p:ext uri="{BB962C8B-B14F-4D97-AF65-F5344CB8AC3E}">
        <p14:creationId xmlns:p14="http://schemas.microsoft.com/office/powerpoint/2010/main" val="392030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Integration – 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job</a:t>
            </a:r>
            <a:r>
              <a:rPr lang="zh-TW" altLang="en-US" dirty="0" smtClean="0"/>
              <a:t>組合及順序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L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1 1 1 1 1 </a:t>
            </a:r>
            <a:r>
              <a:rPr lang="en-US" altLang="zh-TW" sz="2600" dirty="0" smtClean="0">
                <a:solidFill>
                  <a:srgbClr val="00B050"/>
                </a:solidFill>
              </a:rPr>
              <a:t>0 0 0 0 0 </a:t>
            </a:r>
          </a:p>
          <a:p>
            <a:pPr marL="457200" indent="-457200">
              <a:buAutoNum type="alphaL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1 1 0 0 0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0 0 1 1 1 </a:t>
            </a:r>
          </a:p>
          <a:p>
            <a:pPr marL="457200" indent="-457200">
              <a:buAutoNum type="alphaL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1 1 1 0 0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1 1 0 0 0 </a:t>
            </a:r>
          </a:p>
          <a:p>
            <a:pPr marL="457200" indent="-457200">
              <a:buAutoNum type="alphaL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1 1 1 0 0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0 0 0 1 1</a:t>
            </a:r>
            <a:endParaRPr lang="zh-TW" altLang="en-US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4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目前的進度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/>
              <a:t>釐清論文</a:t>
            </a:r>
            <a:r>
              <a:rPr lang="en-US" altLang="zh-TW" sz="2600" dirty="0"/>
              <a:t>(Performance-Aware-Thermal-Management-via-Task-Scheduling)</a:t>
            </a:r>
            <a:r>
              <a:rPr lang="zh-TW" altLang="en-US" sz="2600" dirty="0" smtClean="0"/>
              <a:t>內容</a:t>
            </a:r>
            <a:endParaRPr lang="en-US" altLang="zh-TW" sz="2600" dirty="0" smtClean="0"/>
          </a:p>
          <a:p>
            <a:r>
              <a:rPr lang="zh-TW" altLang="en-US" sz="2600" dirty="0" smtClean="0"/>
              <a:t>以</a:t>
            </a:r>
            <a:r>
              <a:rPr lang="en-US" altLang="zh-TW" sz="2600" dirty="0" smtClean="0"/>
              <a:t>simulation</a:t>
            </a:r>
            <a:r>
              <a:rPr lang="zh-TW" altLang="en-US" sz="2600" dirty="0" smtClean="0"/>
              <a:t>的方式驗證論文所提出的</a:t>
            </a:r>
            <a:r>
              <a:rPr lang="en-US" altLang="zh-TW" sz="2600" dirty="0" smtClean="0"/>
              <a:t>policy</a:t>
            </a:r>
            <a:r>
              <a:rPr lang="zh-TW" altLang="en-US" sz="2600" dirty="0" smtClean="0"/>
              <a:t>是否在多核心的環境下</a:t>
            </a:r>
            <a:r>
              <a:rPr lang="zh-TW" altLang="en-US" sz="2600" dirty="0"/>
              <a:t>，</a:t>
            </a:r>
            <a:r>
              <a:rPr lang="zh-TW" altLang="en-US" sz="2600" dirty="0" smtClean="0"/>
              <a:t>一樣能成功控管各核心溫度平衡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以</a:t>
            </a:r>
            <a:r>
              <a:rPr lang="en-US" altLang="zh-TW" sz="2600" dirty="0" err="1" smtClean="0"/>
              <a:t>psensor</a:t>
            </a:r>
            <a:r>
              <a:rPr lang="zh-TW" altLang="en-US" sz="2600" dirty="0" smtClean="0"/>
              <a:t>監控核心溫度變化</a:t>
            </a:r>
            <a:r>
              <a:rPr lang="en-US" altLang="zh-TW" sz="2600" dirty="0" smtClean="0"/>
              <a:t>)</a:t>
            </a:r>
          </a:p>
          <a:p>
            <a:r>
              <a:rPr lang="zh-TW" altLang="en-US" sz="2600" dirty="0" smtClean="0"/>
              <a:t>用</a:t>
            </a:r>
            <a:r>
              <a:rPr lang="en-US" altLang="zh-TW" sz="2600" dirty="0" err="1" smtClean="0"/>
              <a:t>powertop</a:t>
            </a:r>
            <a:r>
              <a:rPr lang="zh-TW" altLang="en-US" sz="2600" dirty="0" smtClean="0"/>
              <a:t>監控核心耗能的情況</a:t>
            </a:r>
            <a:endParaRPr lang="en-US" altLang="zh-TW" sz="2600" dirty="0" smtClean="0"/>
          </a:p>
        </p:txBody>
      </p:sp>
    </p:spTree>
    <p:extLst>
      <p:ext uri="{BB962C8B-B14F-4D97-AF65-F5344CB8AC3E}">
        <p14:creationId xmlns:p14="http://schemas.microsoft.com/office/powerpoint/2010/main" val="39013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Integration – 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job</a:t>
            </a:r>
            <a:r>
              <a:rPr lang="zh-TW" altLang="en-US" dirty="0" smtClean="0"/>
              <a:t>組合及順序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9877194" cy="4050792"/>
          </a:xfrm>
        </p:spPr>
        <p:txBody>
          <a:bodyPr>
            <a:normAutofit/>
          </a:bodyPr>
          <a:lstStyle/>
          <a:p>
            <a:pPr marL="457200" indent="-457200">
              <a:buAutoNum type="alphaL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1 1 1 1 1 </a:t>
            </a:r>
            <a:r>
              <a:rPr lang="en-US" altLang="zh-TW" sz="2600" dirty="0" smtClean="0">
                <a:solidFill>
                  <a:srgbClr val="00B050"/>
                </a:solidFill>
              </a:rPr>
              <a:t>0 0 0 0 0 </a:t>
            </a:r>
            <a:r>
              <a:rPr lang="en-US" altLang="zh-TW" sz="2600" dirty="0" smtClean="0"/>
              <a:t>(a)</a:t>
            </a:r>
            <a:r>
              <a:rPr lang="en-US" altLang="zh-TW" sz="2600" dirty="0" smtClean="0">
                <a:solidFill>
                  <a:srgbClr val="00B050"/>
                </a:solidFill>
              </a:rPr>
              <a:t> </a:t>
            </a:r>
          </a:p>
          <a:p>
            <a:pPr marL="457200" indent="-457200">
              <a:buAutoNum type="alphaL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1 1 1 1 0 </a:t>
            </a:r>
            <a:r>
              <a:rPr lang="en-US" altLang="zh-TW" sz="2600" dirty="0" smtClean="0">
                <a:solidFill>
                  <a:srgbClr val="00B050"/>
                </a:solidFill>
              </a:rPr>
              <a:t>1 0 0 0 0  </a:t>
            </a:r>
          </a:p>
          <a:p>
            <a:pPr marL="457200" indent="-457200">
              <a:buAutoNum type="alphaL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1 1 1 0 0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1 1 0 0 0 </a:t>
            </a:r>
            <a:r>
              <a:rPr lang="en-US" altLang="zh-TW" sz="2600" dirty="0" smtClean="0"/>
              <a:t>(c) = </a:t>
            </a:r>
            <a:r>
              <a:rPr lang="en-US" altLang="zh-TW" sz="2600" dirty="0" smtClean="0">
                <a:solidFill>
                  <a:srgbClr val="FF0000"/>
                </a:solidFill>
              </a:rPr>
              <a:t>1 1 1 0 0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0 0 0 1 1 </a:t>
            </a:r>
            <a:r>
              <a:rPr lang="en-US" altLang="zh-TW" sz="2600" dirty="0" smtClean="0"/>
              <a:t>(d)</a:t>
            </a:r>
          </a:p>
          <a:p>
            <a:pPr marL="0" indent="0">
              <a:buNone/>
            </a:pPr>
            <a:endParaRPr lang="en-US" altLang="zh-TW" sz="26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1 1 0 0 0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1 1 1 0 0 </a:t>
            </a:r>
            <a:r>
              <a:rPr lang="en-US" altLang="zh-TW" sz="2600" dirty="0" smtClean="0"/>
              <a:t>=</a:t>
            </a:r>
            <a:r>
              <a:rPr lang="en-US" altLang="zh-TW" sz="2600" dirty="0" smtClean="0">
                <a:solidFill>
                  <a:srgbClr val="00B050"/>
                </a:solidFill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</a:rPr>
              <a:t>1 1 0 0 0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0 0 1 1 1</a:t>
            </a:r>
            <a:r>
              <a:rPr lang="en-US" altLang="zh-TW" sz="2600" dirty="0" smtClean="0"/>
              <a:t> (b)</a:t>
            </a:r>
          </a:p>
          <a:p>
            <a:pPr marL="514350" indent="-514350">
              <a:buAutoNum type="arabi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1 0 0 0 0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1 1 1 1 0</a:t>
            </a:r>
          </a:p>
          <a:p>
            <a:pPr marL="514350" indent="-514350">
              <a:buAutoNum type="arabicPeriod"/>
            </a:pPr>
            <a:r>
              <a:rPr lang="en-US" altLang="zh-TW" sz="2600" dirty="0" smtClean="0">
                <a:solidFill>
                  <a:srgbClr val="FF0000"/>
                </a:solidFill>
              </a:rPr>
              <a:t>0 0 0 0 0 </a:t>
            </a:r>
            <a:r>
              <a:rPr lang="en-US" altLang="zh-TW" sz="2600" dirty="0" smtClean="0">
                <a:solidFill>
                  <a:srgbClr val="00B050"/>
                </a:solidFill>
              </a:rPr>
              <a:t>1 1 1 1 1 </a:t>
            </a:r>
          </a:p>
          <a:p>
            <a:pPr marL="514350" indent="-514350">
              <a:buAutoNum type="arabicPeriod"/>
            </a:pPr>
            <a:endParaRPr lang="en-US" altLang="zh-TW" sz="2600" dirty="0" smtClean="0">
              <a:solidFill>
                <a:srgbClr val="00B050"/>
              </a:solidFill>
            </a:endParaRPr>
          </a:p>
          <a:p>
            <a:pPr marL="457200" indent="-457200">
              <a:buAutoNum type="alphaLcPeriod"/>
            </a:pPr>
            <a:endParaRPr lang="zh-TW" altLang="en-US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0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18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– </a:t>
            </a:r>
            <a:r>
              <a:rPr lang="en-US" altLang="zh-TW" sz="6000" dirty="0" smtClean="0">
                <a:solidFill>
                  <a:srgbClr val="FF0000"/>
                </a:solidFill>
              </a:rPr>
              <a:t>1 1 1 1 1 </a:t>
            </a:r>
            <a:r>
              <a:rPr lang="en-US" altLang="zh-TW" sz="6000" dirty="0" smtClean="0">
                <a:solidFill>
                  <a:srgbClr val="00B050"/>
                </a:solidFill>
              </a:rPr>
              <a:t>0 0 0 0 0 </a:t>
            </a:r>
            <a:r>
              <a:rPr lang="en-US" altLang="zh-TW" sz="6000" dirty="0" smtClean="0">
                <a:solidFill>
                  <a:srgbClr val="00B050"/>
                </a:solidFill>
              </a:rPr>
              <a:t> 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47" y="1269425"/>
            <a:ext cx="6838681" cy="5479506"/>
          </a:xfrm>
        </p:spPr>
      </p:pic>
    </p:spTree>
    <p:extLst>
      <p:ext uri="{BB962C8B-B14F-4D97-AF65-F5344CB8AC3E}">
        <p14:creationId xmlns:p14="http://schemas.microsoft.com/office/powerpoint/2010/main" val="373471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0158" y="191149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– </a:t>
            </a:r>
            <a:r>
              <a:rPr lang="en-US" altLang="zh-TW" sz="6000" dirty="0" smtClean="0">
                <a:solidFill>
                  <a:srgbClr val="FF0000"/>
                </a:solidFill>
              </a:rPr>
              <a:t>1 1 1 1 1 </a:t>
            </a:r>
            <a:r>
              <a:rPr lang="en-US" altLang="zh-TW" sz="6000" dirty="0" smtClean="0">
                <a:solidFill>
                  <a:srgbClr val="00B050"/>
                </a:solidFill>
              </a:rPr>
              <a:t>0 0 0 0 0 </a:t>
            </a:r>
            <a:r>
              <a:rPr lang="en-US" altLang="zh-TW" sz="6000" dirty="0" smtClean="0">
                <a:solidFill>
                  <a:srgbClr val="00B050"/>
                </a:solidFill>
              </a:rPr>
              <a:t> 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4" y="1427661"/>
            <a:ext cx="6761408" cy="5430339"/>
          </a:xfrm>
        </p:spPr>
      </p:pic>
    </p:spTree>
    <p:extLst>
      <p:ext uri="{BB962C8B-B14F-4D97-AF65-F5344CB8AC3E}">
        <p14:creationId xmlns:p14="http://schemas.microsoft.com/office/powerpoint/2010/main" val="360771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178268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– </a:t>
            </a:r>
            <a:r>
              <a:rPr lang="en-US" altLang="zh-TW" sz="6000" dirty="0" smtClean="0">
                <a:solidFill>
                  <a:srgbClr val="FF0000"/>
                </a:solidFill>
              </a:rPr>
              <a:t>1 1 1 1 1 </a:t>
            </a:r>
            <a:r>
              <a:rPr lang="en-US" altLang="zh-TW" sz="6000" dirty="0" smtClean="0">
                <a:solidFill>
                  <a:srgbClr val="00B050"/>
                </a:solidFill>
              </a:rPr>
              <a:t>0 0 0 0 0 </a:t>
            </a:r>
            <a:r>
              <a:rPr lang="en-US" altLang="zh-TW" sz="6000" dirty="0" smtClean="0">
                <a:solidFill>
                  <a:srgbClr val="00B050"/>
                </a:solidFill>
              </a:rPr>
              <a:t> 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7" y="1353283"/>
            <a:ext cx="6722772" cy="5369828"/>
          </a:xfrm>
        </p:spPr>
      </p:pic>
    </p:spTree>
    <p:extLst>
      <p:ext uri="{BB962C8B-B14F-4D97-AF65-F5344CB8AC3E}">
        <p14:creationId xmlns:p14="http://schemas.microsoft.com/office/powerpoint/2010/main" val="345417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– </a:t>
            </a:r>
            <a:r>
              <a:rPr lang="en-US" altLang="zh-TW" sz="6000" dirty="0" smtClean="0">
                <a:solidFill>
                  <a:srgbClr val="FF0000"/>
                </a:solidFill>
              </a:rPr>
              <a:t>1 1 1 1 0 </a:t>
            </a:r>
            <a:r>
              <a:rPr lang="en-US" altLang="zh-TW" sz="6000" dirty="0">
                <a:solidFill>
                  <a:srgbClr val="00B050"/>
                </a:solidFill>
              </a:rPr>
              <a:t>1</a:t>
            </a:r>
            <a:r>
              <a:rPr lang="en-US" altLang="zh-TW" sz="6000" dirty="0" smtClean="0">
                <a:solidFill>
                  <a:srgbClr val="00B050"/>
                </a:solidFill>
              </a:rPr>
              <a:t> 0 0 0 0 </a:t>
            </a:r>
            <a:r>
              <a:rPr lang="en-US" altLang="zh-TW" sz="6000" dirty="0" smtClean="0">
                <a:solidFill>
                  <a:srgbClr val="00B050"/>
                </a:solidFill>
              </a:rPr>
              <a:t> 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65" y="1220267"/>
            <a:ext cx="6961563" cy="5547581"/>
          </a:xfrm>
        </p:spPr>
      </p:pic>
    </p:spTree>
    <p:extLst>
      <p:ext uri="{BB962C8B-B14F-4D97-AF65-F5344CB8AC3E}">
        <p14:creationId xmlns:p14="http://schemas.microsoft.com/office/powerpoint/2010/main" val="316263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– </a:t>
            </a:r>
            <a:r>
              <a:rPr lang="en-US" altLang="zh-TW" sz="6000" dirty="0" smtClean="0">
                <a:solidFill>
                  <a:srgbClr val="FF0000"/>
                </a:solidFill>
              </a:rPr>
              <a:t>1 1 1 1 0 </a:t>
            </a:r>
            <a:r>
              <a:rPr lang="en-US" altLang="zh-TW" sz="6000" dirty="0">
                <a:solidFill>
                  <a:srgbClr val="00B050"/>
                </a:solidFill>
              </a:rPr>
              <a:t>1</a:t>
            </a:r>
            <a:r>
              <a:rPr lang="en-US" altLang="zh-TW" sz="6000" dirty="0" smtClean="0">
                <a:solidFill>
                  <a:srgbClr val="00B050"/>
                </a:solidFill>
              </a:rPr>
              <a:t> 0 0 0 0 </a:t>
            </a:r>
            <a:r>
              <a:rPr lang="en-US" altLang="zh-TW" sz="6000" dirty="0" smtClean="0">
                <a:solidFill>
                  <a:srgbClr val="00B050"/>
                </a:solidFill>
              </a:rPr>
              <a:t> 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41" y="1222882"/>
            <a:ext cx="7071412" cy="5635118"/>
          </a:xfrm>
        </p:spPr>
      </p:pic>
    </p:spTree>
    <p:extLst>
      <p:ext uri="{BB962C8B-B14F-4D97-AF65-F5344CB8AC3E}">
        <p14:creationId xmlns:p14="http://schemas.microsoft.com/office/powerpoint/2010/main" val="191256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– </a:t>
            </a:r>
            <a:r>
              <a:rPr lang="en-US" altLang="zh-TW" sz="6000" dirty="0" smtClean="0">
                <a:solidFill>
                  <a:srgbClr val="FF0000"/>
                </a:solidFill>
              </a:rPr>
              <a:t>1 1 1 1 0 </a:t>
            </a:r>
            <a:r>
              <a:rPr lang="en-US" altLang="zh-TW" sz="6000" dirty="0">
                <a:solidFill>
                  <a:srgbClr val="00B050"/>
                </a:solidFill>
              </a:rPr>
              <a:t>1</a:t>
            </a:r>
            <a:r>
              <a:rPr lang="en-US" altLang="zh-TW" sz="6000" dirty="0" smtClean="0">
                <a:solidFill>
                  <a:srgbClr val="00B050"/>
                </a:solidFill>
              </a:rPr>
              <a:t> 0 0 0 0 </a:t>
            </a:r>
            <a:r>
              <a:rPr lang="en-US" altLang="zh-TW" sz="6000" dirty="0" smtClean="0">
                <a:solidFill>
                  <a:srgbClr val="00B050"/>
                </a:solidFill>
              </a:rPr>
              <a:t> 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1" y="1177172"/>
            <a:ext cx="7089938" cy="5680827"/>
          </a:xfrm>
        </p:spPr>
      </p:pic>
    </p:spTree>
    <p:extLst>
      <p:ext uri="{BB962C8B-B14F-4D97-AF65-F5344CB8AC3E}">
        <p14:creationId xmlns:p14="http://schemas.microsoft.com/office/powerpoint/2010/main" val="941247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– </a:t>
            </a:r>
            <a:r>
              <a:rPr lang="en-US" altLang="zh-TW" sz="6000" dirty="0" smtClean="0">
                <a:solidFill>
                  <a:srgbClr val="FF0000"/>
                </a:solidFill>
              </a:rPr>
              <a:t>1 1 1 1 0 </a:t>
            </a:r>
            <a:r>
              <a:rPr lang="en-US" altLang="zh-TW" sz="6000" dirty="0">
                <a:solidFill>
                  <a:srgbClr val="00B050"/>
                </a:solidFill>
              </a:rPr>
              <a:t>1</a:t>
            </a:r>
            <a:r>
              <a:rPr lang="en-US" altLang="zh-TW" sz="6000" dirty="0" smtClean="0">
                <a:solidFill>
                  <a:srgbClr val="00B050"/>
                </a:solidFill>
              </a:rPr>
              <a:t> 0 0 0 0 </a:t>
            </a:r>
            <a:r>
              <a:rPr lang="en-US" altLang="zh-TW" sz="6000" dirty="0" smtClean="0">
                <a:solidFill>
                  <a:srgbClr val="00B050"/>
                </a:solidFill>
              </a:rPr>
              <a:t> 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86" y="1246020"/>
            <a:ext cx="6876722" cy="5479972"/>
          </a:xfrm>
        </p:spPr>
      </p:pic>
    </p:spTree>
    <p:extLst>
      <p:ext uri="{BB962C8B-B14F-4D97-AF65-F5344CB8AC3E}">
        <p14:creationId xmlns:p14="http://schemas.microsoft.com/office/powerpoint/2010/main" val="215073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68421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Integration – </a:t>
            </a:r>
            <a:r>
              <a:rPr lang="en-US" altLang="zh-TW" sz="6000" dirty="0" smtClean="0">
                <a:solidFill>
                  <a:srgbClr val="FF0000"/>
                </a:solidFill>
              </a:rPr>
              <a:t>1 1 1 0 0 </a:t>
            </a:r>
            <a:r>
              <a:rPr lang="en-US" altLang="zh-TW" sz="6000" dirty="0" smtClean="0">
                <a:solidFill>
                  <a:srgbClr val="00B050"/>
                </a:solidFill>
              </a:rPr>
              <a:t>0 0 0 1 1 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50504"/>
            <a:ext cx="15912398" cy="5113272"/>
          </a:xfrm>
        </p:spPr>
      </p:pic>
    </p:spTree>
    <p:extLst>
      <p:ext uri="{BB962C8B-B14F-4D97-AF65-F5344CB8AC3E}">
        <p14:creationId xmlns:p14="http://schemas.microsoft.com/office/powerpoint/2010/main" val="332715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sz="6600" dirty="0" err="1" smtClean="0"/>
              <a:t>POwertop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248615"/>
            <a:ext cx="10058400" cy="4050792"/>
          </a:xfrm>
        </p:spPr>
        <p:txBody>
          <a:bodyPr/>
          <a:lstStyle/>
          <a:p>
            <a:r>
              <a:rPr lang="en-US" altLang="zh-TW" sz="2200" dirty="0" err="1" smtClean="0"/>
              <a:t>PowerTOP</a:t>
            </a:r>
            <a:r>
              <a:rPr lang="zh-TW" altLang="en-US" sz="2200" dirty="0" smtClean="0"/>
              <a:t>是</a:t>
            </a:r>
            <a:r>
              <a:rPr lang="zh-TW" altLang="en-US" sz="2200" dirty="0"/>
              <a:t>個分析、監控電力消秏的節能工具程式，它是由 </a:t>
            </a:r>
            <a:r>
              <a:rPr lang="en-US" altLang="zh-TW" sz="2200" dirty="0"/>
              <a:t>Intel </a:t>
            </a:r>
            <a:r>
              <a:rPr lang="zh-TW" altLang="en-US" sz="2200" dirty="0"/>
              <a:t>於 </a:t>
            </a:r>
            <a:r>
              <a:rPr lang="en-US" altLang="zh-TW" sz="2200" dirty="0" smtClean="0"/>
              <a:t>2007 </a:t>
            </a:r>
            <a:r>
              <a:rPr lang="zh-TW" altLang="en-US" sz="2200" dirty="0" smtClean="0"/>
              <a:t>以</a:t>
            </a:r>
            <a:r>
              <a:rPr lang="zh-TW" altLang="en-US" sz="2200" dirty="0"/>
              <a:t> </a:t>
            </a:r>
            <a:r>
              <a:rPr lang="en-US" altLang="zh-TW" sz="2200" dirty="0" smtClean="0"/>
              <a:t>GPLv2 </a:t>
            </a:r>
            <a:r>
              <a:rPr lang="zh-TW" altLang="en-US" sz="2200" dirty="0" smtClean="0"/>
              <a:t>授權</a:t>
            </a:r>
            <a:r>
              <a:rPr lang="zh-TW" altLang="en-US" sz="2200" dirty="0"/>
              <a:t>釋出的開放原始碼專案。我們可以使用它找出 </a:t>
            </a:r>
            <a:r>
              <a:rPr lang="en-US" altLang="zh-TW" sz="2200" dirty="0"/>
              <a:t>GNU/Linux </a:t>
            </a:r>
            <a:r>
              <a:rPr lang="zh-TW" altLang="en-US" sz="2200" dirty="0"/>
              <a:t>上秏電的套件，並透過停用不必要的功能以達到省電的效果，是筆記型電腦 </a:t>
            </a:r>
            <a:r>
              <a:rPr lang="en-US" altLang="zh-TW" sz="2200" dirty="0"/>
              <a:t>(Laptop) </a:t>
            </a:r>
            <a:r>
              <a:rPr lang="zh-TW" altLang="en-US" sz="2200" dirty="0"/>
              <a:t>必裝的實用工具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zh-TW" altLang="en-US" sz="2200" dirty="0" smtClean="0"/>
              <a:t>參考</a:t>
            </a:r>
            <a:r>
              <a:rPr lang="en-US" altLang="zh-TW" sz="2200" dirty="0">
                <a:hlinkClick r:id="rId2"/>
              </a:rPr>
              <a:t>http://</a:t>
            </a:r>
            <a:r>
              <a:rPr lang="en-US" altLang="zh-TW" sz="2200" dirty="0" smtClean="0">
                <a:hlinkClick r:id="rId2"/>
              </a:rPr>
              <a:t>www.slideshare.net/yuanchao/introduce-powertop-to-end-users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相關背景知識及使用方法</a:t>
            </a:r>
            <a:r>
              <a:rPr lang="en-US" altLang="zh-TW" sz="2200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416765"/>
            <a:ext cx="4377728" cy="34074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86" y="3649678"/>
            <a:ext cx="5173562" cy="24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904" y="349404"/>
            <a:ext cx="11346288" cy="1772004"/>
          </a:xfrm>
        </p:spPr>
        <p:txBody>
          <a:bodyPr/>
          <a:lstStyle/>
          <a:p>
            <a:r>
              <a:rPr lang="en-US" altLang="zh-TW" dirty="0"/>
              <a:t>Performance-Aware-Thermal-Management-via-Task-Scheduling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1065" y="2121408"/>
            <a:ext cx="10497183" cy="40507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600" dirty="0" smtClean="0"/>
              <a:t>為甚麼使用</a:t>
            </a:r>
            <a:r>
              <a:rPr lang="en-US" altLang="zh-TW" sz="2600" dirty="0" smtClean="0"/>
              <a:t>thermal model</a:t>
            </a:r>
            <a:r>
              <a:rPr lang="zh-TW" altLang="en-US" sz="2600" dirty="0" smtClean="0"/>
              <a:t>取得溫度，而不直接從</a:t>
            </a:r>
            <a:r>
              <a:rPr lang="en-US" altLang="zh-TW" sz="2600" dirty="0" smtClean="0"/>
              <a:t>sensor</a:t>
            </a:r>
            <a:r>
              <a:rPr lang="zh-TW" altLang="en-US" sz="2600" dirty="0" smtClean="0"/>
              <a:t>讀值就好？</a:t>
            </a:r>
            <a:endParaRPr lang="en-US" altLang="zh-TW" sz="2600" dirty="0" smtClean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/>
              <a:t>DTS readings are insufficient for two reasons as below, </a:t>
            </a:r>
          </a:p>
          <a:p>
            <a:pPr marL="457200" indent="-457200">
              <a:buAutoNum type="alphaLcPeriod"/>
            </a:pPr>
            <a:r>
              <a:rPr lang="en-US" altLang="zh-TW" sz="2600" dirty="0" err="1" smtClean="0"/>
              <a:t>ThreshHot</a:t>
            </a:r>
            <a:r>
              <a:rPr lang="en-US" altLang="zh-TW" sz="2600" dirty="0" smtClean="0"/>
              <a:t> scheduler need both current temperature and temperature in the next time interval.</a:t>
            </a:r>
          </a:p>
          <a:p>
            <a:pPr marL="457200" indent="-457200">
              <a:buAutoNum type="alphaLcPeriod"/>
            </a:pPr>
            <a:r>
              <a:rPr lang="en-US" altLang="zh-TW" sz="2600" dirty="0" smtClean="0"/>
              <a:t>It is difficult to decide the future temperature of a job based on its temperature history if it is not executed now.</a:t>
            </a:r>
          </a:p>
        </p:txBody>
      </p:sp>
    </p:spTree>
    <p:extLst>
      <p:ext uri="{BB962C8B-B14F-4D97-AF65-F5344CB8AC3E}">
        <p14:creationId xmlns:p14="http://schemas.microsoft.com/office/powerpoint/2010/main" val="232120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93" y="0"/>
            <a:ext cx="8539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90" y="0"/>
            <a:ext cx="8525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1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7" y="0"/>
            <a:ext cx="855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1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7" y="0"/>
            <a:ext cx="855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4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90" y="0"/>
            <a:ext cx="8525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7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276" y="-25758"/>
            <a:ext cx="10058400" cy="1218213"/>
          </a:xfrm>
        </p:spPr>
        <p:txBody>
          <a:bodyPr>
            <a:normAutofit/>
          </a:bodyPr>
          <a:lstStyle/>
          <a:p>
            <a:r>
              <a:rPr lang="zh-TW" altLang="en-US" sz="5000" dirty="0" smtClean="0"/>
              <a:t>參考資料</a:t>
            </a:r>
            <a:endParaRPr lang="zh-TW" altLang="en-US" sz="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276" y="1043189"/>
            <a:ext cx="10818253" cy="581481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NICE</a:t>
            </a:r>
            <a:r>
              <a:rPr lang="zh-TW" altLang="en-US" dirty="0"/>
              <a:t>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stackoverflow.com/questions/902539/nice-level-for-pthreads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stackoverflow.com/questions/7684404/is-nice-used-to-change-the-thread-priority-or-the-process-priority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err="1"/>
              <a:t>scheduler_policy</a:t>
            </a:r>
            <a:r>
              <a:rPr lang="zh-TW" altLang="en-US" dirty="0"/>
              <a:t>和</a:t>
            </a:r>
            <a:r>
              <a:rPr lang="en-US" altLang="zh-TW" dirty="0"/>
              <a:t>priority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www.ualberta.ca/dept/chemeng/AIX-43/share/man/info/C/a_doc_lib/aixprggd/genprogc/threads_sched.htm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fcamel-life.blogspot.tw/2012/02/linux-process-priorities-and-scheduling.html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6"/>
              </a:rPr>
              <a:t>http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blog.csdn.net/maximuszhou/article/details/42042161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7"/>
              </a:rPr>
              <a:t>https</a:t>
            </a:r>
            <a:r>
              <a:rPr lang="en-US" altLang="zh-TW" dirty="0">
                <a:hlinkClick r:id="rId7"/>
              </a:rPr>
              <a:t>://</a:t>
            </a:r>
            <a:r>
              <a:rPr lang="en-US" altLang="zh-TW" dirty="0" smtClean="0">
                <a:hlinkClick r:id="rId7"/>
              </a:rPr>
              <a:t>www.cs.cf.ac.uk/Dave/C/node30.html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8"/>
              </a:rPr>
              <a:t>http</a:t>
            </a:r>
            <a:r>
              <a:rPr lang="en-US" altLang="zh-TW" dirty="0">
                <a:hlinkClick r:id="rId8"/>
              </a:rPr>
              <a:t>://fanli7.net/a/bianchengyuyan/C__/</a:t>
            </a:r>
            <a:r>
              <a:rPr lang="en-US" altLang="zh-TW" dirty="0" smtClean="0">
                <a:hlinkClick r:id="rId8"/>
              </a:rPr>
              <a:t>20130104/284175.html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/>
              <a:t>CPU_SET</a:t>
            </a:r>
            <a:r>
              <a:rPr lang="zh-TW" altLang="en-US" dirty="0"/>
              <a:t>和</a:t>
            </a:r>
            <a:r>
              <a:rPr lang="en-US" altLang="zh-TW" dirty="0"/>
              <a:t>affinity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9"/>
              </a:rPr>
              <a:t>http</a:t>
            </a:r>
            <a:r>
              <a:rPr lang="en-US" altLang="zh-TW" dirty="0">
                <a:hlinkClick r:id="rId9"/>
              </a:rPr>
              <a:t>://</a:t>
            </a:r>
            <a:r>
              <a:rPr lang="en-US" altLang="zh-TW" dirty="0" smtClean="0">
                <a:hlinkClick r:id="rId9"/>
              </a:rPr>
              <a:t>www.cnblogs.com/vanishfan/archive/2012/11/16/2773325.html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10"/>
              </a:rPr>
              <a:t>http</a:t>
            </a:r>
            <a:r>
              <a:rPr lang="en-US" altLang="zh-TW" dirty="0">
                <a:hlinkClick r:id="rId10"/>
              </a:rPr>
              <a:t>://</a:t>
            </a:r>
            <a:r>
              <a:rPr lang="en-US" altLang="zh-TW" dirty="0" smtClean="0">
                <a:hlinkClick r:id="rId10"/>
              </a:rPr>
              <a:t>stackoverflow.com/questions/1407786/how-to-set-cpu-affinity-of-a-particular-pthread</a:t>
            </a:r>
            <a:endParaRPr lang="en-US" altLang="zh-TW" dirty="0" smtClean="0"/>
          </a:p>
          <a:p>
            <a:r>
              <a:rPr lang="en-US" altLang="zh-TW" dirty="0" err="1" smtClean="0"/>
              <a:t>powertop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11"/>
              </a:rPr>
              <a:t>http</a:t>
            </a:r>
            <a:r>
              <a:rPr lang="en-US" altLang="zh-TW" dirty="0">
                <a:hlinkClick r:id="rId11"/>
              </a:rPr>
              <a:t>://</a:t>
            </a:r>
            <a:r>
              <a:rPr lang="en-US" altLang="zh-TW" dirty="0" smtClean="0">
                <a:hlinkClick r:id="rId11"/>
              </a:rPr>
              <a:t>www.slideshare.net/yuanchao/introduce-powertop-to-end-users</a:t>
            </a:r>
            <a:endParaRPr lang="en-US" altLang="zh-TW" dirty="0" smtClean="0"/>
          </a:p>
          <a:p>
            <a:r>
              <a:rPr lang="en-US" altLang="zh-TW" dirty="0" smtClean="0"/>
              <a:t>boot </a:t>
            </a:r>
            <a:r>
              <a:rPr lang="en-US" altLang="zh-TW" dirty="0"/>
              <a:t>menu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grub2-mkconfig -o /boot/</a:t>
            </a:r>
            <a:r>
              <a:rPr lang="en-US" altLang="zh-TW" dirty="0" err="1"/>
              <a:t>efi</a:t>
            </a:r>
            <a:r>
              <a:rPr lang="en-US" altLang="zh-TW" dirty="0"/>
              <a:t>/EFI/fedora/</a:t>
            </a:r>
            <a:r>
              <a:rPr lang="en-US" altLang="zh-TW" dirty="0" err="1"/>
              <a:t>grub.cfg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01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904" y="349404"/>
            <a:ext cx="11346288" cy="1772004"/>
          </a:xfrm>
        </p:spPr>
        <p:txBody>
          <a:bodyPr/>
          <a:lstStyle/>
          <a:p>
            <a:r>
              <a:rPr lang="en-US" altLang="zh-TW" dirty="0" smtClean="0"/>
              <a:t>Performance-Aware-Thermal-Management-via-Task-Scheduling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altLang="zh-TW" sz="2600" dirty="0"/>
              <a:t>S</a:t>
            </a:r>
            <a:r>
              <a:rPr lang="en-US" altLang="zh-TW" sz="2600" dirty="0" smtClean="0"/>
              <a:t>cheduler</a:t>
            </a:r>
            <a:r>
              <a:rPr lang="zh-TW" altLang="en-US" sz="2600" dirty="0" smtClean="0"/>
              <a:t>要如何判斷</a:t>
            </a:r>
            <a:r>
              <a:rPr lang="en-US" altLang="zh-TW" sz="2600" dirty="0"/>
              <a:t>h</a:t>
            </a:r>
            <a:r>
              <a:rPr lang="en-US" altLang="zh-TW" sz="2600" dirty="0" smtClean="0"/>
              <a:t>ot job</a:t>
            </a:r>
            <a:r>
              <a:rPr lang="zh-TW" altLang="en-US" sz="2600" dirty="0" smtClean="0"/>
              <a:t>及</a:t>
            </a:r>
            <a:r>
              <a:rPr lang="en-US" altLang="zh-TW" sz="2600" dirty="0" smtClean="0"/>
              <a:t>cold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job</a:t>
            </a:r>
            <a:r>
              <a:rPr lang="zh-TW" altLang="en-US" sz="2600" dirty="0" smtClean="0"/>
              <a:t>？</a:t>
            </a:r>
            <a:endParaRPr lang="en-US" altLang="zh-TW" sz="2600" dirty="0" smtClean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zh-TW" altLang="en-US" sz="2600" dirty="0" smtClean="0"/>
              <a:t>對</a:t>
            </a:r>
            <a:r>
              <a:rPr lang="en-US" altLang="zh-TW" sz="2600" dirty="0" smtClean="0"/>
              <a:t>thermal model</a:t>
            </a:r>
            <a:r>
              <a:rPr lang="zh-TW" altLang="en-US" sz="2600" dirty="0" smtClean="0"/>
              <a:t>做</a:t>
            </a:r>
            <a:r>
              <a:rPr lang="en-US" altLang="zh-TW" sz="2600" dirty="0" smtClean="0"/>
              <a:t>calibration</a:t>
            </a:r>
            <a:r>
              <a:rPr lang="zh-TW" altLang="en-US" sz="2600" dirty="0" smtClean="0"/>
              <a:t>後，讓他跑</a:t>
            </a:r>
            <a:r>
              <a:rPr lang="en-US" altLang="zh-TW" sz="2600" dirty="0" smtClean="0"/>
              <a:t>22</a:t>
            </a:r>
            <a:r>
              <a:rPr lang="zh-TW" altLang="en-US" sz="2600" dirty="0" smtClean="0"/>
              <a:t>個</a:t>
            </a:r>
            <a:r>
              <a:rPr lang="en-US" altLang="zh-TW" sz="2600" dirty="0" smtClean="0"/>
              <a:t>benchmarks</a:t>
            </a:r>
            <a:r>
              <a:rPr lang="zh-TW" altLang="en-US" sz="2600" dirty="0" smtClean="0"/>
              <a:t>；</a:t>
            </a:r>
            <a:r>
              <a:rPr lang="en-US" altLang="zh-TW" sz="2600" dirty="0" smtClean="0"/>
              <a:t>Benchmarks</a:t>
            </a:r>
            <a:r>
              <a:rPr lang="zh-TW" altLang="en-US" sz="2600" dirty="0" smtClean="0"/>
              <a:t>分為如下兩類：</a:t>
            </a:r>
            <a:endParaRPr lang="en-US" altLang="zh-TW" sz="2600" dirty="0" smtClean="0"/>
          </a:p>
          <a:p>
            <a:pPr marL="457200" indent="-457200">
              <a:buAutoNum type="alphaLcPeriod"/>
            </a:pPr>
            <a:r>
              <a:rPr lang="en-US" altLang="zh-TW" sz="2600" dirty="0" smtClean="0"/>
              <a:t>SPEC CPU2K benchmarks (SPEC)</a:t>
            </a:r>
          </a:p>
          <a:p>
            <a:pPr marL="457200" indent="-457200">
              <a:buAutoNum type="alphaLcPeriod"/>
            </a:pPr>
            <a:r>
              <a:rPr lang="en-US" altLang="zh-TW" sz="2600" dirty="0" err="1" smtClean="0"/>
              <a:t>mediabench</a:t>
            </a:r>
            <a:r>
              <a:rPr lang="en-US" altLang="zh-TW" sz="2600" dirty="0" smtClean="0"/>
              <a:t>, </a:t>
            </a:r>
            <a:r>
              <a:rPr lang="en-US" altLang="zh-TW" sz="2600" dirty="0" err="1" smtClean="0"/>
              <a:t>netbench</a:t>
            </a:r>
            <a:r>
              <a:rPr lang="en-US" altLang="zh-TW" sz="2600" dirty="0" smtClean="0"/>
              <a:t>, </a:t>
            </a:r>
            <a:r>
              <a:rPr lang="en-US" altLang="zh-TW" sz="2600" dirty="0" err="1" smtClean="0"/>
              <a:t>packetbench</a:t>
            </a:r>
            <a:r>
              <a:rPr lang="en-US" altLang="zh-TW" sz="2600" dirty="0" smtClean="0"/>
              <a:t> (non-SPEC)</a:t>
            </a:r>
          </a:p>
        </p:txBody>
      </p:sp>
    </p:spTree>
    <p:extLst>
      <p:ext uri="{BB962C8B-B14F-4D97-AF65-F5344CB8AC3E}">
        <p14:creationId xmlns:p14="http://schemas.microsoft.com/office/powerpoint/2010/main" val="8513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904" y="349404"/>
            <a:ext cx="11346288" cy="1772004"/>
          </a:xfrm>
        </p:spPr>
        <p:txBody>
          <a:bodyPr/>
          <a:lstStyle/>
          <a:p>
            <a:r>
              <a:rPr lang="en-US" altLang="zh-TW" dirty="0"/>
              <a:t>Performance-Aware-Thermal-Management-via-Task-Scheduling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zh-TW" altLang="en-US" sz="2600" dirty="0" smtClean="0"/>
              <a:t>要如何將</a:t>
            </a:r>
            <a:r>
              <a:rPr lang="en-US" altLang="zh-TW" sz="2600" dirty="0" smtClean="0"/>
              <a:t>scheduler</a:t>
            </a:r>
            <a:r>
              <a:rPr lang="zh-TW" altLang="en-US" sz="2600" dirty="0" smtClean="0"/>
              <a:t>整合到</a:t>
            </a:r>
            <a:r>
              <a:rPr lang="en-US" altLang="zh-TW" sz="2600" dirty="0" smtClean="0"/>
              <a:t>Linux kernel</a:t>
            </a:r>
            <a:r>
              <a:rPr lang="zh-TW" altLang="en-US" sz="2600" dirty="0" smtClean="0"/>
              <a:t>？</a:t>
            </a:r>
            <a:endParaRPr lang="en-US" altLang="zh-TW" sz="2600" dirty="0" smtClean="0"/>
          </a:p>
          <a:p>
            <a:pPr marL="0" indent="0">
              <a:buNone/>
            </a:pPr>
            <a:endParaRPr lang="en-US" altLang="zh-TW" sz="2600" dirty="0" smtClean="0"/>
          </a:p>
          <a:p>
            <a:pPr marL="457200" indent="-457200">
              <a:buAutoNum type="alphaLcPeriod"/>
            </a:pPr>
            <a:r>
              <a:rPr lang="zh-TW" altLang="en-US" sz="2600" dirty="0" smtClean="0"/>
              <a:t>每個</a:t>
            </a:r>
            <a:r>
              <a:rPr lang="en-US" altLang="zh-TW" sz="2600" dirty="0" smtClean="0"/>
              <a:t>job</a:t>
            </a:r>
            <a:r>
              <a:rPr lang="zh-TW" altLang="en-US" sz="2600" dirty="0" smtClean="0"/>
              <a:t>的</a:t>
            </a:r>
            <a:r>
              <a:rPr lang="en-US" altLang="zh-TW" sz="2600" dirty="0" smtClean="0"/>
              <a:t>time quantum</a:t>
            </a:r>
            <a:r>
              <a:rPr lang="zh-TW" altLang="en-US" sz="2600" dirty="0" smtClean="0"/>
              <a:t>在執行時約</a:t>
            </a:r>
            <a:r>
              <a:rPr lang="en-US" altLang="zh-TW" sz="2600" dirty="0" smtClean="0"/>
              <a:t>1~10ms</a:t>
            </a:r>
            <a:r>
              <a:rPr lang="zh-TW" altLang="en-US" sz="2600" dirty="0" smtClean="0"/>
              <a:t>會被</a:t>
            </a:r>
            <a:r>
              <a:rPr lang="en-US" altLang="zh-TW" sz="2600" dirty="0" smtClean="0"/>
              <a:t>interrupt</a:t>
            </a:r>
            <a:r>
              <a:rPr lang="zh-TW" altLang="en-US" sz="2600" dirty="0" smtClean="0"/>
              <a:t>，此時</a:t>
            </a:r>
            <a:r>
              <a:rPr lang="en-US" altLang="zh-TW" sz="2600" dirty="0" smtClean="0"/>
              <a:t>interrupt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handler</a:t>
            </a:r>
            <a:r>
              <a:rPr lang="zh-TW" altLang="en-US" sz="2600" dirty="0" smtClean="0"/>
              <a:t>可能會做</a:t>
            </a:r>
            <a:r>
              <a:rPr lang="en-US" altLang="zh-TW" sz="2600" dirty="0" smtClean="0"/>
              <a:t>context switch</a:t>
            </a:r>
            <a:r>
              <a:rPr lang="zh-TW" altLang="en-US" sz="2600" dirty="0" smtClean="0"/>
              <a:t>。</a:t>
            </a:r>
            <a:endParaRPr lang="en-US" altLang="zh-TW" sz="2600" dirty="0"/>
          </a:p>
          <a:p>
            <a:pPr marL="457200" indent="-457200">
              <a:buAutoNum type="alphaLcPeriod"/>
            </a:pPr>
            <a:r>
              <a:rPr lang="en-US" altLang="zh-TW" sz="2600" dirty="0" smtClean="0"/>
              <a:t>“We choose to insert our scheduling in this interrupt handler to force a context switch </a:t>
            </a:r>
            <a:r>
              <a:rPr lang="en-US" altLang="zh-TW" sz="2600" dirty="0" smtClean="0">
                <a:solidFill>
                  <a:srgbClr val="FF0000"/>
                </a:solidFill>
              </a:rPr>
              <a:t>on every thermal scheduling interval</a:t>
            </a:r>
            <a:r>
              <a:rPr lang="en-US" altLang="zh-TW" sz="2600" dirty="0" smtClean="0"/>
              <a:t>.”</a:t>
            </a:r>
          </a:p>
          <a:p>
            <a:pPr marL="457200" indent="-457200">
              <a:buAutoNum type="alphaLcPeriod"/>
            </a:pPr>
            <a:r>
              <a:rPr lang="zh-TW" altLang="en-US" sz="2600" dirty="0" smtClean="0"/>
              <a:t>原本一個</a:t>
            </a:r>
            <a:r>
              <a:rPr lang="en-US" altLang="zh-TW" sz="2600" dirty="0" smtClean="0"/>
              <a:t>job</a:t>
            </a:r>
            <a:r>
              <a:rPr lang="zh-TW" altLang="en-US" sz="2600" dirty="0" smtClean="0"/>
              <a:t>做完完整的</a:t>
            </a:r>
            <a:r>
              <a:rPr lang="en-US" altLang="zh-TW" sz="2600" dirty="0" smtClean="0"/>
              <a:t>time quantum(ex: 100ms)</a:t>
            </a:r>
            <a:r>
              <a:rPr lang="zh-TW" altLang="en-US" sz="2600" dirty="0" smtClean="0"/>
              <a:t>才要</a:t>
            </a:r>
            <a:r>
              <a:rPr lang="en-US" altLang="zh-TW" sz="2600" dirty="0" smtClean="0"/>
              <a:t>context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switch</a:t>
            </a:r>
            <a:r>
              <a:rPr lang="zh-TW" altLang="en-US" sz="2600" dirty="0" smtClean="0"/>
              <a:t>，現在變成每個一</a:t>
            </a:r>
            <a:r>
              <a:rPr lang="en-US" altLang="zh-TW" sz="2600" dirty="0" smtClean="0"/>
              <a:t>thermal scheduling interval(ex: 8ms)</a:t>
            </a:r>
            <a:r>
              <a:rPr lang="zh-TW" altLang="en-US" sz="2600" dirty="0" smtClean="0"/>
              <a:t>就要</a:t>
            </a:r>
            <a:r>
              <a:rPr lang="en-US" altLang="zh-TW" sz="2600" dirty="0" smtClean="0"/>
              <a:t>context switch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7805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9549" y="484632"/>
            <a:ext cx="10548699" cy="1609344"/>
          </a:xfrm>
        </p:spPr>
        <p:txBody>
          <a:bodyPr>
            <a:normAutofit/>
          </a:bodyPr>
          <a:lstStyle/>
          <a:p>
            <a:r>
              <a:rPr lang="en-US" altLang="zh-TW" sz="6400" dirty="0" smtClean="0"/>
              <a:t>Simulation</a:t>
            </a:r>
            <a:endParaRPr lang="zh-TW" altLang="en-US" sz="6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7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0456" y="512064"/>
            <a:ext cx="10497183" cy="1609344"/>
          </a:xfrm>
        </p:spPr>
        <p:txBody>
          <a:bodyPr>
            <a:normAutofit fontScale="90000"/>
          </a:bodyPr>
          <a:lstStyle/>
          <a:p>
            <a:r>
              <a:rPr lang="en-US" altLang="zh-TW" sz="6400" dirty="0" smtClean="0"/>
              <a:t>Simulation – policy</a:t>
            </a:r>
            <a:r>
              <a:rPr lang="zh-TW" altLang="en-US" sz="6400" dirty="0" smtClean="0"/>
              <a:t>與</a:t>
            </a:r>
            <a:r>
              <a:rPr lang="en-US" altLang="zh-TW" sz="6400" dirty="0" smtClean="0"/>
              <a:t>priority</a:t>
            </a:r>
            <a:r>
              <a:rPr lang="zh-TW" altLang="en-US" sz="6400" dirty="0" smtClean="0"/>
              <a:t>設定</a:t>
            </a:r>
            <a:endParaRPr lang="zh-TW" altLang="en-US" sz="6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0151" y="2005498"/>
            <a:ext cx="10277792" cy="4050792"/>
          </a:xfrm>
        </p:spPr>
        <p:txBody>
          <a:bodyPr>
            <a:normAutofit lnSpcReduction="10000"/>
          </a:bodyPr>
          <a:lstStyle/>
          <a:p>
            <a:r>
              <a:rPr lang="zh-TW" altLang="en-US" sz="2200" dirty="0" smtClean="0"/>
              <a:t>分為</a:t>
            </a:r>
            <a:r>
              <a:rPr lang="en-US" altLang="zh-TW" sz="2200" dirty="0" smtClean="0"/>
              <a:t>SCHED_RR, SCHED_FIFO, SCHED_OTHER</a:t>
            </a:r>
          </a:p>
          <a:p>
            <a:r>
              <a:rPr lang="en-US" altLang="zh-TW" sz="2200" dirty="0"/>
              <a:t>t</a:t>
            </a:r>
            <a:r>
              <a:rPr lang="en-US" altLang="zh-TW" sz="2200" dirty="0" smtClean="0"/>
              <a:t>hread function</a:t>
            </a:r>
            <a:r>
              <a:rPr lang="zh-TW" altLang="en-US" sz="2200" dirty="0" smtClean="0"/>
              <a:t>內</a:t>
            </a:r>
            <a:r>
              <a:rPr lang="zh-TW" altLang="en-US" sz="2200" dirty="0"/>
              <a:t>：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err="1">
                <a:solidFill>
                  <a:srgbClr val="0070C0"/>
                </a:solidFill>
              </a:rPr>
              <a:t>struct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 err="1">
                <a:solidFill>
                  <a:srgbClr val="0070C0"/>
                </a:solidFill>
              </a:rPr>
              <a:t>sched_param</a:t>
            </a:r>
            <a:r>
              <a:rPr lang="en-US" altLang="zh-TW" sz="2200" dirty="0">
                <a:solidFill>
                  <a:srgbClr val="0070C0"/>
                </a:solidFill>
              </a:rPr>
              <a:t> param1; 	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rgbClr val="0070C0"/>
                </a:solidFill>
              </a:rPr>
              <a:t>pthread_attr_t</a:t>
            </a:r>
            <a:r>
              <a:rPr lang="en-US" altLang="zh-TW" sz="2200" dirty="0" smtClean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attr1;	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rgbClr val="0070C0"/>
                </a:solidFill>
              </a:rPr>
              <a:t>pthread_attr_init</a:t>
            </a:r>
            <a:r>
              <a:rPr lang="en-US" altLang="zh-TW" sz="2200" dirty="0">
                <a:solidFill>
                  <a:srgbClr val="0070C0"/>
                </a:solidFill>
              </a:rPr>
              <a:t>(&amp;attr1);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rgbClr val="0070C0"/>
                </a:solidFill>
              </a:rPr>
              <a:t>pthread_attr_setinheritsched</a:t>
            </a:r>
            <a:r>
              <a:rPr lang="en-US" altLang="zh-TW" sz="2200" dirty="0">
                <a:solidFill>
                  <a:srgbClr val="0070C0"/>
                </a:solidFill>
              </a:rPr>
              <a:t>(&amp;attr1,PTHREAD_EXPLICIT_SCHED</a:t>
            </a:r>
            <a:r>
              <a:rPr lang="en-US" altLang="zh-TW" sz="2200" dirty="0" smtClean="0">
                <a:solidFill>
                  <a:srgbClr val="0070C0"/>
                </a:solidFill>
              </a:rPr>
              <a:t>)</a:t>
            </a:r>
            <a:r>
              <a:rPr lang="en-US" altLang="zh-TW" sz="2200" dirty="0" smtClean="0">
                <a:solidFill>
                  <a:srgbClr val="00B050"/>
                </a:solidFill>
              </a:rPr>
              <a:t>//</a:t>
            </a:r>
            <a:r>
              <a:rPr lang="zh-TW" altLang="en-US" sz="2200" dirty="0">
                <a:solidFill>
                  <a:srgbClr val="00B050"/>
                </a:solidFill>
              </a:rPr>
              <a:t>要使優先順序其作用必須要有這句話 </a:t>
            </a:r>
            <a:r>
              <a:rPr lang="zh-TW" altLang="en-US" sz="2200" dirty="0">
                <a:solidFill>
                  <a:srgbClr val="0070C0"/>
                </a:solidFill>
              </a:rPr>
              <a:t>	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rgbClr val="0070C0"/>
                </a:solidFill>
              </a:rPr>
              <a:t>pthread_attr_setschedpolicy</a:t>
            </a:r>
            <a:r>
              <a:rPr lang="en-US" altLang="zh-TW" sz="2200" dirty="0">
                <a:solidFill>
                  <a:srgbClr val="0070C0"/>
                </a:solidFill>
              </a:rPr>
              <a:t>(&amp;attr1,SCHED_RR); 	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smtClean="0">
                <a:solidFill>
                  <a:srgbClr val="0070C0"/>
                </a:solidFill>
              </a:rPr>
              <a:t>param1.sched_priority </a:t>
            </a:r>
            <a:r>
              <a:rPr lang="en-US" altLang="zh-TW" sz="2200" dirty="0">
                <a:solidFill>
                  <a:srgbClr val="0070C0"/>
                </a:solidFill>
              </a:rPr>
              <a:t>= 21; 	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rgbClr val="0070C0"/>
                </a:solidFill>
              </a:rPr>
              <a:t>pthread_attr_setschedparam</a:t>
            </a:r>
            <a:r>
              <a:rPr lang="en-US" altLang="zh-TW" sz="2200" dirty="0">
                <a:solidFill>
                  <a:srgbClr val="0070C0"/>
                </a:solidFill>
              </a:rPr>
              <a:t>(&amp;attr1,&amp;param1); 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0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58093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6400" dirty="0" smtClean="0"/>
              <a:t>Simulation – NICE</a:t>
            </a:r>
            <a:r>
              <a:rPr lang="zh-TW" altLang="en-US" sz="6400" dirty="0" smtClean="0"/>
              <a:t>設定</a:t>
            </a:r>
            <a:endParaRPr lang="zh-TW" altLang="en-US" sz="6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35617"/>
            <a:ext cx="9955369" cy="4990563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param1.sched_priority</a:t>
            </a:r>
            <a:r>
              <a:rPr lang="zh-TW" altLang="en-US" sz="2200" dirty="0" smtClean="0"/>
              <a:t>只能設定</a:t>
            </a:r>
            <a:r>
              <a:rPr lang="en-US" altLang="zh-TW" sz="2200" dirty="0" smtClean="0"/>
              <a:t>SCHED_RR</a:t>
            </a:r>
            <a:r>
              <a:rPr lang="zh-TW" altLang="en-US" sz="2200" dirty="0" smtClean="0"/>
              <a:t>及</a:t>
            </a:r>
            <a:r>
              <a:rPr lang="en-US" altLang="zh-TW" sz="2200" dirty="0" smtClean="0"/>
              <a:t>SCED_FIFO</a:t>
            </a:r>
            <a:r>
              <a:rPr lang="zh-TW" altLang="en-US" sz="2200" dirty="0" smtClean="0"/>
              <a:t>情況下的</a:t>
            </a:r>
            <a:r>
              <a:rPr lang="en-US" altLang="zh-TW" sz="2200" dirty="0" smtClean="0"/>
              <a:t>priority</a:t>
            </a:r>
          </a:p>
          <a:p>
            <a:r>
              <a:rPr lang="zh-TW" altLang="en-US" sz="2200" dirty="0" smtClean="0"/>
              <a:t>在</a:t>
            </a:r>
            <a:r>
              <a:rPr lang="en-US" altLang="zh-TW" sz="2200" dirty="0" smtClean="0"/>
              <a:t>SCHED_OTHER</a:t>
            </a:r>
            <a:r>
              <a:rPr lang="zh-TW" altLang="en-US" sz="2200" dirty="0" smtClean="0"/>
              <a:t>的情況下，須設定</a:t>
            </a:r>
            <a:r>
              <a:rPr lang="en-US" altLang="zh-TW" sz="2200" dirty="0" smtClean="0"/>
              <a:t>thread</a:t>
            </a:r>
            <a:r>
              <a:rPr lang="zh-TW" altLang="en-US" sz="2200" dirty="0" smtClean="0"/>
              <a:t>的</a:t>
            </a:r>
            <a:r>
              <a:rPr lang="en-US" altLang="zh-TW" sz="2200" dirty="0" smtClean="0"/>
              <a:t>nice</a:t>
            </a:r>
            <a:r>
              <a:rPr lang="zh-TW" altLang="en-US" sz="2200" dirty="0" smtClean="0"/>
              <a:t>值以改變其</a:t>
            </a:r>
            <a:r>
              <a:rPr lang="en-US" altLang="zh-TW" sz="2200" dirty="0" smtClean="0"/>
              <a:t>priority</a:t>
            </a:r>
          </a:p>
          <a:p>
            <a:r>
              <a:rPr lang="en-US" altLang="zh-TW" sz="2200" dirty="0" smtClean="0"/>
              <a:t>thread function</a:t>
            </a:r>
            <a:r>
              <a:rPr lang="zh-TW" altLang="en-US" sz="2200" dirty="0" smtClean="0"/>
              <a:t>內：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err="1">
                <a:solidFill>
                  <a:srgbClr val="0070C0"/>
                </a:solidFill>
              </a:rPr>
              <a:t>pid_t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 err="1">
                <a:solidFill>
                  <a:srgbClr val="0070C0"/>
                </a:solidFill>
              </a:rPr>
              <a:t>tid</a:t>
            </a:r>
            <a:r>
              <a:rPr lang="en-US" altLang="zh-TW" sz="2200" dirty="0">
                <a:solidFill>
                  <a:srgbClr val="0070C0"/>
                </a:solidFill>
              </a:rPr>
              <a:t> = </a:t>
            </a:r>
            <a:r>
              <a:rPr lang="en-US" altLang="zh-TW" sz="2200" dirty="0" err="1">
                <a:solidFill>
                  <a:srgbClr val="0070C0"/>
                </a:solidFill>
              </a:rPr>
              <a:t>syscall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dirty="0" err="1">
                <a:solidFill>
                  <a:srgbClr val="0070C0"/>
                </a:solidFill>
              </a:rPr>
              <a:t>SYS_gettid</a:t>
            </a:r>
            <a:r>
              <a:rPr lang="en-US" altLang="zh-TW" sz="2200" dirty="0">
                <a:solidFill>
                  <a:srgbClr val="0070C0"/>
                </a:solidFill>
              </a:rPr>
              <a:t>);	 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rgbClr val="0070C0"/>
                </a:solidFill>
              </a:rPr>
              <a:t>setpriority</a:t>
            </a:r>
            <a:r>
              <a:rPr lang="en-US" altLang="zh-TW" sz="2200" dirty="0" smtClean="0">
                <a:solidFill>
                  <a:srgbClr val="0070C0"/>
                </a:solidFill>
              </a:rPr>
              <a:t>(PRIO_PROCESS</a:t>
            </a:r>
            <a:r>
              <a:rPr lang="en-US" altLang="zh-TW" sz="2200" dirty="0">
                <a:solidFill>
                  <a:srgbClr val="0070C0"/>
                </a:solidFill>
              </a:rPr>
              <a:t>, </a:t>
            </a:r>
            <a:r>
              <a:rPr lang="en-US" altLang="zh-TW" sz="2200" dirty="0" err="1">
                <a:solidFill>
                  <a:srgbClr val="0070C0"/>
                </a:solidFill>
              </a:rPr>
              <a:t>tid</a:t>
            </a:r>
            <a:r>
              <a:rPr lang="en-US" altLang="zh-TW" sz="2200" dirty="0">
                <a:solidFill>
                  <a:srgbClr val="0070C0"/>
                </a:solidFill>
              </a:rPr>
              <a:t>, -10</a:t>
            </a:r>
            <a:r>
              <a:rPr lang="en-US" altLang="zh-TW" sz="2200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2200" dirty="0" err="1">
                <a:solidFill>
                  <a:srgbClr val="0070C0"/>
                </a:solidFill>
              </a:rPr>
              <a:t>printf</a:t>
            </a:r>
            <a:r>
              <a:rPr lang="en-US" altLang="zh-TW" sz="2200" dirty="0">
                <a:solidFill>
                  <a:srgbClr val="0070C0"/>
                </a:solidFill>
              </a:rPr>
              <a:t>("</a:t>
            </a:r>
            <a:r>
              <a:rPr lang="en-US" altLang="zh-TW" sz="2200" dirty="0" err="1">
                <a:solidFill>
                  <a:srgbClr val="0070C0"/>
                </a:solidFill>
              </a:rPr>
              <a:t>tid</a:t>
            </a:r>
            <a:r>
              <a:rPr lang="en-US" altLang="zh-TW" sz="2200" dirty="0">
                <a:solidFill>
                  <a:srgbClr val="0070C0"/>
                </a:solidFill>
              </a:rPr>
              <a:t> of medium priority thread %d , %d \n",</a:t>
            </a:r>
            <a:r>
              <a:rPr lang="en-US" altLang="zh-TW" sz="2200" dirty="0" err="1">
                <a:solidFill>
                  <a:srgbClr val="0070C0"/>
                </a:solidFill>
              </a:rPr>
              <a:t>tid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 smtClean="0">
                <a:solidFill>
                  <a:srgbClr val="0070C0"/>
                </a:solidFill>
              </a:rPr>
              <a:t>, </a:t>
            </a:r>
            <a:r>
              <a:rPr lang="en-US" altLang="zh-TW" sz="2200" dirty="0" err="1" smtClean="0">
                <a:solidFill>
                  <a:srgbClr val="0070C0"/>
                </a:solidFill>
              </a:rPr>
              <a:t>getpriority</a:t>
            </a:r>
            <a:r>
              <a:rPr lang="en-US" altLang="zh-TW" sz="2200" dirty="0" smtClean="0">
                <a:solidFill>
                  <a:srgbClr val="0070C0"/>
                </a:solidFill>
              </a:rPr>
              <a:t>(</a:t>
            </a:r>
            <a:r>
              <a:rPr lang="en-US" altLang="zh-TW" sz="2200" dirty="0" err="1" smtClean="0">
                <a:solidFill>
                  <a:srgbClr val="0070C0"/>
                </a:solidFill>
              </a:rPr>
              <a:t>PRIO_PROCESS,tid</a:t>
            </a:r>
            <a:r>
              <a:rPr lang="en-US" altLang="zh-TW" sz="2200" dirty="0">
                <a:solidFill>
                  <a:srgbClr val="0070C0"/>
                </a:solidFill>
              </a:rPr>
              <a:t>));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r>
              <a:rPr lang="en-US" altLang="zh-TW" sz="2200" dirty="0"/>
              <a:t>m</a:t>
            </a:r>
            <a:r>
              <a:rPr lang="en-US" altLang="zh-TW" sz="2200" dirty="0" smtClean="0"/>
              <a:t>ain function</a:t>
            </a:r>
            <a:r>
              <a:rPr lang="zh-TW" altLang="en-US" sz="2200" dirty="0" smtClean="0"/>
              <a:t>內：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err="1">
                <a:solidFill>
                  <a:srgbClr val="0070C0"/>
                </a:solidFill>
              </a:rPr>
              <a:t>pid_t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 err="1">
                <a:solidFill>
                  <a:srgbClr val="0070C0"/>
                </a:solidFill>
              </a:rPr>
              <a:t>pid</a:t>
            </a:r>
            <a:r>
              <a:rPr lang="en-US" altLang="zh-TW" sz="2200" dirty="0">
                <a:solidFill>
                  <a:srgbClr val="0070C0"/>
                </a:solidFill>
              </a:rPr>
              <a:t> = </a:t>
            </a:r>
            <a:r>
              <a:rPr lang="en-US" altLang="zh-TW" sz="2200" dirty="0" err="1">
                <a:solidFill>
                  <a:srgbClr val="0070C0"/>
                </a:solidFill>
              </a:rPr>
              <a:t>getpid</a:t>
            </a:r>
            <a:r>
              <a:rPr lang="en-US" altLang="zh-TW" sz="2200" dirty="0">
                <a:solidFill>
                  <a:srgbClr val="0070C0"/>
                </a:solidFill>
              </a:rPr>
              <a:t>();	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rgbClr val="0070C0"/>
                </a:solidFill>
              </a:rPr>
              <a:t>pid_t</a:t>
            </a:r>
            <a:r>
              <a:rPr lang="en-US" altLang="zh-TW" sz="2200" dirty="0" smtClean="0">
                <a:solidFill>
                  <a:srgbClr val="0070C0"/>
                </a:solidFill>
              </a:rPr>
              <a:t> </a:t>
            </a:r>
            <a:r>
              <a:rPr lang="en-US" altLang="zh-TW" sz="2200" dirty="0" err="1">
                <a:solidFill>
                  <a:srgbClr val="0070C0"/>
                </a:solidFill>
              </a:rPr>
              <a:t>tid</a:t>
            </a:r>
            <a:r>
              <a:rPr lang="en-US" altLang="zh-TW" sz="2200" dirty="0">
                <a:solidFill>
                  <a:srgbClr val="0070C0"/>
                </a:solidFill>
              </a:rPr>
              <a:t> = </a:t>
            </a:r>
            <a:r>
              <a:rPr lang="en-US" altLang="zh-TW" sz="2200" dirty="0" err="1">
                <a:solidFill>
                  <a:srgbClr val="0070C0"/>
                </a:solidFill>
              </a:rPr>
              <a:t>syscall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dirty="0" err="1">
                <a:solidFill>
                  <a:srgbClr val="0070C0"/>
                </a:solidFill>
              </a:rPr>
              <a:t>SYS_gettid</a:t>
            </a:r>
            <a:r>
              <a:rPr lang="en-US" altLang="zh-TW" sz="2200" dirty="0">
                <a:solidFill>
                  <a:srgbClr val="0070C0"/>
                </a:solidFill>
              </a:rPr>
              <a:t>);	</a:t>
            </a:r>
            <a:endParaRPr lang="en-US" altLang="zh-TW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rgbClr val="0070C0"/>
                </a:solidFill>
              </a:rPr>
              <a:t>printf</a:t>
            </a:r>
            <a:r>
              <a:rPr lang="en-US" altLang="zh-TW" sz="2200" dirty="0">
                <a:solidFill>
                  <a:srgbClr val="0070C0"/>
                </a:solidFill>
              </a:rPr>
              <a:t>("main thread : </a:t>
            </a:r>
            <a:r>
              <a:rPr lang="en-US" altLang="zh-TW" sz="2200" dirty="0" err="1">
                <a:solidFill>
                  <a:srgbClr val="0070C0"/>
                </a:solidFill>
              </a:rPr>
              <a:t>pid</a:t>
            </a:r>
            <a:r>
              <a:rPr lang="en-US" altLang="zh-TW" sz="2200" dirty="0">
                <a:solidFill>
                  <a:srgbClr val="0070C0"/>
                </a:solidFill>
              </a:rPr>
              <a:t> = %d , </a:t>
            </a:r>
            <a:r>
              <a:rPr lang="en-US" altLang="zh-TW" sz="2200" dirty="0" err="1">
                <a:solidFill>
                  <a:srgbClr val="0070C0"/>
                </a:solidFill>
              </a:rPr>
              <a:t>tid</a:t>
            </a:r>
            <a:r>
              <a:rPr lang="en-US" altLang="zh-TW" sz="2200" dirty="0">
                <a:solidFill>
                  <a:srgbClr val="0070C0"/>
                </a:solidFill>
              </a:rPr>
              <a:t> = %d \n" , </a:t>
            </a:r>
            <a:r>
              <a:rPr lang="en-US" altLang="zh-TW" sz="2200" dirty="0" err="1">
                <a:solidFill>
                  <a:srgbClr val="0070C0"/>
                </a:solidFill>
              </a:rPr>
              <a:t>pid</a:t>
            </a:r>
            <a:r>
              <a:rPr lang="en-US" altLang="zh-TW" sz="2200" dirty="0">
                <a:solidFill>
                  <a:srgbClr val="0070C0"/>
                </a:solidFill>
              </a:rPr>
              <a:t>, </a:t>
            </a:r>
            <a:r>
              <a:rPr lang="en-US" altLang="zh-TW" sz="2200" dirty="0" err="1">
                <a:solidFill>
                  <a:srgbClr val="0070C0"/>
                </a:solidFill>
              </a:rPr>
              <a:t>tid</a:t>
            </a:r>
            <a:r>
              <a:rPr lang="en-US" altLang="zh-TW" sz="2200" dirty="0">
                <a:solidFill>
                  <a:srgbClr val="0070C0"/>
                </a:solidFill>
              </a:rPr>
              <a:t>);</a:t>
            </a:r>
            <a:endParaRPr lang="en-US" altLang="zh-TW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3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400" dirty="0"/>
              <a:t>Simulation – NICE</a:t>
            </a:r>
            <a:r>
              <a:rPr lang="zh-TW" altLang="en-US" sz="6400" dirty="0"/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nice</a:t>
            </a:r>
            <a:r>
              <a:rPr lang="zh-TW" altLang="en-US" sz="2400" dirty="0" smtClean="0"/>
              <a:t>值的範圍為 </a:t>
            </a:r>
            <a:r>
              <a:rPr lang="en-US" altLang="zh-TW" sz="2400" dirty="0" smtClean="0"/>
              <a:t>-20 ~ 19</a:t>
            </a:r>
            <a:r>
              <a:rPr lang="zh-TW" altLang="en-US" sz="2400" dirty="0" smtClean="0"/>
              <a:t>，數字越小，則其</a:t>
            </a:r>
            <a:r>
              <a:rPr lang="en-US" altLang="zh-TW" sz="2400" dirty="0" smtClean="0"/>
              <a:t>priority</a:t>
            </a:r>
            <a:r>
              <a:rPr lang="zh-TW" altLang="en-US" sz="2400" dirty="0" smtClean="0"/>
              <a:t>越高，反之。</a:t>
            </a:r>
            <a:endParaRPr lang="en-US" altLang="zh-TW" sz="2400" dirty="0" smtClean="0"/>
          </a:p>
          <a:p>
            <a:r>
              <a:rPr lang="zh-TW" altLang="en-US" sz="2400" dirty="0" smtClean="0"/>
              <a:t>實驗</a:t>
            </a:r>
            <a:r>
              <a:rPr lang="zh-TW" altLang="en-US" sz="2400" dirty="0"/>
              <a:t>二</a:t>
            </a:r>
            <a:r>
              <a:rPr lang="zh-TW" altLang="en-US" sz="2400" dirty="0" smtClean="0"/>
              <a:t>：</a:t>
            </a:r>
            <a:r>
              <a:rPr lang="zh-TW" altLang="en-US" sz="2400" dirty="0"/>
              <a:t>三個</a:t>
            </a:r>
            <a:r>
              <a:rPr lang="en-US" altLang="zh-TW" sz="2400" dirty="0"/>
              <a:t>thread</a:t>
            </a:r>
            <a:r>
              <a:rPr lang="zh-TW" altLang="en-US" sz="2400" dirty="0"/>
              <a:t>分別使用不同的三個</a:t>
            </a:r>
            <a:r>
              <a:rPr lang="en-US" altLang="zh-TW" sz="2400" dirty="0"/>
              <a:t>thread</a:t>
            </a:r>
            <a:r>
              <a:rPr lang="zh-TW" altLang="en-US" sz="2400" dirty="0"/>
              <a:t> </a:t>
            </a:r>
            <a:r>
              <a:rPr lang="en-US" altLang="zh-TW" sz="2400" dirty="0"/>
              <a:t>function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thread function 1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SCHED_OTHER, nice = -10</a:t>
            </a:r>
            <a:endParaRPr lang="en-US" altLang="zh-TW" sz="24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TW" sz="2400" dirty="0"/>
              <a:t>thread function 2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SCHED_OTHER, nice = 0</a:t>
            </a:r>
            <a:endParaRPr lang="en-US" altLang="zh-TW" sz="24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TW" sz="2400" dirty="0"/>
              <a:t>thread function 3</a:t>
            </a:r>
            <a:r>
              <a:rPr lang="zh-TW" altLang="en-US" sz="2400" dirty="0"/>
              <a:t>：</a:t>
            </a:r>
            <a:r>
              <a:rPr lang="en-US" altLang="zh-TW" sz="2400" dirty="0" smtClean="0"/>
              <a:t>SCHED_OTHER, nice = 10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-&gt; </a:t>
            </a:r>
            <a:r>
              <a:rPr lang="en-US" altLang="zh-TW" sz="2400" dirty="0">
                <a:solidFill>
                  <a:srgbClr val="FF0000"/>
                </a:solidFill>
              </a:rPr>
              <a:t>Priority</a:t>
            </a:r>
            <a:r>
              <a:rPr lang="zh-TW" altLang="en-US" sz="2400" dirty="0">
                <a:solidFill>
                  <a:srgbClr val="FF0000"/>
                </a:solidFill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</a:rPr>
              <a:t>1 &gt; 2 &gt; 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27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272</TotalTime>
  <Words>915</Words>
  <Application>Microsoft Office PowerPoint</Application>
  <PresentationFormat>寬螢幕</PresentationFormat>
  <Paragraphs>128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標楷體</vt:lpstr>
      <vt:lpstr>Rockwell</vt:lpstr>
      <vt:lpstr>Rockwell Condensed</vt:lpstr>
      <vt:lpstr>Wingdings</vt:lpstr>
      <vt:lpstr>木刻字型</vt:lpstr>
      <vt:lpstr>Project Report 6</vt:lpstr>
      <vt:lpstr>目前的進度</vt:lpstr>
      <vt:lpstr>Performance-Aware-Thermal-Management-via-Task-Scheduling</vt:lpstr>
      <vt:lpstr>Performance-Aware-Thermal-Management-via-Task-Scheduling</vt:lpstr>
      <vt:lpstr>Performance-Aware-Thermal-Management-via-Task-Scheduling</vt:lpstr>
      <vt:lpstr>Simulation</vt:lpstr>
      <vt:lpstr>Simulation – policy與priority設定</vt:lpstr>
      <vt:lpstr>Simulation – NICE設定</vt:lpstr>
      <vt:lpstr>Simulation – NICE設定</vt:lpstr>
      <vt:lpstr>PowerPoint 簡報</vt:lpstr>
      <vt:lpstr>PowerPoint 簡報</vt:lpstr>
      <vt:lpstr>Simulation – Affinity設定</vt:lpstr>
      <vt:lpstr>Simulation – Affinity設定</vt:lpstr>
      <vt:lpstr>Simulation – Affinity設定</vt:lpstr>
      <vt:lpstr>Simulation - integration</vt:lpstr>
      <vt:lpstr>Integration - HOT job </vt:lpstr>
      <vt:lpstr>Integration - HOT job VS. COLD job </vt:lpstr>
      <vt:lpstr>Integration - HOT job VS. COLD job </vt:lpstr>
      <vt:lpstr>Integration – 不同job組合及順序</vt:lpstr>
      <vt:lpstr>Integration – 不同job組合及順序</vt:lpstr>
      <vt:lpstr>Integration – 1 1 1 1 1 0 0 0 0 0  </vt:lpstr>
      <vt:lpstr>Integration – 1 1 1 1 1 0 0 0 0 0  </vt:lpstr>
      <vt:lpstr>Integration – 1 1 1 1 1 0 0 0 0 0  </vt:lpstr>
      <vt:lpstr>Integration – 1 1 1 1 0 1 0 0 0 0  </vt:lpstr>
      <vt:lpstr>Integration – 1 1 1 1 0 1 0 0 0 0  </vt:lpstr>
      <vt:lpstr>Integration – 1 1 1 1 0 1 0 0 0 0  </vt:lpstr>
      <vt:lpstr>Integration – 1 1 1 1 0 1 0 0 0 0  </vt:lpstr>
      <vt:lpstr>Integration – 1 1 1 0 0 0 0 0 1 1 </vt:lpstr>
      <vt:lpstr>POwertop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6</dc:title>
  <dc:creator>陳德芷</dc:creator>
  <cp:lastModifiedBy>陳德芷</cp:lastModifiedBy>
  <cp:revision>26</cp:revision>
  <dcterms:created xsi:type="dcterms:W3CDTF">2016-05-18T15:34:26Z</dcterms:created>
  <dcterms:modified xsi:type="dcterms:W3CDTF">2016-05-19T08:53:23Z</dcterms:modified>
</cp:coreProperties>
</file>