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report 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r>
              <a:rPr lang="en-US" altLang="zh-TW" dirty="0" smtClean="0"/>
              <a:t>0111279 Annie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2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觀測溫度變化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1 1 </a:t>
            </a:r>
            <a:r>
              <a:rPr lang="en-US" altLang="zh-TW" dirty="0">
                <a:solidFill>
                  <a:srgbClr val="0070C0"/>
                </a:solidFill>
              </a:rPr>
              <a:t>0</a:t>
            </a:r>
            <a:r>
              <a:rPr lang="en-US" altLang="zh-TW" dirty="0" smtClean="0">
                <a:solidFill>
                  <a:srgbClr val="0070C0"/>
                </a:solidFill>
              </a:rPr>
              <a:t> 0 0 </a:t>
            </a:r>
            <a:r>
              <a:rPr lang="en-US" altLang="zh-TW" dirty="0" smtClean="0">
                <a:solidFill>
                  <a:srgbClr val="FF0000"/>
                </a:solidFill>
              </a:rPr>
              <a:t>0 0 1 1 1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93831" cy="3462471"/>
          </a:xfrm>
        </p:spPr>
      </p:pic>
    </p:spTree>
    <p:extLst>
      <p:ext uri="{BB962C8B-B14F-4D97-AF65-F5344CB8AC3E}">
        <p14:creationId xmlns:p14="http://schemas.microsoft.com/office/powerpoint/2010/main" val="2321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觀測溫度變化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1 1 1 0 0 </a:t>
            </a:r>
            <a:r>
              <a:rPr lang="en-US" altLang="zh-TW" dirty="0" smtClean="0">
                <a:solidFill>
                  <a:srgbClr val="FF0000"/>
                </a:solidFill>
              </a:rPr>
              <a:t>0 0 0 1 1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55911" cy="3457707"/>
          </a:xfrm>
        </p:spPr>
      </p:pic>
    </p:spTree>
    <p:extLst>
      <p:ext uri="{BB962C8B-B14F-4D97-AF65-F5344CB8AC3E}">
        <p14:creationId xmlns:p14="http://schemas.microsoft.com/office/powerpoint/2010/main" val="36055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觀測溫度變化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1 1 1 0 0 </a:t>
            </a:r>
            <a:r>
              <a:rPr lang="en-US" altLang="zh-TW" dirty="0" smtClean="0">
                <a:solidFill>
                  <a:srgbClr val="FF0000"/>
                </a:solidFill>
              </a:rPr>
              <a:t>1 1 0 0 0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81233" cy="3477821"/>
          </a:xfrm>
        </p:spPr>
      </p:pic>
    </p:spTree>
    <p:extLst>
      <p:ext uri="{BB962C8B-B14F-4D97-AF65-F5344CB8AC3E}">
        <p14:creationId xmlns:p14="http://schemas.microsoft.com/office/powerpoint/2010/main" val="16453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觀測溫度變化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1 0 1 0 1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 0 1 0 1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76470" cy="3468456"/>
          </a:xfrm>
        </p:spPr>
      </p:pic>
    </p:spTree>
    <p:extLst>
      <p:ext uri="{BB962C8B-B14F-4D97-AF65-F5344CB8AC3E}">
        <p14:creationId xmlns:p14="http://schemas.microsoft.com/office/powerpoint/2010/main" val="14440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觀測溫度變化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0 0 0 1 1 </a:t>
            </a:r>
            <a:r>
              <a:rPr lang="en-US" altLang="zh-TW" dirty="0" smtClean="0">
                <a:solidFill>
                  <a:srgbClr val="FF0000"/>
                </a:solidFill>
              </a:rPr>
              <a:t>0 0 1 1 1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71707" cy="3494256"/>
          </a:xfrm>
        </p:spPr>
      </p:pic>
    </p:spTree>
    <p:extLst>
      <p:ext uri="{BB962C8B-B14F-4D97-AF65-F5344CB8AC3E}">
        <p14:creationId xmlns:p14="http://schemas.microsoft.com/office/powerpoint/2010/main" val="16262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觀測溫度變化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1 0 0 0 0 </a:t>
            </a:r>
            <a:r>
              <a:rPr lang="en-US" altLang="zh-TW" dirty="0" smtClean="0">
                <a:solidFill>
                  <a:srgbClr val="FF0000"/>
                </a:solidFill>
              </a:rPr>
              <a:t>0 1 1 1 1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76470" cy="3468456"/>
          </a:xfrm>
        </p:spPr>
      </p:pic>
    </p:spTree>
    <p:extLst>
      <p:ext uri="{BB962C8B-B14F-4D97-AF65-F5344CB8AC3E}">
        <p14:creationId xmlns:p14="http://schemas.microsoft.com/office/powerpoint/2010/main" val="7286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目前的進度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66863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利用信號機</a:t>
            </a:r>
            <a:r>
              <a:rPr lang="en-US" altLang="zh-TW" sz="2800" dirty="0" smtClean="0">
                <a:latin typeface="+mj-ea"/>
                <a:ea typeface="+mj-ea"/>
              </a:rPr>
              <a:t>(semaphore)</a:t>
            </a:r>
            <a:r>
              <a:rPr lang="zh-TW" altLang="en-US" sz="2800" dirty="0">
                <a:latin typeface="+mj-ea"/>
                <a:ea typeface="+mj-ea"/>
              </a:rPr>
              <a:t>迫使每⼀條線程</a:t>
            </a:r>
            <a:r>
              <a:rPr lang="en-US" altLang="zh-TW" sz="2800" dirty="0">
                <a:latin typeface="+mj-ea"/>
                <a:ea typeface="+mj-ea"/>
              </a:rPr>
              <a:t>(thread)</a:t>
            </a:r>
            <a:r>
              <a:rPr lang="zh-TW" altLang="en-US" sz="2800" dirty="0">
                <a:latin typeface="+mj-ea"/>
                <a:ea typeface="+mj-ea"/>
              </a:rPr>
              <a:t>按照順序被核⼼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en-US" altLang="zh-TW" sz="2800" dirty="0" err="1">
                <a:latin typeface="+mj-ea"/>
                <a:ea typeface="+mj-ea"/>
              </a:rPr>
              <a:t>cpu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  <a:r>
              <a:rPr lang="zh-TW" altLang="en-US" sz="2800" dirty="0">
                <a:latin typeface="+mj-ea"/>
                <a:ea typeface="+mj-ea"/>
              </a:rPr>
              <a:t>執</a:t>
            </a:r>
            <a:r>
              <a:rPr lang="zh-TW" altLang="en-US" sz="2800" dirty="0" smtClean="0">
                <a:latin typeface="+mj-ea"/>
                <a:ea typeface="+mj-ea"/>
              </a:rPr>
              <a:t>⾏。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測定熱工作</a:t>
            </a:r>
            <a:r>
              <a:rPr lang="en-US" altLang="zh-TW" sz="2800" dirty="0" smtClean="0">
                <a:latin typeface="+mj-ea"/>
                <a:ea typeface="+mj-ea"/>
              </a:rPr>
              <a:t>(hot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job)</a:t>
            </a:r>
            <a:r>
              <a:rPr lang="zh-TW" altLang="en-US" sz="2800" dirty="0" smtClean="0">
                <a:latin typeface="+mj-ea"/>
                <a:ea typeface="+mj-ea"/>
              </a:rPr>
              <a:t>與冷工作</a:t>
            </a:r>
            <a:r>
              <a:rPr lang="en-US" altLang="zh-TW" sz="2800" dirty="0" smtClean="0">
                <a:latin typeface="+mj-ea"/>
                <a:ea typeface="+mj-ea"/>
              </a:rPr>
              <a:t>(cold</a:t>
            </a:r>
            <a:r>
              <a:rPr lang="zh-TW" altLang="en-US" sz="2800" dirty="0" smtClean="0">
                <a:latin typeface="+mj-ea"/>
                <a:ea typeface="+mj-ea"/>
              </a:rPr>
              <a:t> </a:t>
            </a:r>
            <a:r>
              <a:rPr lang="en-US" altLang="zh-TW" sz="2800" dirty="0" smtClean="0">
                <a:latin typeface="+mj-ea"/>
                <a:ea typeface="+mj-ea"/>
              </a:rPr>
              <a:t>job)</a:t>
            </a:r>
            <a:r>
              <a:rPr lang="zh-TW" altLang="en-US" sz="2800" dirty="0" smtClean="0">
                <a:latin typeface="+mj-ea"/>
                <a:ea typeface="+mj-ea"/>
              </a:rPr>
              <a:t>的執行時間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zh-TW" altLang="en-US" sz="2800" dirty="0" smtClean="0">
                <a:latin typeface="+mj-ea"/>
                <a:ea typeface="+mj-ea"/>
              </a:rPr>
              <a:t>觀測</a:t>
            </a:r>
            <a:r>
              <a:rPr lang="zh-TW" altLang="en-US" sz="2800" dirty="0">
                <a:latin typeface="+mj-ea"/>
                <a:ea typeface="+mj-ea"/>
              </a:rPr>
              <a:t>熱工作</a:t>
            </a:r>
            <a:r>
              <a:rPr lang="en-US" altLang="zh-TW" sz="2800" dirty="0">
                <a:latin typeface="+mj-ea"/>
                <a:ea typeface="+mj-ea"/>
              </a:rPr>
              <a:t>(hot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job)</a:t>
            </a:r>
            <a:r>
              <a:rPr lang="zh-TW" altLang="en-US" sz="2800" dirty="0">
                <a:latin typeface="+mj-ea"/>
                <a:ea typeface="+mj-ea"/>
              </a:rPr>
              <a:t>與冷工作</a:t>
            </a:r>
            <a:r>
              <a:rPr lang="en-US" altLang="zh-TW" sz="2800" dirty="0">
                <a:latin typeface="+mj-ea"/>
                <a:ea typeface="+mj-ea"/>
              </a:rPr>
              <a:t>(cold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job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  <a:r>
              <a:rPr lang="zh-TW" altLang="en-US" sz="2800" dirty="0" smtClean="0">
                <a:latin typeface="+mj-ea"/>
                <a:ea typeface="+mj-ea"/>
              </a:rPr>
              <a:t>以不同順序執行的溫度變化</a:t>
            </a:r>
            <a:endParaRPr lang="en-US" altLang="zh-TW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00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63" y="0"/>
            <a:ext cx="8170937" cy="6858000"/>
          </a:xfrm>
        </p:spPr>
      </p:pic>
    </p:spTree>
    <p:extLst>
      <p:ext uri="{BB962C8B-B14F-4D97-AF65-F5344CB8AC3E}">
        <p14:creationId xmlns:p14="http://schemas.microsoft.com/office/powerpoint/2010/main" val="14404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1096" y="0"/>
            <a:ext cx="8955904" cy="1339403"/>
          </a:xfrm>
        </p:spPr>
        <p:txBody>
          <a:bodyPr>
            <a:normAutofit fontScale="90000"/>
          </a:bodyPr>
          <a:lstStyle/>
          <a:p>
            <a:r>
              <a:rPr lang="zh-TW" altLang="en-US" sz="5000" dirty="0" smtClean="0"/>
              <a:t>每一</a:t>
            </a:r>
            <a:r>
              <a:rPr lang="zh-TW" altLang="en-US" sz="5000" dirty="0"/>
              <a:t>條</a:t>
            </a:r>
            <a:r>
              <a:rPr lang="zh-TW" altLang="en-US" sz="5000" dirty="0" smtClean="0"/>
              <a:t>線程</a:t>
            </a:r>
            <a:r>
              <a:rPr lang="en-US" altLang="zh-TW" sz="5000" dirty="0" smtClean="0"/>
              <a:t>(thread)</a:t>
            </a:r>
            <a:r>
              <a:rPr lang="zh-TW" altLang="en-US" sz="5000" dirty="0" smtClean="0"/>
              <a:t>按照順序被執行</a:t>
            </a:r>
            <a:endParaRPr lang="zh-TW" altLang="en-US" sz="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40" y="1111318"/>
            <a:ext cx="11694016" cy="5643651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</a:rPr>
              <a:t>sem_t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sem</a:t>
            </a:r>
            <a:r>
              <a:rPr lang="en-US" altLang="zh-TW" dirty="0">
                <a:solidFill>
                  <a:srgbClr val="0070C0"/>
                </a:solidFill>
              </a:rPr>
              <a:t>[11</a:t>
            </a:r>
            <a:r>
              <a:rPr lang="en-US" altLang="zh-TW" dirty="0" smtClean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TW" dirty="0" err="1" smtClean="0"/>
              <a:t>pthread_t</a:t>
            </a:r>
            <a:r>
              <a:rPr lang="en-US" altLang="zh-TW" dirty="0" smtClean="0"/>
              <a:t> </a:t>
            </a:r>
            <a:r>
              <a:rPr lang="en-US" altLang="zh-TW" dirty="0"/>
              <a:t>threads[10];</a:t>
            </a:r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main(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char *</a:t>
            </a:r>
            <a:r>
              <a:rPr lang="en-US" altLang="zh-TW" dirty="0" err="1"/>
              <a:t>argv</a:t>
            </a:r>
            <a:r>
              <a:rPr lang="en-US" altLang="zh-TW" dirty="0" smtClean="0"/>
              <a:t>[])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sem_num</a:t>
            </a:r>
            <a:r>
              <a:rPr lang="en-US" altLang="zh-TW" dirty="0"/>
              <a:t>;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0070C0"/>
                </a:solidFill>
              </a:rPr>
              <a:t>for(</a:t>
            </a:r>
            <a:r>
              <a:rPr lang="en-US" altLang="zh-TW" dirty="0" err="1" smtClean="0">
                <a:solidFill>
                  <a:srgbClr val="0070C0"/>
                </a:solidFill>
              </a:rPr>
              <a:t>sem_num</a:t>
            </a:r>
            <a:r>
              <a:rPr lang="en-US" altLang="zh-TW" dirty="0" smtClean="0">
                <a:solidFill>
                  <a:srgbClr val="0070C0"/>
                </a:solidFill>
              </a:rPr>
              <a:t>=0;sem_num&lt;11;sem_num</a:t>
            </a:r>
            <a:r>
              <a:rPr lang="en-US" altLang="zh-TW" dirty="0">
                <a:solidFill>
                  <a:srgbClr val="0070C0"/>
                </a:solidFill>
              </a:rPr>
              <a:t>++)</a:t>
            </a:r>
            <a:r>
              <a:rPr lang="en-US" altLang="zh-TW" dirty="0" err="1">
                <a:solidFill>
                  <a:srgbClr val="0070C0"/>
                </a:solidFill>
              </a:rPr>
              <a:t>sem_init</a:t>
            </a:r>
            <a:r>
              <a:rPr lang="en-US" altLang="zh-TW" dirty="0">
                <a:solidFill>
                  <a:srgbClr val="0070C0"/>
                </a:solidFill>
              </a:rPr>
              <a:t>(&amp;</a:t>
            </a:r>
            <a:r>
              <a:rPr lang="en-US" altLang="zh-TW" dirty="0" err="1">
                <a:solidFill>
                  <a:srgbClr val="0070C0"/>
                </a:solidFill>
              </a:rPr>
              <a:t>sem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sem_num</a:t>
            </a:r>
            <a:r>
              <a:rPr lang="en-US" altLang="zh-TW" dirty="0">
                <a:solidFill>
                  <a:srgbClr val="0070C0"/>
                </a:solidFill>
              </a:rPr>
              <a:t>], 0, 0</a:t>
            </a:r>
            <a:r>
              <a:rPr lang="en-US" altLang="zh-TW" dirty="0" smtClean="0">
                <a:solidFill>
                  <a:srgbClr val="0070C0"/>
                </a:solidFill>
              </a:rPr>
              <a:t>);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=0;i&lt;10;i</a:t>
            </a:r>
            <a:r>
              <a:rPr lang="en-US" altLang="zh-TW" dirty="0"/>
              <a:t>++) </a:t>
            </a:r>
            <a:r>
              <a:rPr lang="en-US" altLang="zh-TW" dirty="0" err="1" smtClean="0"/>
              <a:t>pthread_create</a:t>
            </a:r>
            <a:r>
              <a:rPr lang="en-US" altLang="zh-TW" dirty="0"/>
              <a:t>(&amp;threads[</a:t>
            </a:r>
            <a:r>
              <a:rPr lang="en-US" altLang="zh-TW" dirty="0" err="1"/>
              <a:t>i</a:t>
            </a:r>
            <a:r>
              <a:rPr lang="en-US" altLang="zh-TW" dirty="0"/>
              <a:t>], NULL, </a:t>
            </a:r>
            <a:r>
              <a:rPr lang="en-US" altLang="zh-TW" dirty="0" err="1" smtClean="0"/>
              <a:t>thread_function</a:t>
            </a:r>
            <a:r>
              <a:rPr lang="en-US" altLang="zh-TW" dirty="0" smtClean="0"/>
              <a:t>, </a:t>
            </a:r>
            <a:r>
              <a:rPr lang="en-US" altLang="zh-TW" dirty="0"/>
              <a:t>(void *) &amp;para[</a:t>
            </a:r>
            <a:r>
              <a:rPr lang="en-US" altLang="zh-TW" dirty="0" err="1"/>
              <a:t>i</a:t>
            </a:r>
            <a:r>
              <a:rPr lang="en-US" altLang="zh-TW" dirty="0" smtClean="0"/>
              <a:t>]);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sem_post</a:t>
            </a:r>
            <a:r>
              <a:rPr lang="en-US" altLang="zh-TW" b="1" dirty="0">
                <a:solidFill>
                  <a:srgbClr val="FF0000"/>
                </a:solidFill>
              </a:rPr>
              <a:t>(&amp;</a:t>
            </a:r>
            <a:r>
              <a:rPr lang="en-US" altLang="zh-TW" b="1" dirty="0" err="1">
                <a:solidFill>
                  <a:srgbClr val="FF0000"/>
                </a:solidFill>
              </a:rPr>
              <a:t>sem</a:t>
            </a:r>
            <a:r>
              <a:rPr lang="en-US" altLang="zh-TW" b="1" dirty="0">
                <a:solidFill>
                  <a:srgbClr val="FF0000"/>
                </a:solidFill>
              </a:rPr>
              <a:t>[1]);</a:t>
            </a:r>
            <a:r>
              <a:rPr lang="en-US" altLang="zh-TW" b="1" dirty="0"/>
              <a:t>	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	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sem_wait</a:t>
            </a:r>
            <a:r>
              <a:rPr lang="en-US" altLang="zh-TW" b="1" dirty="0">
                <a:solidFill>
                  <a:srgbClr val="FF0000"/>
                </a:solidFill>
              </a:rPr>
              <a:t>(&amp;</a:t>
            </a:r>
            <a:r>
              <a:rPr lang="en-US" altLang="zh-TW" b="1" dirty="0" err="1">
                <a:solidFill>
                  <a:srgbClr val="FF0000"/>
                </a:solidFill>
              </a:rPr>
              <a:t>sem</a:t>
            </a:r>
            <a:r>
              <a:rPr lang="en-US" altLang="zh-TW" b="1" dirty="0">
                <a:solidFill>
                  <a:srgbClr val="FF0000"/>
                </a:solidFill>
              </a:rPr>
              <a:t>[0]);</a:t>
            </a:r>
            <a:r>
              <a:rPr lang="en-US" altLang="zh-TW" b="1" dirty="0"/>
              <a:t>	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 smtClean="0"/>
              <a:t>	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=0;i&lt;10;i</a:t>
            </a:r>
            <a:r>
              <a:rPr lang="en-US" altLang="zh-TW" dirty="0"/>
              <a:t>++)</a:t>
            </a:r>
            <a:r>
              <a:rPr lang="en-US" altLang="zh-TW" dirty="0" err="1"/>
              <a:t>pthread_join</a:t>
            </a:r>
            <a:r>
              <a:rPr lang="en-US" altLang="zh-TW" dirty="0"/>
              <a:t>(threads[</a:t>
            </a:r>
            <a:r>
              <a:rPr lang="en-US" altLang="zh-TW" dirty="0" err="1"/>
              <a:t>i</a:t>
            </a:r>
            <a:r>
              <a:rPr lang="en-US" altLang="zh-TW" dirty="0"/>
              <a:t>], </a:t>
            </a:r>
            <a:r>
              <a:rPr lang="en-US" altLang="zh-TW" dirty="0" smtClean="0"/>
              <a:t>NULL);	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0070C0"/>
                </a:solidFill>
              </a:rPr>
              <a:t>for(</a:t>
            </a:r>
            <a:r>
              <a:rPr lang="en-US" altLang="zh-TW" dirty="0" err="1" smtClean="0">
                <a:solidFill>
                  <a:srgbClr val="0070C0"/>
                </a:solidFill>
              </a:rPr>
              <a:t>sem_num</a:t>
            </a:r>
            <a:r>
              <a:rPr lang="en-US" altLang="zh-TW" dirty="0" smtClean="0">
                <a:solidFill>
                  <a:srgbClr val="0070C0"/>
                </a:solidFill>
              </a:rPr>
              <a:t>=0;sem_num&lt;11;sem_num</a:t>
            </a:r>
            <a:r>
              <a:rPr lang="en-US" altLang="zh-TW" dirty="0">
                <a:solidFill>
                  <a:srgbClr val="0070C0"/>
                </a:solidFill>
              </a:rPr>
              <a:t>++)</a:t>
            </a:r>
            <a:r>
              <a:rPr lang="en-US" altLang="zh-TW" dirty="0" err="1">
                <a:solidFill>
                  <a:srgbClr val="0070C0"/>
                </a:solidFill>
              </a:rPr>
              <a:t>sem_destroy</a:t>
            </a:r>
            <a:r>
              <a:rPr lang="en-US" altLang="zh-TW" dirty="0">
                <a:solidFill>
                  <a:srgbClr val="0070C0"/>
                </a:solidFill>
              </a:rPr>
              <a:t>(&amp;</a:t>
            </a:r>
            <a:r>
              <a:rPr lang="en-US" altLang="zh-TW" dirty="0" err="1">
                <a:solidFill>
                  <a:srgbClr val="0070C0"/>
                </a:solidFill>
              </a:rPr>
              <a:t>sem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sem_num</a:t>
            </a:r>
            <a:r>
              <a:rPr lang="en-US" altLang="zh-TW" dirty="0" smtClean="0">
                <a:solidFill>
                  <a:srgbClr val="0070C0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TW" dirty="0" smtClean="0"/>
              <a:t>	return </a:t>
            </a:r>
            <a:r>
              <a:rPr lang="en-US" altLang="zh-TW" dirty="0"/>
              <a:t>0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418" y="148107"/>
            <a:ext cx="9233251" cy="1047954"/>
          </a:xfrm>
        </p:spPr>
        <p:txBody>
          <a:bodyPr>
            <a:normAutofit fontScale="90000"/>
          </a:bodyPr>
          <a:lstStyle/>
          <a:p>
            <a:r>
              <a:rPr lang="zh-TW" altLang="en-US" sz="5000" dirty="0" smtClean="0"/>
              <a:t>每一條線</a:t>
            </a:r>
            <a:r>
              <a:rPr lang="zh-TW" altLang="en-US" sz="5000" dirty="0"/>
              <a:t>程</a:t>
            </a:r>
            <a:r>
              <a:rPr lang="en-US" altLang="zh-TW" sz="5000" dirty="0"/>
              <a:t>(thread)</a:t>
            </a:r>
            <a:r>
              <a:rPr lang="zh-TW" altLang="en-US" sz="5000" dirty="0"/>
              <a:t>按照順序被執行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7200" y="1196061"/>
            <a:ext cx="11663689" cy="5576552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void * </a:t>
            </a:r>
            <a:r>
              <a:rPr lang="en-US" altLang="zh-TW" dirty="0" err="1" smtClean="0"/>
              <a:t>thread_function</a:t>
            </a:r>
            <a:r>
              <a:rPr lang="en-US" altLang="zh-TW" dirty="0" smtClean="0"/>
              <a:t>(void </a:t>
            </a:r>
            <a:r>
              <a:rPr lang="en-US" altLang="zh-TW" dirty="0"/>
              <a:t>*</a:t>
            </a:r>
            <a:r>
              <a:rPr lang="en-US" altLang="zh-TW" dirty="0" err="1"/>
              <a:t>arg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  <a:r>
              <a:rPr lang="en-US" altLang="zh-TW" dirty="0"/>
              <a:t>	 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/>
              <a:t>parameter *para = (</a:t>
            </a:r>
            <a:r>
              <a:rPr lang="en-US" altLang="zh-TW" dirty="0" err="1"/>
              <a:t>struct</a:t>
            </a:r>
            <a:r>
              <a:rPr lang="en-US" altLang="zh-TW" dirty="0"/>
              <a:t> parameter *) </a:t>
            </a:r>
            <a:r>
              <a:rPr lang="en-US" altLang="zh-TW" dirty="0" err="1"/>
              <a:t>arg</a:t>
            </a:r>
            <a:r>
              <a:rPr lang="en-US" altLang="zh-TW" dirty="0"/>
              <a:t>;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cpu_set_t</a:t>
            </a:r>
            <a:r>
              <a:rPr lang="en-US" altLang="zh-TW" dirty="0" smtClean="0"/>
              <a:t> </a:t>
            </a:r>
            <a:r>
              <a:rPr lang="en-US" altLang="zh-TW" dirty="0" err="1"/>
              <a:t>cpuget</a:t>
            </a:r>
            <a:r>
              <a:rPr lang="en-US" altLang="zh-TW" dirty="0"/>
              <a:t>; 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cpu</a:t>
            </a:r>
            <a:r>
              <a:rPr lang="en-US" altLang="zh-TW" dirty="0"/>
              <a:t> = para-&gt;</a:t>
            </a:r>
            <a:r>
              <a:rPr lang="en-US" altLang="zh-TW" dirty="0" err="1"/>
              <a:t>cpu</a:t>
            </a:r>
            <a:r>
              <a:rPr lang="en-US" altLang="zh-TW" dirty="0"/>
              <a:t>; //the CPU we want to use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CPU_ZERO</a:t>
            </a:r>
            <a:r>
              <a:rPr lang="en-US" altLang="zh-TW" dirty="0"/>
              <a:t>(&amp;</a:t>
            </a:r>
            <a:r>
              <a:rPr lang="en-US" altLang="zh-TW" dirty="0" err="1"/>
              <a:t>cpuset</a:t>
            </a:r>
            <a:r>
              <a:rPr lang="en-US" altLang="zh-TW" dirty="0"/>
              <a:t>); </a:t>
            </a:r>
            <a:r>
              <a:rPr lang="en-US" altLang="zh-TW" dirty="0" smtClean="0"/>
              <a:t>//</a:t>
            </a:r>
            <a:r>
              <a:rPr lang="en-US" altLang="zh-TW" dirty="0"/>
              <a:t>clears the </a:t>
            </a:r>
            <a:r>
              <a:rPr lang="en-US" altLang="zh-TW" dirty="0" err="1"/>
              <a:t>cpuset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CPU_SET</a:t>
            </a:r>
            <a:r>
              <a:rPr lang="en-US" altLang="zh-TW" dirty="0"/>
              <a:t>( </a:t>
            </a:r>
            <a:r>
              <a:rPr lang="en-US" altLang="zh-TW" dirty="0" err="1"/>
              <a:t>cpu</a:t>
            </a:r>
            <a:r>
              <a:rPr lang="en-US" altLang="zh-TW" dirty="0"/>
              <a:t> , &amp;</a:t>
            </a:r>
            <a:r>
              <a:rPr lang="en-US" altLang="zh-TW" dirty="0" err="1"/>
              <a:t>cpuset</a:t>
            </a:r>
            <a:r>
              <a:rPr lang="en-US" altLang="zh-TW" dirty="0"/>
              <a:t>); //set CPU 1 on </a:t>
            </a:r>
            <a:r>
              <a:rPr lang="en-US" altLang="zh-TW" dirty="0" err="1"/>
              <a:t>cpuset</a:t>
            </a:r>
            <a:r>
              <a:rPr lang="en-US" altLang="zh-TW" dirty="0"/>
              <a:t>	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i,j,k</a:t>
            </a:r>
            <a:r>
              <a:rPr lang="en-US" altLang="zh-TW" dirty="0"/>
              <a:t>;	</a:t>
            </a:r>
            <a:r>
              <a:rPr lang="en-US" altLang="zh-TW" dirty="0" smtClean="0"/>
              <a:t> unsigned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h1=1,h2=2,h3=3,h4=4,h5=5,h6=6,h7=6,h8=8,h9=9,h10=10;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sem_wait</a:t>
            </a:r>
            <a:r>
              <a:rPr lang="en-US" altLang="zh-TW" b="1" dirty="0">
                <a:solidFill>
                  <a:srgbClr val="FF0000"/>
                </a:solidFill>
              </a:rPr>
              <a:t>(&amp;</a:t>
            </a:r>
            <a:r>
              <a:rPr lang="en-US" altLang="zh-TW" b="1" dirty="0" err="1">
                <a:solidFill>
                  <a:srgbClr val="FF0000"/>
                </a:solidFill>
              </a:rPr>
              <a:t>sem</a:t>
            </a:r>
            <a:r>
              <a:rPr lang="en-US" altLang="zh-TW" b="1" dirty="0">
                <a:solidFill>
                  <a:srgbClr val="FF0000"/>
                </a:solidFill>
              </a:rPr>
              <a:t>[para-&gt;id]);</a:t>
            </a:r>
            <a:r>
              <a:rPr lang="en-US" altLang="zh-TW" dirty="0"/>
              <a:t>	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timeval</a:t>
            </a:r>
            <a:r>
              <a:rPr lang="en-US" altLang="zh-TW" dirty="0"/>
              <a:t> start_1, end_1;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gettimeofday</a:t>
            </a:r>
            <a:r>
              <a:rPr lang="en-US" altLang="zh-TW" dirty="0"/>
              <a:t>(&amp;start_1, 0);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=0;i&lt;3000000;i</a:t>
            </a:r>
            <a:r>
              <a:rPr lang="en-US" altLang="zh-TW" dirty="0"/>
              <a:t>++)	</a:t>
            </a:r>
            <a:r>
              <a:rPr lang="en-US" altLang="zh-TW" dirty="0" smtClean="0"/>
              <a:t>{ … 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69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0223" y="270458"/>
            <a:ext cx="9380907" cy="1133340"/>
          </a:xfrm>
        </p:spPr>
        <p:txBody>
          <a:bodyPr>
            <a:normAutofit fontScale="90000"/>
          </a:bodyPr>
          <a:lstStyle/>
          <a:p>
            <a:r>
              <a:rPr lang="zh-TW" altLang="en-US" sz="5000" dirty="0" smtClean="0"/>
              <a:t>每一條線程</a:t>
            </a:r>
            <a:r>
              <a:rPr lang="en-US" altLang="zh-TW" sz="5000" dirty="0" smtClean="0"/>
              <a:t>(thread)</a:t>
            </a:r>
            <a:r>
              <a:rPr lang="zh-TW" altLang="en-US" sz="5000" dirty="0" smtClean="0"/>
              <a:t>按照順序被執行</a:t>
            </a:r>
            <a:endParaRPr lang="zh-TW" altLang="en-US" sz="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3669" y="1275009"/>
            <a:ext cx="11694016" cy="5473521"/>
          </a:xfrm>
          <a:ln>
            <a:solidFill>
              <a:srgbClr val="00206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dirty="0" smtClean="0"/>
              <a:t>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smtClean="0">
                <a:solidFill>
                  <a:srgbClr val="0070C0"/>
                </a:solidFill>
              </a:rPr>
              <a:t>3000000</a:t>
            </a:r>
            <a:r>
              <a:rPr lang="en-US" altLang="zh-TW" dirty="0" smtClean="0"/>
              <a:t>;i++)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pt-BR" altLang="zh-TW" dirty="0" smtClean="0"/>
              <a:t>h1 </a:t>
            </a:r>
            <a:r>
              <a:rPr lang="pt-BR" altLang="zh-TW" dirty="0"/>
              <a:t>= h1 * 2 + </a:t>
            </a:r>
            <a:r>
              <a:rPr lang="pt-BR" altLang="zh-TW" dirty="0" smtClean="0"/>
              <a:t>1;   h2 </a:t>
            </a:r>
            <a:r>
              <a:rPr lang="pt-BR" altLang="zh-TW" dirty="0"/>
              <a:t>= h2 * 3 + </a:t>
            </a:r>
            <a:r>
              <a:rPr lang="pt-BR" altLang="zh-TW" dirty="0" smtClean="0"/>
              <a:t>2;   h3 </a:t>
            </a:r>
            <a:r>
              <a:rPr lang="pt-BR" altLang="zh-TW" dirty="0"/>
              <a:t>= h3 * 4 + </a:t>
            </a:r>
            <a:r>
              <a:rPr lang="pt-BR" altLang="zh-TW" dirty="0" smtClean="0"/>
              <a:t>3;   h4 </a:t>
            </a:r>
            <a:r>
              <a:rPr lang="pt-BR" altLang="zh-TW" dirty="0"/>
              <a:t>= h4 * 5 + </a:t>
            </a:r>
            <a:r>
              <a:rPr lang="pt-BR" altLang="zh-TW" dirty="0" smtClean="0"/>
              <a:t>4;     h5 </a:t>
            </a:r>
            <a:r>
              <a:rPr lang="pt-BR" altLang="zh-TW" dirty="0"/>
              <a:t>= h5 * 6 + 5;		</a:t>
            </a:r>
            <a:endParaRPr lang="pt-BR" altLang="zh-TW" dirty="0" smtClean="0"/>
          </a:p>
          <a:p>
            <a:pPr marL="0" indent="0">
              <a:buNone/>
            </a:pPr>
            <a:r>
              <a:rPr lang="pt-BR" altLang="zh-TW" dirty="0"/>
              <a:t>	</a:t>
            </a:r>
            <a:r>
              <a:rPr lang="pt-BR" altLang="zh-TW" dirty="0" smtClean="0"/>
              <a:t>h6 </a:t>
            </a:r>
            <a:r>
              <a:rPr lang="pt-BR" altLang="zh-TW" dirty="0"/>
              <a:t>= h6 * 7 + </a:t>
            </a:r>
            <a:r>
              <a:rPr lang="pt-BR" altLang="zh-TW" dirty="0" smtClean="0"/>
              <a:t>6;</a:t>
            </a:r>
            <a:r>
              <a:rPr lang="pt-BR" altLang="zh-TW" dirty="0"/>
              <a:t> </a:t>
            </a:r>
            <a:r>
              <a:rPr lang="pt-BR" altLang="zh-TW" dirty="0" smtClean="0"/>
              <a:t>  h7 </a:t>
            </a:r>
            <a:r>
              <a:rPr lang="pt-BR" altLang="zh-TW" dirty="0"/>
              <a:t>= h7 * 8 + </a:t>
            </a:r>
            <a:r>
              <a:rPr lang="pt-BR" altLang="zh-TW" dirty="0" smtClean="0"/>
              <a:t>7;   h8 </a:t>
            </a:r>
            <a:r>
              <a:rPr lang="pt-BR" altLang="zh-TW" dirty="0"/>
              <a:t>= h8 * 9 + </a:t>
            </a:r>
            <a:r>
              <a:rPr lang="pt-BR" altLang="zh-TW" dirty="0" smtClean="0"/>
              <a:t>8;   h9 </a:t>
            </a:r>
            <a:r>
              <a:rPr lang="pt-BR" altLang="zh-TW" dirty="0"/>
              <a:t>= h9 * 10 + </a:t>
            </a:r>
            <a:r>
              <a:rPr lang="pt-BR" altLang="zh-TW" dirty="0" smtClean="0"/>
              <a:t>9;   h10 </a:t>
            </a:r>
            <a:r>
              <a:rPr lang="pt-BR" altLang="zh-TW" dirty="0"/>
              <a:t>= h10 * 11 + </a:t>
            </a:r>
            <a:r>
              <a:rPr lang="pt-BR" altLang="zh-TW" dirty="0" smtClean="0"/>
              <a:t>10;</a:t>
            </a:r>
          </a:p>
          <a:p>
            <a:pPr marL="0" indent="0">
              <a:buNone/>
            </a:pPr>
            <a:r>
              <a:rPr lang="pt-BR" altLang="zh-TW" dirty="0"/>
              <a:t>	</a:t>
            </a:r>
            <a:r>
              <a:rPr lang="pt-BR" altLang="zh-TW" dirty="0" smtClean="0"/>
              <a:t>...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pt-BR" altLang="zh-TW" dirty="0" smtClean="0"/>
              <a:t>if(k</a:t>
            </a:r>
            <a:r>
              <a:rPr lang="pt-BR" altLang="zh-TW" dirty="0"/>
              <a:t>!=</a:t>
            </a:r>
            <a:r>
              <a:rPr lang="pt-BR" altLang="zh-TW" dirty="0">
                <a:solidFill>
                  <a:srgbClr val="0070C0"/>
                </a:solidFill>
              </a:rPr>
              <a:t>2999999</a:t>
            </a:r>
            <a:r>
              <a:rPr lang="pt-BR" altLang="zh-TW" dirty="0" smtClean="0"/>
              <a:t>)</a:t>
            </a:r>
          </a:p>
          <a:p>
            <a:pPr marL="0" indent="0">
              <a:buNone/>
            </a:pPr>
            <a:r>
              <a:rPr lang="pt-BR" altLang="zh-TW" dirty="0"/>
              <a:t>	</a:t>
            </a:r>
            <a:r>
              <a:rPr lang="pt-BR" altLang="zh-TW" dirty="0" smtClean="0"/>
              <a:t>{</a:t>
            </a:r>
            <a:r>
              <a:rPr lang="pt-BR" altLang="zh-TW" dirty="0"/>
              <a:t>			</a:t>
            </a:r>
            <a:endParaRPr lang="pt-BR" altLang="zh-TW" dirty="0" smtClean="0"/>
          </a:p>
          <a:p>
            <a:pPr marL="0" indent="0">
              <a:buNone/>
            </a:pPr>
            <a:r>
              <a:rPr lang="pt-BR" altLang="zh-TW" dirty="0"/>
              <a:t>	</a:t>
            </a:r>
            <a:r>
              <a:rPr lang="pt-BR" altLang="zh-TW" dirty="0" smtClean="0"/>
              <a:t>	if</a:t>
            </a:r>
            <a:r>
              <a:rPr lang="pt-BR" altLang="zh-TW" dirty="0"/>
              <a:t>((para-&gt;id)==10</a:t>
            </a:r>
            <a:r>
              <a:rPr lang="pt-BR" altLang="zh-TW" dirty="0" smtClean="0"/>
              <a:t>){  </a:t>
            </a:r>
            <a:r>
              <a:rPr lang="pt-BR" altLang="zh-TW" b="1" dirty="0" smtClean="0">
                <a:solidFill>
                  <a:srgbClr val="FF0000"/>
                </a:solidFill>
              </a:rPr>
              <a:t>sem_post</a:t>
            </a:r>
            <a:r>
              <a:rPr lang="pt-BR" altLang="zh-TW" b="1" dirty="0">
                <a:solidFill>
                  <a:srgbClr val="FF0000"/>
                </a:solidFill>
              </a:rPr>
              <a:t>(&amp;sem[1</a:t>
            </a:r>
            <a:r>
              <a:rPr lang="pt-BR" altLang="zh-TW" b="1" dirty="0" smtClean="0">
                <a:solidFill>
                  <a:srgbClr val="FF0000"/>
                </a:solidFill>
              </a:rPr>
              <a:t>]);   sem_wait</a:t>
            </a:r>
            <a:r>
              <a:rPr lang="pt-BR" altLang="zh-TW" b="1" dirty="0">
                <a:solidFill>
                  <a:srgbClr val="FF0000"/>
                </a:solidFill>
              </a:rPr>
              <a:t>(&amp;sem[para-&gt;id</a:t>
            </a:r>
            <a:r>
              <a:rPr lang="pt-BR" altLang="zh-TW" b="1" dirty="0" smtClean="0">
                <a:solidFill>
                  <a:srgbClr val="FF0000"/>
                </a:solidFill>
              </a:rPr>
              <a:t>]);</a:t>
            </a:r>
            <a:r>
              <a:rPr lang="pt-BR" altLang="zh-TW" b="1" dirty="0" smtClean="0"/>
              <a:t>  </a:t>
            </a:r>
            <a:r>
              <a:rPr lang="pt-BR" altLang="zh-TW" dirty="0" smtClean="0"/>
              <a:t>}</a:t>
            </a:r>
            <a:r>
              <a:rPr lang="pt-BR" altLang="zh-TW" dirty="0"/>
              <a:t>	</a:t>
            </a:r>
            <a:endParaRPr lang="pt-BR" altLang="zh-TW" dirty="0" smtClean="0"/>
          </a:p>
          <a:p>
            <a:pPr marL="0" indent="0">
              <a:buNone/>
            </a:pPr>
            <a:r>
              <a:rPr lang="pt-BR" altLang="zh-TW" dirty="0"/>
              <a:t>	</a:t>
            </a:r>
            <a:r>
              <a:rPr lang="pt-BR" altLang="zh-TW" dirty="0" smtClean="0"/>
              <a:t>	else{  </a:t>
            </a:r>
            <a:r>
              <a:rPr lang="pt-BR" altLang="zh-TW" b="1" dirty="0" smtClean="0">
                <a:solidFill>
                  <a:srgbClr val="FF0000"/>
                </a:solidFill>
              </a:rPr>
              <a:t>sem_post</a:t>
            </a:r>
            <a:r>
              <a:rPr lang="pt-BR" altLang="zh-TW" b="1" dirty="0">
                <a:solidFill>
                  <a:srgbClr val="FF0000"/>
                </a:solidFill>
              </a:rPr>
              <a:t>(&amp;sem[(para-&gt;id)+1</a:t>
            </a:r>
            <a:r>
              <a:rPr lang="pt-BR" altLang="zh-TW" b="1" dirty="0" smtClean="0">
                <a:solidFill>
                  <a:srgbClr val="FF0000"/>
                </a:solidFill>
              </a:rPr>
              <a:t>]);   sem_wait</a:t>
            </a:r>
            <a:r>
              <a:rPr lang="pt-BR" altLang="zh-TW" b="1" dirty="0">
                <a:solidFill>
                  <a:srgbClr val="FF0000"/>
                </a:solidFill>
              </a:rPr>
              <a:t>(&amp;sem[para-&gt;id</a:t>
            </a:r>
            <a:r>
              <a:rPr lang="pt-BR" altLang="zh-TW" b="1" dirty="0" smtClean="0">
                <a:solidFill>
                  <a:srgbClr val="FF0000"/>
                </a:solidFill>
              </a:rPr>
              <a:t>]); </a:t>
            </a:r>
            <a:r>
              <a:rPr lang="pt-BR" altLang="zh-TW" dirty="0" smtClean="0"/>
              <a:t> }</a:t>
            </a:r>
            <a:r>
              <a:rPr lang="pt-BR" altLang="zh-TW" dirty="0"/>
              <a:t>		</a:t>
            </a:r>
            <a:endParaRPr lang="pt-BR" altLang="zh-TW" dirty="0" smtClean="0"/>
          </a:p>
          <a:p>
            <a:pPr marL="0" indent="0">
              <a:buNone/>
            </a:pPr>
            <a:r>
              <a:rPr lang="pt-BR" altLang="zh-TW" dirty="0"/>
              <a:t>	</a:t>
            </a:r>
            <a:r>
              <a:rPr lang="pt-BR" altLang="zh-TW" dirty="0" smtClean="0"/>
              <a:t>}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4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415" y="109470"/>
            <a:ext cx="9233251" cy="1047954"/>
          </a:xfrm>
        </p:spPr>
        <p:txBody>
          <a:bodyPr>
            <a:normAutofit fontScale="90000"/>
          </a:bodyPr>
          <a:lstStyle/>
          <a:p>
            <a:r>
              <a:rPr lang="zh-TW" altLang="en-US" sz="5000" dirty="0" smtClean="0"/>
              <a:t>每一條線</a:t>
            </a:r>
            <a:r>
              <a:rPr lang="zh-TW" altLang="en-US" sz="5000" dirty="0"/>
              <a:t>程</a:t>
            </a:r>
            <a:r>
              <a:rPr lang="en-US" altLang="zh-TW" sz="5000" dirty="0"/>
              <a:t>(thread)</a:t>
            </a:r>
            <a:r>
              <a:rPr lang="zh-TW" altLang="en-US" sz="5000" dirty="0"/>
              <a:t>按照順序被執行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963" y="1028635"/>
            <a:ext cx="11710156" cy="5713455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/>
              <a:t>void </a:t>
            </a:r>
            <a:r>
              <a:rPr lang="en-US" altLang="zh-TW" sz="2100" dirty="0"/>
              <a:t>* </a:t>
            </a:r>
            <a:r>
              <a:rPr lang="en-US" altLang="zh-TW" sz="2100" dirty="0" err="1" smtClean="0"/>
              <a:t>thread_function</a:t>
            </a:r>
            <a:r>
              <a:rPr lang="en-US" altLang="zh-TW" sz="2100" dirty="0" smtClean="0"/>
              <a:t>(void </a:t>
            </a:r>
            <a:r>
              <a:rPr lang="en-US" altLang="zh-TW" sz="2100" dirty="0"/>
              <a:t>*</a:t>
            </a:r>
            <a:r>
              <a:rPr lang="en-US" altLang="zh-TW" sz="2100" dirty="0" err="1"/>
              <a:t>arg</a:t>
            </a:r>
            <a:r>
              <a:rPr lang="en-US" altLang="zh-TW" sz="2100" dirty="0" smtClean="0"/>
              <a:t>)</a:t>
            </a:r>
          </a:p>
          <a:p>
            <a:pPr marL="0" indent="0">
              <a:buNone/>
            </a:pPr>
            <a:r>
              <a:rPr lang="en-US" altLang="zh-TW" sz="2100" dirty="0" smtClean="0"/>
              <a:t>{</a:t>
            </a:r>
            <a:r>
              <a:rPr lang="en-US" altLang="zh-TW" sz="2100" dirty="0"/>
              <a:t>	</a:t>
            </a:r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en-US" altLang="zh-TW" sz="2100" dirty="0" smtClean="0"/>
              <a:t>… 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 smtClean="0"/>
              <a:t>	for(</a:t>
            </a:r>
            <a:r>
              <a:rPr lang="en-US" altLang="zh-TW" sz="2100" dirty="0" err="1" smtClean="0"/>
              <a:t>i</a:t>
            </a:r>
            <a:r>
              <a:rPr lang="en-US" altLang="zh-TW" sz="2100" dirty="0" smtClean="0"/>
              <a:t>=0;i&lt;3000000;i</a:t>
            </a:r>
            <a:r>
              <a:rPr lang="en-US" altLang="zh-TW" sz="2100" dirty="0"/>
              <a:t>++)	</a:t>
            </a:r>
            <a:r>
              <a:rPr lang="en-US" altLang="zh-TW" sz="2100" dirty="0" smtClean="0"/>
              <a:t>{ … }</a:t>
            </a:r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en-US" altLang="zh-TW" sz="2100" dirty="0" err="1" smtClean="0"/>
              <a:t>gettimeofday</a:t>
            </a:r>
            <a:r>
              <a:rPr lang="en-US" altLang="zh-TW" sz="2100" dirty="0"/>
              <a:t>(&amp;end_1, 0);    	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en-US" altLang="zh-TW" sz="2100" dirty="0" err="1" smtClean="0"/>
              <a:t>int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sec1 = end_1.tv_sec - start_1.tv_sec;	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en-US" altLang="zh-TW" sz="2100" dirty="0" err="1" smtClean="0"/>
              <a:t>int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usec1 = end_1.tv_usec - start_1.tv_usec;	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en-US" altLang="zh-TW" sz="2100" dirty="0" smtClean="0"/>
              <a:t>float </a:t>
            </a:r>
            <a:r>
              <a:rPr lang="en-US" altLang="zh-TW" sz="2100" dirty="0"/>
              <a:t>interval1 = (sec1*1000+(usec1/1000.0));	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en-US" altLang="zh-TW" sz="2100" dirty="0" err="1" smtClean="0"/>
              <a:t>printf</a:t>
            </a:r>
            <a:r>
              <a:rPr lang="en-US" altLang="zh-TW" sz="2100" dirty="0"/>
              <a:t>("0 </a:t>
            </a:r>
            <a:r>
              <a:rPr lang="en-US" altLang="zh-TW" sz="2100" dirty="0" err="1"/>
              <a:t>Pthread</a:t>
            </a:r>
            <a:r>
              <a:rPr lang="en-US" altLang="zh-TW" sz="2100" dirty="0"/>
              <a:t> %d exit, Elapsed Time: %f milliseconds\</a:t>
            </a:r>
            <a:r>
              <a:rPr lang="en-US" altLang="zh-TW" sz="2100" dirty="0" err="1"/>
              <a:t>n",para</a:t>
            </a:r>
            <a:r>
              <a:rPr lang="en-US" altLang="zh-TW" sz="2100" dirty="0"/>
              <a:t>-&gt;id,interval1);	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en-US" altLang="zh-TW" sz="2100" dirty="0" smtClean="0"/>
              <a:t>if</a:t>
            </a:r>
            <a:r>
              <a:rPr lang="en-US" altLang="zh-TW" sz="2100" dirty="0"/>
              <a:t>((para-&gt;id)==10)</a:t>
            </a:r>
            <a:r>
              <a:rPr lang="en-US" altLang="zh-TW" sz="2100" b="1" dirty="0" err="1">
                <a:solidFill>
                  <a:srgbClr val="FF0000"/>
                </a:solidFill>
              </a:rPr>
              <a:t>sem_post</a:t>
            </a:r>
            <a:r>
              <a:rPr lang="en-US" altLang="zh-TW" sz="2100" b="1" dirty="0">
                <a:solidFill>
                  <a:srgbClr val="FF0000"/>
                </a:solidFill>
              </a:rPr>
              <a:t>(&amp;</a:t>
            </a:r>
            <a:r>
              <a:rPr lang="en-US" altLang="zh-TW" sz="2100" b="1" dirty="0" err="1">
                <a:solidFill>
                  <a:srgbClr val="FF0000"/>
                </a:solidFill>
              </a:rPr>
              <a:t>sem</a:t>
            </a:r>
            <a:r>
              <a:rPr lang="en-US" altLang="zh-TW" sz="2100" b="1" dirty="0">
                <a:solidFill>
                  <a:srgbClr val="FF0000"/>
                </a:solidFill>
              </a:rPr>
              <a:t>[0]);</a:t>
            </a:r>
            <a:r>
              <a:rPr lang="en-US" altLang="zh-TW" sz="2100" dirty="0">
                <a:solidFill>
                  <a:srgbClr val="FF0000"/>
                </a:solidFill>
              </a:rPr>
              <a:t>	</a:t>
            </a:r>
            <a:endParaRPr lang="en-US" altLang="zh-TW" sz="2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100" dirty="0"/>
              <a:t>	</a:t>
            </a:r>
            <a:r>
              <a:rPr lang="en-US" altLang="zh-TW" sz="2100" dirty="0" smtClean="0"/>
              <a:t>else </a:t>
            </a:r>
            <a:r>
              <a:rPr lang="en-US" altLang="zh-TW" sz="2100" b="1" dirty="0" err="1">
                <a:solidFill>
                  <a:srgbClr val="FF0000"/>
                </a:solidFill>
              </a:rPr>
              <a:t>sem_post</a:t>
            </a:r>
            <a:r>
              <a:rPr lang="en-US" altLang="zh-TW" sz="2100" b="1" dirty="0">
                <a:solidFill>
                  <a:srgbClr val="FF0000"/>
                </a:solidFill>
              </a:rPr>
              <a:t>(&amp;</a:t>
            </a:r>
            <a:r>
              <a:rPr lang="en-US" altLang="zh-TW" sz="2100" b="1" dirty="0" err="1">
                <a:solidFill>
                  <a:srgbClr val="FF0000"/>
                </a:solidFill>
              </a:rPr>
              <a:t>sem</a:t>
            </a:r>
            <a:r>
              <a:rPr lang="en-US" altLang="zh-TW" sz="2100" b="1" dirty="0">
                <a:solidFill>
                  <a:srgbClr val="FF0000"/>
                </a:solidFill>
              </a:rPr>
              <a:t>[(para-&gt;id)+1]);</a:t>
            </a:r>
            <a:endParaRPr lang="en-US" altLang="zh-TW" sz="21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100" dirty="0"/>
              <a:t>}</a:t>
            </a:r>
            <a:endParaRPr lang="en-US" altLang="zh-TW" sz="2100" dirty="0" smtClean="0"/>
          </a:p>
        </p:txBody>
      </p:sp>
    </p:spTree>
    <p:extLst>
      <p:ext uri="{BB962C8B-B14F-4D97-AF65-F5344CB8AC3E}">
        <p14:creationId xmlns:p14="http://schemas.microsoft.com/office/powerpoint/2010/main" val="2849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9544" y="175538"/>
            <a:ext cx="10058400" cy="1609344"/>
          </a:xfrm>
        </p:spPr>
        <p:txBody>
          <a:bodyPr/>
          <a:lstStyle/>
          <a:p>
            <a:r>
              <a:rPr lang="zh-TW" altLang="en-US" dirty="0" smtClean="0"/>
              <a:t>測定執行時間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9544" y="1784882"/>
            <a:ext cx="10752958" cy="4396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700" dirty="0" smtClean="0">
                <a:latin typeface="+mj-ea"/>
                <a:ea typeface="+mj-ea"/>
              </a:rPr>
              <a:t>1. </a:t>
            </a:r>
            <a:r>
              <a:rPr lang="zh-TW" altLang="en-US" sz="2700" dirty="0" smtClean="0">
                <a:latin typeface="+mj-ea"/>
                <a:ea typeface="+mj-ea"/>
              </a:rPr>
              <a:t>熱工作</a:t>
            </a:r>
            <a:r>
              <a:rPr lang="en-US" altLang="zh-TW" sz="2700" dirty="0" smtClean="0">
                <a:latin typeface="+mj-ea"/>
                <a:ea typeface="+mj-ea"/>
              </a:rPr>
              <a:t>(hot job)</a:t>
            </a:r>
            <a:r>
              <a:rPr lang="zh-TW" altLang="en-US" sz="2700" dirty="0" smtClean="0">
                <a:latin typeface="+mj-ea"/>
                <a:ea typeface="+mj-ea"/>
              </a:rPr>
              <a:t>與冷工作</a:t>
            </a:r>
            <a:r>
              <a:rPr lang="en-US" altLang="zh-TW" sz="2700" dirty="0" smtClean="0">
                <a:latin typeface="+mj-ea"/>
                <a:ea typeface="+mj-ea"/>
              </a:rPr>
              <a:t>(cold job)</a:t>
            </a:r>
            <a:r>
              <a:rPr lang="zh-TW" altLang="en-US" sz="2700" dirty="0" smtClean="0">
                <a:latin typeface="+mj-ea"/>
                <a:ea typeface="+mj-ea"/>
              </a:rPr>
              <a:t>的迴圈數一樣</a:t>
            </a:r>
            <a:r>
              <a:rPr lang="en-US" altLang="zh-TW" sz="2700" dirty="0" smtClean="0">
                <a:latin typeface="+mj-ea"/>
                <a:ea typeface="+mj-ea"/>
              </a:rPr>
              <a:t>(</a:t>
            </a:r>
            <a:r>
              <a:rPr lang="zh-TW" altLang="en-US" sz="2700" dirty="0" smtClean="0">
                <a:latin typeface="+mj-ea"/>
                <a:ea typeface="+mj-ea"/>
              </a:rPr>
              <a:t>皆</a:t>
            </a:r>
            <a:r>
              <a:rPr lang="en-US" altLang="zh-TW" sz="2700" dirty="0" smtClean="0">
                <a:latin typeface="+mj-ea"/>
                <a:ea typeface="+mj-ea"/>
              </a:rPr>
              <a:t>3000000</a:t>
            </a:r>
            <a:r>
              <a:rPr lang="zh-TW" altLang="en-US" sz="2700" dirty="0" smtClean="0">
                <a:latin typeface="+mj-ea"/>
                <a:ea typeface="+mj-ea"/>
              </a:rPr>
              <a:t>次</a:t>
            </a:r>
            <a:r>
              <a:rPr lang="en-US" altLang="zh-TW" sz="2700" dirty="0" smtClean="0">
                <a:latin typeface="+mj-ea"/>
                <a:ea typeface="+mj-ea"/>
              </a:rPr>
              <a:t>)</a:t>
            </a:r>
            <a:endParaRPr lang="en-US" altLang="zh-TW" sz="2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700" dirty="0" smtClean="0">
                <a:latin typeface="+mj-ea"/>
                <a:ea typeface="+mj-ea"/>
              </a:rPr>
              <a:t>2. </a:t>
            </a:r>
            <a:r>
              <a:rPr lang="zh-TW" altLang="en-US" sz="2700" dirty="0" smtClean="0">
                <a:latin typeface="+mj-ea"/>
                <a:ea typeface="+mj-ea"/>
              </a:rPr>
              <a:t>假設</a:t>
            </a:r>
            <a:r>
              <a:rPr lang="en-US" altLang="zh-TW" sz="2700" dirty="0" smtClean="0">
                <a:latin typeface="+mj-ea"/>
                <a:ea typeface="+mj-ea"/>
              </a:rPr>
              <a:t>semaphore</a:t>
            </a:r>
            <a:r>
              <a:rPr lang="zh-TW" altLang="en-US" sz="2700" dirty="0" smtClean="0">
                <a:latin typeface="+mj-ea"/>
                <a:ea typeface="+mj-ea"/>
              </a:rPr>
              <a:t>所需的執行時間固定</a:t>
            </a:r>
            <a:endParaRPr lang="en-US" altLang="zh-TW" sz="27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700" dirty="0" smtClean="0">
                <a:latin typeface="+mj-ea"/>
                <a:ea typeface="+mj-ea"/>
              </a:rPr>
              <a:t>3. </a:t>
            </a:r>
            <a:r>
              <a:rPr lang="zh-TW" altLang="en-US" sz="2700" dirty="0" smtClean="0">
                <a:latin typeface="+mj-ea"/>
                <a:ea typeface="+mj-ea"/>
              </a:rPr>
              <a:t>設定</a:t>
            </a:r>
            <a:r>
              <a:rPr lang="zh-TW" altLang="en-US" sz="2700" dirty="0">
                <a:latin typeface="+mj-ea"/>
                <a:ea typeface="+mj-ea"/>
              </a:rPr>
              <a:t>線</a:t>
            </a:r>
            <a:r>
              <a:rPr lang="zh-TW" altLang="en-US" sz="2700" dirty="0" smtClean="0">
                <a:latin typeface="+mj-ea"/>
                <a:ea typeface="+mj-ea"/>
              </a:rPr>
              <a:t>程</a:t>
            </a:r>
            <a:r>
              <a:rPr lang="en-US" altLang="zh-TW" sz="2700" dirty="0" smtClean="0">
                <a:latin typeface="+mj-ea"/>
                <a:ea typeface="+mj-ea"/>
              </a:rPr>
              <a:t>(threa</a:t>
            </a:r>
            <a:r>
              <a:rPr lang="en-US" altLang="zh-TW" sz="2700" dirty="0">
                <a:latin typeface="+mj-ea"/>
                <a:ea typeface="+mj-ea"/>
              </a:rPr>
              <a:t>d</a:t>
            </a:r>
            <a:r>
              <a:rPr lang="en-US" altLang="zh-TW" sz="2700" dirty="0" smtClean="0">
                <a:latin typeface="+mj-ea"/>
                <a:ea typeface="+mj-ea"/>
              </a:rPr>
              <a:t>)</a:t>
            </a:r>
            <a:r>
              <a:rPr lang="zh-TW" altLang="en-US" sz="2700" dirty="0" smtClean="0">
                <a:latin typeface="+mj-ea"/>
                <a:ea typeface="+mj-ea"/>
              </a:rPr>
              <a:t>性質的時間</a:t>
            </a:r>
            <a:r>
              <a:rPr lang="zh-TW" altLang="en-US" sz="2700" dirty="0">
                <a:latin typeface="+mj-ea"/>
                <a:ea typeface="+mj-ea"/>
              </a:rPr>
              <a:t>固定</a:t>
            </a:r>
            <a:endParaRPr lang="en-US" altLang="zh-TW" sz="2700" dirty="0" smtClean="0">
              <a:latin typeface="+mj-ea"/>
              <a:ea typeface="+mj-ea"/>
            </a:endParaRPr>
          </a:p>
          <a:p>
            <a:r>
              <a:rPr lang="zh-TW" altLang="en-US" sz="2700" dirty="0" smtClean="0">
                <a:latin typeface="+mj-ea"/>
                <a:ea typeface="+mj-ea"/>
              </a:rPr>
              <a:t>若熱</a:t>
            </a:r>
            <a:r>
              <a:rPr lang="zh-TW" altLang="en-US" sz="2700" dirty="0">
                <a:latin typeface="+mj-ea"/>
                <a:ea typeface="+mj-ea"/>
              </a:rPr>
              <a:t>工作</a:t>
            </a:r>
            <a:r>
              <a:rPr lang="en-US" altLang="zh-TW" sz="2700" dirty="0">
                <a:latin typeface="+mj-ea"/>
                <a:ea typeface="+mj-ea"/>
              </a:rPr>
              <a:t>(hot job)</a:t>
            </a:r>
            <a:r>
              <a:rPr lang="zh-TW" altLang="en-US" sz="2700" dirty="0">
                <a:latin typeface="+mj-ea"/>
                <a:ea typeface="+mj-ea"/>
              </a:rPr>
              <a:t>與冷工作</a:t>
            </a:r>
            <a:r>
              <a:rPr lang="en-US" altLang="zh-TW" sz="2700" dirty="0">
                <a:latin typeface="+mj-ea"/>
                <a:ea typeface="+mj-ea"/>
              </a:rPr>
              <a:t>(cold job</a:t>
            </a:r>
            <a:r>
              <a:rPr lang="en-US" altLang="zh-TW" sz="2700" dirty="0" smtClean="0">
                <a:latin typeface="+mj-ea"/>
                <a:ea typeface="+mj-ea"/>
              </a:rPr>
              <a:t>)</a:t>
            </a:r>
            <a:r>
              <a:rPr lang="zh-TW" altLang="en-US" sz="2700" dirty="0" smtClean="0">
                <a:latin typeface="+mj-ea"/>
                <a:ea typeface="+mj-ea"/>
              </a:rPr>
              <a:t>的線程</a:t>
            </a:r>
            <a:r>
              <a:rPr lang="en-US" altLang="zh-TW" sz="2700" dirty="0" smtClean="0">
                <a:latin typeface="+mj-ea"/>
                <a:ea typeface="+mj-ea"/>
              </a:rPr>
              <a:t>(thread)</a:t>
            </a:r>
            <a:r>
              <a:rPr lang="zh-TW" altLang="en-US" sz="2700" dirty="0" smtClean="0">
                <a:latin typeface="+mj-ea"/>
                <a:ea typeface="+mj-ea"/>
              </a:rPr>
              <a:t>執行時間相等，</a:t>
            </a:r>
            <a:r>
              <a:rPr lang="zh-TW" altLang="en-US" sz="2700" dirty="0" smtClean="0">
                <a:solidFill>
                  <a:srgbClr val="FF0000"/>
                </a:solidFill>
                <a:latin typeface="+mj-ea"/>
                <a:ea typeface="+mj-ea"/>
              </a:rPr>
              <a:t>迴圈內的程式碼應是執行相等的時間</a:t>
            </a:r>
            <a:r>
              <a:rPr lang="zh-TW" altLang="en-US" sz="2700" dirty="0" smtClean="0">
                <a:latin typeface="+mj-ea"/>
                <a:ea typeface="+mj-ea"/>
              </a:rPr>
              <a:t>。</a:t>
            </a:r>
            <a:endParaRPr lang="en-US" altLang="zh-TW" sz="27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700" dirty="0" smtClean="0">
                <a:latin typeface="+mj-ea"/>
                <a:ea typeface="+mj-ea"/>
              </a:rPr>
              <a:t>-----------------------------------------------------------------------</a:t>
            </a:r>
          </a:p>
          <a:p>
            <a:r>
              <a:rPr lang="zh-TW" altLang="en-US" sz="2700" dirty="0">
                <a:latin typeface="+mj-ea"/>
                <a:ea typeface="+mj-ea"/>
              </a:rPr>
              <a:t>以</a:t>
            </a:r>
            <a:r>
              <a:rPr lang="zh-TW" altLang="en-US" sz="2700" dirty="0">
                <a:solidFill>
                  <a:srgbClr val="FF0000"/>
                </a:solidFill>
                <a:latin typeface="+mj-ea"/>
                <a:ea typeface="+mj-ea"/>
              </a:rPr>
              <a:t>信號機</a:t>
            </a:r>
            <a:r>
              <a:rPr lang="en-US" altLang="zh-TW" sz="2700" dirty="0">
                <a:solidFill>
                  <a:srgbClr val="FF0000"/>
                </a:solidFill>
                <a:latin typeface="+mj-ea"/>
                <a:ea typeface="+mj-ea"/>
              </a:rPr>
              <a:t>(semaphore)</a:t>
            </a:r>
            <a:r>
              <a:rPr lang="zh-TW" altLang="en-US" sz="2700" dirty="0">
                <a:latin typeface="+mj-ea"/>
                <a:ea typeface="+mj-ea"/>
              </a:rPr>
              <a:t>使每一條線程</a:t>
            </a:r>
            <a:r>
              <a:rPr lang="en-US" altLang="zh-TW" sz="2700" dirty="0">
                <a:latin typeface="+mj-ea"/>
                <a:ea typeface="+mj-ea"/>
              </a:rPr>
              <a:t>(thread)</a:t>
            </a:r>
            <a:r>
              <a:rPr lang="zh-TW" altLang="en-US" sz="2700" dirty="0">
                <a:latin typeface="+mj-ea"/>
                <a:ea typeface="+mj-ea"/>
              </a:rPr>
              <a:t>按照順序執行造成</a:t>
            </a:r>
            <a:r>
              <a:rPr lang="zh-TW" altLang="en-US" sz="2700" dirty="0">
                <a:solidFill>
                  <a:srgbClr val="FF0000"/>
                </a:solidFill>
                <a:latin typeface="+mj-ea"/>
                <a:ea typeface="+mj-ea"/>
              </a:rPr>
              <a:t>執行時間過長</a:t>
            </a:r>
            <a:r>
              <a:rPr lang="zh-TW" altLang="en-US" sz="2700" dirty="0">
                <a:latin typeface="+mj-ea"/>
                <a:ea typeface="+mj-ea"/>
              </a:rPr>
              <a:t>。</a:t>
            </a:r>
            <a:endParaRPr lang="en-US" altLang="zh-TW" sz="2700" dirty="0">
              <a:latin typeface="+mj-ea"/>
              <a:ea typeface="+mj-ea"/>
            </a:endParaRPr>
          </a:p>
          <a:p>
            <a:r>
              <a:rPr lang="zh-TW" altLang="en-US" sz="2700" dirty="0">
                <a:solidFill>
                  <a:srgbClr val="FF0000"/>
                </a:solidFill>
                <a:latin typeface="+mj-ea"/>
                <a:ea typeface="+mj-ea"/>
              </a:rPr>
              <a:t>熱工作</a:t>
            </a:r>
            <a:r>
              <a:rPr lang="en-US" altLang="zh-TW" sz="2700" dirty="0">
                <a:solidFill>
                  <a:srgbClr val="FF0000"/>
                </a:solidFill>
                <a:latin typeface="+mj-ea"/>
                <a:ea typeface="+mj-ea"/>
              </a:rPr>
              <a:t>(hot job)</a:t>
            </a:r>
            <a:r>
              <a:rPr lang="zh-TW" altLang="en-US" sz="2700" dirty="0">
                <a:solidFill>
                  <a:srgbClr val="FF0000"/>
                </a:solidFill>
                <a:latin typeface="+mj-ea"/>
                <a:ea typeface="+mj-ea"/>
              </a:rPr>
              <a:t>的執行時間不甚穩定</a:t>
            </a:r>
            <a:r>
              <a:rPr lang="zh-TW" altLang="en-US" sz="2700" dirty="0" smtClean="0">
                <a:latin typeface="+mj-ea"/>
                <a:ea typeface="+mj-ea"/>
              </a:rPr>
              <a:t>。</a:t>
            </a:r>
            <a:endParaRPr lang="en-US" altLang="zh-TW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3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觀測溫度變化 </a:t>
            </a:r>
            <a:r>
              <a:rPr lang="en-US" altLang="zh-TW" dirty="0" smtClean="0"/>
              <a:t>– </a:t>
            </a:r>
            <a:r>
              <a:rPr lang="en-US" altLang="zh-TW" dirty="0" smtClean="0">
                <a:solidFill>
                  <a:srgbClr val="0070C0"/>
                </a:solidFill>
              </a:rPr>
              <a:t>1 1 1 1 1 </a:t>
            </a:r>
            <a:r>
              <a:rPr lang="en-US" altLang="zh-TW" dirty="0" smtClean="0">
                <a:solidFill>
                  <a:srgbClr val="FF0000"/>
                </a:solidFill>
              </a:rPr>
              <a:t>0 0 0 0 0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49937" cy="3467234"/>
          </a:xfrm>
        </p:spPr>
      </p:pic>
    </p:spTree>
    <p:extLst>
      <p:ext uri="{BB962C8B-B14F-4D97-AF65-F5344CB8AC3E}">
        <p14:creationId xmlns:p14="http://schemas.microsoft.com/office/powerpoint/2010/main" val="15769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195</TotalTime>
  <Words>361</Words>
  <Application>Microsoft Office PowerPoint</Application>
  <PresentationFormat>寬螢幕</PresentationFormat>
  <Paragraphs>75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標楷體</vt:lpstr>
      <vt:lpstr>Rockwell</vt:lpstr>
      <vt:lpstr>Rockwell Condensed</vt:lpstr>
      <vt:lpstr>Wingdings</vt:lpstr>
      <vt:lpstr>木刻字型</vt:lpstr>
      <vt:lpstr>Project report 7</vt:lpstr>
      <vt:lpstr>目前的進度</vt:lpstr>
      <vt:lpstr>PowerPoint 簡報</vt:lpstr>
      <vt:lpstr>每一條線程(thread)按照順序被執行</vt:lpstr>
      <vt:lpstr>每一條線程(thread)按照順序被執行</vt:lpstr>
      <vt:lpstr>每一條線程(thread)按照順序被執行</vt:lpstr>
      <vt:lpstr>每一條線程(thread)按照順序被執行</vt:lpstr>
      <vt:lpstr>測定執行時間</vt:lpstr>
      <vt:lpstr>觀測溫度變化 – 1 1 1 1 1 0 0 0 0 0 </vt:lpstr>
      <vt:lpstr>觀測溫度變化 – 1 1 0 0 0 0 0 1 1 1  </vt:lpstr>
      <vt:lpstr>觀測溫度變化 – 1 1 1 0 0 0 0 0 1 1 </vt:lpstr>
      <vt:lpstr>觀測溫度變化 – 1 1 1 0 0 1 1 0 0 0 </vt:lpstr>
      <vt:lpstr>觀測溫度變化 – 1 0 1 0 1 1 0 1 0 1 </vt:lpstr>
      <vt:lpstr>觀測溫度變化 – 0 0 0 1 1 0 0 1 1 1 </vt:lpstr>
      <vt:lpstr>觀測溫度變化 – 1 0 0 0 0 0 1 1 1 1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7</dc:title>
  <dc:creator>陳德芷</dc:creator>
  <cp:lastModifiedBy>陳德芷</cp:lastModifiedBy>
  <cp:revision>16</cp:revision>
  <dcterms:created xsi:type="dcterms:W3CDTF">2016-06-28T06:17:17Z</dcterms:created>
  <dcterms:modified xsi:type="dcterms:W3CDTF">2016-06-28T09:32:27Z</dcterms:modified>
</cp:coreProperties>
</file>