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E9B0-4BF4-462B-9B45-756D48754A7F}" type="datetimeFigureOut">
              <a:rPr lang="zh-TW" altLang="en-US" smtClean="0"/>
              <a:t>2016/12/1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EA81-0DD4-4D5D-9E09-09CC6C9F88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99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E9B0-4BF4-462B-9B45-756D48754A7F}" type="datetimeFigureOut">
              <a:rPr lang="zh-TW" altLang="en-US" smtClean="0"/>
              <a:t>2016/12/1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EA81-0DD4-4D5D-9E09-09CC6C9F88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848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E9B0-4BF4-462B-9B45-756D48754A7F}" type="datetimeFigureOut">
              <a:rPr lang="zh-TW" altLang="en-US" smtClean="0"/>
              <a:t>2016/12/1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EA81-0DD4-4D5D-9E09-09CC6C9F88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05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E9B0-4BF4-462B-9B45-756D48754A7F}" type="datetimeFigureOut">
              <a:rPr lang="zh-TW" altLang="en-US" smtClean="0"/>
              <a:t>2016/12/1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EA81-0DD4-4D5D-9E09-09CC6C9F88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2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E9B0-4BF4-462B-9B45-756D48754A7F}" type="datetimeFigureOut">
              <a:rPr lang="zh-TW" altLang="en-US" smtClean="0"/>
              <a:t>2016/12/1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EA81-0DD4-4D5D-9E09-09CC6C9F88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65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E9B0-4BF4-462B-9B45-756D48754A7F}" type="datetimeFigureOut">
              <a:rPr lang="zh-TW" altLang="en-US" smtClean="0"/>
              <a:t>2016/12/1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EA81-0DD4-4D5D-9E09-09CC6C9F88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366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E9B0-4BF4-462B-9B45-756D48754A7F}" type="datetimeFigureOut">
              <a:rPr lang="zh-TW" altLang="en-US" smtClean="0"/>
              <a:t>2016/12/1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EA81-0DD4-4D5D-9E09-09CC6C9F88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322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E9B0-4BF4-462B-9B45-756D48754A7F}" type="datetimeFigureOut">
              <a:rPr lang="zh-TW" altLang="en-US" smtClean="0"/>
              <a:t>2016/12/1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EA81-0DD4-4D5D-9E09-09CC6C9F88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80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E9B0-4BF4-462B-9B45-756D48754A7F}" type="datetimeFigureOut">
              <a:rPr lang="zh-TW" altLang="en-US" smtClean="0"/>
              <a:t>2016/12/1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EA81-0DD4-4D5D-9E09-09CC6C9F88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97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E9B0-4BF4-462B-9B45-756D48754A7F}" type="datetimeFigureOut">
              <a:rPr lang="zh-TW" altLang="en-US" smtClean="0"/>
              <a:t>2016/12/1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EA81-0DD4-4D5D-9E09-09CC6C9F88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82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E9B0-4BF4-462B-9B45-756D48754A7F}" type="datetimeFigureOut">
              <a:rPr lang="zh-TW" altLang="en-US" smtClean="0"/>
              <a:t>2016/12/1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EA81-0DD4-4D5D-9E09-09CC6C9F88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734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AE9B0-4BF4-462B-9B45-756D48754A7F}" type="datetimeFigureOut">
              <a:rPr lang="zh-TW" altLang="en-US" smtClean="0"/>
              <a:t>2016/12/1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EEA81-0DD4-4D5D-9E09-09CC6C9F88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74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Thermal Balancing Policy for Streaming Computing on Multiprocessor Architectures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Annie Chen - 0111279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3902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Policy evaluation and comparison </a:t>
            </a:r>
            <a:br>
              <a:rPr lang="en-US" altLang="zh-TW" dirty="0"/>
            </a:br>
            <a:r>
              <a:rPr lang="en-US" altLang="zh-TW" sz="3300" dirty="0"/>
              <a:t>– </a:t>
            </a:r>
            <a:r>
              <a:rPr lang="en-US" altLang="zh-TW" sz="3300" i="1" dirty="0" smtClean="0"/>
              <a:t>High-performance </a:t>
            </a:r>
            <a:r>
              <a:rPr lang="en-US" altLang="zh-TW" sz="3300" i="1" dirty="0"/>
              <a:t>Embedded Targets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625" t="14342" r="18786" b="55563"/>
          <a:stretch/>
        </p:blipFill>
        <p:spPr>
          <a:xfrm>
            <a:off x="666046" y="1690688"/>
            <a:ext cx="5339644" cy="3160197"/>
          </a:xfrm>
          <a:prstGeom prst="rect">
            <a:avLst/>
          </a:prstGeom>
        </p:spPr>
      </p:pic>
      <p:pic>
        <p:nvPicPr>
          <p:cNvPr id="6" name="內容版面配置區 3"/>
          <p:cNvPicPr>
            <a:picLocks noChangeAspect="1"/>
          </p:cNvPicPr>
          <p:nvPr/>
        </p:nvPicPr>
        <p:blipFill rotWithShape="1">
          <a:blip r:embed="rId2"/>
          <a:srcRect l="52625" t="44521" r="18786" b="22874"/>
          <a:stretch/>
        </p:blipFill>
        <p:spPr>
          <a:xfrm>
            <a:off x="6660946" y="1766259"/>
            <a:ext cx="4819854" cy="309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70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Keep the spatial and temporal temperature gradient controlled for streaming computing </a:t>
            </a:r>
            <a:r>
              <a:rPr lang="en-US" altLang="zh-TW" dirty="0" err="1" smtClean="0"/>
              <a:t>MPSoC</a:t>
            </a:r>
            <a:r>
              <a:rPr lang="en-US" altLang="zh-TW" dirty="0" smtClean="0"/>
              <a:t> architecture.</a:t>
            </a:r>
          </a:p>
          <a:p>
            <a:r>
              <a:rPr lang="en-US" altLang="zh-TW" dirty="0" smtClean="0"/>
              <a:t>Achieve thermal balancing with less cost in </a:t>
            </a:r>
            <a:r>
              <a:rPr lang="en-US" altLang="zh-TW" dirty="0" err="1" smtClean="0"/>
              <a:t>QoS</a:t>
            </a:r>
            <a:r>
              <a:rPr lang="en-US" altLang="zh-TW" dirty="0" smtClean="0"/>
              <a:t> by keeping task migration to a very low cost, both in performance and temperature.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297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Policy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maximum distance of the temperature of each processor from the current average processor is defined.</a:t>
            </a:r>
          </a:p>
          <a:p>
            <a:r>
              <a:rPr lang="en-US" altLang="zh-TW" dirty="0" smtClean="0"/>
              <a:t>Each time the temperature of a processor reaches the upper threshold, a migration is triggered so that a set of tasks is moved away from that processor to another processor having the temperature below the current average temperature.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845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Policy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 candidate processors(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dst</a:t>
            </a:r>
            <a:r>
              <a:rPr lang="en-US" altLang="zh-TW" dirty="0" smtClean="0"/>
              <a:t>) are selected according to:</a:t>
            </a:r>
          </a:p>
          <a:p>
            <a:pPr marL="0" indent="0">
              <a:buNone/>
            </a:pPr>
            <a:r>
              <a:rPr lang="en-US" altLang="zh-TW" dirty="0" smtClean="0"/>
              <a:t>	- (</a:t>
            </a:r>
            <a:r>
              <a:rPr lang="en-US" altLang="zh-TW" i="1" dirty="0" err="1" smtClean="0"/>
              <a:t>t</a:t>
            </a:r>
            <a:r>
              <a:rPr lang="en-US" altLang="zh-TW" sz="1400" i="1" dirty="0" err="1" smtClean="0"/>
              <a:t>src</a:t>
            </a:r>
            <a:r>
              <a:rPr lang="en-US" altLang="zh-TW" i="1" dirty="0" smtClean="0"/>
              <a:t> </a:t>
            </a:r>
            <a:r>
              <a:rPr lang="en-US" altLang="zh-TW" i="1" dirty="0"/>
              <a:t>− </a:t>
            </a:r>
            <a:r>
              <a:rPr lang="en-US" altLang="zh-TW" i="1" dirty="0" err="1"/>
              <a:t>t</a:t>
            </a:r>
            <a:r>
              <a:rPr lang="en-US" altLang="zh-TW" sz="1400" i="1" dirty="0" err="1"/>
              <a:t>mean</a:t>
            </a:r>
            <a:r>
              <a:rPr lang="en-US" altLang="zh-TW" dirty="0"/>
              <a:t>) </a:t>
            </a:r>
            <a:r>
              <a:rPr lang="en-US" altLang="zh-TW" i="1" dirty="0"/>
              <a:t>∗ </a:t>
            </a:r>
            <a:r>
              <a:rPr lang="en-US" altLang="zh-TW" dirty="0"/>
              <a:t>(</a:t>
            </a:r>
            <a:r>
              <a:rPr lang="en-US" altLang="zh-TW" i="1" dirty="0" err="1"/>
              <a:t>t</a:t>
            </a:r>
            <a:r>
              <a:rPr lang="en-US" altLang="zh-TW" sz="1400" i="1" dirty="0" err="1"/>
              <a:t>dst</a:t>
            </a:r>
            <a:r>
              <a:rPr lang="en-US" altLang="zh-TW" i="1" dirty="0"/>
              <a:t> − </a:t>
            </a:r>
            <a:r>
              <a:rPr lang="en-US" altLang="zh-TW" i="1" dirty="0" err="1"/>
              <a:t>t</a:t>
            </a:r>
            <a:r>
              <a:rPr lang="en-US" altLang="zh-TW" sz="1400" i="1" dirty="0" err="1"/>
              <a:t>mean</a:t>
            </a:r>
            <a:r>
              <a:rPr lang="en-US" altLang="zh-TW" dirty="0"/>
              <a:t>) </a:t>
            </a:r>
            <a:r>
              <a:rPr lang="en-US" altLang="zh-TW" i="1" dirty="0"/>
              <a:t>&lt; </a:t>
            </a:r>
            <a:r>
              <a:rPr lang="en-US" altLang="zh-TW" dirty="0" smtClean="0"/>
              <a:t>0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- </a:t>
            </a:r>
            <a:r>
              <a:rPr lang="en-US" altLang="zh-TW" dirty="0"/>
              <a:t>(</a:t>
            </a:r>
            <a:r>
              <a:rPr lang="en-US" altLang="zh-TW" i="1" dirty="0" err="1"/>
              <a:t>f</a:t>
            </a:r>
            <a:r>
              <a:rPr lang="en-US" altLang="zh-TW" sz="1400" i="1" dirty="0" err="1"/>
              <a:t>src</a:t>
            </a:r>
            <a:r>
              <a:rPr lang="en-US" altLang="zh-TW" i="1" dirty="0"/>
              <a:t> − </a:t>
            </a:r>
            <a:r>
              <a:rPr lang="en-US" altLang="zh-TW" i="1" dirty="0" err="1"/>
              <a:t>f</a:t>
            </a:r>
            <a:r>
              <a:rPr lang="en-US" altLang="zh-TW" sz="1400" i="1" dirty="0" err="1"/>
              <a:t>mean</a:t>
            </a:r>
            <a:r>
              <a:rPr lang="en-US" altLang="zh-TW" dirty="0"/>
              <a:t>) </a:t>
            </a:r>
            <a:r>
              <a:rPr lang="en-US" altLang="zh-TW" i="1" dirty="0"/>
              <a:t>∗ </a:t>
            </a:r>
            <a:r>
              <a:rPr lang="en-US" altLang="zh-TW" dirty="0"/>
              <a:t>(</a:t>
            </a:r>
            <a:r>
              <a:rPr lang="en-US" altLang="zh-TW" i="1" dirty="0" err="1"/>
              <a:t>f</a:t>
            </a:r>
            <a:r>
              <a:rPr lang="en-US" altLang="zh-TW" sz="1400" i="1" dirty="0" err="1"/>
              <a:t>dst</a:t>
            </a:r>
            <a:r>
              <a:rPr lang="en-US" altLang="zh-TW" i="1" dirty="0"/>
              <a:t> </a:t>
            </a:r>
            <a:r>
              <a:rPr lang="en-US" altLang="zh-TW" i="1" dirty="0" smtClean="0"/>
              <a:t>− </a:t>
            </a:r>
            <a:r>
              <a:rPr lang="en-US" altLang="zh-TW" i="1" dirty="0" err="1" smtClean="0"/>
              <a:t>f</a:t>
            </a:r>
            <a:r>
              <a:rPr lang="en-US" altLang="zh-TW" sz="1400" i="1" dirty="0" err="1" smtClean="0"/>
              <a:t>mean</a:t>
            </a:r>
            <a:r>
              <a:rPr lang="en-US" altLang="zh-TW" dirty="0"/>
              <a:t>) </a:t>
            </a:r>
            <a:r>
              <a:rPr lang="en-US" altLang="zh-TW" i="1" dirty="0"/>
              <a:t>&lt; </a:t>
            </a:r>
            <a:r>
              <a:rPr lang="en-US" altLang="zh-TW" dirty="0" smtClean="0"/>
              <a:t>0</a:t>
            </a:r>
          </a:p>
          <a:p>
            <a:pPr marL="0" indent="0">
              <a:buNone/>
            </a:pPr>
            <a:r>
              <a:rPr lang="en-US" altLang="zh-TW" dirty="0" smtClean="0"/>
              <a:t>	- </a:t>
            </a:r>
            <a:r>
              <a:rPr lang="en-US" altLang="zh-TW" dirty="0"/>
              <a:t>(</a:t>
            </a:r>
            <a:r>
              <a:rPr lang="en-US" altLang="zh-TW" i="1" dirty="0" smtClean="0"/>
              <a:t>f</a:t>
            </a:r>
            <a:r>
              <a:rPr lang="en-US" altLang="zh-TW" baseline="30000" dirty="0" smtClean="0"/>
              <a:t>2</a:t>
            </a:r>
            <a:r>
              <a:rPr lang="en-US" altLang="zh-TW" sz="1400" i="1" dirty="0" smtClean="0"/>
              <a:t>src</a:t>
            </a:r>
            <a:r>
              <a:rPr lang="en-US" altLang="zh-TW" i="1" dirty="0" smtClean="0"/>
              <a:t> </a:t>
            </a:r>
            <a:r>
              <a:rPr lang="en-US" altLang="zh-TW" dirty="0"/>
              <a:t>+ </a:t>
            </a:r>
            <a:r>
              <a:rPr lang="en-US" altLang="zh-TW" i="1" dirty="0" smtClean="0"/>
              <a:t>f</a:t>
            </a:r>
            <a:r>
              <a:rPr lang="en-US" altLang="zh-TW" baseline="30000" dirty="0"/>
              <a:t>2</a:t>
            </a:r>
            <a:r>
              <a:rPr lang="en-US" altLang="zh-TW" sz="1400" i="1" dirty="0" smtClean="0"/>
              <a:t>dst</a:t>
            </a:r>
            <a:r>
              <a:rPr lang="en-US" altLang="zh-TW" dirty="0" smtClean="0"/>
              <a:t>)</a:t>
            </a:r>
            <a:r>
              <a:rPr lang="en-US" altLang="zh-TW" sz="1400" i="1" dirty="0" err="1" smtClean="0"/>
              <a:t>before_migr</a:t>
            </a:r>
            <a:r>
              <a:rPr lang="en-US" altLang="zh-TW" i="1" dirty="0" smtClean="0"/>
              <a:t> </a:t>
            </a:r>
            <a:r>
              <a:rPr lang="zh-TW" altLang="en-US" i="1" dirty="0" smtClean="0"/>
              <a:t>≥ 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f</a:t>
            </a:r>
            <a:r>
              <a:rPr lang="en-US" altLang="zh-TW" baseline="30000" dirty="0"/>
              <a:t>2</a:t>
            </a:r>
            <a:r>
              <a:rPr lang="en-US" altLang="zh-TW" sz="1400" i="1" dirty="0" smtClean="0"/>
              <a:t>src</a:t>
            </a:r>
            <a:r>
              <a:rPr lang="en-US" altLang="zh-TW" i="1" dirty="0" smtClean="0"/>
              <a:t> </a:t>
            </a:r>
            <a:r>
              <a:rPr lang="en-US" altLang="zh-TW" dirty="0"/>
              <a:t>+ </a:t>
            </a:r>
            <a:r>
              <a:rPr lang="en-US" altLang="zh-TW" i="1" dirty="0" smtClean="0"/>
              <a:t>f</a:t>
            </a:r>
            <a:r>
              <a:rPr lang="en-US" altLang="zh-TW" baseline="30000" dirty="0" smtClean="0"/>
              <a:t>2</a:t>
            </a:r>
            <a:r>
              <a:rPr lang="en-US" altLang="zh-TW" sz="1400" i="1" dirty="0" smtClean="0"/>
              <a:t>dst</a:t>
            </a:r>
            <a:r>
              <a:rPr lang="en-US" altLang="zh-TW" dirty="0" smtClean="0"/>
              <a:t>)</a:t>
            </a:r>
            <a:r>
              <a:rPr lang="en-US" altLang="zh-TW" sz="1400" i="1" dirty="0" err="1" smtClean="0"/>
              <a:t>after_migr</a:t>
            </a:r>
            <a:endParaRPr lang="en-US" altLang="zh-TW" sz="1400" dirty="0" smtClean="0"/>
          </a:p>
        </p:txBody>
      </p:sp>
    </p:spTree>
    <p:extLst>
      <p:ext uri="{BB962C8B-B14F-4D97-AF65-F5344CB8AC3E}">
        <p14:creationId xmlns:p14="http://schemas.microsoft.com/office/powerpoint/2010/main" val="1818750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Policy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selection of number of tasks and the final processor depends on the evaluation of migration costs.</a:t>
            </a:r>
            <a:endParaRPr lang="zh-TW" altLang="en-US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36733" t="54015" r="35595" b="34488"/>
          <a:stretch/>
        </p:blipFill>
        <p:spPr>
          <a:xfrm>
            <a:off x="985520" y="2792729"/>
            <a:ext cx="6374836" cy="142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7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Middleware support for task migration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/>
              <a:t>t</a:t>
            </a:r>
            <a:r>
              <a:rPr lang="en-US" altLang="zh-TW" i="1" dirty="0" smtClean="0"/>
              <a:t>ask-replication</a:t>
            </a:r>
            <a:r>
              <a:rPr lang="en-US" altLang="zh-TW" dirty="0" smtClean="0"/>
              <a:t>: A replica of each task is present in each local OS and </a:t>
            </a:r>
            <a:r>
              <a:rPr lang="en-US" altLang="zh-TW" dirty="0" smtClean="0">
                <a:solidFill>
                  <a:srgbClr val="FF0000"/>
                </a:solidFill>
              </a:rPr>
              <a:t>only one processor can run one replica of the task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While a waste of memory for </a:t>
            </a:r>
            <a:r>
              <a:rPr lang="en-US" altLang="zh-TW" dirty="0" err="1" smtClean="0"/>
              <a:t>migratable</a:t>
            </a:r>
            <a:r>
              <a:rPr lang="en-US" altLang="zh-TW" dirty="0" smtClean="0"/>
              <a:t> tasks, task-replication has the advantage of being faster since it cuts down memory allocation time.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4418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Experimental 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Evaluating and comparing the following three policies: </a:t>
            </a:r>
          </a:p>
          <a:p>
            <a:pPr marL="0" indent="0">
              <a:buNone/>
            </a:pPr>
            <a:r>
              <a:rPr lang="en-US" altLang="zh-TW" dirty="0" smtClean="0"/>
              <a:t>	- </a:t>
            </a:r>
            <a:r>
              <a:rPr lang="en-US" altLang="zh-TW" b="1" dirty="0" smtClean="0"/>
              <a:t>Energy-Balancing.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- </a:t>
            </a:r>
            <a:r>
              <a:rPr lang="en-US" altLang="zh-TW" b="1" dirty="0" err="1" smtClean="0"/>
              <a:t>Stop&amp;Go</a:t>
            </a:r>
            <a:r>
              <a:rPr lang="en-US" altLang="zh-TW" b="1" dirty="0" smtClean="0"/>
              <a:t>.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- </a:t>
            </a:r>
            <a:r>
              <a:rPr lang="en-US" altLang="zh-TW" b="1" dirty="0" smtClean="0">
                <a:solidFill>
                  <a:srgbClr val="FF0000"/>
                </a:solidFill>
              </a:rPr>
              <a:t>Migration-Based Thermal Balancing.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054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Policy evaluation and comparison </a:t>
            </a:r>
            <a:br>
              <a:rPr lang="en-US" altLang="zh-TW" dirty="0" smtClean="0"/>
            </a:br>
            <a:r>
              <a:rPr lang="en-US" altLang="zh-TW" sz="3300" dirty="0"/>
              <a:t>– </a:t>
            </a:r>
            <a:r>
              <a:rPr lang="en-US" altLang="zh-TW" sz="3300" i="1" dirty="0"/>
              <a:t>Mobile </a:t>
            </a:r>
            <a:r>
              <a:rPr lang="en-US" altLang="zh-TW" sz="3300" i="1" dirty="0" smtClean="0"/>
              <a:t>Embedded Targets</a:t>
            </a:r>
            <a:endParaRPr lang="zh-TW" altLang="en-US" sz="3300" i="1" dirty="0"/>
          </a:p>
        </p:txBody>
      </p:sp>
      <p:pic>
        <p:nvPicPr>
          <p:cNvPr id="5" name="內容版面配置區 3"/>
          <p:cNvPicPr>
            <a:picLocks noChangeAspect="1"/>
          </p:cNvPicPr>
          <p:nvPr/>
        </p:nvPicPr>
        <p:blipFill rotWithShape="1">
          <a:blip r:embed="rId2"/>
          <a:srcRect l="52187" t="40806" r="10326" b="14053"/>
          <a:stretch/>
        </p:blipFill>
        <p:spPr>
          <a:xfrm>
            <a:off x="3286460" y="1998132"/>
            <a:ext cx="5619079" cy="380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27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Policy evaluation and comparison </a:t>
            </a:r>
            <a:br>
              <a:rPr lang="en-US" altLang="zh-TW" dirty="0" smtClean="0"/>
            </a:br>
            <a:r>
              <a:rPr lang="en-US" altLang="zh-TW" sz="3300" dirty="0"/>
              <a:t>– </a:t>
            </a:r>
            <a:r>
              <a:rPr lang="en-US" altLang="zh-TW" sz="3300" i="1" dirty="0"/>
              <a:t>Mobile </a:t>
            </a:r>
            <a:r>
              <a:rPr lang="en-US" altLang="zh-TW" sz="3300" i="1" dirty="0" smtClean="0"/>
              <a:t>Embedded Targets</a:t>
            </a:r>
            <a:endParaRPr lang="zh-TW" altLang="en-US" sz="3300" i="1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19575" t="53584" r="51435" b="14435"/>
          <a:stretch/>
        </p:blipFill>
        <p:spPr>
          <a:xfrm>
            <a:off x="5983798" y="1696792"/>
            <a:ext cx="5575479" cy="345813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l="19575" t="20313" r="51435" b="46862"/>
          <a:stretch/>
        </p:blipFill>
        <p:spPr>
          <a:xfrm>
            <a:off x="515048" y="1696792"/>
            <a:ext cx="5468750" cy="348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46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217</Words>
  <Application>Microsoft Office PowerPoint</Application>
  <PresentationFormat>寬螢幕</PresentationFormat>
  <Paragraphs>26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Thermal Balancing Policy for Streaming Computing on Multiprocessor Architectures</vt:lpstr>
      <vt:lpstr>Introduction</vt:lpstr>
      <vt:lpstr>Policy</vt:lpstr>
      <vt:lpstr>Policy</vt:lpstr>
      <vt:lpstr>Policy</vt:lpstr>
      <vt:lpstr>Middleware support for task migration</vt:lpstr>
      <vt:lpstr>Experimental Results</vt:lpstr>
      <vt:lpstr>Policy evaluation and comparison  – Mobile Embedded Targets</vt:lpstr>
      <vt:lpstr>Policy evaluation and comparison  – Mobile Embedded Targets</vt:lpstr>
      <vt:lpstr>Policy evaluation and comparison  – High-performance Embedded Targets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Thermal Balancing Policy for Streaming Computing on Multiprocessor Architectures</dc:title>
  <dc:creator>陳德芷</dc:creator>
  <cp:lastModifiedBy>陳德芷</cp:lastModifiedBy>
  <cp:revision>8</cp:revision>
  <dcterms:created xsi:type="dcterms:W3CDTF">2016-11-30T22:05:40Z</dcterms:created>
  <dcterms:modified xsi:type="dcterms:W3CDTF">2016-11-30T22:59:19Z</dcterms:modified>
</cp:coreProperties>
</file>