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notesMasterIdLst>
    <p:notesMasterId r:id="rId18"/>
  </p:notesMasterIdLst>
  <p:sldIdLst>
    <p:sldId id="256" r:id="rId2"/>
    <p:sldId id="258" r:id="rId3"/>
    <p:sldId id="263" r:id="rId4"/>
    <p:sldId id="259" r:id="rId5"/>
    <p:sldId id="260" r:id="rId6"/>
    <p:sldId id="264" r:id="rId7"/>
    <p:sldId id="265" r:id="rId8"/>
    <p:sldId id="267" r:id="rId9"/>
    <p:sldId id="266" r:id="rId10"/>
    <p:sldId id="261" r:id="rId11"/>
    <p:sldId id="268" r:id="rId12"/>
    <p:sldId id="269" r:id="rId13"/>
    <p:sldId id="270" r:id="rId14"/>
    <p:sldId id="262" r:id="rId15"/>
    <p:sldId id="271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德芷" initials="陳德芷" lastIdx="0" clrIdx="0">
    <p:extLst>
      <p:ext uri="{19B8F6BF-5375-455C-9EA6-DF929625EA0E}">
        <p15:presenceInfo xmlns:p15="http://schemas.microsoft.com/office/powerpoint/2012/main" userId="7c3c4ab313d899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09" autoAdjust="0"/>
  </p:normalViewPr>
  <p:slideViewPr>
    <p:cSldViewPr snapToGrid="0">
      <p:cViewPr varScale="1">
        <p:scale>
          <a:sx n="63" d="100"/>
          <a:sy n="63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0AC1-5BF4-48AD-95D2-C4A3220A5C62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1388-6D37-4A71-A82C-C4D80D096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0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講兩種解決方案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1388-6D37-4A71-A82C-C4D80D09673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60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講</a:t>
            </a:r>
            <a:r>
              <a:rPr lang="en-US" altLang="zh-TW" dirty="0" smtClean="0"/>
              <a:t>Policy</a:t>
            </a:r>
          </a:p>
          <a:p>
            <a:pPr marL="0" indent="0">
              <a:buNone/>
            </a:pPr>
            <a:r>
              <a:rPr lang="en-US" altLang="zh-TW" dirty="0" smtClean="0"/>
              <a:t>2.   </a:t>
            </a:r>
            <a:r>
              <a:rPr lang="zh-TW" altLang="en-US" dirty="0" smtClean="0"/>
              <a:t>實驗的設計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證實這個問題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1388-6D37-4A71-A82C-C4D80D0967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11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r>
              <a:rPr lang="en-US" altLang="zh-TW" dirty="0" smtClean="0"/>
              <a:t>SCHED_RR,</a:t>
            </a:r>
            <a:r>
              <a:rPr lang="en-US" altLang="zh-TW" baseline="0" dirty="0" smtClean="0"/>
              <a:t> SCHED_FIFO, SCHED_OTHER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1388-6D37-4A71-A82C-C4D80D0967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COLD:</a:t>
            </a:r>
            <a:r>
              <a:rPr lang="en-US" altLang="zh-TW" baseline="0" dirty="0" smtClean="0"/>
              <a:t> pointer</a:t>
            </a:r>
          </a:p>
          <a:p>
            <a:r>
              <a:rPr lang="zh-TW" altLang="en-US" dirty="0" smtClean="0"/>
              <a:t>說明暫存器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1388-6D37-4A71-A82C-C4D80D0967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23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1388-6D37-4A71-A82C-C4D80D09673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52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6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788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46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6972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64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556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687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51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0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8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1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7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1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0578" y="721217"/>
            <a:ext cx="5745524" cy="3438657"/>
          </a:xfrm>
        </p:spPr>
        <p:txBody>
          <a:bodyPr>
            <a:noAutofit/>
          </a:bodyPr>
          <a:lstStyle/>
          <a:p>
            <a:r>
              <a:rPr lang="en-US" altLang="zh-TW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Linux</a:t>
            </a:r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作業系統</a:t>
            </a:r>
            <a:r>
              <a:rPr lang="en-US" altLang="zh-TW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zh-TW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多核⼼處理器之</a:t>
            </a:r>
            <a:r>
              <a:rPr lang="en-US" altLang="zh-TW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zh-TW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耗電與溫度</a:t>
            </a:r>
            <a:r>
              <a:rPr lang="en-US" altLang="zh-TW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zh-TW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管理評估與優化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0578" y="4159874"/>
            <a:ext cx="4560668" cy="106984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0111279 </a:t>
            </a:r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陳德芷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20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060" y="154546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結果與討論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4060" y="1326763"/>
            <a:ext cx="8534400" cy="5202826"/>
          </a:xfrm>
        </p:spPr>
        <p:txBody>
          <a:bodyPr>
            <a:normAutofit/>
          </a:bodyPr>
          <a:lstStyle/>
          <a:p>
            <a:r>
              <a:rPr lang="zh-TW" altLang="en-US" sz="2200" dirty="0">
                <a:solidFill>
                  <a:schemeClr val="tx1"/>
                </a:solidFill>
              </a:rPr>
              <a:t>實驗我</a:t>
            </a:r>
            <a:r>
              <a:rPr lang="zh-TW" altLang="en-US" sz="2200" dirty="0">
                <a:solidFill>
                  <a:srgbClr val="FFFF00"/>
                </a:solidFill>
              </a:rPr>
              <a:t>採⽤</a:t>
            </a:r>
            <a:r>
              <a:rPr lang="en-US" altLang="zh-TW" sz="2200" dirty="0" smtClean="0">
                <a:solidFill>
                  <a:srgbClr val="FFFF00"/>
                </a:solidFill>
              </a:rPr>
              <a:t>SCHED_OTHER</a:t>
            </a:r>
            <a:r>
              <a:rPr lang="zh-TW" altLang="en-US" sz="2200" dirty="0" smtClean="0">
                <a:solidFill>
                  <a:schemeClr val="tx1"/>
                </a:solidFill>
              </a:rPr>
              <a:t>排</a:t>
            </a:r>
            <a:r>
              <a:rPr lang="zh-TW" altLang="en-US" sz="2200" dirty="0">
                <a:solidFill>
                  <a:schemeClr val="tx1"/>
                </a:solidFill>
              </a:rPr>
              <a:t>程策略</a:t>
            </a:r>
            <a:r>
              <a:rPr lang="en-US" altLang="zh-TW" sz="2200" dirty="0">
                <a:solidFill>
                  <a:schemeClr val="tx1"/>
                </a:solidFill>
              </a:rPr>
              <a:t>(scheduling policy)</a:t>
            </a:r>
            <a:r>
              <a:rPr lang="zh-TW" altLang="en-US" sz="2200" dirty="0">
                <a:solidFill>
                  <a:schemeClr val="tx1"/>
                </a:solidFill>
              </a:rPr>
              <a:t>，並且</a:t>
            </a:r>
            <a:r>
              <a:rPr lang="zh-TW" altLang="en-US" sz="2200" dirty="0" smtClean="0">
                <a:solidFill>
                  <a:srgbClr val="FFFF00"/>
                </a:solidFill>
              </a:rPr>
              <a:t>給予熱</a:t>
            </a:r>
            <a:r>
              <a:rPr lang="zh-TW" altLang="en-US" sz="2200" dirty="0">
                <a:solidFill>
                  <a:srgbClr val="FFFF00"/>
                </a:solidFill>
              </a:rPr>
              <a:t>⼯作</a:t>
            </a:r>
            <a:r>
              <a:rPr lang="en-US" altLang="zh-TW" sz="2200" dirty="0">
                <a:solidFill>
                  <a:srgbClr val="FFFF00"/>
                </a:solidFill>
              </a:rPr>
              <a:t>(hot job)</a:t>
            </a:r>
            <a:r>
              <a:rPr lang="zh-TW" altLang="en-US" sz="2200" dirty="0">
                <a:solidFill>
                  <a:srgbClr val="FFFF00"/>
                </a:solidFill>
              </a:rPr>
              <a:t>較低的</a:t>
            </a:r>
            <a:r>
              <a:rPr lang="en-US" altLang="zh-TW" sz="2200" dirty="0">
                <a:solidFill>
                  <a:srgbClr val="FFFF00"/>
                </a:solidFill>
              </a:rPr>
              <a:t>Nice </a:t>
            </a:r>
            <a:r>
              <a:rPr lang="zh-TW" altLang="en-US" sz="2200" dirty="0">
                <a:solidFill>
                  <a:srgbClr val="FFFF00"/>
                </a:solidFill>
              </a:rPr>
              <a:t>值</a:t>
            </a:r>
            <a:r>
              <a:rPr lang="zh-TW" altLang="en-US" sz="2200" dirty="0">
                <a:solidFill>
                  <a:schemeClr val="tx1"/>
                </a:solidFill>
              </a:rPr>
              <a:t>，也就是</a:t>
            </a:r>
            <a:r>
              <a:rPr lang="zh-TW" altLang="en-US" sz="2200" dirty="0">
                <a:solidFill>
                  <a:srgbClr val="FFFF00"/>
                </a:solidFill>
              </a:rPr>
              <a:t>給予熱⼯作</a:t>
            </a:r>
            <a:r>
              <a:rPr lang="en-US" altLang="zh-TW" sz="2200" dirty="0">
                <a:solidFill>
                  <a:srgbClr val="FFFF00"/>
                </a:solidFill>
              </a:rPr>
              <a:t>(hot job)</a:t>
            </a:r>
            <a:r>
              <a:rPr lang="zh-TW" altLang="en-US" sz="2200" dirty="0">
                <a:solidFill>
                  <a:srgbClr val="FFFF00"/>
                </a:solidFill>
              </a:rPr>
              <a:t>較⾼的</a:t>
            </a:r>
            <a:r>
              <a:rPr lang="zh-TW" altLang="en-US" sz="2200" dirty="0" smtClean="0">
                <a:solidFill>
                  <a:srgbClr val="FFFF00"/>
                </a:solidFill>
              </a:rPr>
              <a:t>優先權</a:t>
            </a:r>
            <a:r>
              <a:rPr lang="en-US" altLang="zh-TW" sz="2200" dirty="0" smtClean="0">
                <a:solidFill>
                  <a:srgbClr val="FFFF00"/>
                </a:solidFill>
              </a:rPr>
              <a:t>(</a:t>
            </a:r>
            <a:r>
              <a:rPr lang="en-US" altLang="zh-TW" sz="2200" dirty="0">
                <a:solidFill>
                  <a:srgbClr val="FFFF00"/>
                </a:solidFill>
              </a:rPr>
              <a:t>priority)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r>
              <a:rPr lang="zh-TW" altLang="en-US" sz="2200" dirty="0">
                <a:solidFill>
                  <a:schemeClr val="tx1"/>
                </a:solidFill>
              </a:rPr>
              <a:t>不管冷⼯作</a:t>
            </a:r>
            <a:r>
              <a:rPr lang="en-US" altLang="zh-TW" sz="2200" dirty="0">
                <a:solidFill>
                  <a:schemeClr val="tx1"/>
                </a:solidFill>
              </a:rPr>
              <a:t>(cold job)</a:t>
            </a:r>
            <a:r>
              <a:rPr lang="zh-TW" altLang="en-US" sz="2200" dirty="0">
                <a:solidFill>
                  <a:schemeClr val="tx1"/>
                </a:solidFill>
              </a:rPr>
              <a:t>和熱⼯作</a:t>
            </a:r>
            <a:r>
              <a:rPr lang="en-US" altLang="zh-TW" sz="2200" dirty="0">
                <a:solidFill>
                  <a:schemeClr val="tx1"/>
                </a:solidFill>
              </a:rPr>
              <a:t>(hot job)</a:t>
            </a:r>
            <a:r>
              <a:rPr lang="zh-TW" altLang="en-US" sz="2200" dirty="0">
                <a:solidFill>
                  <a:schemeClr val="tx1"/>
                </a:solidFill>
              </a:rPr>
              <a:t>的組合順序</a:t>
            </a:r>
            <a:r>
              <a:rPr lang="zh-TW" altLang="en-US" sz="2200" dirty="0" smtClean="0">
                <a:solidFill>
                  <a:schemeClr val="tx1"/>
                </a:solidFill>
              </a:rPr>
              <a:t>是如何</a:t>
            </a:r>
            <a:r>
              <a:rPr lang="zh-TW" altLang="en-US" sz="2200" dirty="0">
                <a:solidFill>
                  <a:schemeClr val="tx1"/>
                </a:solidFill>
              </a:rPr>
              <a:t>，實際執⾏時的結果都不出以下這六種</a:t>
            </a:r>
            <a:r>
              <a:rPr lang="zh-TW" altLang="en-US" sz="2200" dirty="0" smtClean="0">
                <a:solidFill>
                  <a:schemeClr val="tx1"/>
                </a:solidFill>
              </a:rPr>
              <a:t>：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1</a:t>
            </a:r>
            <a:r>
              <a:rPr lang="en-US" altLang="zh-TW" sz="2200" dirty="0">
                <a:solidFill>
                  <a:schemeClr val="tx1"/>
                </a:solidFill>
              </a:rPr>
              <a:t>. </a:t>
            </a:r>
            <a:r>
              <a:rPr lang="en-US" altLang="zh-TW" sz="2200" b="1" dirty="0">
                <a:solidFill>
                  <a:srgbClr val="002060"/>
                </a:solidFill>
              </a:rPr>
              <a:t>1 1 1 1 1 </a:t>
            </a:r>
            <a:r>
              <a:rPr lang="en-US" altLang="zh-TW" sz="2200" b="1" dirty="0">
                <a:solidFill>
                  <a:schemeClr val="accent6"/>
                </a:solidFill>
              </a:rPr>
              <a:t>0 0 0 0 0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2</a:t>
            </a:r>
            <a:r>
              <a:rPr lang="en-US" altLang="zh-TW" sz="2200" dirty="0">
                <a:solidFill>
                  <a:schemeClr val="tx1"/>
                </a:solidFill>
              </a:rPr>
              <a:t>. </a:t>
            </a:r>
            <a:r>
              <a:rPr lang="en-US" altLang="zh-TW" sz="2200" b="1" dirty="0">
                <a:solidFill>
                  <a:srgbClr val="002060"/>
                </a:solidFill>
              </a:rPr>
              <a:t>1 1 1 1 0 </a:t>
            </a:r>
            <a:r>
              <a:rPr lang="en-US" altLang="zh-TW" sz="2200" b="1" dirty="0">
                <a:solidFill>
                  <a:schemeClr val="accent6"/>
                </a:solidFill>
              </a:rPr>
              <a:t>1 0 0 0 0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3</a:t>
            </a:r>
            <a:r>
              <a:rPr lang="en-US" altLang="zh-TW" sz="2200" dirty="0">
                <a:solidFill>
                  <a:schemeClr val="tx1"/>
                </a:solidFill>
              </a:rPr>
              <a:t>. </a:t>
            </a:r>
            <a:r>
              <a:rPr lang="en-US" altLang="zh-TW" sz="2200" b="1" dirty="0">
                <a:solidFill>
                  <a:srgbClr val="002060"/>
                </a:solidFill>
              </a:rPr>
              <a:t>1 1 1 0 0 </a:t>
            </a:r>
            <a:r>
              <a:rPr lang="en-US" altLang="zh-TW" sz="2200" b="1" dirty="0">
                <a:solidFill>
                  <a:schemeClr val="accent6"/>
                </a:solidFill>
              </a:rPr>
              <a:t>1 1 0 0 0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4</a:t>
            </a:r>
            <a:r>
              <a:rPr lang="en-US" altLang="zh-TW" sz="2200" dirty="0">
                <a:solidFill>
                  <a:schemeClr val="tx1"/>
                </a:solidFill>
              </a:rPr>
              <a:t>. </a:t>
            </a:r>
            <a:r>
              <a:rPr lang="en-US" altLang="zh-TW" sz="2200" b="1" dirty="0">
                <a:solidFill>
                  <a:srgbClr val="002060"/>
                </a:solidFill>
              </a:rPr>
              <a:t>1 1 0 0 0 </a:t>
            </a:r>
            <a:r>
              <a:rPr lang="en-US" altLang="zh-TW" sz="2200" b="1" dirty="0">
                <a:solidFill>
                  <a:schemeClr val="accent6"/>
                </a:solidFill>
              </a:rPr>
              <a:t>1 1 1 0 0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5</a:t>
            </a:r>
            <a:r>
              <a:rPr lang="en-US" altLang="zh-TW" sz="2200" dirty="0">
                <a:solidFill>
                  <a:schemeClr val="tx1"/>
                </a:solidFill>
              </a:rPr>
              <a:t>. </a:t>
            </a:r>
            <a:r>
              <a:rPr lang="en-US" altLang="zh-TW" sz="2200" b="1" dirty="0">
                <a:solidFill>
                  <a:srgbClr val="002060"/>
                </a:solidFill>
              </a:rPr>
              <a:t>1 0 0 0 0 </a:t>
            </a:r>
            <a:r>
              <a:rPr lang="en-US" altLang="zh-TW" sz="2200" b="1" dirty="0">
                <a:solidFill>
                  <a:schemeClr val="accent6"/>
                </a:solidFill>
              </a:rPr>
              <a:t>1 1 1 1 0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6</a:t>
            </a:r>
            <a:r>
              <a:rPr lang="en-US" altLang="zh-TW" sz="2200" dirty="0">
                <a:solidFill>
                  <a:schemeClr val="tx1"/>
                </a:solidFill>
              </a:rPr>
              <a:t>. </a:t>
            </a:r>
            <a:r>
              <a:rPr lang="en-US" altLang="zh-TW" sz="2200" b="1" dirty="0">
                <a:solidFill>
                  <a:srgbClr val="002060"/>
                </a:solidFill>
              </a:rPr>
              <a:t>0 0 0 0 0 </a:t>
            </a:r>
            <a:r>
              <a:rPr lang="en-US" altLang="zh-TW" sz="2200" b="1" dirty="0">
                <a:solidFill>
                  <a:schemeClr val="accent6"/>
                </a:solidFill>
              </a:rPr>
              <a:t>1 1 1 1 1</a:t>
            </a:r>
            <a:endParaRPr lang="zh-TW" altLang="en-US" sz="2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060" y="154546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結果與討論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5903" y="154546"/>
            <a:ext cx="5304464" cy="1416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TW" sz="51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5100" b="1" dirty="0" smtClean="0">
                <a:solidFill>
                  <a:srgbClr val="002060"/>
                </a:solidFill>
              </a:rPr>
              <a:t>- 1 </a:t>
            </a:r>
            <a:r>
              <a:rPr lang="en-US" altLang="zh-TW" sz="5100" b="1" dirty="0">
                <a:solidFill>
                  <a:srgbClr val="002060"/>
                </a:solidFill>
              </a:rPr>
              <a:t>1 1 1 1 </a:t>
            </a:r>
            <a:r>
              <a:rPr lang="en-US" altLang="zh-TW" sz="5100" b="1" dirty="0">
                <a:solidFill>
                  <a:schemeClr val="accent6"/>
                </a:solidFill>
              </a:rPr>
              <a:t>0 0 0 0 0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endParaRPr lang="zh-TW" altLang="en-US" sz="22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0" y="1819746"/>
            <a:ext cx="10894663" cy="373104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22827" y="5708928"/>
            <a:ext cx="8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1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060" y="154546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結果與討論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5903" y="154546"/>
            <a:ext cx="5304464" cy="1416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TW" sz="51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5100" b="1" dirty="0" smtClean="0">
                <a:solidFill>
                  <a:srgbClr val="002060"/>
                </a:solidFill>
              </a:rPr>
              <a:t>- 1 </a:t>
            </a:r>
            <a:r>
              <a:rPr lang="en-US" altLang="zh-TW" sz="5100" b="1" dirty="0">
                <a:solidFill>
                  <a:srgbClr val="002060"/>
                </a:solidFill>
              </a:rPr>
              <a:t>1 1 1 </a:t>
            </a:r>
            <a:r>
              <a:rPr lang="en-US" altLang="zh-TW" sz="5100" b="1" dirty="0" smtClean="0">
                <a:solidFill>
                  <a:srgbClr val="002060"/>
                </a:solidFill>
              </a:rPr>
              <a:t>0 </a:t>
            </a:r>
            <a:r>
              <a:rPr lang="en-US" altLang="zh-TW" sz="5100" b="1" dirty="0">
                <a:solidFill>
                  <a:schemeClr val="accent6"/>
                </a:solidFill>
              </a:rPr>
              <a:t>1</a:t>
            </a:r>
            <a:r>
              <a:rPr lang="en-US" altLang="zh-TW" sz="5100" b="1" dirty="0" smtClean="0">
                <a:solidFill>
                  <a:schemeClr val="accent6"/>
                </a:solidFill>
              </a:rPr>
              <a:t> </a:t>
            </a:r>
            <a:r>
              <a:rPr lang="en-US" altLang="zh-TW" sz="5100" b="1" dirty="0">
                <a:solidFill>
                  <a:schemeClr val="accent6"/>
                </a:solidFill>
              </a:rPr>
              <a:t>0 0 0 0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endParaRPr lang="zh-TW" altLang="en-US" sz="2200" b="1" dirty="0">
              <a:solidFill>
                <a:schemeClr val="accent6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0" y="1890313"/>
            <a:ext cx="10845410" cy="366048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98201" y="5685457"/>
            <a:ext cx="8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84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060" y="154546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結果與討論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5903" y="154546"/>
            <a:ext cx="5304464" cy="1416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TW" sz="51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5100" b="1" dirty="0" smtClean="0">
                <a:solidFill>
                  <a:srgbClr val="002060"/>
                </a:solidFill>
              </a:rPr>
              <a:t>- 1 </a:t>
            </a:r>
            <a:r>
              <a:rPr lang="en-US" altLang="zh-TW" sz="5100" b="1" dirty="0">
                <a:solidFill>
                  <a:srgbClr val="002060"/>
                </a:solidFill>
              </a:rPr>
              <a:t>1 1 </a:t>
            </a:r>
            <a:r>
              <a:rPr lang="en-US" altLang="zh-TW" sz="5100" b="1" dirty="0" smtClean="0">
                <a:solidFill>
                  <a:srgbClr val="002060"/>
                </a:solidFill>
              </a:rPr>
              <a:t>0 0 </a:t>
            </a:r>
            <a:r>
              <a:rPr lang="en-US" altLang="zh-TW" sz="5100" b="1" dirty="0" smtClean="0">
                <a:solidFill>
                  <a:schemeClr val="accent6"/>
                </a:solidFill>
              </a:rPr>
              <a:t>1 1 0 </a:t>
            </a:r>
            <a:r>
              <a:rPr lang="en-US" altLang="zh-TW" sz="5100" b="1" dirty="0">
                <a:solidFill>
                  <a:schemeClr val="accent6"/>
                </a:solidFill>
              </a:rPr>
              <a:t>0 0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endParaRPr lang="zh-TW" altLang="en-US" sz="2200" b="1" dirty="0">
              <a:solidFill>
                <a:schemeClr val="accent6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9" y="1944946"/>
            <a:ext cx="10666289" cy="365736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08639" y="5700976"/>
            <a:ext cx="8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/>
              <a:t>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3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80" y="360608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未來展望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80" y="1571221"/>
            <a:ext cx="9721917" cy="3606085"/>
          </a:xfrm>
        </p:spPr>
        <p:txBody>
          <a:bodyPr>
            <a:normAutofit/>
          </a:bodyPr>
          <a:lstStyle/>
          <a:p>
            <a:r>
              <a:rPr lang="zh-TW" altLang="en-US" sz="2500" dirty="0">
                <a:solidFill>
                  <a:schemeClr val="tx1"/>
                </a:solidFill>
              </a:rPr>
              <a:t>只有證實在多核⼼的環境下</a:t>
            </a:r>
            <a:r>
              <a:rPr lang="zh-TW" altLang="en-US" sz="2500" dirty="0" smtClean="0">
                <a:solidFill>
                  <a:schemeClr val="tx1"/>
                </a:solidFill>
              </a:rPr>
              <a:t>，</a:t>
            </a:r>
            <a:r>
              <a:rPr lang="en-US" altLang="zh-TW" sz="2500" dirty="0" err="1" smtClean="0">
                <a:solidFill>
                  <a:schemeClr val="tx1"/>
                </a:solidFill>
              </a:rPr>
              <a:t>ThreshHot</a:t>
            </a:r>
            <a:r>
              <a:rPr lang="en-US" altLang="zh-TW" sz="2500" dirty="0" smtClean="0">
                <a:solidFill>
                  <a:schemeClr val="tx1"/>
                </a:solidFill>
              </a:rPr>
              <a:t> scheduler</a:t>
            </a:r>
            <a:r>
              <a:rPr lang="zh-TW" altLang="en-US" sz="2500" dirty="0" smtClean="0">
                <a:solidFill>
                  <a:schemeClr val="tx1"/>
                </a:solidFill>
              </a:rPr>
              <a:t>的</a:t>
            </a:r>
            <a:r>
              <a:rPr lang="zh-TW" altLang="en-US" sz="2500" dirty="0">
                <a:solidFill>
                  <a:schemeClr val="tx1"/>
                </a:solidFill>
              </a:rPr>
              <a:t>排程</a:t>
            </a:r>
            <a:r>
              <a:rPr lang="zh-TW" altLang="en-US" sz="2500" dirty="0" smtClean="0">
                <a:solidFill>
                  <a:schemeClr val="tx1"/>
                </a:solidFill>
              </a:rPr>
              <a:t>策略的確</a:t>
            </a:r>
            <a:r>
              <a:rPr lang="zh-TW" altLang="en-US" sz="2500" dirty="0">
                <a:solidFill>
                  <a:schemeClr val="tx1"/>
                </a:solidFill>
              </a:rPr>
              <a:t>可以</a:t>
            </a:r>
            <a:r>
              <a:rPr lang="zh-TW" altLang="en-US" sz="2500" dirty="0" smtClean="0">
                <a:solidFill>
                  <a:schemeClr val="tx1"/>
                </a:solidFill>
              </a:rPr>
              <a:t>防止核</a:t>
            </a:r>
            <a:r>
              <a:rPr lang="zh-TW" altLang="en-US" sz="2500" dirty="0">
                <a:solidFill>
                  <a:schemeClr val="tx1"/>
                </a:solidFill>
              </a:rPr>
              <a:t>⼼</a:t>
            </a:r>
            <a:r>
              <a:rPr lang="en-US" altLang="zh-TW" sz="2500" dirty="0">
                <a:solidFill>
                  <a:schemeClr val="tx1"/>
                </a:solidFill>
              </a:rPr>
              <a:t>(</a:t>
            </a:r>
            <a:r>
              <a:rPr lang="en-US" altLang="zh-TW" sz="2500" dirty="0" err="1">
                <a:solidFill>
                  <a:schemeClr val="tx1"/>
                </a:solidFill>
              </a:rPr>
              <a:t>cpu</a:t>
            </a:r>
            <a:r>
              <a:rPr lang="en-US" altLang="zh-TW" sz="2500" dirty="0">
                <a:solidFill>
                  <a:schemeClr val="tx1"/>
                </a:solidFill>
              </a:rPr>
              <a:t>)</a:t>
            </a:r>
            <a:r>
              <a:rPr lang="zh-TW" altLang="en-US" sz="2500" dirty="0">
                <a:solidFill>
                  <a:schemeClr val="tx1"/>
                </a:solidFill>
              </a:rPr>
              <a:t>在執⾏⼯作</a:t>
            </a:r>
            <a:r>
              <a:rPr lang="zh-TW" altLang="en-US" sz="2500" dirty="0" smtClean="0">
                <a:solidFill>
                  <a:schemeClr val="tx1"/>
                </a:solidFill>
              </a:rPr>
              <a:t>期間</a:t>
            </a:r>
            <a:r>
              <a:rPr lang="zh-TW" altLang="en-US" sz="2500" dirty="0">
                <a:solidFill>
                  <a:schemeClr val="tx1"/>
                </a:solidFill>
              </a:rPr>
              <a:t>的</a:t>
            </a:r>
            <a:r>
              <a:rPr lang="zh-TW" altLang="en-US" sz="2500" dirty="0" smtClean="0">
                <a:solidFill>
                  <a:schemeClr val="tx1"/>
                </a:solidFill>
              </a:rPr>
              <a:t>溫度</a:t>
            </a:r>
            <a:r>
              <a:rPr lang="zh-TW" altLang="en-US" sz="2500" dirty="0">
                <a:solidFill>
                  <a:schemeClr val="tx1"/>
                </a:solidFill>
              </a:rPr>
              <a:t>變得越來越</a:t>
            </a:r>
            <a:r>
              <a:rPr lang="zh-TW" altLang="en-US" sz="2500" dirty="0" smtClean="0">
                <a:solidFill>
                  <a:schemeClr val="tx1"/>
                </a:solidFill>
              </a:rPr>
              <a:t>⾼。</a:t>
            </a:r>
            <a:endParaRPr lang="en-US" altLang="zh-TW" sz="2500" dirty="0" smtClean="0">
              <a:solidFill>
                <a:schemeClr val="tx1"/>
              </a:solidFill>
            </a:endParaRPr>
          </a:p>
          <a:p>
            <a:r>
              <a:rPr lang="zh-TW" altLang="en-US" sz="2500" dirty="0" smtClean="0">
                <a:solidFill>
                  <a:schemeClr val="tx1"/>
                </a:solidFill>
              </a:rPr>
              <a:t>尚未</a:t>
            </a:r>
            <a:r>
              <a:rPr lang="zh-TW" altLang="en-US" sz="2500" dirty="0">
                <a:solidFill>
                  <a:schemeClr val="tx1"/>
                </a:solidFill>
              </a:rPr>
              <a:t>證實在多核⼼的環境下，不讓熱⼯作</a:t>
            </a:r>
            <a:r>
              <a:rPr lang="en-US" altLang="zh-TW" sz="2500" dirty="0">
                <a:solidFill>
                  <a:schemeClr val="tx1"/>
                </a:solidFill>
              </a:rPr>
              <a:t>(hot job)</a:t>
            </a:r>
            <a:r>
              <a:rPr lang="zh-TW" altLang="en-US" sz="2500" dirty="0">
                <a:solidFill>
                  <a:schemeClr val="tx1"/>
                </a:solidFill>
              </a:rPr>
              <a:t>優先執</a:t>
            </a:r>
            <a:r>
              <a:rPr lang="zh-TW" altLang="en-US" sz="2500" dirty="0" smtClean="0">
                <a:solidFill>
                  <a:schemeClr val="tx1"/>
                </a:solidFill>
              </a:rPr>
              <a:t>⾏的</a:t>
            </a:r>
            <a:r>
              <a:rPr lang="zh-TW" altLang="en-US" sz="2500" dirty="0">
                <a:solidFill>
                  <a:schemeClr val="tx1"/>
                </a:solidFill>
              </a:rPr>
              <a:t>情況</a:t>
            </a:r>
            <a:r>
              <a:rPr lang="zh-TW" altLang="en-US" sz="2500" dirty="0" smtClean="0">
                <a:solidFill>
                  <a:schemeClr val="tx1"/>
                </a:solidFill>
              </a:rPr>
              <a:t>，是否</a:t>
            </a:r>
            <a:r>
              <a:rPr lang="zh-TW" altLang="en-US" sz="2500" dirty="0">
                <a:solidFill>
                  <a:schemeClr val="tx1"/>
                </a:solidFill>
              </a:rPr>
              <a:t>最終的實驗結果其實也</a:t>
            </a:r>
            <a:r>
              <a:rPr lang="zh-TW" altLang="en-US" sz="2500" dirty="0" smtClean="0">
                <a:solidFill>
                  <a:schemeClr val="tx1"/>
                </a:solidFill>
              </a:rPr>
              <a:t>跟目前的的實驗</a:t>
            </a:r>
            <a:r>
              <a:rPr lang="zh-TW" altLang="en-US" sz="2500" dirty="0">
                <a:solidFill>
                  <a:schemeClr val="tx1"/>
                </a:solidFill>
              </a:rPr>
              <a:t>結果差不多</a:t>
            </a:r>
            <a:r>
              <a:rPr lang="zh-TW" altLang="en-US" sz="2500" dirty="0" smtClean="0">
                <a:solidFill>
                  <a:schemeClr val="tx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5841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80" y="270456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未來展望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80" y="1597217"/>
            <a:ext cx="9721917" cy="4172517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1"/>
                </a:solidFill>
              </a:rPr>
              <a:t>為了讓冷⼯作</a:t>
            </a:r>
            <a:r>
              <a:rPr lang="en-US" altLang="zh-TW" sz="2400" dirty="0" smtClean="0">
                <a:solidFill>
                  <a:schemeClr val="tx1"/>
                </a:solidFill>
              </a:rPr>
              <a:t>(cold job)</a:t>
            </a:r>
            <a:r>
              <a:rPr lang="zh-TW" altLang="en-US" sz="2400" dirty="0" smtClean="0">
                <a:solidFill>
                  <a:schemeClr val="tx1"/>
                </a:solidFill>
              </a:rPr>
              <a:t>和熱⼯作</a:t>
            </a:r>
            <a:r>
              <a:rPr lang="en-US" altLang="zh-TW" sz="2400" dirty="0" smtClean="0">
                <a:solidFill>
                  <a:schemeClr val="tx1"/>
                </a:solidFill>
              </a:rPr>
              <a:t>(hot job)</a:t>
            </a:r>
            <a:r>
              <a:rPr lang="zh-TW" altLang="en-US" sz="2400" dirty="0" smtClean="0">
                <a:solidFill>
                  <a:schemeClr val="tx1"/>
                </a:solidFill>
              </a:rPr>
              <a:t>按照指令列</a:t>
            </a:r>
            <a:r>
              <a:rPr lang="en-US" altLang="zh-TW" sz="2400" dirty="0" smtClean="0">
                <a:solidFill>
                  <a:schemeClr val="tx1"/>
                </a:solidFill>
              </a:rPr>
              <a:t>(command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line)</a:t>
            </a:r>
            <a:r>
              <a:rPr lang="zh-TW" altLang="en-US" sz="2400" dirty="0" smtClean="0">
                <a:solidFill>
                  <a:schemeClr val="tx1"/>
                </a:solidFill>
              </a:rPr>
              <a:t>上給定的順序反覆執⾏，⽬前我</a:t>
            </a:r>
            <a:r>
              <a:rPr lang="zh-TW" altLang="en-US" sz="2400" dirty="0" smtClean="0">
                <a:solidFill>
                  <a:srgbClr val="FFFF00"/>
                </a:solidFill>
              </a:rPr>
              <a:t>考慮以信號機</a:t>
            </a:r>
            <a:r>
              <a:rPr lang="en-US" altLang="zh-TW" sz="2400" dirty="0" smtClean="0">
                <a:solidFill>
                  <a:srgbClr val="FFFF00"/>
                </a:solidFill>
              </a:rPr>
              <a:t>(semaphore)</a:t>
            </a:r>
            <a:r>
              <a:rPr lang="zh-TW" altLang="en-US" sz="2400" dirty="0" smtClean="0">
                <a:solidFill>
                  <a:srgbClr val="FFFF00"/>
                </a:solidFill>
              </a:rPr>
              <a:t>來迫使每⼀條線程</a:t>
            </a:r>
            <a:r>
              <a:rPr lang="en-US" altLang="zh-TW" sz="2400" dirty="0" smtClean="0">
                <a:solidFill>
                  <a:srgbClr val="FFFF00"/>
                </a:solidFill>
              </a:rPr>
              <a:t>(thread)</a:t>
            </a:r>
            <a:r>
              <a:rPr lang="zh-TW" altLang="en-US" sz="2400" dirty="0" smtClean="0">
                <a:solidFill>
                  <a:srgbClr val="FFFF00"/>
                </a:solidFill>
              </a:rPr>
              <a:t>按照順序被核⼼</a:t>
            </a:r>
            <a:r>
              <a:rPr lang="en-US" altLang="zh-TW" sz="2400" dirty="0" smtClean="0">
                <a:solidFill>
                  <a:srgbClr val="FFFF00"/>
                </a:solidFill>
              </a:rPr>
              <a:t>(</a:t>
            </a:r>
            <a:r>
              <a:rPr lang="en-US" altLang="zh-TW" sz="2400" dirty="0" err="1" smtClean="0">
                <a:solidFill>
                  <a:srgbClr val="FFFF00"/>
                </a:solidFill>
              </a:rPr>
              <a:t>cpu</a:t>
            </a:r>
            <a:r>
              <a:rPr lang="en-US" altLang="zh-TW" sz="2400" dirty="0" smtClean="0">
                <a:solidFill>
                  <a:srgbClr val="FFFF00"/>
                </a:solidFill>
              </a:rPr>
              <a:t>)</a:t>
            </a:r>
            <a:r>
              <a:rPr lang="zh-TW" altLang="en-US" sz="2400" dirty="0" smtClean="0">
                <a:solidFill>
                  <a:srgbClr val="FFFF00"/>
                </a:solidFill>
              </a:rPr>
              <a:t>執⾏</a:t>
            </a:r>
            <a:r>
              <a:rPr lang="zh-TW" altLang="en-US" sz="2400" dirty="0" smtClean="0">
                <a:solidFill>
                  <a:schemeClr val="tx1"/>
                </a:solidFill>
              </a:rPr>
              <a:t>。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若每⼀條線程</a:t>
            </a:r>
            <a:r>
              <a:rPr lang="en-US" altLang="zh-TW" sz="2400" dirty="0" smtClean="0">
                <a:solidFill>
                  <a:schemeClr val="tx1"/>
                </a:solidFill>
              </a:rPr>
              <a:t>(thread)</a:t>
            </a:r>
            <a:r>
              <a:rPr lang="zh-TW" altLang="en-US" sz="2400" dirty="0" smtClean="0">
                <a:solidFill>
                  <a:schemeClr val="tx1"/>
                </a:solidFill>
              </a:rPr>
              <a:t>確實能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按照給定的順序執⾏</a:t>
            </a:r>
            <a:r>
              <a:rPr lang="zh-TW" altLang="en-US" sz="2400" dirty="0" smtClean="0">
                <a:solidFill>
                  <a:schemeClr val="tx1"/>
                </a:solidFill>
              </a:rPr>
              <a:t>冷⼯作</a:t>
            </a:r>
            <a:r>
              <a:rPr lang="en-US" altLang="zh-TW" sz="2400" dirty="0" smtClean="0">
                <a:solidFill>
                  <a:schemeClr val="tx1"/>
                </a:solidFill>
              </a:rPr>
              <a:t>(cold job)</a:t>
            </a:r>
            <a:r>
              <a:rPr lang="zh-TW" altLang="en-US" sz="2400" dirty="0" smtClean="0">
                <a:solidFill>
                  <a:schemeClr val="tx1"/>
                </a:solidFill>
              </a:rPr>
              <a:t>和熱⼯作</a:t>
            </a:r>
            <a:r>
              <a:rPr lang="en-US" altLang="zh-TW" sz="2400" dirty="0" smtClean="0">
                <a:solidFill>
                  <a:schemeClr val="tx1"/>
                </a:solidFill>
              </a:rPr>
              <a:t>(hot job)</a:t>
            </a:r>
            <a:r>
              <a:rPr lang="zh-TW" altLang="en-US" sz="2400" dirty="0" smtClean="0">
                <a:solidFill>
                  <a:schemeClr val="tx1"/>
                </a:solidFill>
              </a:rPr>
              <a:t>，而且這個實驗的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溫度變化與「優先讓熱工作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(hot job)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執行」的溫度變化類似</a:t>
            </a:r>
            <a:r>
              <a:rPr lang="zh-TW" altLang="en-US" sz="2400" dirty="0" smtClean="0">
                <a:solidFill>
                  <a:schemeClr val="tx1"/>
                </a:solidFill>
              </a:rPr>
              <a:t>，則我們就</a:t>
            </a:r>
            <a:r>
              <a:rPr lang="zh-TW" altLang="en-US" sz="2400" dirty="0" smtClean="0">
                <a:solidFill>
                  <a:srgbClr val="FFFF00"/>
                </a:solidFill>
              </a:rPr>
              <a:t>相當於證實了</a:t>
            </a:r>
            <a:r>
              <a:rPr lang="en-US" altLang="zh-TW" sz="2400" dirty="0" err="1" smtClean="0">
                <a:solidFill>
                  <a:srgbClr val="FFFF00"/>
                </a:solidFill>
              </a:rPr>
              <a:t>ThreshHot</a:t>
            </a:r>
            <a:r>
              <a:rPr lang="en-US" altLang="zh-TW" sz="2400" dirty="0" smtClean="0">
                <a:solidFill>
                  <a:srgbClr val="FFFF00"/>
                </a:solidFill>
              </a:rPr>
              <a:t> scheduler</a:t>
            </a:r>
            <a:r>
              <a:rPr lang="zh-TW" altLang="en-US" sz="2400" dirty="0" smtClean="0">
                <a:solidFill>
                  <a:srgbClr val="FFFF00"/>
                </a:solidFill>
              </a:rPr>
              <a:t>的排程策略</a:t>
            </a:r>
            <a:r>
              <a:rPr lang="en-US" altLang="zh-TW" sz="2400" dirty="0" smtClean="0">
                <a:solidFill>
                  <a:srgbClr val="FFFF00"/>
                </a:solidFill>
              </a:rPr>
              <a:t>(scheduling</a:t>
            </a:r>
            <a:r>
              <a:rPr lang="zh-TW" altLang="en-US" sz="2400" dirty="0" smtClean="0">
                <a:solidFill>
                  <a:srgbClr val="FFFF00"/>
                </a:solidFill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</a:rPr>
              <a:t>policy)</a:t>
            </a:r>
            <a:r>
              <a:rPr lang="zh-TW" altLang="en-US" sz="2400" dirty="0" smtClean="0">
                <a:solidFill>
                  <a:srgbClr val="FFFF00"/>
                </a:solidFill>
              </a:rPr>
              <a:t>在多核⼼的環境下並無法造成任何正面⽽顯著的影響</a:t>
            </a:r>
            <a:r>
              <a:rPr lang="zh-TW" altLang="en-US" sz="2400" dirty="0" smtClean="0">
                <a:solidFill>
                  <a:schemeClr val="tx1"/>
                </a:solidFill>
              </a:rPr>
              <a:t>。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5573" y="862884"/>
            <a:ext cx="8756003" cy="1275008"/>
          </a:xfrm>
        </p:spPr>
        <p:txBody>
          <a:bodyPr>
            <a:noAutofit/>
          </a:bodyPr>
          <a:lstStyle/>
          <a:p>
            <a:r>
              <a:rPr lang="zh-TW" altLang="en-US" sz="8800" dirty="0" smtClean="0">
                <a:solidFill>
                  <a:schemeClr val="accent6">
                    <a:lumMod val="50000"/>
                  </a:schemeClr>
                </a:solidFill>
              </a:rPr>
              <a:t>感謝</a:t>
            </a:r>
            <a:r>
              <a:rPr lang="zh-TW" altLang="en-US" sz="8800" dirty="0" smtClean="0">
                <a:solidFill>
                  <a:schemeClr val="accent6">
                    <a:lumMod val="50000"/>
                  </a:schemeClr>
                </a:solidFill>
              </a:rPr>
              <a:t>您們的</a:t>
            </a:r>
            <a:r>
              <a:rPr lang="zh-TW" altLang="en-US" sz="8800" dirty="0" smtClean="0">
                <a:solidFill>
                  <a:schemeClr val="accent6">
                    <a:lumMod val="50000"/>
                  </a:schemeClr>
                </a:solidFill>
              </a:rPr>
              <a:t>聆聽！</a:t>
            </a:r>
            <a:endParaRPr lang="zh-TW" altLang="en-US" sz="8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22" y="2137892"/>
            <a:ext cx="4804223" cy="41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001" y="324952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研究動機與目的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3001" y="1832019"/>
            <a:ext cx="8962065" cy="3257877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在多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核⼼的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系統下，有如下的問題：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其中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⼀個核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⼼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TW" sz="2800" dirty="0" err="1" smtClean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溫度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上升的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速率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最快，所以也最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快到達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系統規定的溫度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臨界值</a:t>
            </a:r>
            <a:r>
              <a:rPr lang="en-US" altLang="zh-TW" sz="2800" dirty="0">
                <a:solidFill>
                  <a:schemeClr val="tx1"/>
                </a:solidFill>
                <a:latin typeface="+mj-ea"/>
              </a:rPr>
              <a:t>(threshold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>)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⽽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被系統降頻。但其他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溫度尚未到達溫度臨界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值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threshold)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的核⼼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TW" sz="2800" dirty="0" err="1" smtClean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卻也遭到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降頻的處理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，如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此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大大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的降低了整個系統的執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⾏效能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，因為降頻造成能執⾏的程式指令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大量減少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76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001" y="324952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研究動機與目的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3001" y="1832019"/>
            <a:ext cx="8962065" cy="325787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FFFF00"/>
                </a:solidFill>
              </a:rPr>
              <a:t>研究、實作並評估</a:t>
            </a:r>
            <a:r>
              <a:rPr lang="zh-TW" altLang="en-US" sz="2800" dirty="0">
                <a:solidFill>
                  <a:schemeClr val="tx1"/>
                </a:solidFill>
              </a:rPr>
              <a:t>各種類型的排程器在多核</a:t>
            </a:r>
            <a:r>
              <a:rPr lang="zh-TW" altLang="en-US" sz="2800" dirty="0" smtClean="0">
                <a:solidFill>
                  <a:schemeClr val="tx1"/>
                </a:solidFill>
              </a:rPr>
              <a:t>⼼處理器</a:t>
            </a:r>
            <a:r>
              <a:rPr lang="zh-TW" altLang="en-US" sz="2800" dirty="0">
                <a:solidFill>
                  <a:schemeClr val="tx1"/>
                </a:solidFill>
              </a:rPr>
              <a:t>上的</a:t>
            </a:r>
            <a:r>
              <a:rPr lang="zh-TW" altLang="en-US" sz="2800" dirty="0" smtClean="0">
                <a:solidFill>
                  <a:schemeClr val="tx1"/>
                </a:solidFill>
              </a:rPr>
              <a:t>效果。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rgbClr val="FFFF00"/>
                </a:solidFill>
              </a:rPr>
              <a:t>效能、耗能及溫度的</a:t>
            </a:r>
            <a:r>
              <a:rPr lang="zh-TW" altLang="en-US" sz="2800" dirty="0" smtClean="0">
                <a:solidFill>
                  <a:srgbClr val="FFFF00"/>
                </a:solidFill>
              </a:rPr>
              <a:t>變化</a:t>
            </a:r>
            <a:r>
              <a:rPr lang="zh-TW" altLang="en-US" sz="2800" dirty="0" smtClean="0">
                <a:solidFill>
                  <a:schemeClr val="tx1"/>
                </a:solidFill>
              </a:rPr>
              <a:t>是評估時最重要的指標。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提出⼀個</a:t>
            </a:r>
            <a:r>
              <a:rPr lang="zh-TW" altLang="en-US" sz="2800" dirty="0">
                <a:solidFill>
                  <a:srgbClr val="FFFF00"/>
                </a:solidFill>
              </a:rPr>
              <a:t>優</a:t>
            </a:r>
            <a:r>
              <a:rPr lang="zh-TW" altLang="en-US" sz="2800" dirty="0" smtClean="0">
                <a:solidFill>
                  <a:srgbClr val="FFFF00"/>
                </a:solidFill>
              </a:rPr>
              <a:t>化的</a:t>
            </a:r>
            <a:r>
              <a:rPr lang="en-US" altLang="zh-TW" sz="2800" dirty="0" smtClean="0">
                <a:solidFill>
                  <a:srgbClr val="FFFF00"/>
                </a:solidFill>
              </a:rPr>
              <a:t>Linux</a:t>
            </a:r>
            <a:r>
              <a:rPr lang="zh-TW" altLang="en-US" sz="2800" dirty="0" smtClean="0">
                <a:solidFill>
                  <a:srgbClr val="FFFF00"/>
                </a:solidFill>
              </a:rPr>
              <a:t>核</a:t>
            </a:r>
            <a:r>
              <a:rPr lang="zh-TW" altLang="en-US" sz="2800" dirty="0">
                <a:solidFill>
                  <a:srgbClr val="FFFF00"/>
                </a:solidFill>
              </a:rPr>
              <a:t>⼼</a:t>
            </a:r>
            <a:r>
              <a:rPr lang="en-US" altLang="zh-TW" sz="2800" dirty="0">
                <a:solidFill>
                  <a:srgbClr val="FFFF00"/>
                </a:solidFill>
              </a:rPr>
              <a:t>(kernel</a:t>
            </a:r>
            <a:r>
              <a:rPr lang="en-US" altLang="zh-TW" sz="2800" dirty="0" smtClean="0">
                <a:solidFill>
                  <a:srgbClr val="FFFF00"/>
                </a:solidFill>
              </a:rPr>
              <a:t>)</a:t>
            </a:r>
            <a:r>
              <a:rPr lang="zh-TW" altLang="en-US" sz="2800" dirty="0" smtClean="0">
                <a:solidFill>
                  <a:srgbClr val="FFFF00"/>
                </a:solidFill>
              </a:rPr>
              <a:t>排</a:t>
            </a:r>
            <a:r>
              <a:rPr lang="zh-TW" altLang="en-US" sz="2800" dirty="0">
                <a:solidFill>
                  <a:srgbClr val="FFFF00"/>
                </a:solidFill>
              </a:rPr>
              <a:t>程</a:t>
            </a:r>
            <a:r>
              <a:rPr lang="en-US" altLang="zh-TW" sz="2800" dirty="0">
                <a:solidFill>
                  <a:srgbClr val="FFFF00"/>
                </a:solidFill>
              </a:rPr>
              <a:t>(scheduler)</a:t>
            </a:r>
            <a:r>
              <a:rPr lang="zh-TW" altLang="en-US" sz="2800" dirty="0">
                <a:solidFill>
                  <a:schemeClr val="tx1"/>
                </a:solidFill>
              </a:rPr>
              <a:t>來</a:t>
            </a:r>
            <a:r>
              <a:rPr lang="zh-TW" altLang="en-US" sz="2800" dirty="0" smtClean="0">
                <a:solidFill>
                  <a:schemeClr val="tx1"/>
                </a:solidFill>
              </a:rPr>
              <a:t>達成</a:t>
            </a:r>
            <a:r>
              <a:rPr lang="zh-TW" altLang="en-US" sz="2800" dirty="0" smtClean="0">
                <a:solidFill>
                  <a:srgbClr val="FFFF00"/>
                </a:solidFill>
              </a:rPr>
              <a:t>整體</a:t>
            </a:r>
            <a:r>
              <a:rPr lang="zh-TW" altLang="en-US" sz="2800" dirty="0">
                <a:solidFill>
                  <a:srgbClr val="FFFF00"/>
                </a:solidFill>
              </a:rPr>
              <a:t>效能最佳</a:t>
            </a:r>
            <a:r>
              <a:rPr lang="zh-TW" altLang="en-US" sz="2800" dirty="0">
                <a:solidFill>
                  <a:schemeClr val="tx1"/>
                </a:solidFill>
              </a:rPr>
              <a:t>的⽬標。</a:t>
            </a:r>
            <a:endParaRPr lang="zh-TW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36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001" y="193183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文獻探討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3000" y="1700250"/>
            <a:ext cx="8743123" cy="3927579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Performance-Aware Thermal Management </a:t>
            </a:r>
            <a:r>
              <a:rPr lang="en-US" altLang="zh-TW" sz="2800" dirty="0" smtClean="0">
                <a:solidFill>
                  <a:schemeClr val="tx1"/>
                </a:solidFill>
              </a:rPr>
              <a:t>via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Task </a:t>
            </a:r>
            <a:r>
              <a:rPr lang="en-US" altLang="zh-TW" sz="2800" dirty="0">
                <a:solidFill>
                  <a:schemeClr val="tx1"/>
                </a:solidFill>
              </a:rPr>
              <a:t>scheduling</a:t>
            </a:r>
            <a:r>
              <a:rPr lang="zh-TW" altLang="en-US" sz="2800" dirty="0">
                <a:solidFill>
                  <a:schemeClr val="tx1"/>
                </a:solidFill>
              </a:rPr>
              <a:t>這篇論文的內容和我的研究動機、⽬的⼗分類似</a:t>
            </a:r>
            <a:r>
              <a:rPr lang="zh-TW" altLang="en-US" sz="2800" dirty="0" smtClean="0">
                <a:solidFill>
                  <a:schemeClr val="tx1"/>
                </a:solidFill>
              </a:rPr>
              <a:t>，且其提出的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ThreshHot</a:t>
            </a:r>
            <a:r>
              <a:rPr lang="en-US" altLang="zh-TW" sz="2800" dirty="0" smtClean="0">
                <a:solidFill>
                  <a:schemeClr val="tx1"/>
                </a:solidFill>
              </a:rPr>
              <a:t> scheduler</a:t>
            </a:r>
            <a:r>
              <a:rPr lang="zh-TW" altLang="en-US" sz="2800" dirty="0" smtClean="0">
                <a:solidFill>
                  <a:schemeClr val="tx1"/>
                </a:solidFill>
              </a:rPr>
              <a:t>能</a:t>
            </a:r>
            <a:r>
              <a:rPr lang="zh-TW" altLang="en-US" sz="2800" dirty="0" smtClean="0">
                <a:solidFill>
                  <a:srgbClr val="FFFF00"/>
                </a:solidFill>
              </a:rPr>
              <a:t>在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</a:rPr>
              <a:t>單核心</a:t>
            </a:r>
            <a:r>
              <a:rPr lang="zh-TW" altLang="en-US" sz="2800" dirty="0" smtClean="0">
                <a:solidFill>
                  <a:srgbClr val="FFFF00"/>
                </a:solidFill>
              </a:rPr>
              <a:t>的環境下使核心</a:t>
            </a:r>
            <a:r>
              <a:rPr lang="en-US" altLang="zh-TW" sz="2800" dirty="0" smtClean="0">
                <a:solidFill>
                  <a:srgbClr val="FFFF00"/>
                </a:solidFill>
              </a:rPr>
              <a:t>(core)</a:t>
            </a:r>
            <a:r>
              <a:rPr lang="zh-TW" altLang="en-US" sz="2800" dirty="0" smtClean="0">
                <a:solidFill>
                  <a:srgbClr val="FFFF00"/>
                </a:solidFill>
              </a:rPr>
              <a:t>被系統降頻的次數減少。</a:t>
            </a:r>
            <a:endParaRPr lang="en-US" altLang="zh-TW" sz="2800" dirty="0" smtClean="0">
              <a:solidFill>
                <a:srgbClr val="FFFF00"/>
              </a:solidFill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</a:rPr>
              <a:t>但近年來</a:t>
            </a:r>
            <a:r>
              <a:rPr lang="zh-TW" altLang="en-US" sz="2800" dirty="0">
                <a:solidFill>
                  <a:schemeClr val="tx1"/>
                </a:solidFill>
              </a:rPr>
              <a:t>處理器走向多核⼼的設計</a:t>
            </a:r>
            <a:r>
              <a:rPr lang="zh-TW" altLang="en-US" sz="2800" dirty="0" smtClean="0">
                <a:solidFill>
                  <a:schemeClr val="tx1"/>
                </a:solidFill>
              </a:rPr>
              <a:t>，是否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ThreshHot</a:t>
            </a:r>
            <a:r>
              <a:rPr lang="en-US" altLang="zh-TW" sz="2800" dirty="0" smtClean="0">
                <a:solidFill>
                  <a:schemeClr val="tx1"/>
                </a:solidFill>
              </a:rPr>
              <a:t> scheduler</a:t>
            </a:r>
            <a:r>
              <a:rPr lang="zh-TW" altLang="en-US" sz="2800" dirty="0" smtClean="0">
                <a:solidFill>
                  <a:srgbClr val="FFFF00"/>
                </a:solidFill>
              </a:rPr>
              <a:t>在</a:t>
            </a:r>
            <a:r>
              <a:rPr lang="zh-TW" altLang="en-US" sz="2800" dirty="0" smtClean="0">
                <a:solidFill>
                  <a:schemeClr val="accent6">
                    <a:lumMod val="50000"/>
                  </a:schemeClr>
                </a:solidFill>
              </a:rPr>
              <a:t>多核</a:t>
            </a: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</a:rPr>
              <a:t>⼼</a:t>
            </a:r>
            <a:r>
              <a:rPr lang="zh-TW" altLang="en-US" sz="2800" dirty="0">
                <a:solidFill>
                  <a:srgbClr val="FFFF00"/>
                </a:solidFill>
              </a:rPr>
              <a:t>系統的環境下依然能達成同樣好的成果？</a:t>
            </a:r>
          </a:p>
        </p:txBody>
      </p:sp>
    </p:spTree>
    <p:extLst>
      <p:ext uri="{BB962C8B-B14F-4D97-AF65-F5344CB8AC3E}">
        <p14:creationId xmlns:p14="http://schemas.microsoft.com/office/powerpoint/2010/main" val="20852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81" y="29621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研究方法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81" y="1558583"/>
            <a:ext cx="8534400" cy="4971245"/>
          </a:xfrm>
        </p:spPr>
        <p:txBody>
          <a:bodyPr>
            <a:normAutofit/>
          </a:bodyPr>
          <a:lstStyle/>
          <a:p>
            <a:r>
              <a:rPr lang="zh-TW" altLang="en-US" sz="2200" dirty="0" smtClean="0">
                <a:solidFill>
                  <a:schemeClr val="tx1"/>
                </a:solidFill>
              </a:rPr>
              <a:t>不直接修改</a:t>
            </a:r>
            <a:r>
              <a:rPr lang="en-US" altLang="zh-TW" sz="2200" dirty="0" smtClean="0">
                <a:solidFill>
                  <a:schemeClr val="tx1"/>
                </a:solidFill>
              </a:rPr>
              <a:t>Linux</a:t>
            </a:r>
            <a:r>
              <a:rPr lang="zh-TW" altLang="en-US" sz="2200" dirty="0" smtClean="0">
                <a:solidFill>
                  <a:schemeClr val="tx1"/>
                </a:solidFill>
              </a:rPr>
              <a:t>核心</a:t>
            </a:r>
            <a:r>
              <a:rPr lang="en-US" altLang="zh-TW" sz="2200" dirty="0" smtClean="0">
                <a:solidFill>
                  <a:schemeClr val="tx1"/>
                </a:solidFill>
              </a:rPr>
              <a:t>(kernel)</a:t>
            </a:r>
            <a:r>
              <a:rPr lang="zh-TW" altLang="en-US" sz="2200" dirty="0" smtClean="0">
                <a:solidFill>
                  <a:schemeClr val="tx1"/>
                </a:solidFill>
              </a:rPr>
              <a:t>的原始碼</a:t>
            </a:r>
            <a:r>
              <a:rPr lang="en-US" altLang="zh-TW" sz="2200" dirty="0" smtClean="0">
                <a:solidFill>
                  <a:schemeClr val="tx1"/>
                </a:solidFill>
              </a:rPr>
              <a:t>(source code)</a:t>
            </a:r>
            <a:r>
              <a:rPr lang="zh-TW" altLang="en-US" sz="2200" dirty="0" smtClean="0">
                <a:solidFill>
                  <a:schemeClr val="tx1"/>
                </a:solidFill>
              </a:rPr>
              <a:t>，而是</a:t>
            </a:r>
            <a:r>
              <a:rPr lang="zh-TW" altLang="en-US" sz="2200" dirty="0" smtClean="0">
                <a:solidFill>
                  <a:srgbClr val="FFFF00"/>
                </a:solidFill>
              </a:rPr>
              <a:t>使用</a:t>
            </a:r>
            <a:r>
              <a:rPr lang="en-US" altLang="zh-TW" sz="2200" dirty="0" smtClean="0">
                <a:solidFill>
                  <a:srgbClr val="FFFF00"/>
                </a:solidFill>
              </a:rPr>
              <a:t>API</a:t>
            </a:r>
            <a:r>
              <a:rPr lang="zh-TW" altLang="en-US" sz="2200" dirty="0" smtClean="0">
                <a:solidFill>
                  <a:srgbClr val="FFFF00"/>
                </a:solidFill>
              </a:rPr>
              <a:t>來操控系統的行為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r>
              <a:rPr lang="zh-TW" altLang="en-US" sz="2200" dirty="0" smtClean="0">
                <a:solidFill>
                  <a:schemeClr val="tx1"/>
                </a:solidFill>
              </a:rPr>
              <a:t>系統盡量只執行一個進程</a:t>
            </a:r>
            <a:r>
              <a:rPr lang="en-US" altLang="zh-TW" sz="2200" dirty="0" smtClean="0">
                <a:solidFill>
                  <a:schemeClr val="tx1"/>
                </a:solidFill>
              </a:rPr>
              <a:t>(process)</a:t>
            </a:r>
            <a:r>
              <a:rPr lang="zh-TW" altLang="en-US" sz="2200" dirty="0" smtClean="0">
                <a:solidFill>
                  <a:schemeClr val="tx1"/>
                </a:solidFill>
              </a:rPr>
              <a:t>，並對由此進程</a:t>
            </a:r>
            <a:r>
              <a:rPr lang="en-US" altLang="zh-TW" sz="2200" dirty="0" smtClean="0">
                <a:solidFill>
                  <a:schemeClr val="tx1"/>
                </a:solidFill>
              </a:rPr>
              <a:t>(process)</a:t>
            </a:r>
            <a:r>
              <a:rPr lang="zh-TW" altLang="en-US" sz="2200" dirty="0" smtClean="0">
                <a:solidFill>
                  <a:schemeClr val="tx1"/>
                </a:solidFill>
              </a:rPr>
              <a:t>生成的線程</a:t>
            </a:r>
            <a:r>
              <a:rPr lang="en-US" altLang="zh-TW" sz="2200" dirty="0" smtClean="0">
                <a:solidFill>
                  <a:schemeClr val="tx1"/>
                </a:solidFill>
              </a:rPr>
              <a:t>(thread)</a:t>
            </a:r>
            <a:r>
              <a:rPr lang="zh-TW" altLang="en-US" sz="2200" dirty="0" smtClean="0">
                <a:solidFill>
                  <a:schemeClr val="tx1"/>
                </a:solidFill>
              </a:rPr>
              <a:t>進行排程。</a:t>
            </a:r>
            <a:endParaRPr lang="en-US" altLang="zh-TW" sz="2200" dirty="0">
              <a:solidFill>
                <a:schemeClr val="tx1"/>
              </a:solidFill>
            </a:endParaRPr>
          </a:p>
          <a:p>
            <a:r>
              <a:rPr lang="zh-TW" altLang="en-US" sz="2200" dirty="0" smtClean="0">
                <a:solidFill>
                  <a:schemeClr val="tx1"/>
                </a:solidFill>
              </a:rPr>
              <a:t>實驗步驟：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1. </a:t>
            </a:r>
            <a:r>
              <a:rPr lang="zh-TW" altLang="en-US" sz="2200" dirty="0" smtClean="0">
                <a:solidFill>
                  <a:schemeClr val="tx1"/>
                </a:solidFill>
              </a:rPr>
              <a:t>將</a:t>
            </a:r>
            <a:r>
              <a:rPr lang="zh-TW" altLang="en-US" sz="2200" dirty="0">
                <a:solidFill>
                  <a:schemeClr val="tx1"/>
                </a:solidFill>
              </a:rPr>
              <a:t>線程</a:t>
            </a:r>
            <a:r>
              <a:rPr lang="en-US" altLang="zh-TW" sz="2200" dirty="0">
                <a:solidFill>
                  <a:schemeClr val="tx1"/>
                </a:solidFill>
              </a:rPr>
              <a:t>(thread)</a:t>
            </a:r>
            <a:r>
              <a:rPr lang="zh-TW" altLang="en-US" sz="2200" dirty="0">
                <a:solidFill>
                  <a:schemeClr val="tx1"/>
                </a:solidFill>
              </a:rPr>
              <a:t>綁定到多核⼼系統下的某⼀個核⼼</a:t>
            </a:r>
            <a:r>
              <a:rPr lang="en-US" altLang="zh-TW" sz="2200" dirty="0">
                <a:solidFill>
                  <a:schemeClr val="tx1"/>
                </a:solidFill>
              </a:rPr>
              <a:t>(core)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2. </a:t>
            </a:r>
            <a:r>
              <a:rPr lang="zh-TW" altLang="en-US" sz="2200" dirty="0" smtClean="0">
                <a:solidFill>
                  <a:schemeClr val="tx1"/>
                </a:solidFill>
              </a:rPr>
              <a:t>設定</a:t>
            </a:r>
            <a:r>
              <a:rPr lang="zh-TW" altLang="en-US" sz="2200" dirty="0">
                <a:solidFill>
                  <a:schemeClr val="tx1"/>
                </a:solidFill>
              </a:rPr>
              <a:t>每⼀個線程</a:t>
            </a:r>
            <a:r>
              <a:rPr lang="en-US" altLang="zh-TW" sz="2200" dirty="0">
                <a:solidFill>
                  <a:schemeClr val="tx1"/>
                </a:solidFill>
              </a:rPr>
              <a:t>(thread)</a:t>
            </a:r>
            <a:r>
              <a:rPr lang="zh-TW" altLang="en-US" sz="2200" dirty="0">
                <a:solidFill>
                  <a:schemeClr val="tx1"/>
                </a:solidFill>
              </a:rPr>
              <a:t>個別的優先權</a:t>
            </a:r>
            <a:r>
              <a:rPr lang="en-US" altLang="zh-TW" sz="2200" dirty="0">
                <a:solidFill>
                  <a:schemeClr val="tx1"/>
                </a:solidFill>
              </a:rPr>
              <a:t>(priority</a:t>
            </a:r>
            <a:r>
              <a:rPr lang="en-US" altLang="zh-TW" sz="22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3. </a:t>
            </a:r>
            <a:r>
              <a:rPr lang="zh-TW" altLang="en-US" sz="2200" dirty="0" smtClean="0">
                <a:solidFill>
                  <a:schemeClr val="tx1"/>
                </a:solidFill>
              </a:rPr>
              <a:t>撰寫</a:t>
            </a:r>
            <a:r>
              <a:rPr lang="zh-TW" altLang="en-US" sz="2200" dirty="0">
                <a:solidFill>
                  <a:schemeClr val="tx1"/>
                </a:solidFill>
              </a:rPr>
              <a:t>熱工作</a:t>
            </a:r>
            <a:r>
              <a:rPr lang="en-US" altLang="zh-TW" sz="2200" dirty="0">
                <a:solidFill>
                  <a:schemeClr val="tx1"/>
                </a:solidFill>
              </a:rPr>
              <a:t>(hot job)</a:t>
            </a:r>
            <a:r>
              <a:rPr lang="zh-TW" altLang="en-US" sz="2200" dirty="0">
                <a:solidFill>
                  <a:schemeClr val="tx1"/>
                </a:solidFill>
              </a:rPr>
              <a:t>和冷工作</a:t>
            </a:r>
            <a:r>
              <a:rPr lang="en-US" altLang="zh-TW" sz="2200" dirty="0">
                <a:solidFill>
                  <a:schemeClr val="tx1"/>
                </a:solidFill>
              </a:rPr>
              <a:t>(cold job)</a:t>
            </a:r>
            <a:r>
              <a:rPr lang="zh-TW" altLang="en-US" sz="2200" dirty="0">
                <a:solidFill>
                  <a:schemeClr val="tx1"/>
                </a:solidFill>
              </a:rPr>
              <a:t>的程式碼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4. </a:t>
            </a:r>
            <a:r>
              <a:rPr lang="zh-TW" altLang="en-US" sz="2200" dirty="0" smtClean="0">
                <a:solidFill>
                  <a:schemeClr val="tx1"/>
                </a:solidFill>
              </a:rPr>
              <a:t>執行</a:t>
            </a:r>
            <a:r>
              <a:rPr lang="zh-TW" altLang="en-US" sz="2200" dirty="0">
                <a:solidFill>
                  <a:schemeClr val="tx1"/>
                </a:solidFill>
              </a:rPr>
              <a:t>不同組合順序的熱工作</a:t>
            </a:r>
            <a:r>
              <a:rPr lang="en-US" altLang="zh-TW" sz="2200" dirty="0">
                <a:solidFill>
                  <a:schemeClr val="tx1"/>
                </a:solidFill>
              </a:rPr>
              <a:t>(hot job)</a:t>
            </a:r>
            <a:r>
              <a:rPr lang="zh-TW" altLang="en-US" sz="2200" dirty="0">
                <a:solidFill>
                  <a:schemeClr val="tx1"/>
                </a:solidFill>
              </a:rPr>
              <a:t>和冷工作</a:t>
            </a:r>
            <a:r>
              <a:rPr lang="en-US" altLang="zh-TW" sz="2200" dirty="0">
                <a:solidFill>
                  <a:schemeClr val="tx1"/>
                </a:solidFill>
              </a:rPr>
              <a:t>(cold job)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5. </a:t>
            </a:r>
            <a:r>
              <a:rPr lang="zh-TW" altLang="en-US" sz="2200" dirty="0" smtClean="0">
                <a:solidFill>
                  <a:schemeClr val="tx1"/>
                </a:solidFill>
              </a:rPr>
              <a:t>量</a:t>
            </a:r>
            <a:r>
              <a:rPr lang="zh-TW" altLang="en-US" sz="2200" dirty="0">
                <a:solidFill>
                  <a:schemeClr val="tx1"/>
                </a:solidFill>
              </a:rPr>
              <a:t>測程式的執行時間及執行期間的溫度變化</a:t>
            </a:r>
          </a:p>
        </p:txBody>
      </p:sp>
    </p:spTree>
    <p:extLst>
      <p:ext uri="{BB962C8B-B14F-4D97-AF65-F5344CB8AC3E}">
        <p14:creationId xmlns:p14="http://schemas.microsoft.com/office/powerpoint/2010/main" val="4492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80" y="51516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研究方法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80" y="1301005"/>
            <a:ext cx="9296916" cy="4971245"/>
          </a:xfrm>
        </p:spPr>
        <p:txBody>
          <a:bodyPr>
            <a:normAutofit/>
          </a:bodyPr>
          <a:lstStyle/>
          <a:p>
            <a:r>
              <a:rPr lang="zh-TW" altLang="en-US" sz="2200" dirty="0" smtClean="0">
                <a:solidFill>
                  <a:schemeClr val="accent6">
                    <a:lumMod val="50000"/>
                  </a:schemeClr>
                </a:solidFill>
              </a:rPr>
              <a:t>將</a:t>
            </a:r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線程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</a:rPr>
              <a:t>(thread)</a:t>
            </a:r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綁定到多核⼼系統下的某⼀個核⼼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</a:rPr>
              <a:t>(core</a:t>
            </a:r>
            <a:r>
              <a:rPr lang="en-US" altLang="zh-TW" sz="2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r>
              <a:rPr lang="zh-TW" altLang="en-US" sz="2200" dirty="0" smtClean="0">
                <a:solidFill>
                  <a:schemeClr val="tx1"/>
                </a:solidFill>
              </a:rPr>
              <a:t>使</a:t>
            </a:r>
            <a:r>
              <a:rPr lang="zh-TW" altLang="en-US" sz="2200" dirty="0">
                <a:solidFill>
                  <a:schemeClr val="tx1"/>
                </a:solidFill>
              </a:rPr>
              <a:t>⽤</a:t>
            </a:r>
            <a:r>
              <a:rPr lang="en-US" altLang="zh-TW" sz="2200" dirty="0">
                <a:solidFill>
                  <a:schemeClr val="tx1"/>
                </a:solidFill>
              </a:rPr>
              <a:t>CPU_ZERO()</a:t>
            </a:r>
            <a:r>
              <a:rPr lang="zh-TW" altLang="en-US" sz="2200" dirty="0">
                <a:solidFill>
                  <a:schemeClr val="tx1"/>
                </a:solidFill>
              </a:rPr>
              <a:t>、</a:t>
            </a:r>
            <a:r>
              <a:rPr lang="en-US" altLang="zh-TW" sz="2200" dirty="0">
                <a:solidFill>
                  <a:schemeClr val="tx1"/>
                </a:solidFill>
              </a:rPr>
              <a:t>CPU_SET()</a:t>
            </a:r>
            <a:r>
              <a:rPr lang="zh-TW" altLang="en-US" sz="2200" dirty="0">
                <a:solidFill>
                  <a:schemeClr val="tx1"/>
                </a:solidFill>
              </a:rPr>
              <a:t>及</a:t>
            </a:r>
            <a:r>
              <a:rPr lang="en-US" altLang="zh-TW" sz="2200" dirty="0" err="1">
                <a:solidFill>
                  <a:schemeClr val="tx1"/>
                </a:solidFill>
              </a:rPr>
              <a:t>pthread_setaffinity_np</a:t>
            </a:r>
            <a:r>
              <a:rPr lang="en-US" altLang="zh-TW" sz="2200" dirty="0" smtClean="0">
                <a:solidFill>
                  <a:schemeClr val="tx1"/>
                </a:solidFill>
              </a:rPr>
              <a:t>()</a:t>
            </a:r>
            <a:r>
              <a:rPr lang="zh-TW" altLang="en-US" sz="2200" dirty="0" smtClean="0">
                <a:solidFill>
                  <a:schemeClr val="tx1"/>
                </a:solidFill>
              </a:rPr>
              <a:t>這三個函</a:t>
            </a: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r>
              <a:rPr lang="zh-TW" altLang="en-US" sz="2200" dirty="0" smtClean="0">
                <a:solidFill>
                  <a:schemeClr val="tx1"/>
                </a:solidFill>
              </a:rPr>
              <a:t>數</a:t>
            </a:r>
            <a:r>
              <a:rPr lang="en-US" altLang="zh-TW" sz="2200" dirty="0" smtClean="0">
                <a:solidFill>
                  <a:schemeClr val="tx1"/>
                </a:solidFill>
              </a:rPr>
              <a:t>(function)</a:t>
            </a:r>
            <a:r>
              <a:rPr lang="zh-TW" altLang="en-US" sz="2200" dirty="0" smtClean="0">
                <a:solidFill>
                  <a:schemeClr val="tx1"/>
                </a:solidFill>
              </a:rPr>
              <a:t>來</a:t>
            </a:r>
            <a:r>
              <a:rPr lang="zh-TW" altLang="en-US" sz="2200" dirty="0">
                <a:solidFill>
                  <a:schemeClr val="tx1"/>
                </a:solidFill>
              </a:rPr>
              <a:t>做處理器</a:t>
            </a:r>
            <a:r>
              <a:rPr lang="zh-TW" altLang="en-US" sz="2200" dirty="0">
                <a:solidFill>
                  <a:srgbClr val="FFFF00"/>
                </a:solidFill>
              </a:rPr>
              <a:t>親和性</a:t>
            </a:r>
            <a:r>
              <a:rPr lang="en-US" altLang="zh-TW" sz="2200" dirty="0">
                <a:solidFill>
                  <a:srgbClr val="FFFF00"/>
                </a:solidFill>
              </a:rPr>
              <a:t>(affinity)</a:t>
            </a:r>
            <a:r>
              <a:rPr lang="zh-TW" altLang="en-US" sz="2200" dirty="0">
                <a:solidFill>
                  <a:srgbClr val="FFFF00"/>
                </a:solidFill>
              </a:rPr>
              <a:t>的</a:t>
            </a:r>
            <a:r>
              <a:rPr lang="zh-TW" altLang="en-US" sz="2200" dirty="0" smtClean="0">
                <a:solidFill>
                  <a:srgbClr val="FFFF00"/>
                </a:solidFill>
              </a:rPr>
              <a:t>設定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設定每⼀個線程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</a:rPr>
              <a:t>(thread)</a:t>
            </a:r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個別的優先權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</a:rPr>
              <a:t>(priority</a:t>
            </a:r>
            <a:r>
              <a:rPr lang="en-US" altLang="zh-TW" sz="2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1. </a:t>
            </a:r>
            <a:r>
              <a:rPr lang="en-US" altLang="zh-TW" sz="2200" dirty="0" smtClean="0">
                <a:solidFill>
                  <a:srgbClr val="FFFF00"/>
                </a:solidFill>
              </a:rPr>
              <a:t>SCHED_RR</a:t>
            </a:r>
            <a:r>
              <a:rPr lang="zh-TW" altLang="en-US" sz="2200" dirty="0" smtClean="0">
                <a:solidFill>
                  <a:srgbClr val="FFFF00"/>
                </a:solidFill>
              </a:rPr>
              <a:t> 和 </a:t>
            </a:r>
            <a:r>
              <a:rPr lang="en-US" altLang="zh-TW" sz="2200" dirty="0" smtClean="0">
                <a:solidFill>
                  <a:srgbClr val="FFFF00"/>
                </a:solidFill>
              </a:rPr>
              <a:t>SCHED_FIFO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	</a:t>
            </a:r>
            <a:r>
              <a:rPr lang="zh-TW" altLang="en-US" sz="2200" dirty="0" smtClean="0">
                <a:solidFill>
                  <a:schemeClr val="tx1"/>
                </a:solidFill>
              </a:rPr>
              <a:t>先用</a:t>
            </a:r>
            <a:r>
              <a:rPr lang="en-US" altLang="zh-TW" sz="2200" dirty="0" err="1" smtClean="0">
                <a:solidFill>
                  <a:schemeClr val="tx1"/>
                </a:solidFill>
              </a:rPr>
              <a:t>pthread_attr_setschedpolicy</a:t>
            </a:r>
            <a:r>
              <a:rPr lang="en-US" altLang="zh-TW" sz="2200" dirty="0" smtClean="0">
                <a:solidFill>
                  <a:schemeClr val="tx1"/>
                </a:solidFill>
              </a:rPr>
              <a:t>()</a:t>
            </a:r>
            <a:r>
              <a:rPr lang="zh-TW" altLang="en-US" sz="2200" dirty="0" smtClean="0">
                <a:solidFill>
                  <a:srgbClr val="FFFF00"/>
                </a:solidFill>
              </a:rPr>
              <a:t>設定排程策略</a:t>
            </a:r>
            <a:r>
              <a:rPr lang="en-US" altLang="zh-TW" sz="2200" dirty="0" smtClean="0">
                <a:solidFill>
                  <a:srgbClr val="FFFF00"/>
                </a:solidFill>
              </a:rPr>
              <a:t>	(policy)</a:t>
            </a:r>
            <a:r>
              <a:rPr lang="zh-TW" altLang="en-US" sz="2200" dirty="0" smtClean="0">
                <a:solidFill>
                  <a:schemeClr val="tx1"/>
                </a:solidFill>
              </a:rPr>
              <a:t>，再</a:t>
            </a:r>
            <a:r>
              <a:rPr lang="en-US" altLang="zh-TW" sz="2200" dirty="0" smtClean="0">
                <a:solidFill>
                  <a:schemeClr val="tx1"/>
                </a:solidFill>
              </a:rPr>
              <a:t>		</a:t>
            </a:r>
            <a:r>
              <a:rPr lang="zh-TW" altLang="en-US" sz="2200" dirty="0" smtClean="0">
                <a:solidFill>
                  <a:schemeClr val="tx1"/>
                </a:solidFill>
              </a:rPr>
              <a:t>以</a:t>
            </a:r>
            <a:r>
              <a:rPr lang="en-US" altLang="zh-TW" sz="2200" dirty="0" err="1" smtClean="0">
                <a:solidFill>
                  <a:schemeClr val="tx1"/>
                </a:solidFill>
              </a:rPr>
              <a:t>pthread_attr_setschedparam</a:t>
            </a:r>
            <a:r>
              <a:rPr lang="en-US" altLang="zh-TW" sz="2200" dirty="0" smtClean="0">
                <a:solidFill>
                  <a:schemeClr val="tx1"/>
                </a:solidFill>
              </a:rPr>
              <a:t>()</a:t>
            </a:r>
            <a:r>
              <a:rPr lang="zh-TW" altLang="en-US" sz="2200" dirty="0" smtClean="0">
                <a:solidFill>
                  <a:srgbClr val="FFFF00"/>
                </a:solidFill>
              </a:rPr>
              <a:t>設定優先權</a:t>
            </a:r>
            <a:r>
              <a:rPr lang="en-US" altLang="zh-TW" sz="2200" dirty="0" smtClean="0">
                <a:solidFill>
                  <a:srgbClr val="FFFF00"/>
                </a:solidFill>
              </a:rPr>
              <a:t>(priority)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2. </a:t>
            </a:r>
            <a:r>
              <a:rPr lang="en-US" altLang="zh-TW" sz="2200" dirty="0" smtClean="0">
                <a:solidFill>
                  <a:srgbClr val="FFFF00"/>
                </a:solidFill>
              </a:rPr>
              <a:t>SCHED_OTHER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zh-TW" altLang="en-US" sz="2200" dirty="0" smtClean="0">
                <a:solidFill>
                  <a:schemeClr val="tx1"/>
                </a:solidFill>
              </a:rPr>
              <a:t>利</a:t>
            </a:r>
            <a:r>
              <a:rPr lang="zh-TW" altLang="en-US" sz="2200" dirty="0">
                <a:solidFill>
                  <a:schemeClr val="tx1"/>
                </a:solidFill>
              </a:rPr>
              <a:t>⽤</a:t>
            </a:r>
            <a:r>
              <a:rPr lang="en-US" altLang="zh-TW" sz="2200" dirty="0" err="1">
                <a:solidFill>
                  <a:schemeClr val="tx1"/>
                </a:solidFill>
              </a:rPr>
              <a:t>setpriority</a:t>
            </a:r>
            <a:r>
              <a:rPr lang="en-US" altLang="zh-TW" sz="2200" dirty="0" smtClean="0">
                <a:solidFill>
                  <a:schemeClr val="tx1"/>
                </a:solidFill>
              </a:rPr>
              <a:t>()</a:t>
            </a:r>
            <a:r>
              <a:rPr lang="zh-TW" altLang="en-US" sz="2200" dirty="0" smtClean="0">
                <a:solidFill>
                  <a:schemeClr val="tx1"/>
                </a:solidFill>
              </a:rPr>
              <a:t>來</a:t>
            </a:r>
            <a:r>
              <a:rPr lang="zh-TW" altLang="en-US" sz="2200" dirty="0">
                <a:solidFill>
                  <a:srgbClr val="FFFF00"/>
                </a:solidFill>
              </a:rPr>
              <a:t>改變該線程</a:t>
            </a:r>
            <a:r>
              <a:rPr lang="en-US" altLang="zh-TW" sz="2200" dirty="0">
                <a:solidFill>
                  <a:srgbClr val="FFFF00"/>
                </a:solidFill>
              </a:rPr>
              <a:t>(thread)</a:t>
            </a:r>
            <a:r>
              <a:rPr lang="zh-TW" altLang="en-US" sz="2200" dirty="0">
                <a:solidFill>
                  <a:srgbClr val="FFFF00"/>
                </a:solidFill>
              </a:rPr>
              <a:t>的</a:t>
            </a:r>
            <a:r>
              <a:rPr lang="en-US" altLang="zh-TW" sz="2200" dirty="0" smtClean="0">
                <a:solidFill>
                  <a:srgbClr val="FFFF00"/>
                </a:solidFill>
              </a:rPr>
              <a:t>Nice</a:t>
            </a:r>
            <a:r>
              <a:rPr lang="zh-TW" altLang="en-US" sz="2200" dirty="0" smtClean="0">
                <a:solidFill>
                  <a:srgbClr val="FFFF00"/>
                </a:solidFill>
              </a:rPr>
              <a:t>值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US" altLang="zh-TW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79" y="334852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研究方法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79" y="1301005"/>
            <a:ext cx="9606009" cy="4971245"/>
          </a:xfrm>
        </p:spPr>
        <p:txBody>
          <a:bodyPr>
            <a:normAutofit/>
          </a:bodyPr>
          <a:lstStyle/>
          <a:p>
            <a:r>
              <a:rPr lang="zh-TW" altLang="en-US" sz="2200" dirty="0" smtClean="0">
                <a:solidFill>
                  <a:schemeClr val="accent6">
                    <a:lumMod val="50000"/>
                  </a:schemeClr>
                </a:solidFill>
              </a:rPr>
              <a:t>撰寫</a:t>
            </a:r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熱工作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</a:rPr>
              <a:t>(hot job)</a:t>
            </a:r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和冷工作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</a:rPr>
              <a:t>(cold job)</a:t>
            </a:r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zh-TW" altLang="en-US" sz="2200" dirty="0" smtClean="0">
                <a:solidFill>
                  <a:schemeClr val="accent6">
                    <a:lumMod val="50000"/>
                  </a:schemeClr>
                </a:solidFill>
              </a:rPr>
              <a:t>程式碼</a:t>
            </a:r>
            <a:endParaRPr lang="en-US" altLang="zh-TW" sz="2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1.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zh-TW" altLang="en-US" sz="2200" dirty="0" smtClean="0">
                <a:solidFill>
                  <a:srgbClr val="FFFF00"/>
                </a:solidFill>
              </a:rPr>
              <a:t>熱</a:t>
            </a:r>
            <a:r>
              <a:rPr lang="zh-TW" altLang="en-US" sz="2200" dirty="0">
                <a:solidFill>
                  <a:srgbClr val="FFFF00"/>
                </a:solidFill>
              </a:rPr>
              <a:t>⼯作</a:t>
            </a:r>
            <a:r>
              <a:rPr lang="en-US" altLang="zh-TW" sz="2200" dirty="0">
                <a:solidFill>
                  <a:srgbClr val="FFFF00"/>
                </a:solidFill>
              </a:rPr>
              <a:t>(hot job)</a:t>
            </a:r>
            <a:r>
              <a:rPr lang="zh-TW" altLang="en-US" sz="2200" dirty="0" smtClean="0">
                <a:solidFill>
                  <a:schemeClr val="tx1"/>
                </a:solidFill>
              </a:rPr>
              <a:t>：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r>
              <a:rPr lang="zh-TW" altLang="en-US" sz="2200" dirty="0" smtClean="0">
                <a:solidFill>
                  <a:schemeClr val="tx1"/>
                </a:solidFill>
              </a:rPr>
              <a:t>迫使</a:t>
            </a:r>
            <a:r>
              <a:rPr lang="zh-TW" altLang="en-US" sz="2200" dirty="0">
                <a:solidFill>
                  <a:schemeClr val="tx1"/>
                </a:solidFill>
              </a:rPr>
              <a:t>核⼼</a:t>
            </a:r>
            <a:r>
              <a:rPr lang="en-US" altLang="zh-TW" sz="2200" dirty="0">
                <a:solidFill>
                  <a:schemeClr val="tx1"/>
                </a:solidFill>
              </a:rPr>
              <a:t>(</a:t>
            </a:r>
            <a:r>
              <a:rPr lang="en-US" altLang="zh-TW" sz="2200" dirty="0" err="1">
                <a:solidFill>
                  <a:schemeClr val="tx1"/>
                </a:solidFill>
              </a:rPr>
              <a:t>cpu</a:t>
            </a:r>
            <a:r>
              <a:rPr lang="en-US" altLang="zh-TW" sz="2200" dirty="0">
                <a:solidFill>
                  <a:schemeClr val="tx1"/>
                </a:solidFill>
              </a:rPr>
              <a:t>)</a:t>
            </a:r>
            <a:r>
              <a:rPr lang="zh-TW" altLang="en-US" sz="2200" dirty="0">
                <a:solidFill>
                  <a:schemeClr val="tx1"/>
                </a:solidFill>
              </a:rPr>
              <a:t>處於不斷地進⾏計算的狀態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US" altLang="zh-TW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2. </a:t>
            </a:r>
            <a:r>
              <a:rPr lang="zh-TW" altLang="en-US" sz="2200" dirty="0" smtClean="0">
                <a:solidFill>
                  <a:srgbClr val="FFFF00"/>
                </a:solidFill>
              </a:rPr>
              <a:t>冷工作</a:t>
            </a:r>
            <a:r>
              <a:rPr lang="en-US" altLang="zh-TW" sz="2200" dirty="0" smtClean="0">
                <a:solidFill>
                  <a:srgbClr val="FFFF00"/>
                </a:solidFill>
              </a:rPr>
              <a:t>(cold job)</a:t>
            </a:r>
            <a:r>
              <a:rPr lang="zh-TW" altLang="en-US" sz="2200" dirty="0" smtClean="0">
                <a:solidFill>
                  <a:schemeClr val="tx1"/>
                </a:solidFill>
              </a:rPr>
              <a:t>：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r>
              <a:rPr lang="zh-TW" altLang="en-US" sz="2200" dirty="0" smtClean="0">
                <a:solidFill>
                  <a:schemeClr val="tx1"/>
                </a:solidFill>
              </a:rPr>
              <a:t>不斷去記憶體</a:t>
            </a:r>
            <a:r>
              <a:rPr lang="en-US" altLang="zh-TW" sz="2200" dirty="0" smtClean="0">
                <a:solidFill>
                  <a:schemeClr val="tx1"/>
                </a:solidFill>
              </a:rPr>
              <a:t>(</a:t>
            </a:r>
            <a:r>
              <a:rPr lang="en-US" altLang="zh-TW" sz="2200" dirty="0">
                <a:solidFill>
                  <a:schemeClr val="tx1"/>
                </a:solidFill>
              </a:rPr>
              <a:t>memory)</a:t>
            </a:r>
            <a:r>
              <a:rPr lang="zh-TW" altLang="en-US" sz="2200" dirty="0">
                <a:solidFill>
                  <a:schemeClr val="tx1"/>
                </a:solidFill>
              </a:rPr>
              <a:t>讀或寫</a:t>
            </a:r>
            <a:r>
              <a:rPr lang="zh-TW" altLang="en-US" sz="2200" dirty="0" smtClean="0">
                <a:solidFill>
                  <a:schemeClr val="tx1"/>
                </a:solidFill>
              </a:rPr>
              <a:t>資料</a:t>
            </a:r>
            <a:r>
              <a:rPr lang="zh-TW" altLang="en-US" sz="2200" dirty="0">
                <a:solidFill>
                  <a:schemeClr val="tx1"/>
                </a:solidFill>
              </a:rPr>
              <a:t>以</a:t>
            </a:r>
            <a:r>
              <a:rPr lang="zh-TW" altLang="en-US" sz="2200" dirty="0" smtClean="0">
                <a:solidFill>
                  <a:schemeClr val="tx1"/>
                </a:solidFill>
              </a:rPr>
              <a:t>閒置核</a:t>
            </a:r>
            <a:r>
              <a:rPr lang="zh-TW" altLang="en-US" sz="2200" dirty="0">
                <a:solidFill>
                  <a:schemeClr val="tx1"/>
                </a:solidFill>
              </a:rPr>
              <a:t>⼼</a:t>
            </a:r>
            <a:r>
              <a:rPr lang="en-US" altLang="zh-TW" sz="2200" dirty="0">
                <a:solidFill>
                  <a:schemeClr val="tx1"/>
                </a:solidFill>
              </a:rPr>
              <a:t>(</a:t>
            </a:r>
            <a:r>
              <a:rPr lang="en-US" altLang="zh-TW" sz="2200" dirty="0" err="1">
                <a:solidFill>
                  <a:schemeClr val="tx1"/>
                </a:solidFill>
              </a:rPr>
              <a:t>cpu</a:t>
            </a:r>
            <a:r>
              <a:rPr lang="en-US" altLang="zh-TW" sz="2200" dirty="0">
                <a:solidFill>
                  <a:schemeClr val="tx1"/>
                </a:solidFill>
              </a:rPr>
              <a:t>)</a:t>
            </a:r>
            <a:r>
              <a:rPr lang="zh-TW" altLang="en-US" sz="2200" dirty="0">
                <a:solidFill>
                  <a:schemeClr val="tx1"/>
                </a:solidFill>
              </a:rPr>
              <a:t>，</a:t>
            </a:r>
            <a:r>
              <a:rPr lang="zh-TW" altLang="en-US" sz="2200" dirty="0" smtClean="0">
                <a:solidFill>
                  <a:schemeClr val="tx1"/>
                </a:solidFill>
              </a:rPr>
              <a:t>然後盡量不要</a:t>
            </a:r>
            <a:r>
              <a:rPr lang="en-US" altLang="zh-TW" sz="2200" dirty="0" smtClean="0">
                <a:solidFill>
                  <a:schemeClr val="tx1"/>
                </a:solidFill>
              </a:rPr>
              <a:t>		</a:t>
            </a:r>
            <a:r>
              <a:rPr lang="zh-TW" altLang="en-US" sz="2200" dirty="0" smtClean="0">
                <a:solidFill>
                  <a:schemeClr val="tx1"/>
                </a:solidFill>
              </a:rPr>
              <a:t>使</a:t>
            </a:r>
            <a:r>
              <a:rPr lang="zh-TW" altLang="en-US" sz="2200" dirty="0">
                <a:solidFill>
                  <a:schemeClr val="tx1"/>
                </a:solidFill>
              </a:rPr>
              <a:t>⽤核⼼</a:t>
            </a:r>
            <a:r>
              <a:rPr lang="en-US" altLang="zh-TW" sz="2200" dirty="0">
                <a:solidFill>
                  <a:schemeClr val="tx1"/>
                </a:solidFill>
              </a:rPr>
              <a:t>(</a:t>
            </a:r>
            <a:r>
              <a:rPr lang="en-US" altLang="zh-TW" sz="2200" dirty="0" err="1">
                <a:solidFill>
                  <a:schemeClr val="tx1"/>
                </a:solidFill>
              </a:rPr>
              <a:t>cpu</a:t>
            </a:r>
            <a:r>
              <a:rPr lang="en-US" altLang="zh-TW" sz="2200" dirty="0" smtClean="0">
                <a:solidFill>
                  <a:schemeClr val="tx1"/>
                </a:solidFill>
              </a:rPr>
              <a:t>)</a:t>
            </a:r>
            <a:r>
              <a:rPr lang="zh-TW" altLang="en-US" sz="2200" dirty="0" smtClean="0">
                <a:solidFill>
                  <a:schemeClr val="tx1"/>
                </a:solidFill>
              </a:rPr>
              <a:t>去</a:t>
            </a:r>
            <a:r>
              <a:rPr lang="zh-TW" altLang="en-US" sz="2200" dirty="0">
                <a:solidFill>
                  <a:schemeClr val="tx1"/>
                </a:solidFill>
              </a:rPr>
              <a:t>做任何的計算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r>
              <a:rPr lang="zh-TW" altLang="en-US" sz="2200" dirty="0" smtClean="0">
                <a:solidFill>
                  <a:schemeClr val="tx1"/>
                </a:solidFill>
              </a:rPr>
              <a:t>  </a:t>
            </a:r>
            <a:r>
              <a:rPr lang="en-US" altLang="zh-TW" sz="2200" dirty="0" smtClean="0">
                <a:solidFill>
                  <a:srgbClr val="FFFF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✽</a:t>
            </a:r>
            <a:r>
              <a:rPr lang="zh-TW" altLang="en-US" sz="2200" dirty="0" smtClean="0">
                <a:solidFill>
                  <a:srgbClr val="FFFF00"/>
                </a:solidFill>
              </a:rPr>
              <a:t>需</a:t>
            </a:r>
            <a:r>
              <a:rPr lang="zh-TW" altLang="en-US" sz="2400" dirty="0" smtClean="0">
                <a:solidFill>
                  <a:srgbClr val="FFFF00"/>
                </a:solidFill>
              </a:rPr>
              <a:t>讀</a:t>
            </a:r>
            <a:r>
              <a:rPr lang="zh-TW" altLang="en-US" sz="2400" dirty="0">
                <a:solidFill>
                  <a:srgbClr val="FFFF00"/>
                </a:solidFill>
              </a:rPr>
              <a:t>或寫⼀個距離現在的記憶體</a:t>
            </a:r>
            <a:r>
              <a:rPr lang="zh-TW" altLang="en-US" sz="2400" dirty="0" smtClean="0">
                <a:solidFill>
                  <a:srgbClr val="FFFF00"/>
                </a:solidFill>
              </a:rPr>
              <a:t>位置超過</a:t>
            </a:r>
            <a:r>
              <a:rPr lang="zh-TW" altLang="en-US" sz="2400" dirty="0">
                <a:solidFill>
                  <a:srgbClr val="FFFF00"/>
                </a:solidFill>
              </a:rPr>
              <a:t>暫存器</a:t>
            </a:r>
            <a:r>
              <a:rPr lang="zh-TW" altLang="en-US" sz="2400" dirty="0" smtClean="0">
                <a:solidFill>
                  <a:srgbClr val="FFFF00"/>
                </a:solidFill>
              </a:rPr>
              <a:t>大小的</a:t>
            </a:r>
            <a:r>
              <a:rPr lang="zh-TW" altLang="en-US" sz="2400" dirty="0">
                <a:solidFill>
                  <a:srgbClr val="FFFF00"/>
                </a:solidFill>
              </a:rPr>
              <a:t>另</a:t>
            </a:r>
            <a:r>
              <a:rPr lang="zh-TW" altLang="en-US" sz="2400" dirty="0" smtClean="0">
                <a:solidFill>
                  <a:srgbClr val="FFFF00"/>
                </a:solidFill>
              </a:rPr>
              <a:t>⼀個</a:t>
            </a:r>
            <a:r>
              <a:rPr lang="en-US" altLang="zh-TW" sz="2400" dirty="0" smtClean="0">
                <a:solidFill>
                  <a:srgbClr val="FFFF00"/>
                </a:solidFill>
              </a:rPr>
              <a:t>		</a:t>
            </a:r>
            <a:r>
              <a:rPr lang="zh-TW" altLang="en-US" sz="2400" dirty="0" smtClean="0">
                <a:solidFill>
                  <a:srgbClr val="FFFF00"/>
                </a:solidFill>
              </a:rPr>
              <a:t>     記憶體位置。</a:t>
            </a:r>
            <a:endParaRPr lang="en-US" altLang="zh-TW" sz="2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76" y="453980"/>
            <a:ext cx="8126251" cy="486499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85359" y="5370489"/>
            <a:ext cx="8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5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80" y="51516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研究方法</a:t>
            </a:r>
            <a:endParaRPr lang="zh-TW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79" y="1301005"/>
            <a:ext cx="9606009" cy="4971245"/>
          </a:xfrm>
        </p:spPr>
        <p:txBody>
          <a:bodyPr>
            <a:normAutofit/>
          </a:bodyPr>
          <a:lstStyle/>
          <a:p>
            <a:r>
              <a:rPr lang="zh-TW" altLang="en-US" sz="2200" dirty="0" smtClean="0">
                <a:solidFill>
                  <a:schemeClr val="accent6">
                    <a:lumMod val="50000"/>
                  </a:schemeClr>
                </a:solidFill>
              </a:rPr>
              <a:t>執行</a:t>
            </a:r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不同組合順序的熱工作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</a:rPr>
              <a:t>(hot job)</a:t>
            </a:r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和冷工作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</a:rPr>
              <a:t>(cold job</a:t>
            </a:r>
            <a:r>
              <a:rPr lang="en-US" altLang="zh-TW" sz="2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r>
              <a:rPr lang="zh-TW" altLang="en-US" sz="2200" dirty="0" smtClean="0">
                <a:solidFill>
                  <a:schemeClr val="tx1"/>
                </a:solidFill>
              </a:rPr>
              <a:t>以</a:t>
            </a:r>
            <a:r>
              <a:rPr lang="zh-TW" altLang="en-US" sz="2200" dirty="0">
                <a:solidFill>
                  <a:schemeClr val="tx1"/>
                </a:solidFill>
              </a:rPr>
              <a:t>指令列</a:t>
            </a:r>
            <a:r>
              <a:rPr lang="en-US" altLang="zh-TW" sz="2200" dirty="0">
                <a:solidFill>
                  <a:schemeClr val="tx1"/>
                </a:solidFill>
              </a:rPr>
              <a:t>(command line)</a:t>
            </a:r>
            <a:r>
              <a:rPr lang="zh-TW" altLang="en-US" sz="2200" dirty="0">
                <a:solidFill>
                  <a:schemeClr val="tx1"/>
                </a:solidFill>
              </a:rPr>
              <a:t>上的</a:t>
            </a:r>
            <a:r>
              <a:rPr lang="en-US" altLang="zh-TW" sz="2200" dirty="0" err="1">
                <a:solidFill>
                  <a:srgbClr val="FFFF00"/>
                </a:solidFill>
              </a:rPr>
              <a:t>argv</a:t>
            </a:r>
            <a:r>
              <a:rPr lang="zh-TW" altLang="en-US" sz="2200" dirty="0">
                <a:solidFill>
                  <a:srgbClr val="FFFF00"/>
                </a:solidFill>
              </a:rPr>
              <a:t>參數</a:t>
            </a:r>
            <a:r>
              <a:rPr lang="zh-TW" altLang="en-US" sz="2200" dirty="0">
                <a:solidFill>
                  <a:schemeClr val="tx1"/>
                </a:solidFill>
              </a:rPr>
              <a:t>來傳遞要測試的冷⼯</a:t>
            </a:r>
            <a:r>
              <a:rPr lang="zh-TW" altLang="en-US" sz="2200" dirty="0" smtClean="0">
                <a:solidFill>
                  <a:schemeClr val="tx1"/>
                </a:solidFill>
              </a:rPr>
              <a:t>作</a:t>
            </a:r>
            <a:r>
              <a:rPr lang="en-US" altLang="zh-TW" sz="2200" dirty="0" smtClean="0">
                <a:solidFill>
                  <a:schemeClr val="tx1"/>
                </a:solidFill>
              </a:rPr>
              <a:t>(</a:t>
            </a:r>
            <a:r>
              <a:rPr lang="en-US" altLang="zh-TW" sz="2200" dirty="0">
                <a:solidFill>
                  <a:schemeClr val="tx1"/>
                </a:solidFill>
              </a:rPr>
              <a:t>cold </a:t>
            </a:r>
            <a:r>
              <a:rPr lang="en-US" altLang="zh-TW" sz="2200" dirty="0" smtClean="0">
                <a:solidFill>
                  <a:schemeClr val="tx1"/>
                </a:solidFill>
              </a:rPr>
              <a:t>	job</a:t>
            </a:r>
            <a:r>
              <a:rPr lang="en-US" altLang="zh-TW" sz="2200" dirty="0">
                <a:solidFill>
                  <a:schemeClr val="tx1"/>
                </a:solidFill>
              </a:rPr>
              <a:t>)</a:t>
            </a:r>
            <a:r>
              <a:rPr lang="zh-TW" altLang="en-US" sz="2200" dirty="0">
                <a:solidFill>
                  <a:schemeClr val="tx1"/>
                </a:solidFill>
              </a:rPr>
              <a:t>和熱⼯作</a:t>
            </a:r>
            <a:r>
              <a:rPr lang="en-US" altLang="zh-TW" sz="2200" dirty="0">
                <a:solidFill>
                  <a:schemeClr val="tx1"/>
                </a:solidFill>
              </a:rPr>
              <a:t>(hot job)</a:t>
            </a:r>
            <a:r>
              <a:rPr lang="zh-TW" altLang="en-US" sz="2200" dirty="0">
                <a:solidFill>
                  <a:schemeClr val="tx1"/>
                </a:solidFill>
              </a:rPr>
              <a:t>的順序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	</a:t>
            </a:r>
            <a:r>
              <a:rPr lang="en-US" altLang="zh-TW" sz="2200" dirty="0" smtClean="0">
                <a:solidFill>
                  <a:srgbClr val="FFFF00"/>
                </a:solidFill>
              </a:rPr>
              <a:t>E.g</a:t>
            </a:r>
            <a:r>
              <a:rPr lang="en-US" altLang="zh-TW" sz="2200" dirty="0">
                <a:solidFill>
                  <a:srgbClr val="FFFF00"/>
                </a:solidFill>
              </a:rPr>
              <a:t>. ./test 1 1 1 0 0 0 0 0 1 </a:t>
            </a:r>
            <a:r>
              <a:rPr lang="en-US" altLang="zh-TW" sz="22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zh-TW" altLang="en-US" sz="2200" dirty="0">
                <a:solidFill>
                  <a:schemeClr val="accent6">
                    <a:lumMod val="50000"/>
                  </a:schemeClr>
                </a:solidFill>
              </a:rPr>
              <a:t>量測程式的執行時間及執行期間的溫度</a:t>
            </a:r>
            <a:r>
              <a:rPr lang="zh-TW" altLang="en-US" sz="2200" dirty="0" smtClean="0">
                <a:solidFill>
                  <a:schemeClr val="accent6">
                    <a:lumMod val="50000"/>
                  </a:schemeClr>
                </a:solidFill>
              </a:rPr>
              <a:t>變化</a:t>
            </a:r>
            <a:endParaRPr lang="en-US" altLang="zh-TW" sz="2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1. </a:t>
            </a:r>
            <a:r>
              <a:rPr lang="zh-TW" altLang="en-US" sz="2200" dirty="0" smtClean="0">
                <a:solidFill>
                  <a:srgbClr val="FFFF00"/>
                </a:solidFill>
              </a:rPr>
              <a:t>執行時間</a:t>
            </a:r>
            <a:r>
              <a:rPr lang="zh-TW" altLang="en-US" sz="2200" dirty="0" smtClean="0">
                <a:solidFill>
                  <a:schemeClr val="tx1"/>
                </a:solidFill>
              </a:rPr>
              <a:t>：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r>
              <a:rPr lang="zh-TW" altLang="en-US" sz="2200" dirty="0" smtClean="0">
                <a:solidFill>
                  <a:schemeClr val="tx1"/>
                </a:solidFill>
              </a:rPr>
              <a:t>使</a:t>
            </a:r>
            <a:r>
              <a:rPr lang="zh-TW" altLang="en-US" sz="2200" dirty="0">
                <a:solidFill>
                  <a:schemeClr val="tx1"/>
                </a:solidFill>
              </a:rPr>
              <a:t>⽤</a:t>
            </a:r>
            <a:r>
              <a:rPr lang="en-US" altLang="zh-TW" sz="2200" dirty="0" err="1">
                <a:solidFill>
                  <a:srgbClr val="FFFF00"/>
                </a:solidFill>
              </a:rPr>
              <a:t>gettimeofday</a:t>
            </a:r>
            <a:r>
              <a:rPr lang="en-US" altLang="zh-TW" sz="2200" dirty="0" smtClean="0">
                <a:solidFill>
                  <a:srgbClr val="FFFF00"/>
                </a:solidFill>
              </a:rPr>
              <a:t>()</a:t>
            </a:r>
            <a:r>
              <a:rPr lang="zh-TW" altLang="en-US" sz="2200" dirty="0" smtClean="0">
                <a:solidFill>
                  <a:schemeClr val="tx1"/>
                </a:solidFill>
              </a:rPr>
              <a:t>來</a:t>
            </a:r>
            <a:r>
              <a:rPr lang="zh-TW" altLang="en-US" sz="2200" dirty="0">
                <a:solidFill>
                  <a:schemeClr val="tx1"/>
                </a:solidFill>
              </a:rPr>
              <a:t>量測我的程式的</a:t>
            </a:r>
            <a:r>
              <a:rPr lang="zh-TW" altLang="en-US" sz="2200" dirty="0" smtClean="0">
                <a:solidFill>
                  <a:schemeClr val="tx1"/>
                </a:solidFill>
              </a:rPr>
              <a:t>執⾏</a:t>
            </a:r>
            <a:r>
              <a:rPr lang="zh-TW" altLang="en-US" sz="2200" dirty="0">
                <a:solidFill>
                  <a:schemeClr val="tx1"/>
                </a:solidFill>
              </a:rPr>
              <a:t>時間</a:t>
            </a:r>
            <a:r>
              <a:rPr lang="zh-TW" altLang="en-US" sz="2200" dirty="0" smtClean="0">
                <a:solidFill>
                  <a:schemeClr val="tx1"/>
                </a:solidFill>
              </a:rPr>
              <a:t>。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2. </a:t>
            </a:r>
            <a:r>
              <a:rPr lang="zh-TW" altLang="en-US" sz="2200" dirty="0" smtClean="0">
                <a:solidFill>
                  <a:srgbClr val="FFFF00"/>
                </a:solidFill>
              </a:rPr>
              <a:t>溫度變化</a:t>
            </a:r>
            <a:r>
              <a:rPr lang="zh-TW" altLang="en-US" sz="2200" dirty="0" smtClean="0">
                <a:solidFill>
                  <a:schemeClr val="tx1"/>
                </a:solidFill>
              </a:rPr>
              <a:t>：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	</a:t>
            </a:r>
            <a:r>
              <a:rPr lang="en-US" altLang="zh-TW" sz="2200" dirty="0" smtClean="0">
                <a:solidFill>
                  <a:schemeClr val="tx1"/>
                </a:solidFill>
              </a:rPr>
              <a:t>	</a:t>
            </a:r>
            <a:r>
              <a:rPr lang="zh-TW" altLang="en-US" sz="2200" dirty="0">
                <a:solidFill>
                  <a:schemeClr val="tx1"/>
                </a:solidFill>
              </a:rPr>
              <a:t>利⽤</a:t>
            </a:r>
            <a:r>
              <a:rPr lang="en-US" altLang="zh-TW" sz="2200" dirty="0" err="1" smtClean="0">
                <a:solidFill>
                  <a:srgbClr val="FFFF00"/>
                </a:solidFill>
              </a:rPr>
              <a:t>psensor</a:t>
            </a:r>
            <a:r>
              <a:rPr lang="zh-TW" altLang="en-US" sz="2200" dirty="0" smtClean="0">
                <a:solidFill>
                  <a:schemeClr val="tx1"/>
                </a:solidFill>
              </a:rPr>
              <a:t>來</a:t>
            </a:r>
            <a:r>
              <a:rPr lang="zh-TW" altLang="en-US" sz="2200" dirty="0">
                <a:solidFill>
                  <a:schemeClr val="tx1"/>
                </a:solidFill>
              </a:rPr>
              <a:t>監測程式執⾏期間的溫度</a:t>
            </a:r>
            <a:r>
              <a:rPr lang="zh-TW" altLang="en-US" sz="2200" dirty="0" smtClean="0">
                <a:solidFill>
                  <a:schemeClr val="tx1"/>
                </a:solidFill>
              </a:rPr>
              <a:t>變化。</a:t>
            </a:r>
            <a:endParaRPr lang="en-US" altLang="zh-TW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587</TotalTime>
  <Words>786</Words>
  <Application>Microsoft Office PowerPoint</Application>
  <PresentationFormat>寬螢幕</PresentationFormat>
  <Paragraphs>88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Calibri</vt:lpstr>
      <vt:lpstr>Century Gothic</vt:lpstr>
      <vt:lpstr>Wingdings 3</vt:lpstr>
      <vt:lpstr>切割線</vt:lpstr>
      <vt:lpstr>Linux作業系統 多核⼼處理器之 耗電與溫度 管理評估與優化</vt:lpstr>
      <vt:lpstr>研究動機與目的</vt:lpstr>
      <vt:lpstr>研究動機與目的</vt:lpstr>
      <vt:lpstr>文獻探討</vt:lpstr>
      <vt:lpstr>研究方法</vt:lpstr>
      <vt:lpstr>研究方法</vt:lpstr>
      <vt:lpstr>研究方法</vt:lpstr>
      <vt:lpstr>PowerPoint 簡報</vt:lpstr>
      <vt:lpstr>研究方法</vt:lpstr>
      <vt:lpstr>結果與討論</vt:lpstr>
      <vt:lpstr>結果與討論</vt:lpstr>
      <vt:lpstr>結果與討論</vt:lpstr>
      <vt:lpstr>結果與討論</vt:lpstr>
      <vt:lpstr>未來展望</vt:lpstr>
      <vt:lpstr>未來展望</vt:lpstr>
      <vt:lpstr>感謝您們的聆聽！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Linux作業系統多核⼼處理器之耗電與溫度管理評估與優化</dc:title>
  <dc:creator>陳德芷</dc:creator>
  <cp:lastModifiedBy>陳德芷</cp:lastModifiedBy>
  <cp:revision>33</cp:revision>
  <dcterms:created xsi:type="dcterms:W3CDTF">2016-06-19T08:38:54Z</dcterms:created>
  <dcterms:modified xsi:type="dcterms:W3CDTF">2016-06-20T03:15:04Z</dcterms:modified>
</cp:coreProperties>
</file>