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70" r:id="rId11"/>
    <p:sldId id="283" r:id="rId12"/>
    <p:sldId id="271" r:id="rId13"/>
    <p:sldId id="269" r:id="rId14"/>
    <p:sldId id="264" r:id="rId15"/>
    <p:sldId id="273" r:id="rId16"/>
    <p:sldId id="265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C3EBB-45B4-4EEA-9445-51600427FD12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13B81A-ADB9-4124-9F3E-740F5EBD1FB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4A74B7FD-C8E5-492C-BF60-28BA460E9524}" type="parTrans" cxnId="{D5178C2E-66D3-4EB3-97B7-63E400E26D29}">
      <dgm:prSet/>
      <dgm:spPr/>
      <dgm:t>
        <a:bodyPr/>
        <a:lstStyle/>
        <a:p>
          <a:endParaRPr lang="en-US"/>
        </a:p>
      </dgm:t>
    </dgm:pt>
    <dgm:pt modelId="{54F89CE1-7C9F-4547-B3A2-FBB36DA9CAD3}" type="sibTrans" cxnId="{D5178C2E-66D3-4EB3-97B7-63E400E26D29}">
      <dgm:prSet/>
      <dgm:spPr/>
      <dgm:t>
        <a:bodyPr/>
        <a:lstStyle/>
        <a:p>
          <a:endParaRPr lang="en-US"/>
        </a:p>
      </dgm:t>
    </dgm:pt>
    <dgm:pt modelId="{77DB2B9C-9093-42A2-B25A-DC27D68CD990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9CCBB8A5-CC87-42BC-9183-001E7BD3E339}" type="parTrans" cxnId="{3D7529EF-995C-4B5B-ADE5-00F28B09D81E}">
      <dgm:prSet/>
      <dgm:spPr/>
      <dgm:t>
        <a:bodyPr/>
        <a:lstStyle/>
        <a:p>
          <a:endParaRPr lang="en-US"/>
        </a:p>
      </dgm:t>
    </dgm:pt>
    <dgm:pt modelId="{090B3652-1FC1-41B5-88E5-4D7D5BB4CC27}" type="sibTrans" cxnId="{3D7529EF-995C-4B5B-ADE5-00F28B09D81E}">
      <dgm:prSet/>
      <dgm:spPr/>
      <dgm:t>
        <a:bodyPr/>
        <a:lstStyle/>
        <a:p>
          <a:endParaRPr lang="en-US"/>
        </a:p>
      </dgm:t>
    </dgm:pt>
    <dgm:pt modelId="{5458EEF4-5EB8-4F0E-8CE7-788E6354FD35}">
      <dgm:prSet/>
      <dgm:spPr/>
      <dgm:t>
        <a:bodyPr/>
        <a:lstStyle/>
        <a:p>
          <a:r>
            <a:rPr lang="en-US"/>
            <a:t>Motivation</a:t>
          </a:r>
        </a:p>
      </dgm:t>
    </dgm:pt>
    <dgm:pt modelId="{05D1D345-5306-44FC-94D7-D0C8B88A68B0}" type="parTrans" cxnId="{8DFCD106-232E-4BFF-8B5E-EBCB6074FF4D}">
      <dgm:prSet/>
      <dgm:spPr/>
      <dgm:t>
        <a:bodyPr/>
        <a:lstStyle/>
        <a:p>
          <a:endParaRPr lang="en-US"/>
        </a:p>
      </dgm:t>
    </dgm:pt>
    <dgm:pt modelId="{9747406E-BBA1-4FCB-BB06-8725EC967CF2}" type="sibTrans" cxnId="{8DFCD106-232E-4BFF-8B5E-EBCB6074FF4D}">
      <dgm:prSet/>
      <dgm:spPr/>
      <dgm:t>
        <a:bodyPr/>
        <a:lstStyle/>
        <a:p>
          <a:endParaRPr lang="en-US"/>
        </a:p>
      </dgm:t>
    </dgm:pt>
    <dgm:pt modelId="{4F7A76C6-FC50-4FAF-B5AF-0B5C755F0786}">
      <dgm:prSet/>
      <dgm:spPr/>
      <dgm:t>
        <a:bodyPr/>
        <a:lstStyle/>
        <a:p>
          <a:r>
            <a:rPr lang="en-US"/>
            <a:t>Objectives</a:t>
          </a:r>
        </a:p>
      </dgm:t>
    </dgm:pt>
    <dgm:pt modelId="{CF00CDE8-968A-465F-BD32-03178D0DC553}" type="parTrans" cxnId="{53371B4A-0B82-4C5C-9613-0DEE22479FD0}">
      <dgm:prSet/>
      <dgm:spPr/>
      <dgm:t>
        <a:bodyPr/>
        <a:lstStyle/>
        <a:p>
          <a:endParaRPr lang="en-US"/>
        </a:p>
      </dgm:t>
    </dgm:pt>
    <dgm:pt modelId="{CA61DEAF-6601-4EE3-BB71-2D8EA569EEC5}" type="sibTrans" cxnId="{53371B4A-0B82-4C5C-9613-0DEE22479FD0}">
      <dgm:prSet/>
      <dgm:spPr/>
      <dgm:t>
        <a:bodyPr/>
        <a:lstStyle/>
        <a:p>
          <a:endParaRPr lang="en-US"/>
        </a:p>
      </dgm:t>
    </dgm:pt>
    <dgm:pt modelId="{36F9A235-B983-4D31-85B0-F156E222FA4C}">
      <dgm:prSet/>
      <dgm:spPr/>
      <dgm:t>
        <a:bodyPr/>
        <a:lstStyle/>
        <a:p>
          <a:r>
            <a:rPr lang="en-US"/>
            <a:t>Tech Stack</a:t>
          </a:r>
        </a:p>
      </dgm:t>
    </dgm:pt>
    <dgm:pt modelId="{B07AC5F2-7C4E-4DBC-9F44-FFD72CFEBCB9}" type="parTrans" cxnId="{4A8AF372-BFF1-4E2A-8A30-349121CFDBB8}">
      <dgm:prSet/>
      <dgm:spPr/>
      <dgm:t>
        <a:bodyPr/>
        <a:lstStyle/>
        <a:p>
          <a:endParaRPr lang="en-US"/>
        </a:p>
      </dgm:t>
    </dgm:pt>
    <dgm:pt modelId="{9109EC15-94EF-4DA4-AE84-20F6562C7774}" type="sibTrans" cxnId="{4A8AF372-BFF1-4E2A-8A30-349121CFDBB8}">
      <dgm:prSet/>
      <dgm:spPr/>
      <dgm:t>
        <a:bodyPr/>
        <a:lstStyle/>
        <a:p>
          <a:endParaRPr lang="en-US"/>
        </a:p>
      </dgm:t>
    </dgm:pt>
    <dgm:pt modelId="{F6A0A8CE-74EA-456B-B12E-A5BCD9BA3AE8}">
      <dgm:prSet/>
      <dgm:spPr/>
      <dgm:t>
        <a:bodyPr/>
        <a:lstStyle/>
        <a:p>
          <a:r>
            <a:rPr lang="en-US"/>
            <a:t>Methodology</a:t>
          </a:r>
        </a:p>
      </dgm:t>
    </dgm:pt>
    <dgm:pt modelId="{D1A87BF8-BD06-4E13-AAC5-B51C78A2CF31}" type="parTrans" cxnId="{49DF931B-1231-4C00-8558-68847B52F9CC}">
      <dgm:prSet/>
      <dgm:spPr/>
      <dgm:t>
        <a:bodyPr/>
        <a:lstStyle/>
        <a:p>
          <a:endParaRPr lang="en-US"/>
        </a:p>
      </dgm:t>
    </dgm:pt>
    <dgm:pt modelId="{0574721A-30AE-4802-96E5-F830E3ADFD41}" type="sibTrans" cxnId="{49DF931B-1231-4C00-8558-68847B52F9CC}">
      <dgm:prSet/>
      <dgm:spPr/>
      <dgm:t>
        <a:bodyPr/>
        <a:lstStyle/>
        <a:p>
          <a:endParaRPr lang="en-US"/>
        </a:p>
      </dgm:t>
    </dgm:pt>
    <dgm:pt modelId="{6779DF08-46A2-4758-8537-28D42FE2EBB1}">
      <dgm:prSet/>
      <dgm:spPr/>
      <dgm:t>
        <a:bodyPr/>
        <a:lstStyle/>
        <a:p>
          <a:r>
            <a:rPr lang="en-US"/>
            <a:t>SWOT Analysis</a:t>
          </a:r>
        </a:p>
      </dgm:t>
    </dgm:pt>
    <dgm:pt modelId="{45D9A142-2C6C-4F4B-92EB-246217767AD8}" type="parTrans" cxnId="{0F5E2C16-7307-404D-BE3B-DBBA60EB1DD4}">
      <dgm:prSet/>
      <dgm:spPr/>
      <dgm:t>
        <a:bodyPr/>
        <a:lstStyle/>
        <a:p>
          <a:endParaRPr lang="en-US"/>
        </a:p>
      </dgm:t>
    </dgm:pt>
    <dgm:pt modelId="{245AC1CD-1989-4247-B07E-69158C982135}" type="sibTrans" cxnId="{0F5E2C16-7307-404D-BE3B-DBBA60EB1DD4}">
      <dgm:prSet/>
      <dgm:spPr/>
      <dgm:t>
        <a:bodyPr/>
        <a:lstStyle/>
        <a:p>
          <a:endParaRPr lang="en-US"/>
        </a:p>
      </dgm:t>
    </dgm:pt>
    <dgm:pt modelId="{9D4BC330-6214-4774-A8B1-93BF07A1BD62}">
      <dgm:prSet/>
      <dgm:spPr/>
      <dgm:t>
        <a:bodyPr/>
        <a:lstStyle/>
        <a:p>
          <a:r>
            <a:rPr lang="en-US"/>
            <a:t>Application of the </a:t>
          </a:r>
          <a:r>
            <a:rPr lang="en-US">
              <a:latin typeface="Century Gothic" panose="020B0502020202020204"/>
            </a:rPr>
            <a:t>Projec</a:t>
          </a:r>
          <a:endParaRPr lang="en-US"/>
        </a:p>
      </dgm:t>
    </dgm:pt>
    <dgm:pt modelId="{A44F261B-F8D6-4D2B-B453-9004244C33A9}" type="parTrans" cxnId="{6C852070-9DD9-4C10-8647-77685BB98D50}">
      <dgm:prSet/>
      <dgm:spPr/>
      <dgm:t>
        <a:bodyPr/>
        <a:lstStyle/>
        <a:p>
          <a:endParaRPr lang="en-US"/>
        </a:p>
      </dgm:t>
    </dgm:pt>
    <dgm:pt modelId="{C6B61F73-940D-45EB-87AD-3A8132E6DE51}" type="sibTrans" cxnId="{6C852070-9DD9-4C10-8647-77685BB98D50}">
      <dgm:prSet/>
      <dgm:spPr/>
      <dgm:t>
        <a:bodyPr/>
        <a:lstStyle/>
        <a:p>
          <a:endParaRPr lang="en-US"/>
        </a:p>
      </dgm:t>
    </dgm:pt>
    <dgm:pt modelId="{E0BD8D16-EC98-4AC4-8D05-9EF7ADB66430}">
      <dgm:prSet/>
      <dgm:spPr/>
      <dgm:t>
        <a:bodyPr/>
        <a:lstStyle/>
        <a:p>
          <a:r>
            <a:rPr lang="en-US"/>
            <a:t>References </a:t>
          </a:r>
        </a:p>
      </dgm:t>
    </dgm:pt>
    <dgm:pt modelId="{8B784ABD-4086-44F9-A8FB-01D2A0F4305A}" type="parTrans" cxnId="{E0DFBC2A-95B6-4686-B350-532C2397133B}">
      <dgm:prSet/>
      <dgm:spPr/>
      <dgm:t>
        <a:bodyPr/>
        <a:lstStyle/>
        <a:p>
          <a:endParaRPr lang="en-US"/>
        </a:p>
      </dgm:t>
    </dgm:pt>
    <dgm:pt modelId="{EC91529E-CCD6-49A3-A9CC-561C096D75EB}" type="sibTrans" cxnId="{E0DFBC2A-95B6-4686-B350-532C2397133B}">
      <dgm:prSet/>
      <dgm:spPr/>
      <dgm:t>
        <a:bodyPr/>
        <a:lstStyle/>
        <a:p>
          <a:endParaRPr lang="en-US"/>
        </a:p>
      </dgm:t>
    </dgm:pt>
    <dgm:pt modelId="{6AF0DD42-85AC-44CE-A7F0-6B61E1C90688}" type="pres">
      <dgm:prSet presAssocID="{8CCC3EBB-45B4-4EEA-9445-51600427FD12}" presName="Name0" presStyleCnt="0">
        <dgm:presLayoutVars>
          <dgm:dir/>
          <dgm:resizeHandles val="exact"/>
        </dgm:presLayoutVars>
      </dgm:prSet>
      <dgm:spPr/>
    </dgm:pt>
    <dgm:pt modelId="{10AB8AB8-A24B-4D78-8692-FC599B25A09B}" type="pres">
      <dgm:prSet presAssocID="{8CCC3EBB-45B4-4EEA-9445-51600427FD12}" presName="cycle" presStyleCnt="0"/>
      <dgm:spPr/>
    </dgm:pt>
    <dgm:pt modelId="{D85D40A6-84B0-40A3-A53A-F531A2A9E4AE}" type="pres">
      <dgm:prSet presAssocID="{2113B81A-ADB9-4124-9F3E-740F5EBD1FB8}" presName="nodeFirstNode" presStyleLbl="node1" presStyleIdx="0" presStyleCnt="9">
        <dgm:presLayoutVars>
          <dgm:bulletEnabled val="1"/>
        </dgm:presLayoutVars>
      </dgm:prSet>
      <dgm:spPr/>
    </dgm:pt>
    <dgm:pt modelId="{A7B175C6-0769-46D2-91DB-01BD3D8F8FAD}" type="pres">
      <dgm:prSet presAssocID="{54F89CE1-7C9F-4547-B3A2-FBB36DA9CAD3}" presName="sibTransFirstNode" presStyleLbl="bgShp" presStyleIdx="0" presStyleCnt="1"/>
      <dgm:spPr/>
    </dgm:pt>
    <dgm:pt modelId="{424BD490-8670-426A-9741-462F816DD009}" type="pres">
      <dgm:prSet presAssocID="{77DB2B9C-9093-42A2-B25A-DC27D68CD990}" presName="nodeFollowingNodes" presStyleLbl="node1" presStyleIdx="1" presStyleCnt="9">
        <dgm:presLayoutVars>
          <dgm:bulletEnabled val="1"/>
        </dgm:presLayoutVars>
      </dgm:prSet>
      <dgm:spPr/>
    </dgm:pt>
    <dgm:pt modelId="{FC6FE097-460D-4330-B024-22C9296B1CE9}" type="pres">
      <dgm:prSet presAssocID="{5458EEF4-5EB8-4F0E-8CE7-788E6354FD35}" presName="nodeFollowingNodes" presStyleLbl="node1" presStyleIdx="2" presStyleCnt="9">
        <dgm:presLayoutVars>
          <dgm:bulletEnabled val="1"/>
        </dgm:presLayoutVars>
      </dgm:prSet>
      <dgm:spPr/>
    </dgm:pt>
    <dgm:pt modelId="{3350E689-B0C8-450C-9911-075B81ECAD58}" type="pres">
      <dgm:prSet presAssocID="{4F7A76C6-FC50-4FAF-B5AF-0B5C755F0786}" presName="nodeFollowingNodes" presStyleLbl="node1" presStyleIdx="3" presStyleCnt="9">
        <dgm:presLayoutVars>
          <dgm:bulletEnabled val="1"/>
        </dgm:presLayoutVars>
      </dgm:prSet>
      <dgm:spPr/>
    </dgm:pt>
    <dgm:pt modelId="{4AEC981E-E16C-4979-B299-6CFE4DE15598}" type="pres">
      <dgm:prSet presAssocID="{36F9A235-B983-4D31-85B0-F156E222FA4C}" presName="nodeFollowingNodes" presStyleLbl="node1" presStyleIdx="4" presStyleCnt="9">
        <dgm:presLayoutVars>
          <dgm:bulletEnabled val="1"/>
        </dgm:presLayoutVars>
      </dgm:prSet>
      <dgm:spPr/>
    </dgm:pt>
    <dgm:pt modelId="{1E0DD176-7450-4FF1-AB3E-BF4E711608A0}" type="pres">
      <dgm:prSet presAssocID="{F6A0A8CE-74EA-456B-B12E-A5BCD9BA3AE8}" presName="nodeFollowingNodes" presStyleLbl="node1" presStyleIdx="5" presStyleCnt="9">
        <dgm:presLayoutVars>
          <dgm:bulletEnabled val="1"/>
        </dgm:presLayoutVars>
      </dgm:prSet>
      <dgm:spPr/>
    </dgm:pt>
    <dgm:pt modelId="{246E6D49-BC41-4224-BAB7-B0E4C2EA282B}" type="pres">
      <dgm:prSet presAssocID="{6779DF08-46A2-4758-8537-28D42FE2EBB1}" presName="nodeFollowingNodes" presStyleLbl="node1" presStyleIdx="6" presStyleCnt="9">
        <dgm:presLayoutVars>
          <dgm:bulletEnabled val="1"/>
        </dgm:presLayoutVars>
      </dgm:prSet>
      <dgm:spPr/>
    </dgm:pt>
    <dgm:pt modelId="{D3D7BA9C-C5D4-4E63-9FD1-4D298B795AFE}" type="pres">
      <dgm:prSet presAssocID="{9D4BC330-6214-4774-A8B1-93BF07A1BD62}" presName="nodeFollowingNodes" presStyleLbl="node1" presStyleIdx="7" presStyleCnt="9">
        <dgm:presLayoutVars>
          <dgm:bulletEnabled val="1"/>
        </dgm:presLayoutVars>
      </dgm:prSet>
      <dgm:spPr/>
    </dgm:pt>
    <dgm:pt modelId="{5F6C8C51-D9D5-4044-8A02-7BA382043CE0}" type="pres">
      <dgm:prSet presAssocID="{E0BD8D16-EC98-4AC4-8D05-9EF7ADB66430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8DFCD106-232E-4BFF-8B5E-EBCB6074FF4D}" srcId="{8CCC3EBB-45B4-4EEA-9445-51600427FD12}" destId="{5458EEF4-5EB8-4F0E-8CE7-788E6354FD35}" srcOrd="2" destOrd="0" parTransId="{05D1D345-5306-44FC-94D7-D0C8B88A68B0}" sibTransId="{9747406E-BBA1-4FCB-BB06-8725EC967CF2}"/>
    <dgm:cxn modelId="{E1B42E13-DE85-457D-B148-B937CB203C6D}" type="presOf" srcId="{4F7A76C6-FC50-4FAF-B5AF-0B5C755F0786}" destId="{3350E689-B0C8-450C-9911-075B81ECAD58}" srcOrd="0" destOrd="0" presId="urn:microsoft.com/office/officeart/2005/8/layout/cycle3"/>
    <dgm:cxn modelId="{0F5E2C16-7307-404D-BE3B-DBBA60EB1DD4}" srcId="{8CCC3EBB-45B4-4EEA-9445-51600427FD12}" destId="{6779DF08-46A2-4758-8537-28D42FE2EBB1}" srcOrd="6" destOrd="0" parTransId="{45D9A142-2C6C-4F4B-92EB-246217767AD8}" sibTransId="{245AC1CD-1989-4247-B07E-69158C982135}"/>
    <dgm:cxn modelId="{DF9DC618-148C-4C06-8CB5-90212FF4F581}" type="presOf" srcId="{36F9A235-B983-4D31-85B0-F156E222FA4C}" destId="{4AEC981E-E16C-4979-B299-6CFE4DE15598}" srcOrd="0" destOrd="0" presId="urn:microsoft.com/office/officeart/2005/8/layout/cycle3"/>
    <dgm:cxn modelId="{49DF931B-1231-4C00-8558-68847B52F9CC}" srcId="{8CCC3EBB-45B4-4EEA-9445-51600427FD12}" destId="{F6A0A8CE-74EA-456B-B12E-A5BCD9BA3AE8}" srcOrd="5" destOrd="0" parTransId="{D1A87BF8-BD06-4E13-AAC5-B51C78A2CF31}" sibTransId="{0574721A-30AE-4802-96E5-F830E3ADFD41}"/>
    <dgm:cxn modelId="{64813E2A-9D97-4DAF-B965-6EC2E8B3A0BB}" type="presOf" srcId="{5458EEF4-5EB8-4F0E-8CE7-788E6354FD35}" destId="{FC6FE097-460D-4330-B024-22C9296B1CE9}" srcOrd="0" destOrd="0" presId="urn:microsoft.com/office/officeart/2005/8/layout/cycle3"/>
    <dgm:cxn modelId="{E0DFBC2A-95B6-4686-B350-532C2397133B}" srcId="{8CCC3EBB-45B4-4EEA-9445-51600427FD12}" destId="{E0BD8D16-EC98-4AC4-8D05-9EF7ADB66430}" srcOrd="8" destOrd="0" parTransId="{8B784ABD-4086-44F9-A8FB-01D2A0F4305A}" sibTransId="{EC91529E-CCD6-49A3-A9CC-561C096D75EB}"/>
    <dgm:cxn modelId="{4E41DB2D-8849-4A66-AE42-C74D5B3502E5}" type="presOf" srcId="{2113B81A-ADB9-4124-9F3E-740F5EBD1FB8}" destId="{D85D40A6-84B0-40A3-A53A-F531A2A9E4AE}" srcOrd="0" destOrd="0" presId="urn:microsoft.com/office/officeart/2005/8/layout/cycle3"/>
    <dgm:cxn modelId="{D5178C2E-66D3-4EB3-97B7-63E400E26D29}" srcId="{8CCC3EBB-45B4-4EEA-9445-51600427FD12}" destId="{2113B81A-ADB9-4124-9F3E-740F5EBD1FB8}" srcOrd="0" destOrd="0" parTransId="{4A74B7FD-C8E5-492C-BF60-28BA460E9524}" sibTransId="{54F89CE1-7C9F-4547-B3A2-FBB36DA9CAD3}"/>
    <dgm:cxn modelId="{3FE1F042-D80B-4877-B9E0-244634EF8258}" type="presOf" srcId="{F6A0A8CE-74EA-456B-B12E-A5BCD9BA3AE8}" destId="{1E0DD176-7450-4FF1-AB3E-BF4E711608A0}" srcOrd="0" destOrd="0" presId="urn:microsoft.com/office/officeart/2005/8/layout/cycle3"/>
    <dgm:cxn modelId="{F04A7E49-C619-476B-92C4-F3046BAEAF89}" type="presOf" srcId="{77DB2B9C-9093-42A2-B25A-DC27D68CD990}" destId="{424BD490-8670-426A-9741-462F816DD009}" srcOrd="0" destOrd="0" presId="urn:microsoft.com/office/officeart/2005/8/layout/cycle3"/>
    <dgm:cxn modelId="{53371B4A-0B82-4C5C-9613-0DEE22479FD0}" srcId="{8CCC3EBB-45B4-4EEA-9445-51600427FD12}" destId="{4F7A76C6-FC50-4FAF-B5AF-0B5C755F0786}" srcOrd="3" destOrd="0" parTransId="{CF00CDE8-968A-465F-BD32-03178D0DC553}" sibTransId="{CA61DEAF-6601-4EE3-BB71-2D8EA569EEC5}"/>
    <dgm:cxn modelId="{6C852070-9DD9-4C10-8647-77685BB98D50}" srcId="{8CCC3EBB-45B4-4EEA-9445-51600427FD12}" destId="{9D4BC330-6214-4774-A8B1-93BF07A1BD62}" srcOrd="7" destOrd="0" parTransId="{A44F261B-F8D6-4D2B-B453-9004244C33A9}" sibTransId="{C6B61F73-940D-45EB-87AD-3A8132E6DE51}"/>
    <dgm:cxn modelId="{4A8AF372-BFF1-4E2A-8A30-349121CFDBB8}" srcId="{8CCC3EBB-45B4-4EEA-9445-51600427FD12}" destId="{36F9A235-B983-4D31-85B0-F156E222FA4C}" srcOrd="4" destOrd="0" parTransId="{B07AC5F2-7C4E-4DBC-9F44-FFD72CFEBCB9}" sibTransId="{9109EC15-94EF-4DA4-AE84-20F6562C7774}"/>
    <dgm:cxn modelId="{C8F3257C-B0AD-462F-A385-F721B3157750}" type="presOf" srcId="{6779DF08-46A2-4758-8537-28D42FE2EBB1}" destId="{246E6D49-BC41-4224-BAB7-B0E4C2EA282B}" srcOrd="0" destOrd="0" presId="urn:microsoft.com/office/officeart/2005/8/layout/cycle3"/>
    <dgm:cxn modelId="{0B81AFC0-857E-417C-B7F4-8EE032460481}" type="presOf" srcId="{E0BD8D16-EC98-4AC4-8D05-9EF7ADB66430}" destId="{5F6C8C51-D9D5-4044-8A02-7BA382043CE0}" srcOrd="0" destOrd="0" presId="urn:microsoft.com/office/officeart/2005/8/layout/cycle3"/>
    <dgm:cxn modelId="{C88B95CF-7A4E-4752-9644-AFBE754FDD43}" type="presOf" srcId="{54F89CE1-7C9F-4547-B3A2-FBB36DA9CAD3}" destId="{A7B175C6-0769-46D2-91DB-01BD3D8F8FAD}" srcOrd="0" destOrd="0" presId="urn:microsoft.com/office/officeart/2005/8/layout/cycle3"/>
    <dgm:cxn modelId="{C20CD6DD-9520-415F-A7E7-B1A5692F8EEE}" type="presOf" srcId="{9D4BC330-6214-4774-A8B1-93BF07A1BD62}" destId="{D3D7BA9C-C5D4-4E63-9FD1-4D298B795AFE}" srcOrd="0" destOrd="0" presId="urn:microsoft.com/office/officeart/2005/8/layout/cycle3"/>
    <dgm:cxn modelId="{24A69CED-7BC1-4842-9942-C0EBE55BBCB7}" type="presOf" srcId="{8CCC3EBB-45B4-4EEA-9445-51600427FD12}" destId="{6AF0DD42-85AC-44CE-A7F0-6B61E1C90688}" srcOrd="0" destOrd="0" presId="urn:microsoft.com/office/officeart/2005/8/layout/cycle3"/>
    <dgm:cxn modelId="{3D7529EF-995C-4B5B-ADE5-00F28B09D81E}" srcId="{8CCC3EBB-45B4-4EEA-9445-51600427FD12}" destId="{77DB2B9C-9093-42A2-B25A-DC27D68CD990}" srcOrd="1" destOrd="0" parTransId="{9CCBB8A5-CC87-42BC-9183-001E7BD3E339}" sibTransId="{090B3652-1FC1-41B5-88E5-4D7D5BB4CC27}"/>
    <dgm:cxn modelId="{A70B4620-33E8-4459-A690-18C369EA866A}" type="presParOf" srcId="{6AF0DD42-85AC-44CE-A7F0-6B61E1C90688}" destId="{10AB8AB8-A24B-4D78-8692-FC599B25A09B}" srcOrd="0" destOrd="0" presId="urn:microsoft.com/office/officeart/2005/8/layout/cycle3"/>
    <dgm:cxn modelId="{13379806-E2AD-4061-AC31-95056F3E0FA5}" type="presParOf" srcId="{10AB8AB8-A24B-4D78-8692-FC599B25A09B}" destId="{D85D40A6-84B0-40A3-A53A-F531A2A9E4AE}" srcOrd="0" destOrd="0" presId="urn:microsoft.com/office/officeart/2005/8/layout/cycle3"/>
    <dgm:cxn modelId="{E5F7333A-153F-4484-8AEA-2A8E06639B6B}" type="presParOf" srcId="{10AB8AB8-A24B-4D78-8692-FC599B25A09B}" destId="{A7B175C6-0769-46D2-91DB-01BD3D8F8FAD}" srcOrd="1" destOrd="0" presId="urn:microsoft.com/office/officeart/2005/8/layout/cycle3"/>
    <dgm:cxn modelId="{5C27DEBA-31C9-433E-9BEC-DE529D61183A}" type="presParOf" srcId="{10AB8AB8-A24B-4D78-8692-FC599B25A09B}" destId="{424BD490-8670-426A-9741-462F816DD009}" srcOrd="2" destOrd="0" presId="urn:microsoft.com/office/officeart/2005/8/layout/cycle3"/>
    <dgm:cxn modelId="{4600033C-16E9-43C2-A399-7AD0DD315F8D}" type="presParOf" srcId="{10AB8AB8-A24B-4D78-8692-FC599B25A09B}" destId="{FC6FE097-460D-4330-B024-22C9296B1CE9}" srcOrd="3" destOrd="0" presId="urn:microsoft.com/office/officeart/2005/8/layout/cycle3"/>
    <dgm:cxn modelId="{B6F82084-CF01-42B4-96AF-12725C559FB0}" type="presParOf" srcId="{10AB8AB8-A24B-4D78-8692-FC599B25A09B}" destId="{3350E689-B0C8-450C-9911-075B81ECAD58}" srcOrd="4" destOrd="0" presId="urn:microsoft.com/office/officeart/2005/8/layout/cycle3"/>
    <dgm:cxn modelId="{B28CD2D0-28F8-43C9-9979-057CBD6128D2}" type="presParOf" srcId="{10AB8AB8-A24B-4D78-8692-FC599B25A09B}" destId="{4AEC981E-E16C-4979-B299-6CFE4DE15598}" srcOrd="5" destOrd="0" presId="urn:microsoft.com/office/officeart/2005/8/layout/cycle3"/>
    <dgm:cxn modelId="{B19E58DD-F729-4E17-9523-F5750854D8FE}" type="presParOf" srcId="{10AB8AB8-A24B-4D78-8692-FC599B25A09B}" destId="{1E0DD176-7450-4FF1-AB3E-BF4E711608A0}" srcOrd="6" destOrd="0" presId="urn:microsoft.com/office/officeart/2005/8/layout/cycle3"/>
    <dgm:cxn modelId="{EA0104D3-9610-47D7-80BD-30996C7B14AB}" type="presParOf" srcId="{10AB8AB8-A24B-4D78-8692-FC599B25A09B}" destId="{246E6D49-BC41-4224-BAB7-B0E4C2EA282B}" srcOrd="7" destOrd="0" presId="urn:microsoft.com/office/officeart/2005/8/layout/cycle3"/>
    <dgm:cxn modelId="{9EE9281B-554F-4630-8265-F6B96D056714}" type="presParOf" srcId="{10AB8AB8-A24B-4D78-8692-FC599B25A09B}" destId="{D3D7BA9C-C5D4-4E63-9FD1-4D298B795AFE}" srcOrd="8" destOrd="0" presId="urn:microsoft.com/office/officeart/2005/8/layout/cycle3"/>
    <dgm:cxn modelId="{2DF9531D-5482-48BE-957C-94AE81D35054}" type="presParOf" srcId="{10AB8AB8-A24B-4D78-8692-FC599B25A09B}" destId="{5F6C8C51-D9D5-4044-8A02-7BA382043CE0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175C6-0769-46D2-91DB-01BD3D8F8FAD}">
      <dsp:nvSpPr>
        <dsp:cNvPr id="0" name=""/>
        <dsp:cNvSpPr/>
      </dsp:nvSpPr>
      <dsp:spPr>
        <a:xfrm>
          <a:off x="2600596" y="-46990"/>
          <a:ext cx="4424190" cy="4424190"/>
        </a:xfrm>
        <a:prstGeom prst="circularArrow">
          <a:avLst>
            <a:gd name="adj1" fmla="val 5544"/>
            <a:gd name="adj2" fmla="val 330680"/>
            <a:gd name="adj3" fmla="val 14744654"/>
            <a:gd name="adj4" fmla="val 16820303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D40A6-84B0-40A3-A53A-F531A2A9E4AE}">
      <dsp:nvSpPr>
        <dsp:cNvPr id="0" name=""/>
        <dsp:cNvSpPr/>
      </dsp:nvSpPr>
      <dsp:spPr>
        <a:xfrm>
          <a:off x="4236954" y="1491"/>
          <a:ext cx="1151474" cy="5757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Introduction</a:t>
          </a:r>
        </a:p>
      </dsp:txBody>
      <dsp:txXfrm>
        <a:off x="4265059" y="29596"/>
        <a:ext cx="1095264" cy="519527"/>
      </dsp:txXfrm>
    </dsp:sp>
    <dsp:sp modelId="{424BD490-8670-426A-9741-462F816DD009}">
      <dsp:nvSpPr>
        <dsp:cNvPr id="0" name=""/>
        <dsp:cNvSpPr/>
      </dsp:nvSpPr>
      <dsp:spPr>
        <a:xfrm>
          <a:off x="5449668" y="442883"/>
          <a:ext cx="1151474" cy="5757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Problem Statement</a:t>
          </a:r>
        </a:p>
      </dsp:txBody>
      <dsp:txXfrm>
        <a:off x="5477773" y="470988"/>
        <a:ext cx="1095264" cy="519527"/>
      </dsp:txXfrm>
    </dsp:sp>
    <dsp:sp modelId="{FC6FE097-460D-4330-B024-22C9296B1CE9}">
      <dsp:nvSpPr>
        <dsp:cNvPr id="0" name=""/>
        <dsp:cNvSpPr/>
      </dsp:nvSpPr>
      <dsp:spPr>
        <a:xfrm>
          <a:off x="6094940" y="1560526"/>
          <a:ext cx="1151474" cy="57573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Motivation</a:t>
          </a:r>
        </a:p>
      </dsp:txBody>
      <dsp:txXfrm>
        <a:off x="6123045" y="1588631"/>
        <a:ext cx="1095264" cy="519527"/>
      </dsp:txXfrm>
    </dsp:sp>
    <dsp:sp modelId="{3350E689-B0C8-450C-9911-075B81ECAD58}">
      <dsp:nvSpPr>
        <dsp:cNvPr id="0" name=""/>
        <dsp:cNvSpPr/>
      </dsp:nvSpPr>
      <dsp:spPr>
        <a:xfrm>
          <a:off x="5870839" y="2831464"/>
          <a:ext cx="1151474" cy="5757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Objectives</a:t>
          </a:r>
        </a:p>
      </dsp:txBody>
      <dsp:txXfrm>
        <a:off x="5898944" y="2859569"/>
        <a:ext cx="1095264" cy="519527"/>
      </dsp:txXfrm>
    </dsp:sp>
    <dsp:sp modelId="{4AEC981E-E16C-4979-B299-6CFE4DE15598}">
      <dsp:nvSpPr>
        <dsp:cNvPr id="0" name=""/>
        <dsp:cNvSpPr/>
      </dsp:nvSpPr>
      <dsp:spPr>
        <a:xfrm>
          <a:off x="4882226" y="3661009"/>
          <a:ext cx="1151474" cy="57573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Tech Stack</a:t>
          </a:r>
        </a:p>
      </dsp:txBody>
      <dsp:txXfrm>
        <a:off x="4910331" y="3689114"/>
        <a:ext cx="1095264" cy="519527"/>
      </dsp:txXfrm>
    </dsp:sp>
    <dsp:sp modelId="{1E0DD176-7450-4FF1-AB3E-BF4E711608A0}">
      <dsp:nvSpPr>
        <dsp:cNvPr id="0" name=""/>
        <dsp:cNvSpPr/>
      </dsp:nvSpPr>
      <dsp:spPr>
        <a:xfrm>
          <a:off x="3591682" y="3661009"/>
          <a:ext cx="1151474" cy="5757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Methodology</a:t>
          </a:r>
        </a:p>
      </dsp:txBody>
      <dsp:txXfrm>
        <a:off x="3619787" y="3689114"/>
        <a:ext cx="1095264" cy="519527"/>
      </dsp:txXfrm>
    </dsp:sp>
    <dsp:sp modelId="{246E6D49-BC41-4224-BAB7-B0E4C2EA282B}">
      <dsp:nvSpPr>
        <dsp:cNvPr id="0" name=""/>
        <dsp:cNvSpPr/>
      </dsp:nvSpPr>
      <dsp:spPr>
        <a:xfrm>
          <a:off x="2603069" y="2831464"/>
          <a:ext cx="1151474" cy="5757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SWOT Analysis</a:t>
          </a:r>
        </a:p>
      </dsp:txBody>
      <dsp:txXfrm>
        <a:off x="2631174" y="2859569"/>
        <a:ext cx="1095264" cy="519527"/>
      </dsp:txXfrm>
    </dsp:sp>
    <dsp:sp modelId="{D3D7BA9C-C5D4-4E63-9FD1-4D298B795AFE}">
      <dsp:nvSpPr>
        <dsp:cNvPr id="0" name=""/>
        <dsp:cNvSpPr/>
      </dsp:nvSpPr>
      <dsp:spPr>
        <a:xfrm>
          <a:off x="2378968" y="1560526"/>
          <a:ext cx="1151474" cy="57573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Application of the </a:t>
          </a:r>
          <a:r>
            <a:rPr lang="en-US" sz="1200" kern="1200">
              <a:latin typeface="Century Gothic" panose="020B0502020202020204"/>
            </a:rPr>
            <a:t>Projec</a:t>
          </a:r>
          <a:endParaRPr lang="en-US" sz="1200" kern="1200"/>
        </a:p>
      </dsp:txBody>
      <dsp:txXfrm>
        <a:off x="2407073" y="1588631"/>
        <a:ext cx="1095264" cy="519527"/>
      </dsp:txXfrm>
    </dsp:sp>
    <dsp:sp modelId="{5F6C8C51-D9D5-4044-8A02-7BA382043CE0}">
      <dsp:nvSpPr>
        <dsp:cNvPr id="0" name=""/>
        <dsp:cNvSpPr/>
      </dsp:nvSpPr>
      <dsp:spPr>
        <a:xfrm>
          <a:off x="3024240" y="442883"/>
          <a:ext cx="1151474" cy="5757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References </a:t>
          </a:r>
        </a:p>
      </dsp:txBody>
      <dsp:txXfrm>
        <a:off x="3052345" y="470988"/>
        <a:ext cx="1095264" cy="519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8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4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1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84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4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5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4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9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0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devops-pipeline-and-methodology" TargetMode="External"/><Relationship Id="rId3" Type="http://schemas.openxmlformats.org/officeDocument/2006/relationships/hyperlink" Target="https://ieeexplore.ieee.org/document/7100245" TargetMode="External"/><Relationship Id="rId7" Type="http://schemas.openxmlformats.org/officeDocument/2006/relationships/hyperlink" Target="https://pages.awscloud.com/rs/112-TZM-766/images/A-Roadmap-to-Continuous-Delivery-Pipeline-Maturity-dev-whitepaper.pdf" TargetMode="External"/><Relationship Id="rId2" Type="http://schemas.openxmlformats.org/officeDocument/2006/relationships/hyperlink" Target="https://www.geeksforgeeks.org/what-is-ci-c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lab.com/ee/ci/docker/using_kaniko.html" TargetMode="External"/><Relationship Id="rId5" Type="http://schemas.openxmlformats.org/officeDocument/2006/relationships/hyperlink" Target="https://jusst.org/wp-content/uploads/2021/06/A-review-on-Continuous-Integration-Delivery-and-Deployment-using-Jenkins.pdf" TargetMode="External"/><Relationship Id="rId4" Type="http://schemas.openxmlformats.org/officeDocument/2006/relationships/hyperlink" Target="https://www.semanticscholar.org/paper/A-Study-on-Development-Operations-for-Continuous/e75ad9c445e3668528e65f7da69878a711dbd95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076254-B109-2F90-825E-570CF7AF3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5000" b="1">
                <a:solidFill>
                  <a:schemeClr val="tx1"/>
                </a:solidFill>
                <a:latin typeface="Times New Roman"/>
                <a:cs typeface="Times New Roman"/>
              </a:rPr>
              <a:t>CSM Project-</a:t>
            </a:r>
            <a:br>
              <a:rPr lang="en-IN" sz="5000" b="1">
                <a:latin typeface="Times New Roman"/>
                <a:cs typeface="Times New Roman"/>
              </a:rPr>
            </a:br>
            <a:br>
              <a:rPr lang="en-IN" sz="5000">
                <a:latin typeface="Times New Roman"/>
              </a:rPr>
            </a:br>
            <a:r>
              <a:rPr lang="en-IN" sz="5000" b="1" u="sng">
                <a:solidFill>
                  <a:schemeClr val="tx1"/>
                </a:solidFill>
                <a:latin typeface="Times New Roman"/>
                <a:cs typeface="Times New Roman"/>
              </a:rPr>
              <a:t>CI/CD Pipeline through 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25B9-9A21-431B-F483-E371E8982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2000" b="1"/>
              <a:t>Group members-</a:t>
            </a:r>
          </a:p>
          <a:p>
            <a:pPr algn="ctr">
              <a:lnSpc>
                <a:spcPct val="90000"/>
              </a:lnSpc>
            </a:pPr>
            <a:r>
              <a:rPr lang="en-IN" sz="2000" b="1"/>
              <a:t>Annie jain</a:t>
            </a:r>
          </a:p>
          <a:p>
            <a:pPr algn="ctr">
              <a:lnSpc>
                <a:spcPct val="90000"/>
              </a:lnSpc>
            </a:pPr>
            <a:r>
              <a:rPr lang="en-IN" sz="2000" b="1"/>
              <a:t>Asmi goel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99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F9EC-8A96-2356-7854-F61BDAE2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1C5199-B10A-CA84-FE2D-63CFA33E4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877" y="968888"/>
            <a:ext cx="9275806" cy="5702299"/>
          </a:xfrm>
        </p:spPr>
      </p:pic>
    </p:spTree>
    <p:extLst>
      <p:ext uri="{BB962C8B-B14F-4D97-AF65-F5344CB8AC3E}">
        <p14:creationId xmlns:p14="http://schemas.microsoft.com/office/powerpoint/2010/main" val="65963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07608A-3A2E-14DE-0B99-47AFA8A04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23" y="950005"/>
            <a:ext cx="10721217" cy="5491992"/>
          </a:xfrm>
        </p:spPr>
      </p:pic>
    </p:spTree>
    <p:extLst>
      <p:ext uri="{BB962C8B-B14F-4D97-AF65-F5344CB8AC3E}">
        <p14:creationId xmlns:p14="http://schemas.microsoft.com/office/powerpoint/2010/main" val="60550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AA4F-E030-9FD7-5338-015AC08D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46A2D5-9771-EF98-B392-D0D2075BB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81" y="862424"/>
            <a:ext cx="10821638" cy="5754133"/>
          </a:xfrm>
        </p:spPr>
      </p:pic>
    </p:spTree>
    <p:extLst>
      <p:ext uri="{BB962C8B-B14F-4D97-AF65-F5344CB8AC3E}">
        <p14:creationId xmlns:p14="http://schemas.microsoft.com/office/powerpoint/2010/main" val="44181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0423-48E7-F909-7754-0101AF05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95" y="598034"/>
            <a:ext cx="9330229" cy="1361639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WEBSITE  DEPLOYED ON PORT NO: 8080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24FFFD0-CEED-0C9F-D8EB-5E37572DC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464" y="2296242"/>
            <a:ext cx="10653307" cy="4338074"/>
          </a:xfrm>
        </p:spPr>
      </p:pic>
    </p:spTree>
    <p:extLst>
      <p:ext uri="{BB962C8B-B14F-4D97-AF65-F5344CB8AC3E}">
        <p14:creationId xmlns:p14="http://schemas.microsoft.com/office/powerpoint/2010/main" val="109409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F910-48CA-0F93-4080-9D3648F0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-1283551"/>
            <a:ext cx="9515167" cy="2765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SWOT ANALYSIS</a:t>
            </a:r>
            <a:endParaRPr lang="en-US" sz="5400" b="1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FA2449-1430-DC0C-C9C3-CE7C4925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719" y="2153112"/>
            <a:ext cx="11328148" cy="431787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just"/>
            <a:r>
              <a:rPr lang="en-US" b="1" u="sng">
                <a:ea typeface="+mn-lt"/>
                <a:cs typeface="+mn-lt"/>
              </a:rPr>
              <a:t>Strengths</a:t>
            </a:r>
            <a:r>
              <a:rPr lang="en-US" b="1">
                <a:ea typeface="+mn-lt"/>
                <a:cs typeface="+mn-lt"/>
              </a:rPr>
              <a:t>:</a:t>
            </a:r>
            <a:endParaRPr lang="en-US" b="1"/>
          </a:p>
          <a:p>
            <a:pPr algn="just"/>
            <a:r>
              <a:rPr lang="en-US">
                <a:ea typeface="+mn-lt"/>
                <a:cs typeface="+mn-lt"/>
              </a:rPr>
              <a:t>Automation: Jenkins provides a powerful automation framework for building and deploying software, which can help reduce manual errors and improve the overall quality of software releases.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Flexibility: Jenkins offers a wide range of plugins and integrations, allowing for customization of the CI/CD pipeline to meet specific project requirements.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Integration with other tools: Jenkins can be integrated with other tools such as Git, and Docker, allowing for streamlined development and deployment workflows.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 u="sng">
                <a:ea typeface="+mn-lt"/>
                <a:cs typeface="+mn-lt"/>
              </a:rPr>
              <a:t>Weaknesses:</a:t>
            </a:r>
            <a:endParaRPr lang="en-US" b="1" u="sng"/>
          </a:p>
          <a:p>
            <a:pPr algn="just"/>
            <a:r>
              <a:rPr lang="en-US">
                <a:ea typeface="+mn-lt"/>
                <a:cs typeface="+mn-lt"/>
              </a:rPr>
              <a:t>Maintenance: Maintaining a Jenkins server can be time-consuming and may require specialized skills and resources.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Security: Like any other software tool, Jenkins can be vulnerable to security threats if not configured leading to potential data breaches.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 u="sng">
                <a:ea typeface="+mn-lt"/>
                <a:cs typeface="+mn-lt"/>
              </a:rPr>
              <a:t>Opportunities:</a:t>
            </a:r>
            <a:endParaRPr lang="en-US" b="1" u="sng"/>
          </a:p>
          <a:p>
            <a:pPr algn="just"/>
            <a:r>
              <a:rPr lang="en-US">
                <a:ea typeface="+mn-lt"/>
                <a:cs typeface="+mn-lt"/>
              </a:rPr>
              <a:t>Increased efficiency: A well-designed CI/CD pipeline through Jenkins can lead to faster software delivery, reduced lead times, and increased efficiency.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Continuous improvement: A CI/CD pipeline through Jenkins can help teams identify and address issues quickly, leading to continuous improvement in software quality and delivery.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 u="sng">
                <a:ea typeface="+mn-lt"/>
                <a:cs typeface="+mn-lt"/>
              </a:rPr>
              <a:t>Threats</a:t>
            </a:r>
            <a:r>
              <a:rPr lang="en-US" b="1">
                <a:ea typeface="+mn-lt"/>
                <a:cs typeface="+mn-lt"/>
              </a:rPr>
              <a:t>:</a:t>
            </a:r>
            <a:endParaRPr lang="en-US" b="1"/>
          </a:p>
          <a:p>
            <a:pPr algn="just"/>
            <a:r>
              <a:rPr lang="en-US">
                <a:ea typeface="+mn-lt"/>
                <a:cs typeface="+mn-lt"/>
              </a:rPr>
              <a:t>As technology advances, newer tools and frameworks may emerge, which could render Jenkins obsolete if it fails to keep up with the latest trends.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24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CF64-D8D9-D6E4-D11D-ECE8D2F3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PERT CHART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5838592-8664-4104-1D69-B1CF6FE84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926" y="2369984"/>
            <a:ext cx="7558630" cy="4313493"/>
          </a:xfrm>
        </p:spPr>
      </p:pic>
    </p:spTree>
    <p:extLst>
      <p:ext uri="{BB962C8B-B14F-4D97-AF65-F5344CB8AC3E}">
        <p14:creationId xmlns:p14="http://schemas.microsoft.com/office/powerpoint/2010/main" val="43663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AC1BB9-E5BF-569D-626F-CE48D2EF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b="1">
                <a:solidFill>
                  <a:schemeClr val="tx1"/>
                </a:solidFill>
              </a:rPr>
              <a:t>APPLICATION OF THE PROJECT</a:t>
            </a:r>
            <a:br>
              <a:rPr lang="en-US" sz="3200" b="1">
                <a:solidFill>
                  <a:schemeClr val="tx1"/>
                </a:solidFill>
              </a:rPr>
            </a:b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C8CE-07AE-8D17-0627-67F18159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114" y="1059025"/>
            <a:ext cx="6655395" cy="50421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u="sng">
                <a:solidFill>
                  <a:schemeClr val="tx1"/>
                </a:solidFill>
                <a:ea typeface="+mn-lt"/>
                <a:cs typeface="+mn-lt"/>
              </a:rPr>
              <a:t>Automated testing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: Jenkins can automatically run unit, integration, and acceptance tests after every code change, which ensures that the code is working correctly and that new changes don't introduce new bugs.</a:t>
            </a:r>
            <a:endParaRPr lang="en-US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 u="sng">
                <a:solidFill>
                  <a:schemeClr val="tx1"/>
                </a:solidFill>
                <a:ea typeface="+mn-lt"/>
                <a:cs typeface="+mn-lt"/>
              </a:rPr>
              <a:t>Continuous Integration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: Jenkins can continuously build, test, and validate code changes in a shared repository, helping to identify any issues early in the development process.</a:t>
            </a:r>
            <a:endParaRPr lang="en-US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 u="sng">
                <a:solidFill>
                  <a:schemeClr val="tx1"/>
                </a:solidFill>
                <a:ea typeface="+mn-lt"/>
                <a:cs typeface="+mn-lt"/>
              </a:rPr>
              <a:t>Continuous Deployment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: Jenkins can automate the deployment process, allowing developers to quickly and easily deploy their code changes to production environments.</a:t>
            </a:r>
            <a:endParaRPr lang="en-US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 u="sng">
                <a:solidFill>
                  <a:schemeClr val="tx1"/>
                </a:solidFill>
                <a:ea typeface="+mn-lt"/>
                <a:cs typeface="+mn-lt"/>
              </a:rPr>
              <a:t>Code analysis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: Jenkins can be used to automatically analyze code quality, security vulnerabilities, and coding standards compliance using various plugins and integrations.</a:t>
            </a:r>
            <a:endParaRPr lang="en-US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 u="sng">
                <a:solidFill>
                  <a:schemeClr val="tx1"/>
                </a:solidFill>
                <a:ea typeface="+mn-lt"/>
                <a:cs typeface="+mn-lt"/>
              </a:rPr>
              <a:t>Release management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: Jenkins can be used to manage the release process, allowing for controlled releases to production environments, rollbacks, and monitoring of releases.</a:t>
            </a:r>
            <a:endParaRPr lang="en-US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 u="sng">
                <a:solidFill>
                  <a:schemeClr val="tx1"/>
                </a:solidFill>
                <a:ea typeface="+mn-lt"/>
                <a:cs typeface="+mn-lt"/>
              </a:rPr>
              <a:t>Containerization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: Jenkins can be used to build and deploy containerized applications, allowing for easy scalability and portability of applications.</a:t>
            </a:r>
            <a:endParaRPr lang="en-US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 u="sng">
                <a:solidFill>
                  <a:schemeClr val="tx1"/>
                </a:solidFill>
                <a:ea typeface="+mn-lt"/>
                <a:cs typeface="+mn-lt"/>
              </a:rPr>
              <a:t>Infrastructure as code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: Jenkins can be used to manage infrastructure as code, allowing developers to automatically provision and manage infrastructure resources required for application development and deployment.</a:t>
            </a:r>
            <a:endParaRPr lang="en-US" sz="1400" b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4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F9DA-15B3-DAA9-3FAF-D083BD5D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128" y="575734"/>
            <a:ext cx="12123277" cy="12193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E7FC5-5E15-CE74-EB15-9D74F2079A41}"/>
              </a:ext>
            </a:extLst>
          </p:cNvPr>
          <p:cNvSpPr txBox="1"/>
          <p:nvPr/>
        </p:nvSpPr>
        <p:spPr>
          <a:xfrm>
            <a:off x="157968" y="2207172"/>
            <a:ext cx="11567634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https://www.geeksforgeeks.org/what-is-ci-cd/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accent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3"/>
              </a:rPr>
              <a:t>https://ieeexplore.ieee.org/document/7100245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4"/>
              </a:rPr>
              <a:t>https://www.semanticscholar.org/paper/A-Study-on-Development-Operations-for-Continuous/e75ad9c445e3668528e65f7da69878a711dbd953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5"/>
              </a:rPr>
              <a:t>https://jusst.org/wp-content/uploads/2021/06/A-review-on-Continuous-Integration-Delivery-and-Deployment-using-Jenkins.pdf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6"/>
              </a:rPr>
              <a:t>https://docs.gitlab.com/ee/ci/docker/using_kaniko.html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7"/>
              </a:rPr>
              <a:t>https://pages.awscloud.com/rs/112-TZM-766/images/A-Roadmap-to-Continuous-Delivery-Pipeline-Maturity-dev-whitepaper.pdf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8"/>
              </a:rPr>
              <a:t>https://www.javatpoint.com/devops-pipeline-and-methodology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0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5207-346A-8252-F870-88F65D6D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490" y="1241266"/>
            <a:ext cx="4693581" cy="52032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  <a:p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B9E723A-D11F-ACF8-7446-DFB50FA96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63" y="2357497"/>
            <a:ext cx="4983737" cy="21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1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3BA7-FDD6-2AFB-CDD7-5CDEED37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000" b="1">
                <a:solidFill>
                  <a:srgbClr val="EBEBEB"/>
                </a:solidFill>
              </a:rPr>
              <a:t>CONTENT</a:t>
            </a:r>
            <a:br>
              <a:rPr lang="en-US" sz="2000"/>
            </a:br>
            <a:endParaRPr lang="en-US" sz="2000">
              <a:solidFill>
                <a:srgbClr val="EBEBEB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2B99500-00CE-3052-31EB-21A322360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815140"/>
              </p:ext>
            </p:extLst>
          </p:nvPr>
        </p:nvGraphicFramePr>
        <p:xfrm>
          <a:off x="1286934" y="2277553"/>
          <a:ext cx="9625383" cy="423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55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3F2B74-71F0-8FEF-6989-DA191E3C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77" y="1130603"/>
            <a:ext cx="4616819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INTRODUCTIO</a:t>
            </a:r>
            <a:r>
              <a:rPr lang="en-US" sz="4400" b="1">
                <a:solidFill>
                  <a:srgbClr val="EBEBEB"/>
                </a:solidFill>
              </a:rPr>
              <a:t>N</a:t>
            </a:r>
            <a:br>
              <a:rPr lang="en-US" sz="3200"/>
            </a:b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AF14A-07F3-47F5-CBBB-6BB38FF64E52}"/>
              </a:ext>
            </a:extLst>
          </p:cNvPr>
          <p:cNvSpPr txBox="1"/>
          <p:nvPr/>
        </p:nvSpPr>
        <p:spPr>
          <a:xfrm>
            <a:off x="5290077" y="437513"/>
            <a:ext cx="6632476" cy="59543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Nowadays, conventional software development methods are insufficient for today’s business needs.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 Adapting to agile practices can increase the flexibility, efficiency, and speed of the software development life cycle, which is what software development companies are attracted to.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For this reason, many researchers and companies try to develop their own solutions to building a product that can generate and automate the entire process of Continuous Integration (CI), Continuous Delivery (CD), and Continuous Deployment (CDT).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By the end of the project, we will have a working CI/CD pipeline that can be used to automate the process of building, testing, and deploying software applications on AWS using Jenkins. 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This pipeline can be used as a starting point for developing more complex CI/CD pipelines or customized to meet specific requirements for your software development projects.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0531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F91C7-15A9-2C99-EDFC-7C4FB45E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IMPLEMENTATION PROCESS 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BD218D-C6CF-468A-2D64-45D017106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958056"/>
            <a:ext cx="9442075" cy="3768055"/>
          </a:xfrm>
        </p:spPr>
      </p:pic>
    </p:spTree>
    <p:extLst>
      <p:ext uri="{BB962C8B-B14F-4D97-AF65-F5344CB8AC3E}">
        <p14:creationId xmlns:p14="http://schemas.microsoft.com/office/powerpoint/2010/main" val="341755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816D-C059-EB0C-0DBB-0028932A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37" y="702611"/>
            <a:ext cx="5717585" cy="7495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BE4A0-7E21-086D-A1EA-A0EE27D4981C}"/>
              </a:ext>
            </a:extLst>
          </p:cNvPr>
          <p:cNvSpPr txBox="1"/>
          <p:nvPr/>
        </p:nvSpPr>
        <p:spPr>
          <a:xfrm>
            <a:off x="661005" y="1615965"/>
            <a:ext cx="1116724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The problem that a CI/CD pipeline through Jenkins solves is the manual and time-consuming process of building, testing, and deploying software applications.</a:t>
            </a:r>
            <a:endParaRPr lang="en-US" b="1"/>
          </a:p>
          <a:p>
            <a:pPr marL="285750" indent="-285750">
              <a:buFont typeface="Arial"/>
              <a:buChar char="•"/>
            </a:pP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In traditional software development, these tasks are typically done manually, which can result in errors, delays, and inconsistent results.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This automation allows developers to focus on writing code rather than on the manual processes involved in building and deploying software.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6403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Digital camera lens close up">
            <a:extLst>
              <a:ext uri="{FF2B5EF4-FFF2-40B4-BE49-F238E27FC236}">
                <a16:creationId xmlns:a16="http://schemas.microsoft.com/office/drawing/2014/main" id="{E8F593B3-1B4A-D29B-F3A3-46F224918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605" r="-2" b="-2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530E0-0655-9F91-63E3-DDD77CF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45997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chemeClr val="tx1"/>
                </a:solidFill>
              </a:rPr>
              <a:t>OBJECTIVE</a:t>
            </a:r>
            <a:br>
              <a:rPr lang="en-US" sz="2000" dirty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552F0CF-52C0-116E-DC0E-56B74AFD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18" y="2835667"/>
            <a:ext cx="11178790" cy="3775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Deploy end-to-end application using Jenkins CICD with GitHub Integration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Trigger Jenkins pipeline automatically once the code is pushed on GitHub</a:t>
            </a:r>
          </a:p>
          <a:p>
            <a:pPr algn="just"/>
            <a:r>
              <a:rPr lang="en-IN" sz="24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To identify the best practices for implementing and securing CI/CD pipelines, taking into account industry standards and regulations.</a:t>
            </a:r>
          </a:p>
          <a:p>
            <a:pPr marL="6350" indent="-6350" algn="just">
              <a:lnSpc>
                <a:spcPct val="107000"/>
              </a:lnSpc>
              <a:spcAft>
                <a:spcPts val="560"/>
              </a:spcAft>
            </a:pPr>
            <a:r>
              <a:rPr lang="en-IN" sz="24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 To develop a Jenkins-based CI/CD pipeline that incorporates the identified best practices and optimization strategies.</a:t>
            </a:r>
          </a:p>
          <a:p>
            <a:pPr marL="0" indent="0" algn="just">
              <a:lnSpc>
                <a:spcPct val="107000"/>
              </a:lnSpc>
              <a:spcAft>
                <a:spcPts val="560"/>
              </a:spcAft>
              <a:buNone/>
            </a:pPr>
            <a:endParaRPr lang="en-IN" sz="20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6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EB4E-8972-FF03-0F04-0B52D6D2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51" y="667679"/>
            <a:ext cx="3308466" cy="1331644"/>
          </a:xfrm>
        </p:spPr>
        <p:txBody>
          <a:bodyPr anchor="ctr">
            <a:normAutofit fontScale="90000"/>
          </a:bodyPr>
          <a:lstStyle/>
          <a:p>
            <a:pPr algn="just"/>
            <a:r>
              <a:rPr lang="en-US" b="1">
                <a:solidFill>
                  <a:schemeClr val="tx1"/>
                </a:solidFill>
              </a:rPr>
              <a:t>TECHNOLOGY STACK</a:t>
            </a:r>
            <a:br>
              <a:rPr lang="en-US"/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35CC-E33D-F12D-FF43-81794DAE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3" y="1581453"/>
            <a:ext cx="10893025" cy="508819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000" b="1" u="sng">
                <a:ea typeface="+mn-lt"/>
                <a:cs typeface="+mn-lt"/>
              </a:rPr>
              <a:t>Jenkins</a:t>
            </a:r>
            <a:r>
              <a:rPr lang="en-US" sz="2000" b="1">
                <a:ea typeface="+mn-lt"/>
                <a:cs typeface="+mn-lt"/>
              </a:rPr>
              <a:t>:</a:t>
            </a:r>
            <a:r>
              <a:rPr lang="en-US" sz="2000">
                <a:ea typeface="+mn-lt"/>
                <a:cs typeface="+mn-lt"/>
              </a:rPr>
              <a:t> Jenkins is an open-source automation server used for building, testing, and deploying software. It integrates with many tools and plugins and is highly configurable.</a:t>
            </a:r>
            <a:endParaRPr lang="en-US" sz="2000">
              <a:solidFill>
                <a:schemeClr val="tx1"/>
              </a:solidFill>
            </a:endParaRPr>
          </a:p>
          <a:p>
            <a:pPr algn="just"/>
            <a:r>
              <a:rPr lang="en-US" sz="2000" b="1" u="sng">
                <a:ea typeface="+mn-lt"/>
                <a:cs typeface="+mn-lt"/>
              </a:rPr>
              <a:t>GitHub</a:t>
            </a:r>
            <a:r>
              <a:rPr lang="en-US" sz="2000">
                <a:ea typeface="+mn-lt"/>
                <a:cs typeface="+mn-lt"/>
              </a:rPr>
              <a:t>: GitHub is a web-based platform for version control and collaboration using Git. It provides hosting for software development and allows teams to collaborate on code and projects.</a:t>
            </a:r>
            <a:endParaRPr lang="en-US" sz="2000"/>
          </a:p>
          <a:p>
            <a:pPr algn="just"/>
            <a:r>
              <a:rPr lang="en-US" sz="2000" b="1" u="sng">
                <a:ea typeface="+mn-lt"/>
                <a:cs typeface="+mn-lt"/>
              </a:rPr>
              <a:t>Docker:</a:t>
            </a:r>
            <a:r>
              <a:rPr lang="en-US" sz="2000">
                <a:ea typeface="+mn-lt"/>
                <a:cs typeface="+mn-lt"/>
              </a:rPr>
              <a:t> Docker is an open-source containerization platform that allows developers to package, deploy, and run applications in a self-contained environment. </a:t>
            </a:r>
          </a:p>
          <a:p>
            <a:pPr algn="just"/>
            <a:r>
              <a:rPr lang="en-US" sz="2000" b="1" u="sng">
                <a:ea typeface="+mn-lt"/>
                <a:cs typeface="+mn-lt"/>
              </a:rPr>
              <a:t>AWS EC2 Instance</a:t>
            </a:r>
            <a:r>
              <a:rPr lang="en-US" sz="2000" b="1">
                <a:ea typeface="+mn-lt"/>
                <a:cs typeface="+mn-lt"/>
              </a:rPr>
              <a:t>- </a:t>
            </a:r>
            <a:r>
              <a:rPr lang="en-US" sz="2000">
                <a:ea typeface="+mn-lt"/>
                <a:cs typeface="+mn-lt"/>
              </a:rPr>
              <a:t>EC2 allows users to easily create and manage virtual servers, known as EC2 instances, in the cloud. </a:t>
            </a:r>
            <a:endParaRPr 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2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BF7F-634E-0A69-7B1E-8F68D2DC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solidFill>
                  <a:schemeClr val="bg1"/>
                </a:solidFill>
              </a:rPr>
              <a:t>METHODOLOGY</a:t>
            </a:r>
            <a:br>
              <a:rPr lang="en-US" b="1">
                <a:solidFill>
                  <a:schemeClr val="bg1"/>
                </a:solidFill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83F0-7A29-FFF0-A130-3819E75E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80" y="2235638"/>
            <a:ext cx="11717445" cy="44541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400" b="1">
                <a:ea typeface="+mn-lt"/>
                <a:cs typeface="+mn-lt"/>
              </a:rPr>
              <a:t>The methodology of a CI/CD pipeline through Jenkins involves several steps, including:</a:t>
            </a:r>
            <a:endParaRPr lang="en-US" sz="1400" b="1"/>
          </a:p>
          <a:p>
            <a:pPr algn="just"/>
            <a:r>
              <a:rPr lang="en-US" sz="1400" b="1" u="sng">
                <a:ea typeface="+mn-lt"/>
                <a:cs typeface="+mn-lt"/>
              </a:rPr>
              <a:t>Version Control</a:t>
            </a:r>
            <a:r>
              <a:rPr lang="en-US" sz="1400" b="1">
                <a:ea typeface="+mn-lt"/>
                <a:cs typeface="+mn-lt"/>
              </a:rPr>
              <a:t>: Developers commit changes to the codebase in a version control system such as Git.</a:t>
            </a:r>
            <a:endParaRPr lang="en-US" sz="1400" b="1"/>
          </a:p>
          <a:p>
            <a:pPr algn="just"/>
            <a:r>
              <a:rPr lang="en-US" sz="1400" b="1" u="sng">
                <a:ea typeface="+mn-lt"/>
                <a:cs typeface="+mn-lt"/>
              </a:rPr>
              <a:t>Build</a:t>
            </a:r>
            <a:r>
              <a:rPr lang="en-US" sz="1400" b="1">
                <a:ea typeface="+mn-lt"/>
                <a:cs typeface="+mn-lt"/>
              </a:rPr>
              <a:t>: Jenkins pulls the latest code from the version control system and compiles it into an executable package.</a:t>
            </a:r>
            <a:endParaRPr lang="en-US" sz="1400" b="1"/>
          </a:p>
          <a:p>
            <a:pPr algn="just"/>
            <a:r>
              <a:rPr lang="en-US" sz="1400" b="1" u="sng">
                <a:ea typeface="+mn-lt"/>
                <a:cs typeface="+mn-lt"/>
              </a:rPr>
              <a:t>Test</a:t>
            </a:r>
            <a:r>
              <a:rPr lang="en-US" sz="1400" b="1">
                <a:ea typeface="+mn-lt"/>
                <a:cs typeface="+mn-lt"/>
              </a:rPr>
              <a:t>: Jenkins automatically runs a series of automated tests to ensure that the software application is working correctly. This includes unit tests, integration tests, and acceptance tests.</a:t>
            </a:r>
            <a:endParaRPr lang="en-US" sz="1400" b="1"/>
          </a:p>
          <a:p>
            <a:pPr algn="just"/>
            <a:r>
              <a:rPr lang="en-US" sz="1400" b="1" u="sng">
                <a:ea typeface="+mn-lt"/>
                <a:cs typeface="+mn-lt"/>
              </a:rPr>
              <a:t>Deploy</a:t>
            </a:r>
            <a:r>
              <a:rPr lang="en-US" sz="1400" b="1">
                <a:ea typeface="+mn-lt"/>
                <a:cs typeface="+mn-lt"/>
              </a:rPr>
              <a:t>: Jenkins deploys the executable package to the target environment, such as a testing or production environment.</a:t>
            </a:r>
            <a:endParaRPr lang="en-US" sz="1400" b="1"/>
          </a:p>
          <a:p>
            <a:pPr algn="just"/>
            <a:r>
              <a:rPr lang="en-US" sz="1400" b="1" u="sng">
                <a:ea typeface="+mn-lt"/>
                <a:cs typeface="+mn-lt"/>
              </a:rPr>
              <a:t>Monitor</a:t>
            </a:r>
            <a:r>
              <a:rPr lang="en-US" sz="1400" b="1">
                <a:ea typeface="+mn-lt"/>
                <a:cs typeface="+mn-lt"/>
              </a:rPr>
              <a:t>: Jenkins continuously monitors the deployed software application to ensure that it is functioning correctly. This includes checking for errors, performance issues, and security vulnerabilities.</a:t>
            </a:r>
            <a:endParaRPr lang="en-US" sz="1400" b="1"/>
          </a:p>
          <a:p>
            <a:pPr algn="just"/>
            <a:r>
              <a:rPr lang="en-US" sz="1400" b="1" u="sng">
                <a:ea typeface="+mn-lt"/>
                <a:cs typeface="+mn-lt"/>
              </a:rPr>
              <a:t>Continuous Improvement</a:t>
            </a:r>
            <a:r>
              <a:rPr lang="en-US" sz="1400" b="1">
                <a:ea typeface="+mn-lt"/>
                <a:cs typeface="+mn-lt"/>
              </a:rPr>
              <a:t>: Based on the feedback received, developers make changes to the code and repeat the process, continuously improving the quality of the software application.</a:t>
            </a:r>
            <a:endParaRPr lang="en-US" sz="1400" b="1"/>
          </a:p>
          <a:p>
            <a:pPr marL="0" indent="0" algn="just">
              <a:buNone/>
            </a:pPr>
            <a:r>
              <a:rPr lang="en-US" sz="1400" b="1">
                <a:ea typeface="+mn-lt"/>
                <a:cs typeface="+mn-lt"/>
              </a:rPr>
              <a:t>This methodology ensures that software applications are built, tested, and deployed in a consistent and automated manner, improving the speed, quality, and reliability of the software development process. Jenkins, as an automation tool, plays a crucial role in the implementation of this methodology, by automating the process of building, testing, and deploying software applications.</a:t>
            </a:r>
            <a:endParaRPr lang="en-US" sz="14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6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EFC1B-E8F1-120E-BBAB-4805532F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5" y="1125157"/>
            <a:ext cx="10421725" cy="3186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endParaRPr lang="en-US" sz="3800" b="1" i="0" kern="12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1824991C-3336-67DB-5BE6-112F8600D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1858" y="789333"/>
            <a:ext cx="9760811" cy="54697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494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1196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Ion Boardroom</vt:lpstr>
      <vt:lpstr>CSM Project-  CI/CD Pipeline through Jenkins</vt:lpstr>
      <vt:lpstr>CONTENT </vt:lpstr>
      <vt:lpstr>INTRODUCTION </vt:lpstr>
      <vt:lpstr>IMPLEMENTATION PROCESS </vt:lpstr>
      <vt:lpstr>PROBLEM STATEMENT</vt:lpstr>
      <vt:lpstr>OBJECTIVE </vt:lpstr>
      <vt:lpstr>TECHNOLOGY STACK </vt:lpstr>
      <vt:lpstr>METHODOLOGY </vt:lpstr>
      <vt:lpstr>PowerPoint Presentation</vt:lpstr>
      <vt:lpstr>PowerPoint Presentation</vt:lpstr>
      <vt:lpstr>PowerPoint Presentation</vt:lpstr>
      <vt:lpstr>PowerPoint Presentation</vt:lpstr>
      <vt:lpstr>WEBSITE  DEPLOYED ON PORT NO: 8080</vt:lpstr>
      <vt:lpstr>SWOT ANALYSIS</vt:lpstr>
      <vt:lpstr>PERT CHART</vt:lpstr>
      <vt:lpstr>APPLICATION OF THE PROJECT 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 Project</dc:title>
  <dc:creator>Annie Jain</dc:creator>
  <cp:lastModifiedBy>Annie Jain</cp:lastModifiedBy>
  <cp:revision>8</cp:revision>
  <dcterms:created xsi:type="dcterms:W3CDTF">2023-03-21T14:41:45Z</dcterms:created>
  <dcterms:modified xsi:type="dcterms:W3CDTF">2023-04-30T14:25:59Z</dcterms:modified>
</cp:coreProperties>
</file>