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9"/>
  </p:notesMasterIdLst>
  <p:sldIdLst>
    <p:sldId id="3640" r:id="rId2"/>
    <p:sldId id="3694" r:id="rId3"/>
    <p:sldId id="3697" r:id="rId4"/>
    <p:sldId id="3707" r:id="rId5"/>
    <p:sldId id="3700" r:id="rId6"/>
    <p:sldId id="3701" r:id="rId7"/>
    <p:sldId id="3708" r:id="rId8"/>
    <p:sldId id="3702" r:id="rId9"/>
    <p:sldId id="3703" r:id="rId10"/>
    <p:sldId id="3728" r:id="rId11"/>
    <p:sldId id="3735" r:id="rId12"/>
    <p:sldId id="3736" r:id="rId13"/>
    <p:sldId id="3737" r:id="rId14"/>
    <p:sldId id="3739" r:id="rId15"/>
    <p:sldId id="3738" r:id="rId16"/>
    <p:sldId id="3740" r:id="rId17"/>
    <p:sldId id="3741" r:id="rId18"/>
    <p:sldId id="3742" r:id="rId19"/>
    <p:sldId id="3743" r:id="rId20"/>
    <p:sldId id="3744" r:id="rId21"/>
    <p:sldId id="3745" r:id="rId22"/>
    <p:sldId id="3746" r:id="rId23"/>
    <p:sldId id="3747" r:id="rId24"/>
    <p:sldId id="3748" r:id="rId25"/>
    <p:sldId id="3749" r:id="rId26"/>
    <p:sldId id="3750" r:id="rId27"/>
    <p:sldId id="3751" r:id="rId28"/>
    <p:sldId id="3752" r:id="rId29"/>
    <p:sldId id="3753" r:id="rId30"/>
    <p:sldId id="3734" r:id="rId31"/>
    <p:sldId id="3730" r:id="rId32"/>
    <p:sldId id="3720" r:id="rId33"/>
    <p:sldId id="3719" r:id="rId34"/>
    <p:sldId id="3704" r:id="rId35"/>
    <p:sldId id="3705" r:id="rId36"/>
    <p:sldId id="3706" r:id="rId37"/>
    <p:sldId id="3641"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keshi Parnami" initials="SP" lastIdx="1" clrIdx="0">
    <p:extLst>
      <p:ext uri="{19B8F6BF-5375-455C-9EA6-DF929625EA0E}">
        <p15:presenceInfo xmlns:p15="http://schemas.microsoft.com/office/powerpoint/2012/main" userId="S::sparnami@upes.ac.in::61686955-4e93-4ddb-a545-ba82f91d1f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B0FA"/>
    <a:srgbClr val="27D4F8"/>
    <a:srgbClr val="4AAEFC"/>
    <a:srgbClr val="AE36FF"/>
    <a:srgbClr val="434ACF"/>
    <a:srgbClr val="BF2CFE"/>
    <a:srgbClr val="D9FF00"/>
    <a:srgbClr val="E0E600"/>
    <a:srgbClr val="0B2F3E"/>
    <a:srgbClr val="B1B1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428" autoAdjust="0"/>
    <p:restoredTop sz="96327"/>
  </p:normalViewPr>
  <p:slideViewPr>
    <p:cSldViewPr snapToGrid="0" snapToObjects="1">
      <p:cViewPr varScale="1">
        <p:scale>
          <a:sx n="82" d="100"/>
          <a:sy n="82" d="100"/>
        </p:scale>
        <p:origin x="470" y="72"/>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E9D15D-1C13-CC45-BE09-4D54E9A973B4}" type="datetimeFigureOut">
              <a:rPr lang="en-US" smtClean="0"/>
              <a:t>4/24/2023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93A8CF-95A7-924D-878B-183116A25DFA}" type="slidenum">
              <a:rPr lang="en-US" smtClean="0"/>
              <a:t>‹#›</a:t>
            </a:fld>
            <a:endParaRPr lang="en-US" dirty="0"/>
          </a:p>
        </p:txBody>
      </p:sp>
    </p:spTree>
    <p:extLst>
      <p:ext uri="{BB962C8B-B14F-4D97-AF65-F5344CB8AC3E}">
        <p14:creationId xmlns:p14="http://schemas.microsoft.com/office/powerpoint/2010/main" val="3923962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C73FB-2D72-9945-BF45-5347690BBEBB}"/>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D93C615-989D-9D44-8501-FCE01FCEDC63}"/>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DA9E5F24-53F9-054C-A9F8-3DCFACAB9877}"/>
              </a:ext>
            </a:extLst>
          </p:cNvPr>
          <p:cNvSpPr>
            <a:spLocks noGrp="1"/>
          </p:cNvSpPr>
          <p:nvPr>
            <p:ph type="dt" sz="half" idx="10"/>
          </p:nvPr>
        </p:nvSpPr>
        <p:spPr>
          <a:xfrm>
            <a:off x="838200" y="6356350"/>
            <a:ext cx="2743200" cy="365125"/>
          </a:xfrm>
          <a:prstGeom prst="rect">
            <a:avLst/>
          </a:prstGeom>
        </p:spPr>
        <p:txBody>
          <a:bodyPr/>
          <a:lstStyle/>
          <a:p>
            <a:fld id="{FD3D9895-3AFC-9E49-BB6B-D5AF81433D95}" type="datetimeFigureOut">
              <a:rPr lang="en-US" smtClean="0"/>
              <a:t>4/24/2023</a:t>
            </a:fld>
            <a:endParaRPr lang="en-US" dirty="0"/>
          </a:p>
        </p:txBody>
      </p:sp>
      <p:sp>
        <p:nvSpPr>
          <p:cNvPr id="5" name="Footer Placeholder 4">
            <a:extLst>
              <a:ext uri="{FF2B5EF4-FFF2-40B4-BE49-F238E27FC236}">
                <a16:creationId xmlns:a16="http://schemas.microsoft.com/office/drawing/2014/main" id="{69BE7FB8-C70E-584A-A086-8852BD639520}"/>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E755C156-1A78-7A4C-AB86-BCA1B1785D83}"/>
              </a:ext>
            </a:extLst>
          </p:cNvPr>
          <p:cNvSpPr>
            <a:spLocks noGrp="1"/>
          </p:cNvSpPr>
          <p:nvPr>
            <p:ph type="sldNum" sz="quarter" idx="12"/>
          </p:nvPr>
        </p:nvSpPr>
        <p:spPr>
          <a:xfrm>
            <a:off x="8610600" y="6356350"/>
            <a:ext cx="2743200" cy="365125"/>
          </a:xfrm>
          <a:prstGeom prst="rect">
            <a:avLst/>
          </a:prstGeom>
        </p:spPr>
        <p:txBody>
          <a:bodyPr/>
          <a:lstStyle/>
          <a:p>
            <a:fld id="{CF45BD75-B1E6-DE4E-8CD3-58B4BE092B5A}" type="slidenum">
              <a:rPr lang="en-US" smtClean="0"/>
              <a:t>‹#›</a:t>
            </a:fld>
            <a:endParaRPr lang="en-US" dirty="0"/>
          </a:p>
        </p:txBody>
      </p:sp>
    </p:spTree>
    <p:extLst>
      <p:ext uri="{BB962C8B-B14F-4D97-AF65-F5344CB8AC3E}">
        <p14:creationId xmlns:p14="http://schemas.microsoft.com/office/powerpoint/2010/main" val="777713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4240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1703F520-AAB7-4D20-958E-A456239933B0}" type="datetimeFigureOut">
              <a:rPr lang="en-US" smtClean="0"/>
              <a:t>4/24/2023</a:t>
            </a:fld>
            <a:endParaRPr lang="en-US" dirty="0"/>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CD3316BF-8A16-4F24-9F8F-9D40354D5A5C}" type="slidenum">
              <a:rPr lang="en-US" smtClean="0"/>
              <a:t>‹#›</a:t>
            </a:fld>
            <a:endParaRPr lang="en-US" dirty="0"/>
          </a:p>
        </p:txBody>
      </p:sp>
    </p:spTree>
    <p:extLst>
      <p:ext uri="{BB962C8B-B14F-4D97-AF65-F5344CB8AC3E}">
        <p14:creationId xmlns:p14="http://schemas.microsoft.com/office/powerpoint/2010/main" val="273734048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2C0DC26-5D78-6140-BF89-41378C4365C1}"/>
              </a:ext>
            </a:extLst>
          </p:cNvPr>
          <p:cNvSpPr/>
          <p:nvPr userDrawn="1"/>
        </p:nvSpPr>
        <p:spPr>
          <a:xfrm>
            <a:off x="98853" y="86497"/>
            <a:ext cx="11998411" cy="6685005"/>
          </a:xfrm>
          <a:prstGeom prst="rect">
            <a:avLst/>
          </a:prstGeom>
          <a:noFill/>
          <a:ln w="28575">
            <a:solidFill>
              <a:srgbClr val="46B0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picture containing text, clipart&#10;&#10;Description automatically generated">
            <a:extLst>
              <a:ext uri="{FF2B5EF4-FFF2-40B4-BE49-F238E27FC236}">
                <a16:creationId xmlns:a16="http://schemas.microsoft.com/office/drawing/2014/main" id="{C5EF86C0-A360-484B-B595-7CC69137B538}"/>
              </a:ext>
            </a:extLst>
          </p:cNvPr>
          <p:cNvPicPr>
            <a:picLocks noChangeAspect="1"/>
          </p:cNvPicPr>
          <p:nvPr userDrawn="1"/>
        </p:nvPicPr>
        <p:blipFill rotWithShape="1">
          <a:blip r:embed="rId5"/>
          <a:srcRect t="12813" r="7454"/>
          <a:stretch/>
        </p:blipFill>
        <p:spPr>
          <a:xfrm>
            <a:off x="10718090" y="127821"/>
            <a:ext cx="1336257" cy="540774"/>
          </a:xfrm>
          <a:prstGeom prst="rect">
            <a:avLst/>
          </a:prstGeom>
        </p:spPr>
      </p:pic>
    </p:spTree>
    <p:extLst>
      <p:ext uri="{BB962C8B-B14F-4D97-AF65-F5344CB8AC3E}">
        <p14:creationId xmlns:p14="http://schemas.microsoft.com/office/powerpoint/2010/main" val="2038464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hyperlink" Target="https://www.sciencedirect.com/science/article/pii/S1877050922021299" TargetMode="External"/><Relationship Id="rId3" Type="http://schemas.openxmlformats.org/officeDocument/2006/relationships/hyperlink" Target="https://www.sciencedirect.com/science/article/pii/S2665917422002185" TargetMode="External"/><Relationship Id="rId7" Type="http://schemas.openxmlformats.org/officeDocument/2006/relationships/hyperlink" Target="https://doi.org/10.1016/j.procs.2022.12.058" TargetMode="External"/><Relationship Id="rId2" Type="http://schemas.openxmlformats.org/officeDocument/2006/relationships/hyperlink" Target="https://doi.org/10.1016/j.measen.2022.100584" TargetMode="External"/><Relationship Id="rId1" Type="http://schemas.openxmlformats.org/officeDocument/2006/relationships/slideLayout" Target="../slideLayouts/slideLayout2.xml"/><Relationship Id="rId6" Type="http://schemas.openxmlformats.org/officeDocument/2006/relationships/hyperlink" Target="https://www.sciencedirect.com/science/article/pii/S0305054819301352" TargetMode="External"/><Relationship Id="rId5" Type="http://schemas.openxmlformats.org/officeDocument/2006/relationships/hyperlink" Target="https://doi.org/10.1016/j.cor.2019.05.022" TargetMode="External"/><Relationship Id="rId4" Type="http://schemas.openxmlformats.org/officeDocument/2006/relationships/hyperlink" Target="https://doi.org/10.1186/s13677-019-0146-7" TargetMode="External"/></Relationships>
</file>

<file path=ppt/slides/_rels/slide3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E8895C2-828B-934B-8B58-BBC23AD3665A}"/>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text, sign, outdoor&#10;&#10;Description automatically generated">
            <a:extLst>
              <a:ext uri="{FF2B5EF4-FFF2-40B4-BE49-F238E27FC236}">
                <a16:creationId xmlns:a16="http://schemas.microsoft.com/office/drawing/2014/main" id="{35C12C04-5CEF-8448-B70C-56FE6AD03CE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29" y="126108"/>
            <a:ext cx="876170" cy="1491678"/>
          </a:xfrm>
          <a:prstGeom prst="rect">
            <a:avLst/>
          </a:prstGeom>
        </p:spPr>
      </p:pic>
      <p:pic>
        <p:nvPicPr>
          <p:cNvPr id="5" name="Picture 4" descr="A picture containing text, clipart&#10;&#10;Description automatically generated">
            <a:extLst>
              <a:ext uri="{FF2B5EF4-FFF2-40B4-BE49-F238E27FC236}">
                <a16:creationId xmlns:a16="http://schemas.microsoft.com/office/drawing/2014/main" id="{2F2F3CE5-A64B-4B6C-9275-01E87181FAAF}"/>
              </a:ext>
            </a:extLst>
          </p:cNvPr>
          <p:cNvPicPr>
            <a:picLocks noChangeAspect="1"/>
          </p:cNvPicPr>
          <p:nvPr/>
        </p:nvPicPr>
        <p:blipFill>
          <a:blip r:embed="rId3"/>
          <a:stretch>
            <a:fillRect/>
          </a:stretch>
        </p:blipFill>
        <p:spPr>
          <a:xfrm>
            <a:off x="7485017" y="143688"/>
            <a:ext cx="4564228" cy="1474098"/>
          </a:xfrm>
          <a:prstGeom prst="rect">
            <a:avLst/>
          </a:prstGeom>
        </p:spPr>
      </p:pic>
      <p:sp>
        <p:nvSpPr>
          <p:cNvPr id="2" name="TextBox 1"/>
          <p:cNvSpPr txBox="1"/>
          <p:nvPr/>
        </p:nvSpPr>
        <p:spPr>
          <a:xfrm>
            <a:off x="3540035" y="1575576"/>
            <a:ext cx="6701245" cy="923330"/>
          </a:xfrm>
          <a:prstGeom prst="rect">
            <a:avLst/>
          </a:prstGeom>
          <a:noFill/>
        </p:spPr>
        <p:txBody>
          <a:bodyPr wrap="square" rtlCol="0">
            <a:spAutoFit/>
          </a:bodyPr>
          <a:lstStyle/>
          <a:p>
            <a:r>
              <a:rPr lang="en-IN" sz="5400" dirty="0"/>
              <a:t>Minor Project - 2</a:t>
            </a:r>
          </a:p>
        </p:txBody>
      </p:sp>
      <p:sp>
        <p:nvSpPr>
          <p:cNvPr id="4" name="TextBox 3"/>
          <p:cNvSpPr txBox="1"/>
          <p:nvPr/>
        </p:nvSpPr>
        <p:spPr>
          <a:xfrm>
            <a:off x="485260" y="2689161"/>
            <a:ext cx="9948555" cy="1200329"/>
          </a:xfrm>
          <a:prstGeom prst="rect">
            <a:avLst/>
          </a:prstGeom>
          <a:noFill/>
        </p:spPr>
        <p:txBody>
          <a:bodyPr wrap="square" rtlCol="0">
            <a:spAutoFit/>
          </a:bodyPr>
          <a:lstStyle/>
          <a:p>
            <a:pPr algn="ctr"/>
            <a:r>
              <a:rPr lang="en-IN" sz="3200" dirty="0"/>
              <a:t>Title:</a:t>
            </a:r>
          </a:p>
          <a:p>
            <a:r>
              <a:rPr lang="en-US" sz="2000" b="1" dirty="0">
                <a:solidFill>
                  <a:srgbClr val="202124"/>
                </a:solidFill>
                <a:effectLst/>
                <a:latin typeface="Times New Roman" panose="02020603050405020304" pitchFamily="18" charset="0"/>
                <a:ea typeface="Times New Roman" panose="02020603050405020304" pitchFamily="18" charset="0"/>
              </a:rPr>
              <a:t>                             Meta-heuristic Load Balancing Algorithms In Cloud Computing</a:t>
            </a:r>
            <a:br>
              <a:rPr lang="en-IN" sz="2000" dirty="0"/>
            </a:br>
            <a:endParaRPr lang="en-IN" sz="2000" dirty="0"/>
          </a:p>
        </p:txBody>
      </p:sp>
      <p:sp>
        <p:nvSpPr>
          <p:cNvPr id="10" name="TextBox 9">
            <a:extLst>
              <a:ext uri="{FF2B5EF4-FFF2-40B4-BE49-F238E27FC236}">
                <a16:creationId xmlns:a16="http://schemas.microsoft.com/office/drawing/2014/main" id="{C2F12844-7D7B-9449-9B33-46EA047F7017}"/>
              </a:ext>
            </a:extLst>
          </p:cNvPr>
          <p:cNvSpPr txBox="1"/>
          <p:nvPr/>
        </p:nvSpPr>
        <p:spPr>
          <a:xfrm>
            <a:off x="260430" y="4897052"/>
            <a:ext cx="6706900" cy="1605568"/>
          </a:xfrm>
          <a:prstGeom prst="rect">
            <a:avLst/>
          </a:prstGeom>
          <a:noFill/>
        </p:spPr>
        <p:txBody>
          <a:bodyPr wrap="square">
            <a:spAutoFit/>
          </a:bodyPr>
          <a:lstStyle/>
          <a:p>
            <a:pPr rtl="0">
              <a:spcBef>
                <a:spcPts val="0"/>
              </a:spcBef>
              <a:spcAft>
                <a:spcPts val="0"/>
              </a:spcAft>
            </a:pPr>
            <a:r>
              <a:rPr lang="en-IN" sz="1800" b="1" i="0" u="none" strike="noStrike" dirty="0">
                <a:solidFill>
                  <a:srgbClr val="000000"/>
                </a:solidFill>
                <a:effectLst/>
                <a:latin typeface="Calibri" panose="020F0502020204030204" pitchFamily="34" charset="0"/>
              </a:rPr>
              <a:t>Presented by:</a:t>
            </a:r>
            <a:endParaRPr lang="en-IN" b="0" dirty="0">
              <a:effectLst/>
            </a:endParaRPr>
          </a:p>
          <a:p>
            <a:pPr rtl="0">
              <a:spcBef>
                <a:spcPts val="1000"/>
              </a:spcBef>
              <a:spcAft>
                <a:spcPts val="0"/>
              </a:spcAft>
            </a:pPr>
            <a:r>
              <a:rPr lang="en-IN" sz="1800" b="0" i="0" u="none" strike="noStrike" dirty="0">
                <a:solidFill>
                  <a:srgbClr val="000000"/>
                </a:solidFill>
                <a:effectLst/>
                <a:latin typeface="Times New Roman" panose="02020603050405020304" pitchFamily="18" charset="0"/>
              </a:rPr>
              <a:t>Annie Jain(R214220179)</a:t>
            </a:r>
            <a:br>
              <a:rPr lang="en-IN" dirty="0"/>
            </a:br>
            <a:r>
              <a:rPr lang="en-IN" sz="1800" b="0" i="0" u="none" strike="noStrike" dirty="0">
                <a:solidFill>
                  <a:srgbClr val="000000"/>
                </a:solidFill>
                <a:effectLst/>
                <a:latin typeface="Times New Roman" panose="02020603050405020304" pitchFamily="18" charset="0"/>
              </a:rPr>
              <a:t>Ayush Juyal(R214220316)</a:t>
            </a:r>
            <a:br>
              <a:rPr lang="en-IN" dirty="0"/>
            </a:br>
            <a:r>
              <a:rPr lang="en-IN" dirty="0"/>
              <a:t>Rishabh Anand(R2142201862)</a:t>
            </a:r>
            <a:br>
              <a:rPr lang="en-IN" dirty="0"/>
            </a:br>
            <a:endParaRPr lang="en-US" dirty="0"/>
          </a:p>
        </p:txBody>
      </p:sp>
      <p:sp>
        <p:nvSpPr>
          <p:cNvPr id="12" name="TextBox 11">
            <a:extLst>
              <a:ext uri="{FF2B5EF4-FFF2-40B4-BE49-F238E27FC236}">
                <a16:creationId xmlns:a16="http://schemas.microsoft.com/office/drawing/2014/main" id="{0581529D-3593-AE4E-9F50-CD8F5082B00A}"/>
              </a:ext>
            </a:extLst>
          </p:cNvPr>
          <p:cNvSpPr txBox="1"/>
          <p:nvPr/>
        </p:nvSpPr>
        <p:spPr>
          <a:xfrm>
            <a:off x="9300541" y="5145530"/>
            <a:ext cx="6097656" cy="2031325"/>
          </a:xfrm>
          <a:prstGeom prst="rect">
            <a:avLst/>
          </a:prstGeom>
          <a:noFill/>
        </p:spPr>
        <p:txBody>
          <a:bodyPr wrap="square">
            <a:spAutoFit/>
          </a:bodyPr>
          <a:lstStyle/>
          <a:p>
            <a:pPr rtl="0">
              <a:spcBef>
                <a:spcPts val="0"/>
              </a:spcBef>
              <a:spcAft>
                <a:spcPts val="0"/>
              </a:spcAft>
            </a:pPr>
            <a:r>
              <a:rPr lang="en-IN" sz="1800" b="1" i="0" u="none" strike="noStrike" dirty="0">
                <a:solidFill>
                  <a:srgbClr val="000000"/>
                </a:solidFill>
                <a:effectLst/>
                <a:latin typeface="Calibri" panose="020F0502020204030204" pitchFamily="34" charset="0"/>
              </a:rPr>
              <a:t>Guided by:</a:t>
            </a:r>
            <a:endParaRPr lang="en-IN" b="0" dirty="0">
              <a:effectLst/>
            </a:endParaRPr>
          </a:p>
          <a:p>
            <a:pPr rtl="0">
              <a:spcBef>
                <a:spcPts val="0"/>
              </a:spcBef>
              <a:spcAft>
                <a:spcPts val="0"/>
              </a:spcAft>
            </a:pPr>
            <a:r>
              <a:rPr lang="en-IN" b="0" dirty="0" err="1">
                <a:effectLst/>
              </a:rPr>
              <a:t>Dr.</a:t>
            </a:r>
            <a:r>
              <a:rPr lang="en-IN" b="0" dirty="0">
                <a:effectLst/>
              </a:rPr>
              <a:t> Rajeev Tiwari</a:t>
            </a:r>
          </a:p>
          <a:p>
            <a:pPr rtl="0">
              <a:spcBef>
                <a:spcPts val="0"/>
              </a:spcBef>
              <a:spcAft>
                <a:spcPts val="0"/>
              </a:spcAft>
            </a:pPr>
            <a:r>
              <a:rPr lang="en-IN" sz="1800" b="0" i="0" u="none" strike="noStrike" dirty="0">
                <a:solidFill>
                  <a:srgbClr val="000000"/>
                </a:solidFill>
                <a:effectLst/>
                <a:latin typeface="Calibri" panose="020F0502020204030204" pitchFamily="34" charset="0"/>
              </a:rPr>
              <a:t>Professor (PL)</a:t>
            </a:r>
            <a:endParaRPr lang="en-IN" b="0" dirty="0">
              <a:effectLst/>
            </a:endParaRPr>
          </a:p>
          <a:p>
            <a:pPr rtl="0">
              <a:spcBef>
                <a:spcPts val="0"/>
              </a:spcBef>
              <a:spcAft>
                <a:spcPts val="0"/>
              </a:spcAft>
            </a:pPr>
            <a:r>
              <a:rPr lang="en-IN" sz="1800" b="0" i="0" u="none" strike="noStrike" dirty="0">
                <a:solidFill>
                  <a:srgbClr val="000000"/>
                </a:solidFill>
                <a:effectLst/>
                <a:latin typeface="Calibri" panose="020F0502020204030204" pitchFamily="34" charset="0"/>
              </a:rPr>
              <a:t>Cluster- Systemics</a:t>
            </a:r>
            <a:endParaRPr lang="en-IN" b="0" dirty="0">
              <a:effectLst/>
            </a:endParaRPr>
          </a:p>
          <a:p>
            <a:pPr rtl="0">
              <a:spcBef>
                <a:spcPts val="0"/>
              </a:spcBef>
              <a:spcAft>
                <a:spcPts val="0"/>
              </a:spcAft>
            </a:pPr>
            <a:r>
              <a:rPr lang="en-IN" sz="1800" b="0" i="0" u="none" strike="noStrike" dirty="0">
                <a:solidFill>
                  <a:srgbClr val="000000"/>
                </a:solidFill>
                <a:effectLst/>
                <a:latin typeface="Calibri" panose="020F0502020204030204" pitchFamily="34" charset="0"/>
              </a:rPr>
              <a:t>School of Computer Science</a:t>
            </a:r>
            <a:endParaRPr lang="en-IN" b="0" dirty="0">
              <a:effectLst/>
            </a:endParaRPr>
          </a:p>
          <a:p>
            <a:br>
              <a:rPr lang="en-IN" dirty="0"/>
            </a:br>
            <a:endParaRPr lang="en-US" dirty="0"/>
          </a:p>
        </p:txBody>
      </p:sp>
    </p:spTree>
    <p:extLst>
      <p:ext uri="{BB962C8B-B14F-4D97-AF65-F5344CB8AC3E}">
        <p14:creationId xmlns:p14="http://schemas.microsoft.com/office/powerpoint/2010/main" val="1627799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4CFAA6-D356-F8BF-A1C4-F6F1DDC5D643}"/>
              </a:ext>
            </a:extLst>
          </p:cNvPr>
          <p:cNvSpPr txBox="1"/>
          <p:nvPr/>
        </p:nvSpPr>
        <p:spPr>
          <a:xfrm>
            <a:off x="481262" y="279133"/>
            <a:ext cx="10279781" cy="584775"/>
          </a:xfrm>
          <a:prstGeom prst="rect">
            <a:avLst/>
          </a:prstGeom>
          <a:noFill/>
        </p:spPr>
        <p:txBody>
          <a:bodyPr wrap="square" rtlCol="0">
            <a:spAutoFit/>
          </a:bodyPr>
          <a:lstStyle/>
          <a:p>
            <a:r>
              <a:rPr lang="en-IN" sz="3200" b="1" dirty="0">
                <a:solidFill>
                  <a:srgbClr val="46B0FA"/>
                </a:solidFill>
                <a:latin typeface="Arial" panose="020B0604020202020204" pitchFamily="34" charset="0"/>
                <a:cs typeface="Arial" panose="020B0604020202020204" pitchFamily="34" charset="0"/>
              </a:rPr>
              <a:t>7. Implementation</a:t>
            </a:r>
          </a:p>
        </p:txBody>
      </p:sp>
      <p:sp>
        <p:nvSpPr>
          <p:cNvPr id="4" name="TextBox 3">
            <a:extLst>
              <a:ext uri="{FF2B5EF4-FFF2-40B4-BE49-F238E27FC236}">
                <a16:creationId xmlns:a16="http://schemas.microsoft.com/office/drawing/2014/main" id="{8EA115E3-0043-BBCF-E2C2-BA8CF904042F}"/>
              </a:ext>
            </a:extLst>
          </p:cNvPr>
          <p:cNvSpPr txBox="1"/>
          <p:nvPr/>
        </p:nvSpPr>
        <p:spPr>
          <a:xfrm>
            <a:off x="373224" y="1101012"/>
            <a:ext cx="6419462" cy="461665"/>
          </a:xfrm>
          <a:prstGeom prst="rect">
            <a:avLst/>
          </a:prstGeom>
          <a:noFill/>
        </p:spPr>
        <p:txBody>
          <a:bodyPr wrap="square" rtlCol="0">
            <a:spAutoFit/>
          </a:bodyPr>
          <a:lstStyle/>
          <a:p>
            <a:r>
              <a:rPr lang="en-IN" sz="2400" u="sng" dirty="0"/>
              <a:t>1. Honey Bee + Simulated Annealing</a:t>
            </a:r>
          </a:p>
        </p:txBody>
      </p:sp>
      <p:sp>
        <p:nvSpPr>
          <p:cNvPr id="5" name="TextBox 4">
            <a:extLst>
              <a:ext uri="{FF2B5EF4-FFF2-40B4-BE49-F238E27FC236}">
                <a16:creationId xmlns:a16="http://schemas.microsoft.com/office/drawing/2014/main" id="{E31D2BDB-3A19-70B0-DF23-140E9AB86BB5}"/>
              </a:ext>
            </a:extLst>
          </p:cNvPr>
          <p:cNvSpPr txBox="1"/>
          <p:nvPr/>
        </p:nvSpPr>
        <p:spPr>
          <a:xfrm>
            <a:off x="255036" y="1665343"/>
            <a:ext cx="11681927" cy="1477328"/>
          </a:xfrm>
          <a:prstGeom prst="rect">
            <a:avLst/>
          </a:prstGeom>
          <a:noFill/>
        </p:spPr>
        <p:txBody>
          <a:bodyPr wrap="square" rtlCol="0">
            <a:spAutoFit/>
          </a:bodyPr>
          <a:lstStyle/>
          <a:p>
            <a:r>
              <a:rPr lang="en-US" b="0" i="0" u="sng" dirty="0">
                <a:solidFill>
                  <a:srgbClr val="374151"/>
                </a:solidFill>
                <a:effectLst/>
              </a:rPr>
              <a:t>Honey Bee: </a:t>
            </a:r>
          </a:p>
          <a:p>
            <a:r>
              <a:rPr lang="en-US" b="0" i="0" dirty="0">
                <a:solidFill>
                  <a:srgbClr val="374151"/>
                </a:solidFill>
                <a:effectLst/>
              </a:rPr>
              <a:t>The honey bee algorithm is a metaheuristic optimization algorithm inspired by the foraging behavior of honey bees. It works by simulating the behavior of bees in searching for food sources and communicating their discoveries to the rest of the hive. The algorithm has been applied to solve optimization problems in various fields, such as engineering, finance, and medicine.</a:t>
            </a:r>
            <a:endParaRPr lang="en-IN" dirty="0"/>
          </a:p>
        </p:txBody>
      </p:sp>
      <p:pic>
        <p:nvPicPr>
          <p:cNvPr id="7" name="Picture 6">
            <a:extLst>
              <a:ext uri="{FF2B5EF4-FFF2-40B4-BE49-F238E27FC236}">
                <a16:creationId xmlns:a16="http://schemas.microsoft.com/office/drawing/2014/main" id="{724F809E-C536-FDB5-53B7-E07854445AB3}"/>
              </a:ext>
            </a:extLst>
          </p:cNvPr>
          <p:cNvPicPr>
            <a:picLocks noChangeAspect="1"/>
          </p:cNvPicPr>
          <p:nvPr/>
        </p:nvPicPr>
        <p:blipFill>
          <a:blip r:embed="rId2"/>
          <a:stretch>
            <a:fillRect/>
          </a:stretch>
        </p:blipFill>
        <p:spPr>
          <a:xfrm>
            <a:off x="3704934" y="3019798"/>
            <a:ext cx="4346832" cy="3559069"/>
          </a:xfrm>
          <a:prstGeom prst="rect">
            <a:avLst/>
          </a:prstGeom>
        </p:spPr>
      </p:pic>
    </p:spTree>
    <p:extLst>
      <p:ext uri="{BB962C8B-B14F-4D97-AF65-F5344CB8AC3E}">
        <p14:creationId xmlns:p14="http://schemas.microsoft.com/office/powerpoint/2010/main" val="2793434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AD68E7B-1007-EED2-4016-9828D7E6E16C}"/>
              </a:ext>
            </a:extLst>
          </p:cNvPr>
          <p:cNvPicPr>
            <a:picLocks noChangeAspect="1"/>
          </p:cNvPicPr>
          <p:nvPr/>
        </p:nvPicPr>
        <p:blipFill>
          <a:blip r:embed="rId2"/>
          <a:stretch>
            <a:fillRect/>
          </a:stretch>
        </p:blipFill>
        <p:spPr>
          <a:xfrm>
            <a:off x="1670180" y="2645036"/>
            <a:ext cx="8000943" cy="3775665"/>
          </a:xfrm>
          <a:prstGeom prst="rect">
            <a:avLst/>
          </a:prstGeom>
        </p:spPr>
      </p:pic>
      <p:sp>
        <p:nvSpPr>
          <p:cNvPr id="4" name="TextBox 3">
            <a:extLst>
              <a:ext uri="{FF2B5EF4-FFF2-40B4-BE49-F238E27FC236}">
                <a16:creationId xmlns:a16="http://schemas.microsoft.com/office/drawing/2014/main" id="{EDDB9D8A-BB25-0DDC-4447-8C4ED68CBCED}"/>
              </a:ext>
            </a:extLst>
          </p:cNvPr>
          <p:cNvSpPr txBox="1"/>
          <p:nvPr/>
        </p:nvSpPr>
        <p:spPr>
          <a:xfrm>
            <a:off x="522514" y="261257"/>
            <a:ext cx="11551298" cy="2308324"/>
          </a:xfrm>
          <a:prstGeom prst="rect">
            <a:avLst/>
          </a:prstGeom>
          <a:noFill/>
        </p:spPr>
        <p:txBody>
          <a:bodyPr wrap="square" rtlCol="0">
            <a:spAutoFit/>
          </a:bodyPr>
          <a:lstStyle/>
          <a:p>
            <a:r>
              <a:rPr lang="en-IN" u="sng" dirty="0"/>
              <a:t>Simulated Annealing</a:t>
            </a:r>
          </a:p>
          <a:p>
            <a:endParaRPr lang="en-IN" u="sng" dirty="0"/>
          </a:p>
          <a:p>
            <a:r>
              <a:rPr lang="en-US" b="0" i="0" dirty="0">
                <a:solidFill>
                  <a:srgbClr val="374151"/>
                </a:solidFill>
                <a:effectLst/>
              </a:rPr>
              <a:t>Simulated Annealing is a metaheuristic algorithm used for optimization problems, especially in cases where finding the global optimum is challenging. The algorithm is inspired by the physical annealing process of heating and cooling metals to achieve a minimum energy state.</a:t>
            </a:r>
          </a:p>
          <a:p>
            <a:r>
              <a:rPr lang="en-US" b="0" i="0" dirty="0">
                <a:solidFill>
                  <a:srgbClr val="374151"/>
                </a:solidFill>
                <a:effectLst/>
                <a:latin typeface="Söhne"/>
              </a:rPr>
              <a:t>In the simulated annealing algorithm, a random initial solution is generated and iteratively modified in a probabilistic manner, allowing the algorithm to escape local optima. The algorithm gradually decreases the "temperature" parameter, which controls the amount of randomness in the solution, and thus, the probability of accepting worse solutions.</a:t>
            </a:r>
            <a:endParaRPr lang="en-IN" dirty="0"/>
          </a:p>
        </p:txBody>
      </p:sp>
    </p:spTree>
    <p:extLst>
      <p:ext uri="{BB962C8B-B14F-4D97-AF65-F5344CB8AC3E}">
        <p14:creationId xmlns:p14="http://schemas.microsoft.com/office/powerpoint/2010/main" val="2442374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8B6B04-5791-69EF-83B7-48E68A1056C2}"/>
              </a:ext>
            </a:extLst>
          </p:cNvPr>
          <p:cNvSpPr txBox="1"/>
          <p:nvPr/>
        </p:nvSpPr>
        <p:spPr>
          <a:xfrm>
            <a:off x="167950" y="74644"/>
            <a:ext cx="4245429" cy="461665"/>
          </a:xfrm>
          <a:prstGeom prst="rect">
            <a:avLst/>
          </a:prstGeom>
          <a:noFill/>
        </p:spPr>
        <p:txBody>
          <a:bodyPr wrap="square" rtlCol="0">
            <a:spAutoFit/>
          </a:bodyPr>
          <a:lstStyle/>
          <a:p>
            <a:r>
              <a:rPr lang="en-IN" sz="2400" b="1" u="sng" dirty="0"/>
              <a:t>Code Implementation</a:t>
            </a:r>
          </a:p>
        </p:txBody>
      </p:sp>
      <p:sp>
        <p:nvSpPr>
          <p:cNvPr id="3" name="TextBox 2">
            <a:extLst>
              <a:ext uri="{FF2B5EF4-FFF2-40B4-BE49-F238E27FC236}">
                <a16:creationId xmlns:a16="http://schemas.microsoft.com/office/drawing/2014/main" id="{48369293-20F4-753D-B5F6-82D8FDCB366F}"/>
              </a:ext>
            </a:extLst>
          </p:cNvPr>
          <p:cNvSpPr txBox="1"/>
          <p:nvPr/>
        </p:nvSpPr>
        <p:spPr>
          <a:xfrm>
            <a:off x="233265" y="755780"/>
            <a:ext cx="11691257" cy="6771084"/>
          </a:xfrm>
          <a:prstGeom prst="rect">
            <a:avLst/>
          </a:prstGeom>
          <a:noFill/>
        </p:spPr>
        <p:txBody>
          <a:bodyPr wrap="square" rtlCol="0">
            <a:spAutoFit/>
          </a:bodyPr>
          <a:lstStyle/>
          <a:p>
            <a:pPr marL="285750" indent="-285750">
              <a:buFont typeface="Arial" panose="020B0604020202020204" pitchFamily="34" charset="0"/>
              <a:buChar char="•"/>
            </a:pPr>
            <a:r>
              <a:rPr lang="en-US" sz="1600" u="sng" dirty="0" err="1"/>
              <a:t>honeyBee</a:t>
            </a:r>
            <a:r>
              <a:rPr lang="en-US" sz="1600" dirty="0"/>
              <a:t>: This is the constructor function that initializes various parameters for the Honey Bee algorithm like the initial temperature, cooling rate, current temperature, and cutoff. It also initializes various maps like </a:t>
            </a:r>
            <a:r>
              <a:rPr lang="en-US" sz="1600" dirty="0" err="1"/>
              <a:t>vmStatesList</a:t>
            </a:r>
            <a:r>
              <a:rPr lang="en-US" sz="1600" dirty="0"/>
              <a:t>, </a:t>
            </a:r>
            <a:r>
              <a:rPr lang="en-US" sz="1600" dirty="0" err="1"/>
              <a:t>vmAllocationCounts</a:t>
            </a:r>
            <a:r>
              <a:rPr lang="en-US" sz="1600" dirty="0"/>
              <a:t>, and fitness.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u="sng" dirty="0"/>
              <a:t>getNextAvailableVm: </a:t>
            </a:r>
            <a:r>
              <a:rPr lang="en-US" sz="1600" dirty="0"/>
              <a:t>This function is called when a cloudlet needs to be allocated to a VM. It returns the ID of the next available VM after allocating the current cloudlet to it. It also updates the </a:t>
            </a:r>
            <a:r>
              <a:rPr lang="en-US" sz="1600" dirty="0" err="1"/>
              <a:t>currentTemperature</a:t>
            </a:r>
            <a:r>
              <a:rPr lang="en-US" sz="1600" dirty="0"/>
              <a:t> and the </a:t>
            </a:r>
            <a:r>
              <a:rPr lang="en-US" sz="1600" dirty="0" err="1"/>
              <a:t>vmAllocationCounts</a:t>
            </a:r>
            <a:r>
              <a:rPr lang="en-US" sz="1600" dirty="0"/>
              <a:t> map.</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u="sng" dirty="0" err="1"/>
              <a:t>cloudSimEventFired</a:t>
            </a:r>
            <a:r>
              <a:rPr lang="en-US" sz="1600" u="sng" dirty="0"/>
              <a:t>:</a:t>
            </a:r>
            <a:r>
              <a:rPr lang="en-US" sz="1600" dirty="0"/>
              <a:t> This function is an implementation of the </a:t>
            </a:r>
            <a:r>
              <a:rPr lang="en-US" sz="1600" dirty="0" err="1"/>
              <a:t>CloudSimEventListener</a:t>
            </a:r>
            <a:r>
              <a:rPr lang="en-US" sz="1600" dirty="0"/>
              <a:t> interface. It is called when a cloudlet is allocated to a VM or a VM finishes processing a cloudlet. It updates the </a:t>
            </a:r>
            <a:r>
              <a:rPr lang="en-US" sz="1600" dirty="0" err="1"/>
              <a:t>vmAllocationCounts</a:t>
            </a:r>
            <a:r>
              <a:rPr lang="en-US" sz="1600" dirty="0"/>
              <a:t> and </a:t>
            </a:r>
            <a:r>
              <a:rPr lang="en-US" sz="1600" dirty="0" err="1"/>
              <a:t>vmStatesList</a:t>
            </a:r>
            <a:r>
              <a:rPr lang="en-US" sz="1600" dirty="0"/>
              <a:t> maps accordingly.</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u="sng" dirty="0" err="1"/>
              <a:t>isSendScoutBees</a:t>
            </a:r>
            <a:r>
              <a:rPr lang="en-US" sz="1600" dirty="0"/>
              <a:t>: This function is used to check if a scout bee needs to be sent out or not. It returns true if the VM allocated to the scout bee has processed more than cutoff cloudlets.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u="sng" dirty="0" err="1"/>
              <a:t>getScoutBee</a:t>
            </a:r>
            <a:r>
              <a:rPr lang="en-US" sz="1600" dirty="0"/>
              <a:t>: This function returns the next VM that needs to be allocated a cloudlet. If there is no scout bee assigned, it assigns the first VM in the list. If the allocated scout bee has not processed more than cutoff cloudlets, it returns the scout bee. Otherwise, it sends out employed bees to explore other solutions and returns the best solution found by the onlooker bees.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u="sng" dirty="0" err="1"/>
              <a:t>MemorizeBestSource</a:t>
            </a:r>
            <a:r>
              <a:rPr lang="en-US" sz="1600" u="sng" dirty="0"/>
              <a:t>:</a:t>
            </a:r>
            <a:r>
              <a:rPr lang="en-US" sz="1600" dirty="0"/>
              <a:t> This function returns the best solution found so far.</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u="sng" dirty="0" err="1"/>
              <a:t>SendOnlookerBees</a:t>
            </a:r>
            <a:r>
              <a:rPr lang="en-US" sz="1600" u="sng" dirty="0"/>
              <a:t>:</a:t>
            </a:r>
            <a:r>
              <a:rPr lang="en-US" sz="1600" dirty="0"/>
              <a:t> This function sends out onlooker bees to explore solutions and returns the best solution found.</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u="sng" dirty="0" err="1"/>
              <a:t>SendEmployedBees</a:t>
            </a:r>
            <a:r>
              <a:rPr lang="en-US" sz="1600" u="sng" dirty="0"/>
              <a:t>:</a:t>
            </a:r>
            <a:r>
              <a:rPr lang="en-US" sz="1600" dirty="0"/>
              <a:t> This function is used to send out employed bees to explore solutions.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u="sng" dirty="0"/>
              <a:t>calculation: </a:t>
            </a:r>
            <a:r>
              <a:rPr lang="en-US" sz="1600" dirty="0"/>
              <a:t>This function is called by the employed bees to calculate the fitness of each solution. It calculates the fitness of each VM using the </a:t>
            </a:r>
            <a:r>
              <a:rPr lang="en-US" sz="1600" dirty="0" err="1"/>
              <a:t>calculateFitness</a:t>
            </a:r>
            <a:r>
              <a:rPr lang="en-US" sz="1600" dirty="0"/>
              <a:t> function and performs simulated annealing to explore other solutions.</a:t>
            </a:r>
          </a:p>
          <a:p>
            <a:pPr marL="285750" indent="-285750">
              <a:buFont typeface="Arial" panose="020B0604020202020204" pitchFamily="34" charset="0"/>
              <a:buChar char="•"/>
            </a:pPr>
            <a:endParaRPr lang="en-US" sz="1600" dirty="0"/>
          </a:p>
          <a:p>
            <a:endParaRPr lang="en-US" sz="1600" dirty="0"/>
          </a:p>
          <a:p>
            <a:endParaRPr lang="en-US" dirty="0"/>
          </a:p>
        </p:txBody>
      </p:sp>
    </p:spTree>
    <p:extLst>
      <p:ext uri="{BB962C8B-B14F-4D97-AF65-F5344CB8AC3E}">
        <p14:creationId xmlns:p14="http://schemas.microsoft.com/office/powerpoint/2010/main" val="1309854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0BAEBC4-6804-85BE-D3B4-44CD93EC2887}"/>
              </a:ext>
            </a:extLst>
          </p:cNvPr>
          <p:cNvSpPr txBox="1"/>
          <p:nvPr/>
        </p:nvSpPr>
        <p:spPr>
          <a:xfrm>
            <a:off x="314131" y="2669758"/>
            <a:ext cx="11737910" cy="3693319"/>
          </a:xfrm>
          <a:prstGeom prst="rect">
            <a:avLst/>
          </a:prstGeom>
          <a:noFill/>
        </p:spPr>
        <p:txBody>
          <a:bodyPr wrap="square" rtlCol="0">
            <a:spAutoFit/>
          </a:bodyPr>
          <a:lstStyle/>
          <a:p>
            <a:r>
              <a:rPr lang="en-IN" u="sng" dirty="0"/>
              <a:t>SA Implementation</a:t>
            </a:r>
          </a:p>
          <a:p>
            <a:endParaRPr lang="en-IN" u="sng" dirty="0"/>
          </a:p>
          <a:p>
            <a:r>
              <a:rPr lang="en-US" dirty="0"/>
              <a:t>The calculation() function implements the employed bee phase of the artificial bee colony algorithm to calculate the fitness values of each virtual machine (VM). Then, it uses a simulated annealing (SA) algorithm to explore the search space by moving from one solution (i.e., VM) to another.</a:t>
            </a:r>
          </a:p>
          <a:p>
            <a:r>
              <a:rPr lang="en-US" dirty="0"/>
              <a:t>In the SA algorithm, the current solution is represented by the </a:t>
            </a:r>
            <a:r>
              <a:rPr lang="en-US" dirty="0" err="1"/>
              <a:t>scoutBee</a:t>
            </a:r>
            <a:r>
              <a:rPr lang="en-US" dirty="0"/>
              <a:t> variable, and the neighbor solution is represented by the </a:t>
            </a:r>
            <a:r>
              <a:rPr lang="en-US" dirty="0" err="1"/>
              <a:t>getNeighborSolution</a:t>
            </a:r>
            <a:r>
              <a:rPr lang="en-US" dirty="0"/>
              <a:t>() function. The fitness value of the current solution is represented by the </a:t>
            </a:r>
            <a:r>
              <a:rPr lang="en-US" dirty="0" err="1"/>
              <a:t>currentSolutionFitness</a:t>
            </a:r>
            <a:r>
              <a:rPr lang="en-US" dirty="0"/>
              <a:t> variable, and the fitness value of the neighbor solution is represented by the </a:t>
            </a:r>
            <a:r>
              <a:rPr lang="en-US" dirty="0" err="1"/>
              <a:t>neighborSolutionFitness</a:t>
            </a:r>
            <a:r>
              <a:rPr lang="en-US" dirty="0"/>
              <a:t> variable.</a:t>
            </a:r>
          </a:p>
          <a:p>
            <a:endParaRPr lang="en-US" dirty="0"/>
          </a:p>
          <a:p>
            <a:r>
              <a:rPr lang="en-US" dirty="0"/>
              <a:t>If the neighbor solution is better than the current solution (i.e., </a:t>
            </a:r>
            <a:r>
              <a:rPr lang="en-US" dirty="0" err="1"/>
              <a:t>deltaE</a:t>
            </a:r>
            <a:r>
              <a:rPr lang="en-US" dirty="0"/>
              <a:t> &lt; 0), then the neighbor solution is accepted by setting the </a:t>
            </a:r>
            <a:r>
              <a:rPr lang="en-US" dirty="0" err="1"/>
              <a:t>scoutBee</a:t>
            </a:r>
            <a:r>
              <a:rPr lang="en-US" dirty="0"/>
              <a:t> variable to the neighbor solution. Otherwise, the neighbor solution is accepted with a certain probability calculated using the SA acceptance probability formula. If the neighbor solution is accepted, the </a:t>
            </a:r>
            <a:r>
              <a:rPr lang="en-US" dirty="0" err="1"/>
              <a:t>scoutBee</a:t>
            </a:r>
            <a:r>
              <a:rPr lang="en-US" dirty="0"/>
              <a:t> variable is set to the neighbor solution.</a:t>
            </a:r>
            <a:endParaRPr lang="en-IN" dirty="0"/>
          </a:p>
        </p:txBody>
      </p:sp>
      <p:sp>
        <p:nvSpPr>
          <p:cNvPr id="7" name="TextBox 6">
            <a:extLst>
              <a:ext uri="{FF2B5EF4-FFF2-40B4-BE49-F238E27FC236}">
                <a16:creationId xmlns:a16="http://schemas.microsoft.com/office/drawing/2014/main" id="{A6BEED3D-F0E1-9178-D16F-AEE0DA46521B}"/>
              </a:ext>
            </a:extLst>
          </p:cNvPr>
          <p:cNvSpPr txBox="1"/>
          <p:nvPr/>
        </p:nvSpPr>
        <p:spPr>
          <a:xfrm>
            <a:off x="314131" y="587257"/>
            <a:ext cx="11877869" cy="1754326"/>
          </a:xfrm>
          <a:prstGeom prst="rect">
            <a:avLst/>
          </a:prstGeom>
          <a:noFill/>
        </p:spPr>
        <p:txBody>
          <a:bodyPr wrap="square">
            <a:spAutoFit/>
          </a:bodyPr>
          <a:lstStyle/>
          <a:p>
            <a:pPr marL="285750" indent="-285750">
              <a:buFont typeface="Arial" panose="020B0604020202020204" pitchFamily="34" charset="0"/>
              <a:buChar char="•"/>
            </a:pPr>
            <a:r>
              <a:rPr lang="en-US" u="sng" dirty="0" err="1"/>
              <a:t>calculateFitness</a:t>
            </a:r>
            <a:r>
              <a:rPr lang="en-US" u="sng" dirty="0"/>
              <a:t>:</a:t>
            </a:r>
            <a:r>
              <a:rPr lang="en-US" dirty="0"/>
              <a:t> This function calculates the fitness of a VM based on the number of cloudlets processed by the VM.</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u="sng" dirty="0" err="1"/>
              <a:t>getNeighborSolution</a:t>
            </a:r>
            <a:r>
              <a:rPr lang="en-US" u="sng" dirty="0"/>
              <a:t>:</a:t>
            </a:r>
            <a:r>
              <a:rPr lang="en-US" dirty="0"/>
              <a:t> This function returns a neighboring solution based on the current solution using a random walk.</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u="sng" dirty="0" err="1"/>
              <a:t>waggleDance</a:t>
            </a:r>
            <a:r>
              <a:rPr lang="en-US" u="sng" dirty="0"/>
              <a:t>: </a:t>
            </a:r>
            <a:r>
              <a:rPr lang="en-US" dirty="0"/>
              <a:t>This function returns the best solution found by the bees by performing a waggle dance. It searches for the solution with the lowest fitness value.</a:t>
            </a:r>
            <a:endParaRPr lang="en-IN" dirty="0"/>
          </a:p>
        </p:txBody>
      </p:sp>
    </p:spTree>
    <p:extLst>
      <p:ext uri="{BB962C8B-B14F-4D97-AF65-F5344CB8AC3E}">
        <p14:creationId xmlns:p14="http://schemas.microsoft.com/office/powerpoint/2010/main" val="1765446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AFB2B2-A137-DEDF-A2EC-1205798B9B82}"/>
              </a:ext>
            </a:extLst>
          </p:cNvPr>
          <p:cNvSpPr txBox="1"/>
          <p:nvPr/>
        </p:nvSpPr>
        <p:spPr>
          <a:xfrm>
            <a:off x="307911" y="506992"/>
            <a:ext cx="4805265" cy="584775"/>
          </a:xfrm>
          <a:prstGeom prst="rect">
            <a:avLst/>
          </a:prstGeom>
          <a:noFill/>
        </p:spPr>
        <p:txBody>
          <a:bodyPr wrap="square" rtlCol="0">
            <a:spAutoFit/>
          </a:bodyPr>
          <a:lstStyle/>
          <a:p>
            <a:r>
              <a:rPr lang="en-IN" sz="3200" u="sng" dirty="0"/>
              <a:t>Advantages:</a:t>
            </a:r>
          </a:p>
        </p:txBody>
      </p:sp>
      <p:sp>
        <p:nvSpPr>
          <p:cNvPr id="4" name="TextBox 3">
            <a:extLst>
              <a:ext uri="{FF2B5EF4-FFF2-40B4-BE49-F238E27FC236}">
                <a16:creationId xmlns:a16="http://schemas.microsoft.com/office/drawing/2014/main" id="{66277F35-975E-CCF4-23E9-4D69EA87112C}"/>
              </a:ext>
            </a:extLst>
          </p:cNvPr>
          <p:cNvSpPr txBox="1"/>
          <p:nvPr/>
        </p:nvSpPr>
        <p:spPr>
          <a:xfrm>
            <a:off x="208383" y="1362213"/>
            <a:ext cx="11775233" cy="4619854"/>
          </a:xfrm>
          <a:prstGeom prst="rect">
            <a:avLst/>
          </a:prstGeom>
          <a:noFill/>
        </p:spPr>
        <p:txBody>
          <a:bodyPr wrap="square">
            <a:spAutoFit/>
          </a:bodyPr>
          <a:lstStyle/>
          <a:p>
            <a:pPr algn="l">
              <a:lnSpc>
                <a:spcPct val="150000"/>
              </a:lnSpc>
            </a:pPr>
            <a:r>
              <a:rPr lang="en-US" b="0" i="0" dirty="0">
                <a:solidFill>
                  <a:srgbClr val="374151"/>
                </a:solidFill>
                <a:effectLst/>
                <a:latin typeface="Söhne"/>
              </a:rPr>
              <a:t>The advantages of using the SA algorithm in the above code are:</a:t>
            </a:r>
          </a:p>
          <a:p>
            <a:pPr algn="l">
              <a:lnSpc>
                <a:spcPct val="150000"/>
              </a:lnSpc>
              <a:buFont typeface="+mj-lt"/>
              <a:buAutoNum type="arabicPeriod"/>
            </a:pPr>
            <a:r>
              <a:rPr lang="en-US" b="0" i="0" u="sng" dirty="0">
                <a:solidFill>
                  <a:srgbClr val="374151"/>
                </a:solidFill>
                <a:effectLst/>
                <a:latin typeface="Söhne"/>
              </a:rPr>
              <a:t>Optimization:</a:t>
            </a:r>
            <a:r>
              <a:rPr lang="en-US" b="0" i="0" dirty="0">
                <a:solidFill>
                  <a:srgbClr val="374151"/>
                </a:solidFill>
                <a:effectLst/>
                <a:latin typeface="Söhne"/>
              </a:rPr>
              <a:t> The SA algorithm can be used to optimize the placement of cloudlets onto virtual machines (VMs) by finding the best solution that minimizes the fitness function. The fitness function used in the code calculates the task length of each cloudlet and the capacity of the VM, and then assigns a fitness value to each VM based on this calculation.</a:t>
            </a:r>
          </a:p>
          <a:p>
            <a:pPr algn="l">
              <a:lnSpc>
                <a:spcPct val="150000"/>
              </a:lnSpc>
              <a:buFont typeface="+mj-lt"/>
              <a:buAutoNum type="arabicPeriod"/>
            </a:pPr>
            <a:r>
              <a:rPr lang="en-US" b="0" i="0" u="sng" dirty="0">
                <a:solidFill>
                  <a:srgbClr val="374151"/>
                </a:solidFill>
                <a:effectLst/>
                <a:latin typeface="Söhne"/>
              </a:rPr>
              <a:t>Efficiency</a:t>
            </a:r>
            <a:r>
              <a:rPr lang="en-US" b="0" i="0" dirty="0">
                <a:solidFill>
                  <a:srgbClr val="374151"/>
                </a:solidFill>
                <a:effectLst/>
                <a:latin typeface="Söhne"/>
              </a:rPr>
              <a:t>: The SA algorithm can improve the efficiency of the load balancing process by ensuring that cloudlets are allocated to VMs in a way that minimizes the overall load on the datacenter. This is achieved by finding the best VM for each cloudlet based on the fitness function, and then allocating the cloudlet to that VM.</a:t>
            </a:r>
          </a:p>
          <a:p>
            <a:pPr algn="l">
              <a:lnSpc>
                <a:spcPct val="150000"/>
              </a:lnSpc>
              <a:buFont typeface="+mj-lt"/>
              <a:buAutoNum type="arabicPeriod"/>
            </a:pPr>
            <a:r>
              <a:rPr lang="en-US" b="0" i="0" u="sng" dirty="0">
                <a:solidFill>
                  <a:srgbClr val="374151"/>
                </a:solidFill>
                <a:effectLst/>
                <a:latin typeface="Söhne"/>
              </a:rPr>
              <a:t>Flexibility</a:t>
            </a:r>
            <a:r>
              <a:rPr lang="en-US" b="0" i="0" dirty="0">
                <a:solidFill>
                  <a:srgbClr val="374151"/>
                </a:solidFill>
                <a:effectLst/>
                <a:latin typeface="Söhne"/>
              </a:rPr>
              <a:t>: The SA algorithm is a flexible algorithm that can be used in a variety of different scenarios. It can be adapted to different fitness functions and different optimization problems, making it a versatile tool for load balancing and optimization.</a:t>
            </a:r>
          </a:p>
          <a:p>
            <a:pPr algn="l">
              <a:lnSpc>
                <a:spcPct val="150000"/>
              </a:lnSpc>
              <a:buFont typeface="+mj-lt"/>
              <a:buAutoNum type="arabicPeriod"/>
            </a:pPr>
            <a:r>
              <a:rPr lang="en-US" b="0" i="0" u="sng" dirty="0">
                <a:solidFill>
                  <a:srgbClr val="374151"/>
                </a:solidFill>
                <a:effectLst/>
                <a:latin typeface="Söhne"/>
              </a:rPr>
              <a:t>Robustness</a:t>
            </a:r>
            <a:r>
              <a:rPr lang="en-US" b="0" i="0" dirty="0">
                <a:solidFill>
                  <a:srgbClr val="374151"/>
                </a:solidFill>
                <a:effectLst/>
                <a:latin typeface="Söhne"/>
              </a:rPr>
              <a:t>: The SA algorithm is a robust algorithm that is not easily trapped in local optima. This means that it is able to explore a large search space and find global optima, even in complex optimization problems.</a:t>
            </a:r>
          </a:p>
        </p:txBody>
      </p:sp>
    </p:spTree>
    <p:extLst>
      <p:ext uri="{BB962C8B-B14F-4D97-AF65-F5344CB8AC3E}">
        <p14:creationId xmlns:p14="http://schemas.microsoft.com/office/powerpoint/2010/main" val="2095076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4426D0-EF00-DF44-DDE2-0AF8BAE44E44}"/>
              </a:ext>
            </a:extLst>
          </p:cNvPr>
          <p:cNvSpPr txBox="1"/>
          <p:nvPr/>
        </p:nvSpPr>
        <p:spPr>
          <a:xfrm>
            <a:off x="298580" y="492089"/>
            <a:ext cx="7791061" cy="461665"/>
          </a:xfrm>
          <a:prstGeom prst="rect">
            <a:avLst/>
          </a:prstGeom>
          <a:noFill/>
        </p:spPr>
        <p:txBody>
          <a:bodyPr wrap="square" rtlCol="0">
            <a:spAutoFit/>
          </a:bodyPr>
          <a:lstStyle/>
          <a:p>
            <a:r>
              <a:rPr lang="en-IN" sz="2400" u="sng" dirty="0"/>
              <a:t>2. Ant Colony Optimization + Tabu Search </a:t>
            </a:r>
          </a:p>
        </p:txBody>
      </p:sp>
      <p:sp>
        <p:nvSpPr>
          <p:cNvPr id="3" name="TextBox 2">
            <a:extLst>
              <a:ext uri="{FF2B5EF4-FFF2-40B4-BE49-F238E27FC236}">
                <a16:creationId xmlns:a16="http://schemas.microsoft.com/office/drawing/2014/main" id="{651D6314-A25D-E1C9-56D7-5CBD16A684C0}"/>
              </a:ext>
            </a:extLst>
          </p:cNvPr>
          <p:cNvSpPr txBox="1"/>
          <p:nvPr/>
        </p:nvSpPr>
        <p:spPr>
          <a:xfrm>
            <a:off x="390331" y="1328838"/>
            <a:ext cx="11187404" cy="2369880"/>
          </a:xfrm>
          <a:prstGeom prst="rect">
            <a:avLst/>
          </a:prstGeom>
          <a:noFill/>
        </p:spPr>
        <p:txBody>
          <a:bodyPr wrap="square" rtlCol="0">
            <a:spAutoFit/>
          </a:bodyPr>
          <a:lstStyle/>
          <a:p>
            <a:r>
              <a:rPr lang="en-IN" sz="2000" u="sng" dirty="0"/>
              <a:t>Ant Colony Optimization</a:t>
            </a:r>
          </a:p>
          <a:p>
            <a:endParaRPr lang="en-IN" sz="2000" u="sng" dirty="0"/>
          </a:p>
          <a:p>
            <a:r>
              <a:rPr lang="en-US" b="0" i="0" dirty="0">
                <a:solidFill>
                  <a:srgbClr val="374151"/>
                </a:solidFill>
                <a:effectLst/>
              </a:rPr>
              <a:t>Ant Colony Optimization (ACO) is a metaheuristic algorithm inspired by the behavior of ants in finding the shortest path between their colony and food sources. The algorithm is based on the idea of using a set of artificial ants that construct solutions by following a set of pheromone trails. The pheromone level of each trail is updated based on the quality of the constructed solutions. As the search progresses, the pheromone trails of better solutions are reinforced, leading to the emergence of better solutions over time. ACO has been successfully applied to various optimization problems, including the traveling salesman problem, vehicle routing problem, and job scheduling.</a:t>
            </a:r>
            <a:endParaRPr lang="en-IN" u="sng" dirty="0"/>
          </a:p>
        </p:txBody>
      </p:sp>
      <p:pic>
        <p:nvPicPr>
          <p:cNvPr id="4" name="Picture 3">
            <a:extLst>
              <a:ext uri="{FF2B5EF4-FFF2-40B4-BE49-F238E27FC236}">
                <a16:creationId xmlns:a16="http://schemas.microsoft.com/office/drawing/2014/main" id="{007A3BFC-1EF4-C357-459A-89D2BAD2BD1B}"/>
              </a:ext>
            </a:extLst>
          </p:cNvPr>
          <p:cNvPicPr>
            <a:picLocks noChangeAspect="1"/>
          </p:cNvPicPr>
          <p:nvPr/>
        </p:nvPicPr>
        <p:blipFill>
          <a:blip r:embed="rId2"/>
          <a:stretch>
            <a:fillRect/>
          </a:stretch>
        </p:blipFill>
        <p:spPr>
          <a:xfrm>
            <a:off x="2519266" y="3801037"/>
            <a:ext cx="6719114" cy="2812538"/>
          </a:xfrm>
          <a:prstGeom prst="rect">
            <a:avLst/>
          </a:prstGeom>
        </p:spPr>
      </p:pic>
    </p:spTree>
    <p:extLst>
      <p:ext uri="{BB962C8B-B14F-4D97-AF65-F5344CB8AC3E}">
        <p14:creationId xmlns:p14="http://schemas.microsoft.com/office/powerpoint/2010/main" val="12774818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4C8FE2-9372-861D-1472-4215EF4951C6}"/>
              </a:ext>
            </a:extLst>
          </p:cNvPr>
          <p:cNvSpPr txBox="1"/>
          <p:nvPr/>
        </p:nvSpPr>
        <p:spPr>
          <a:xfrm>
            <a:off x="345233" y="223935"/>
            <a:ext cx="3536302" cy="461665"/>
          </a:xfrm>
          <a:prstGeom prst="rect">
            <a:avLst/>
          </a:prstGeom>
          <a:noFill/>
        </p:spPr>
        <p:txBody>
          <a:bodyPr wrap="square" rtlCol="0">
            <a:spAutoFit/>
          </a:bodyPr>
          <a:lstStyle/>
          <a:p>
            <a:r>
              <a:rPr lang="en-IN" sz="2400" u="sng" dirty="0"/>
              <a:t>Tabu Search</a:t>
            </a:r>
          </a:p>
        </p:txBody>
      </p:sp>
      <p:pic>
        <p:nvPicPr>
          <p:cNvPr id="2050" name="Picture 2" descr="Tabu Search: Finding the Minimal Value of Peaks Function - CodeProject">
            <a:extLst>
              <a:ext uri="{FF2B5EF4-FFF2-40B4-BE49-F238E27FC236}">
                <a16:creationId xmlns:a16="http://schemas.microsoft.com/office/drawing/2014/main" id="{69BD6900-305C-854A-C9C8-5911F94882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9917" y="2286658"/>
            <a:ext cx="4654809" cy="44109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E6B467E-5769-435B-0DFD-2D97CC1F8015}"/>
              </a:ext>
            </a:extLst>
          </p:cNvPr>
          <p:cNvSpPr txBox="1"/>
          <p:nvPr/>
        </p:nvSpPr>
        <p:spPr>
          <a:xfrm>
            <a:off x="345233" y="809330"/>
            <a:ext cx="11467322" cy="1477328"/>
          </a:xfrm>
          <a:prstGeom prst="rect">
            <a:avLst/>
          </a:prstGeom>
          <a:noFill/>
        </p:spPr>
        <p:txBody>
          <a:bodyPr wrap="square" rtlCol="0">
            <a:spAutoFit/>
          </a:bodyPr>
          <a:lstStyle/>
          <a:p>
            <a:r>
              <a:rPr lang="en-US" b="0" i="0" dirty="0">
                <a:solidFill>
                  <a:srgbClr val="374151"/>
                </a:solidFill>
                <a:effectLst/>
                <a:latin typeface="Söhne"/>
              </a:rPr>
              <a:t>Tabu search is a heuristic optimization algorithm that aims to find the optimal solution for a given problem by iteratively exploring the search space while avoiding previously visited solutions. It maintains a "tabu list" of recently visited solutions and restricts moves that would lead to these solutions. It also incorporates diversification strategies to escape local optima. The algorithm terminates when a stopping criterion is met, such as a maximum number of iterations or no improvement after a certain number of iterations.</a:t>
            </a:r>
            <a:endParaRPr lang="en-IN" dirty="0"/>
          </a:p>
        </p:txBody>
      </p:sp>
    </p:spTree>
    <p:extLst>
      <p:ext uri="{BB962C8B-B14F-4D97-AF65-F5344CB8AC3E}">
        <p14:creationId xmlns:p14="http://schemas.microsoft.com/office/powerpoint/2010/main" val="5819307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02F5B2-D00F-46CB-BABA-DB20F67F57D5}"/>
              </a:ext>
            </a:extLst>
          </p:cNvPr>
          <p:cNvSpPr txBox="1"/>
          <p:nvPr/>
        </p:nvSpPr>
        <p:spPr>
          <a:xfrm>
            <a:off x="251927" y="167951"/>
            <a:ext cx="3526971" cy="523220"/>
          </a:xfrm>
          <a:prstGeom prst="rect">
            <a:avLst/>
          </a:prstGeom>
          <a:noFill/>
        </p:spPr>
        <p:txBody>
          <a:bodyPr wrap="square" rtlCol="0">
            <a:spAutoFit/>
          </a:bodyPr>
          <a:lstStyle/>
          <a:p>
            <a:r>
              <a:rPr lang="en-IN" sz="2800" b="1" u="sng" dirty="0"/>
              <a:t>Code Implementation</a:t>
            </a:r>
          </a:p>
        </p:txBody>
      </p:sp>
      <p:sp>
        <p:nvSpPr>
          <p:cNvPr id="3" name="TextBox 2">
            <a:extLst>
              <a:ext uri="{FF2B5EF4-FFF2-40B4-BE49-F238E27FC236}">
                <a16:creationId xmlns:a16="http://schemas.microsoft.com/office/drawing/2014/main" id="{5E61476F-198C-C46F-2D2F-AB6699E474B6}"/>
              </a:ext>
            </a:extLst>
          </p:cNvPr>
          <p:cNvSpPr txBox="1"/>
          <p:nvPr/>
        </p:nvSpPr>
        <p:spPr>
          <a:xfrm>
            <a:off x="251927" y="830424"/>
            <a:ext cx="11840546" cy="5355312"/>
          </a:xfrm>
          <a:prstGeom prst="rect">
            <a:avLst/>
          </a:prstGeom>
          <a:noFill/>
        </p:spPr>
        <p:txBody>
          <a:bodyPr wrap="square" rtlCol="0">
            <a:spAutoFit/>
          </a:bodyPr>
          <a:lstStyle/>
          <a:p>
            <a:pPr marL="285750" indent="-285750">
              <a:buFont typeface="Arial" panose="020B0604020202020204" pitchFamily="34" charset="0"/>
              <a:buChar char="•"/>
            </a:pPr>
            <a:r>
              <a:rPr lang="en-US" u="sng" dirty="0"/>
              <a:t>The AntColonyVmLoadBalancer class</a:t>
            </a:r>
            <a:r>
              <a:rPr lang="en-US" dirty="0"/>
              <a:t> : is a subclass of the </a:t>
            </a:r>
            <a:r>
              <a:rPr lang="en-US" dirty="0" err="1"/>
              <a:t>VmLoadBalancer</a:t>
            </a:r>
            <a:r>
              <a:rPr lang="en-US" dirty="0"/>
              <a:t> class and implements the getNextAvailableVm method to allocate virtual machines (VMs) to physical hosts in a datacenter.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u="sng" dirty="0"/>
              <a:t>The algorithm starts by initializing:  </a:t>
            </a:r>
            <a:r>
              <a:rPr lang="en-US" dirty="0"/>
              <a:t>the pheromone matrix and creating a set of ants, which are used to explore the solution space. The ants move between VMs in the datacenter, updating the pheromone matrix as they go. The algorithm uses a tabu list to avoid assigning the same VM to a host multiple times in a row.</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u="sng" dirty="0"/>
              <a:t>The Ant class </a:t>
            </a:r>
            <a:r>
              <a:rPr lang="en-US" dirty="0"/>
              <a:t>represents an ant and contains methods for sending an ant to explore the solution space (</a:t>
            </a:r>
            <a:r>
              <a:rPr lang="en-US" dirty="0" err="1"/>
              <a:t>SendAnt</a:t>
            </a:r>
            <a:r>
              <a:rPr lang="en-US" dirty="0"/>
              <a:t>), fetching the final VM selected by the ant (FetchFinalVm), and processing the ant (</a:t>
            </a:r>
            <a:r>
              <a:rPr lang="en-US" dirty="0" err="1"/>
              <a:t>ProcessAnt</a:t>
            </a: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u="sng" dirty="0"/>
              <a:t>The </a:t>
            </a:r>
            <a:r>
              <a:rPr lang="en-US" u="sng" dirty="0" err="1"/>
              <a:t>computeProbability</a:t>
            </a:r>
            <a:r>
              <a:rPr lang="en-US" u="sng" dirty="0"/>
              <a:t> method:</a:t>
            </a:r>
            <a:r>
              <a:rPr lang="en-US" dirty="0"/>
              <a:t> computes the probability of selecting a VM as the next destination for the ant, based on the pheromone levels and a score function that takes into account the current VM and the potential next VM.</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u="sng" dirty="0"/>
              <a:t>The </a:t>
            </a:r>
            <a:r>
              <a:rPr lang="en-US" u="sng" dirty="0" err="1"/>
              <a:t>getNextVmNode</a:t>
            </a:r>
            <a:r>
              <a:rPr lang="en-US" u="sng" dirty="0"/>
              <a:t>:</a:t>
            </a:r>
            <a:r>
              <a:rPr lang="en-US" dirty="0"/>
              <a:t> method selects the next VM for the ant based on the probabilities computed by the </a:t>
            </a:r>
            <a:r>
              <a:rPr lang="en-US" dirty="0" err="1"/>
              <a:t>computeProbability</a:t>
            </a:r>
            <a:r>
              <a:rPr lang="en-US" dirty="0"/>
              <a:t> method.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u="sng" dirty="0"/>
              <a:t>The </a:t>
            </a:r>
            <a:r>
              <a:rPr lang="en-US" u="sng" dirty="0" err="1"/>
              <a:t>UpdatePheromone</a:t>
            </a:r>
            <a:r>
              <a:rPr lang="en-US" u="sng" dirty="0"/>
              <a:t>:</a:t>
            </a:r>
            <a:r>
              <a:rPr lang="en-US" dirty="0"/>
              <a:t> method updates the pheromone matrix based on the ant's movement between VMs.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u="sng" dirty="0"/>
              <a:t>The Evaporation method :</a:t>
            </a:r>
            <a:r>
              <a:rPr lang="en-US" dirty="0"/>
              <a:t>is used to evaporate the pheromone levels, simulating the decay of pheromones over time.</a:t>
            </a:r>
            <a:endParaRPr lang="en-IN" dirty="0"/>
          </a:p>
        </p:txBody>
      </p:sp>
    </p:spTree>
    <p:extLst>
      <p:ext uri="{BB962C8B-B14F-4D97-AF65-F5344CB8AC3E}">
        <p14:creationId xmlns:p14="http://schemas.microsoft.com/office/powerpoint/2010/main" val="3569792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05FAC9-6DAF-AFD4-32F9-425D66C51E22}"/>
              </a:ext>
            </a:extLst>
          </p:cNvPr>
          <p:cNvSpPr txBox="1"/>
          <p:nvPr/>
        </p:nvSpPr>
        <p:spPr>
          <a:xfrm>
            <a:off x="195943" y="279916"/>
            <a:ext cx="2957804" cy="461665"/>
          </a:xfrm>
          <a:prstGeom prst="rect">
            <a:avLst/>
          </a:prstGeom>
          <a:noFill/>
        </p:spPr>
        <p:txBody>
          <a:bodyPr wrap="square" rtlCol="0">
            <a:spAutoFit/>
          </a:bodyPr>
          <a:lstStyle/>
          <a:p>
            <a:r>
              <a:rPr lang="en-IN" sz="2400" u="sng" dirty="0"/>
              <a:t>Tabu Implementation</a:t>
            </a:r>
          </a:p>
        </p:txBody>
      </p:sp>
      <p:sp>
        <p:nvSpPr>
          <p:cNvPr id="4" name="TextBox 3">
            <a:extLst>
              <a:ext uri="{FF2B5EF4-FFF2-40B4-BE49-F238E27FC236}">
                <a16:creationId xmlns:a16="http://schemas.microsoft.com/office/drawing/2014/main" id="{665BE259-F3E7-ECC7-0B48-A41D45D6FA48}"/>
              </a:ext>
            </a:extLst>
          </p:cNvPr>
          <p:cNvSpPr txBox="1"/>
          <p:nvPr/>
        </p:nvSpPr>
        <p:spPr>
          <a:xfrm>
            <a:off x="195943" y="839757"/>
            <a:ext cx="11653935" cy="2308324"/>
          </a:xfrm>
          <a:prstGeom prst="rect">
            <a:avLst/>
          </a:prstGeom>
          <a:noFill/>
        </p:spPr>
        <p:txBody>
          <a:bodyPr wrap="square" rtlCol="0">
            <a:spAutoFit/>
          </a:bodyPr>
          <a:lstStyle/>
          <a:p>
            <a:r>
              <a:rPr lang="en-US" dirty="0"/>
              <a:t>The tabu list is used in the getNextAvailableVm() method of the AntColonyVmLoadBalancer class. When this method is called, it first updates the tabu list by removing the oldest item if the list's size exceeds the tabu tenure limit. Then, it allows the ants to explore the solution space, during which the tabu list is passed to the ants. Once the ants have completed their exploration, the method finds the best available VM that is not in the tabu list and adds it to the list. Finally, the selected VM is allocated and returned.</a:t>
            </a:r>
          </a:p>
          <a:p>
            <a:endParaRPr lang="en-US" dirty="0"/>
          </a:p>
          <a:p>
            <a:r>
              <a:rPr lang="en-US" dirty="0"/>
              <a:t>Thus, the tabu list is used to prevent revisiting the same VMs repeatedly, which can help to explore different parts of the solution space and potentially find a better solution.</a:t>
            </a:r>
            <a:endParaRPr lang="en-IN" dirty="0"/>
          </a:p>
        </p:txBody>
      </p:sp>
      <p:sp>
        <p:nvSpPr>
          <p:cNvPr id="6" name="TextBox 5">
            <a:extLst>
              <a:ext uri="{FF2B5EF4-FFF2-40B4-BE49-F238E27FC236}">
                <a16:creationId xmlns:a16="http://schemas.microsoft.com/office/drawing/2014/main" id="{01E51A6C-2EDD-08E8-C5B4-571656EAD678}"/>
              </a:ext>
            </a:extLst>
          </p:cNvPr>
          <p:cNvSpPr txBox="1"/>
          <p:nvPr/>
        </p:nvSpPr>
        <p:spPr>
          <a:xfrm>
            <a:off x="195943" y="3265714"/>
            <a:ext cx="11653935" cy="3188693"/>
          </a:xfrm>
          <a:prstGeom prst="rect">
            <a:avLst/>
          </a:prstGeom>
          <a:noFill/>
        </p:spPr>
        <p:txBody>
          <a:bodyPr wrap="square" rtlCol="0">
            <a:spAutoFit/>
          </a:bodyPr>
          <a:lstStyle/>
          <a:p>
            <a:r>
              <a:rPr lang="en-IN" sz="2400" u="sng" dirty="0"/>
              <a:t>Advantages:</a:t>
            </a:r>
          </a:p>
          <a:p>
            <a:endParaRPr lang="en-US" u="sng" dirty="0"/>
          </a:p>
          <a:p>
            <a:pPr marL="285750" indent="-285750">
              <a:lnSpc>
                <a:spcPct val="150000"/>
              </a:lnSpc>
              <a:buFont typeface="Arial" panose="020B0604020202020204" pitchFamily="34" charset="0"/>
              <a:buChar char="•"/>
            </a:pPr>
            <a:r>
              <a:rPr lang="en-US" u="sng" dirty="0"/>
              <a:t>Prevents cycling: </a:t>
            </a:r>
            <a:r>
              <a:rPr lang="en-US" dirty="0"/>
              <a:t>The tabu list prevents the algorithm from getting stuck in a cycle of repeating the same moves.</a:t>
            </a:r>
          </a:p>
          <a:p>
            <a:pPr marL="285750" indent="-285750">
              <a:lnSpc>
                <a:spcPct val="150000"/>
              </a:lnSpc>
              <a:buFont typeface="Arial" panose="020B0604020202020204" pitchFamily="34" charset="0"/>
              <a:buChar char="•"/>
            </a:pPr>
            <a:r>
              <a:rPr lang="en-US" u="sng" dirty="0"/>
              <a:t>Promotes diversification</a:t>
            </a:r>
            <a:r>
              <a:rPr lang="en-US" dirty="0"/>
              <a:t>: By forbidding previously explored solutions, the tabu list encourages the algorithm to explore different regions of the search space. This promotes diversification, which can lead to finding more optimal solutions</a:t>
            </a:r>
          </a:p>
          <a:p>
            <a:pPr marL="285750" indent="-285750">
              <a:lnSpc>
                <a:spcPct val="150000"/>
              </a:lnSpc>
              <a:buFont typeface="Arial" panose="020B0604020202020204" pitchFamily="34" charset="0"/>
              <a:buChar char="•"/>
            </a:pPr>
            <a:r>
              <a:rPr lang="en-US" b="0" i="0" u="sng" dirty="0">
                <a:solidFill>
                  <a:srgbClr val="374151"/>
                </a:solidFill>
                <a:effectLst/>
                <a:latin typeface="Söhne"/>
              </a:rPr>
              <a:t>More robust</a:t>
            </a:r>
            <a:r>
              <a:rPr lang="en-US" b="0" i="0" dirty="0">
                <a:solidFill>
                  <a:srgbClr val="374151"/>
                </a:solidFill>
                <a:effectLst/>
                <a:latin typeface="Söhne"/>
              </a:rPr>
              <a:t>: The Tabu Search Ant Colony Optimization algorithm is more robust to changes in the problem landscape and can adapt to different problem types more easily.</a:t>
            </a:r>
          </a:p>
          <a:p>
            <a:pPr marL="285750" indent="-285750">
              <a:lnSpc>
                <a:spcPct val="150000"/>
              </a:lnSpc>
              <a:buFont typeface="Arial" panose="020B0604020202020204" pitchFamily="34" charset="0"/>
              <a:buChar char="•"/>
            </a:pPr>
            <a:endParaRPr lang="en-IN" dirty="0"/>
          </a:p>
        </p:txBody>
      </p:sp>
    </p:spTree>
    <p:extLst>
      <p:ext uri="{BB962C8B-B14F-4D97-AF65-F5344CB8AC3E}">
        <p14:creationId xmlns:p14="http://schemas.microsoft.com/office/powerpoint/2010/main" val="40998213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E238FD-45AE-91A0-BDB8-CDC7646E8DA9}"/>
              </a:ext>
            </a:extLst>
          </p:cNvPr>
          <p:cNvSpPr txBox="1"/>
          <p:nvPr/>
        </p:nvSpPr>
        <p:spPr>
          <a:xfrm>
            <a:off x="298580" y="149289"/>
            <a:ext cx="7791061" cy="461665"/>
          </a:xfrm>
          <a:prstGeom prst="rect">
            <a:avLst/>
          </a:prstGeom>
          <a:noFill/>
        </p:spPr>
        <p:txBody>
          <a:bodyPr wrap="square" rtlCol="0">
            <a:spAutoFit/>
          </a:bodyPr>
          <a:lstStyle/>
          <a:p>
            <a:r>
              <a:rPr lang="en-IN" sz="2400" u="sng" dirty="0"/>
              <a:t>3. Ant Colony Optimization + Simulation Annealing  </a:t>
            </a:r>
          </a:p>
        </p:txBody>
      </p:sp>
      <p:sp>
        <p:nvSpPr>
          <p:cNvPr id="3" name="TextBox 2">
            <a:extLst>
              <a:ext uri="{FF2B5EF4-FFF2-40B4-BE49-F238E27FC236}">
                <a16:creationId xmlns:a16="http://schemas.microsoft.com/office/drawing/2014/main" id="{A1A1B7E8-3ADB-983C-90F5-FC83F1750842}"/>
              </a:ext>
            </a:extLst>
          </p:cNvPr>
          <p:cNvSpPr txBox="1"/>
          <p:nvPr/>
        </p:nvSpPr>
        <p:spPr>
          <a:xfrm>
            <a:off x="292359" y="823879"/>
            <a:ext cx="11607281" cy="400110"/>
          </a:xfrm>
          <a:prstGeom prst="rect">
            <a:avLst/>
          </a:prstGeom>
          <a:noFill/>
        </p:spPr>
        <p:txBody>
          <a:bodyPr wrap="square" rtlCol="0">
            <a:spAutoFit/>
          </a:bodyPr>
          <a:lstStyle/>
          <a:p>
            <a:r>
              <a:rPr lang="en-IN" sz="2000" b="1" u="sng" dirty="0"/>
              <a:t>Code Implementation</a:t>
            </a:r>
          </a:p>
        </p:txBody>
      </p:sp>
      <p:sp>
        <p:nvSpPr>
          <p:cNvPr id="4" name="TextBox 3">
            <a:extLst>
              <a:ext uri="{FF2B5EF4-FFF2-40B4-BE49-F238E27FC236}">
                <a16:creationId xmlns:a16="http://schemas.microsoft.com/office/drawing/2014/main" id="{2DF058CD-86C5-1806-6E37-124EC8F0BD60}"/>
              </a:ext>
            </a:extLst>
          </p:cNvPr>
          <p:cNvSpPr txBox="1"/>
          <p:nvPr/>
        </p:nvSpPr>
        <p:spPr>
          <a:xfrm>
            <a:off x="292358" y="1248529"/>
            <a:ext cx="11607281" cy="5450851"/>
          </a:xfrm>
          <a:prstGeom prst="rect">
            <a:avLst/>
          </a:prstGeom>
          <a:noFill/>
        </p:spPr>
        <p:txBody>
          <a:bodyPr wrap="square" rtlCol="0">
            <a:spAutoFit/>
          </a:bodyPr>
          <a:lstStyle/>
          <a:p>
            <a:pPr algn="just">
              <a:lnSpc>
                <a:spcPct val="150000"/>
              </a:lnSpc>
            </a:pPr>
            <a:r>
              <a:rPr lang="en-US" u="sng" dirty="0"/>
              <a:t>getNextAvailableVm(): </a:t>
            </a:r>
            <a:r>
              <a:rPr lang="en-US" dirty="0"/>
              <a:t>This method first initializes the pheromone matrix, the ants, and the counter if the counter is equal to 0. Then, it creates a new Ant object to find the next VM using the current pheromone matrix. After that, it runs the </a:t>
            </a:r>
            <a:r>
              <a:rPr lang="en-US" dirty="0" err="1"/>
              <a:t>SendAnt</a:t>
            </a:r>
            <a:r>
              <a:rPr lang="en-US" dirty="0"/>
              <a:t>() method for each ant to build the solutions. Then, it runs the </a:t>
            </a:r>
            <a:r>
              <a:rPr lang="en-US" dirty="0" err="1"/>
              <a:t>saAlgorithm</a:t>
            </a:r>
            <a:r>
              <a:rPr lang="en-US" dirty="0"/>
              <a:t>() method to optimize the solution found by the ants using the simulated annealing algorithm. Finally, it allocates the new VM to the next available VM using the </a:t>
            </a:r>
            <a:r>
              <a:rPr lang="en-US" dirty="0" err="1"/>
              <a:t>allocatedVm</a:t>
            </a:r>
            <a:r>
              <a:rPr lang="en-US" dirty="0"/>
              <a:t>() method and returns the ID of the new VM.</a:t>
            </a:r>
          </a:p>
          <a:p>
            <a:pPr algn="just">
              <a:lnSpc>
                <a:spcPct val="150000"/>
              </a:lnSpc>
            </a:pPr>
            <a:r>
              <a:rPr lang="en-US" u="sng" dirty="0" err="1"/>
              <a:t>saAlgorithm</a:t>
            </a:r>
            <a:r>
              <a:rPr lang="en-US" u="sng" dirty="0"/>
              <a:t>(int </a:t>
            </a:r>
            <a:r>
              <a:rPr lang="en-US" u="sng" dirty="0" err="1"/>
              <a:t>currentVmId</a:t>
            </a:r>
            <a:r>
              <a:rPr lang="en-US" u="sng" dirty="0"/>
              <a:t>): </a:t>
            </a:r>
            <a:r>
              <a:rPr lang="en-US" dirty="0"/>
              <a:t>This method optimizes the solution using the simulated annealing algorithm. The method initializes the </a:t>
            </a:r>
            <a:r>
              <a:rPr lang="en-US" dirty="0" err="1"/>
              <a:t>nextVmId</a:t>
            </a:r>
            <a:r>
              <a:rPr lang="en-US" dirty="0"/>
              <a:t> variable to </a:t>
            </a:r>
            <a:r>
              <a:rPr lang="en-US" dirty="0" err="1"/>
              <a:t>currentVmId</a:t>
            </a:r>
            <a:r>
              <a:rPr lang="en-US" dirty="0"/>
              <a:t>, sets the temperature and cooling rate, and initializes a random number generator. The while loop iterates until the temperature is less than 1e-8. In each iteration, it generates a random neighbor using the </a:t>
            </a:r>
            <a:r>
              <a:rPr lang="en-US" dirty="0" err="1"/>
              <a:t>getNextVmNode</a:t>
            </a:r>
            <a:r>
              <a:rPr lang="en-US" dirty="0"/>
              <a:t>() method, calculates the energy difference between the current and neighbor solutions using the </a:t>
            </a:r>
            <a:r>
              <a:rPr lang="en-US" dirty="0" err="1"/>
              <a:t>scoreFunction</a:t>
            </a:r>
            <a:r>
              <a:rPr lang="en-US" dirty="0"/>
              <a:t>() method, and decides whether to move to the neighbor solution or not based on the temperature and the energy difference. After each iteration, it decreases the temperature. Finally, it returns the ID of the selected neighbor.</a:t>
            </a:r>
          </a:p>
          <a:p>
            <a:pPr algn="just">
              <a:lnSpc>
                <a:spcPct val="150000"/>
              </a:lnSpc>
            </a:pPr>
            <a:r>
              <a:rPr lang="en-US" u="sng" dirty="0"/>
              <a:t>Evaporation(): </a:t>
            </a:r>
            <a:r>
              <a:rPr lang="en-US" dirty="0"/>
              <a:t>This method evaporates the pheromone trail by dividing each element in the pheromone matrix by the EVAPORATION_FACTOR.</a:t>
            </a:r>
          </a:p>
        </p:txBody>
      </p:sp>
    </p:spTree>
    <p:extLst>
      <p:ext uri="{BB962C8B-B14F-4D97-AF65-F5344CB8AC3E}">
        <p14:creationId xmlns:p14="http://schemas.microsoft.com/office/powerpoint/2010/main" val="1407253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Content</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554319" y="1509262"/>
            <a:ext cx="4650377" cy="4678204"/>
          </a:xfrm>
          <a:prstGeom prst="rect">
            <a:avLst/>
          </a:prstGeom>
          <a:noFill/>
        </p:spPr>
        <p:txBody>
          <a:bodyPr wrap="square" rtlCol="0">
            <a:spAutoFit/>
          </a:bodyPr>
          <a:lstStyle/>
          <a:p>
            <a:pPr marL="457200" indent="-457200">
              <a:buFont typeface="+mj-lt"/>
              <a:buAutoNum type="arabicPeriod"/>
            </a:pPr>
            <a:r>
              <a:rPr lang="en-US" sz="2000" dirty="0">
                <a:latin typeface="Arial" panose="020B0604020202020204" pitchFamily="34" charset="0"/>
                <a:cs typeface="Arial" panose="020B0604020202020204" pitchFamily="34" charset="0"/>
              </a:rPr>
              <a:t>Introduction</a:t>
            </a:r>
          </a:p>
          <a:p>
            <a:pPr marL="457200" indent="-457200">
              <a:buFont typeface="+mj-lt"/>
              <a:buAutoNum type="arabicPeriod"/>
            </a:pPr>
            <a:r>
              <a:rPr lang="en-US" sz="2000" dirty="0">
                <a:latin typeface="Arial" panose="020B0604020202020204" pitchFamily="34" charset="0"/>
                <a:cs typeface="Arial" panose="020B0604020202020204" pitchFamily="34" charset="0"/>
              </a:rPr>
              <a:t>Problem Statement</a:t>
            </a:r>
          </a:p>
          <a:p>
            <a:pPr marL="457200" indent="-457200">
              <a:buFont typeface="+mj-lt"/>
              <a:buAutoNum type="arabicPeriod"/>
            </a:pPr>
            <a:r>
              <a:rPr lang="en-US" sz="2000" dirty="0">
                <a:latin typeface="Arial" panose="020B0604020202020204" pitchFamily="34" charset="0"/>
                <a:cs typeface="Arial" panose="020B0604020202020204" pitchFamily="34" charset="0"/>
              </a:rPr>
              <a:t>Motivation</a:t>
            </a:r>
          </a:p>
          <a:p>
            <a:pPr marL="457200" indent="-457200">
              <a:buFont typeface="+mj-lt"/>
              <a:buAutoNum type="arabicPeriod"/>
            </a:pPr>
            <a:r>
              <a:rPr lang="en-US" sz="2000" dirty="0">
                <a:latin typeface="Arial" panose="020B0604020202020204" pitchFamily="34" charset="0"/>
                <a:cs typeface="Arial" panose="020B0604020202020204" pitchFamily="34" charset="0"/>
              </a:rPr>
              <a:t>Objectives</a:t>
            </a:r>
          </a:p>
          <a:p>
            <a:pPr marL="457200" indent="-457200">
              <a:buFont typeface="+mj-lt"/>
              <a:buAutoNum type="arabicPeriod"/>
            </a:pPr>
            <a:r>
              <a:rPr lang="en-US" sz="2000" dirty="0">
                <a:latin typeface="Arial" panose="020B0604020202020204" pitchFamily="34" charset="0"/>
                <a:cs typeface="Arial" panose="020B0604020202020204" pitchFamily="34" charset="0"/>
              </a:rPr>
              <a:t>Tech Stack</a:t>
            </a:r>
          </a:p>
          <a:p>
            <a:pPr marL="457200" indent="-457200">
              <a:buFont typeface="+mj-lt"/>
              <a:buAutoNum type="arabicPeriod"/>
            </a:pPr>
            <a:r>
              <a:rPr lang="en-US" sz="2000" dirty="0">
                <a:latin typeface="Arial" panose="020B0604020202020204" pitchFamily="34" charset="0"/>
                <a:cs typeface="Arial" panose="020B0604020202020204" pitchFamily="34" charset="0"/>
              </a:rPr>
              <a:t>Design Diagram</a:t>
            </a:r>
          </a:p>
          <a:p>
            <a:pPr marL="457200" indent="-457200">
              <a:buFont typeface="+mj-lt"/>
              <a:buAutoNum type="arabicPeriod"/>
            </a:pPr>
            <a:r>
              <a:rPr lang="en-US" sz="2000" dirty="0">
                <a:latin typeface="Arial" panose="020B0604020202020204" pitchFamily="34" charset="0"/>
                <a:cs typeface="Arial" panose="020B0604020202020204" pitchFamily="34" charset="0"/>
              </a:rPr>
              <a:t>Code</a:t>
            </a:r>
          </a:p>
          <a:p>
            <a:pPr marL="457200" indent="-457200">
              <a:buFont typeface="+mj-lt"/>
              <a:buAutoNum type="arabicPeriod"/>
            </a:pPr>
            <a:r>
              <a:rPr lang="en-US" sz="2000" dirty="0">
                <a:latin typeface="Arial" panose="020B0604020202020204" pitchFamily="34" charset="0"/>
                <a:cs typeface="Arial" panose="020B0604020202020204" pitchFamily="34" charset="0"/>
              </a:rPr>
              <a:t>Flowchart</a:t>
            </a:r>
          </a:p>
          <a:p>
            <a:pPr marL="457200" indent="-457200">
              <a:buFont typeface="+mj-lt"/>
              <a:buAutoNum type="arabicPeriod"/>
            </a:pPr>
            <a:r>
              <a:rPr lang="en-US" sz="2000" dirty="0">
                <a:latin typeface="Arial" panose="020B0604020202020204" pitchFamily="34" charset="0"/>
                <a:cs typeface="Arial" panose="020B0604020202020204" pitchFamily="34" charset="0"/>
              </a:rPr>
              <a:t>Working</a:t>
            </a:r>
          </a:p>
          <a:p>
            <a:pPr marL="457200" indent="-457200">
              <a:buFont typeface="+mj-lt"/>
              <a:buAutoNum type="arabicPeriod"/>
            </a:pPr>
            <a:r>
              <a:rPr lang="en-US" sz="2000" dirty="0">
                <a:latin typeface="Arial" panose="020B0604020202020204" pitchFamily="34" charset="0"/>
                <a:cs typeface="Arial" panose="020B0604020202020204" pitchFamily="34" charset="0"/>
              </a:rPr>
              <a:t>SWOT Analysis</a:t>
            </a:r>
          </a:p>
          <a:p>
            <a:pPr marL="457200" indent="-457200">
              <a:buFont typeface="+mj-lt"/>
              <a:buAutoNum type="arabicPeriod"/>
            </a:pPr>
            <a:r>
              <a:rPr lang="en-US" sz="2000" dirty="0">
                <a:latin typeface="Arial" panose="020B0604020202020204" pitchFamily="34" charset="0"/>
                <a:cs typeface="Arial" panose="020B0604020202020204" pitchFamily="34" charset="0"/>
              </a:rPr>
              <a:t>Application of the Project</a:t>
            </a:r>
          </a:p>
          <a:p>
            <a:pPr marL="457200" indent="-457200">
              <a:buFont typeface="+mj-lt"/>
              <a:buAutoNum type="arabicPeriod"/>
            </a:pPr>
            <a:r>
              <a:rPr lang="en-US" sz="2000" dirty="0">
                <a:latin typeface="Arial" panose="020B0604020202020204" pitchFamily="34" charset="0"/>
                <a:cs typeface="Arial" panose="020B0604020202020204" pitchFamily="34" charset="0"/>
              </a:rPr>
              <a:t>PERT Chart</a:t>
            </a:r>
          </a:p>
          <a:p>
            <a:pPr marL="457200" indent="-457200">
              <a:buFont typeface="+mj-lt"/>
              <a:buAutoNum type="arabicPeriod"/>
            </a:pPr>
            <a:r>
              <a:rPr lang="en-US" sz="2000" dirty="0">
                <a:latin typeface="Arial" panose="020B0604020202020204" pitchFamily="34" charset="0"/>
                <a:cs typeface="Arial" panose="020B0604020202020204" pitchFamily="34" charset="0"/>
              </a:rPr>
              <a:t>Objectives Covered</a:t>
            </a:r>
          </a:p>
          <a:p>
            <a:pPr marL="457200" indent="-457200">
              <a:buFont typeface="+mj-lt"/>
              <a:buAutoNum type="arabicPeriod"/>
            </a:pPr>
            <a:r>
              <a:rPr lang="en-US" sz="2000" dirty="0">
                <a:latin typeface="Arial" panose="020B0604020202020204" pitchFamily="34" charset="0"/>
                <a:cs typeface="Arial" panose="020B0604020202020204" pitchFamily="34" charset="0"/>
              </a:rPr>
              <a:t>References </a:t>
            </a:r>
          </a:p>
          <a:p>
            <a:pPr marL="342900" indent="-342900">
              <a:buFont typeface="+mj-lt"/>
              <a:buAutoNum type="arabicPeriod"/>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79729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29DB50-56B7-2711-2C9C-A19C84690DB4}"/>
              </a:ext>
            </a:extLst>
          </p:cNvPr>
          <p:cNvSpPr txBox="1"/>
          <p:nvPr/>
        </p:nvSpPr>
        <p:spPr>
          <a:xfrm>
            <a:off x="269032" y="601166"/>
            <a:ext cx="11608837" cy="5866350"/>
          </a:xfrm>
          <a:prstGeom prst="rect">
            <a:avLst/>
          </a:prstGeom>
          <a:noFill/>
        </p:spPr>
        <p:txBody>
          <a:bodyPr wrap="square">
            <a:spAutoFit/>
          </a:bodyPr>
          <a:lstStyle/>
          <a:p>
            <a:pPr algn="just">
              <a:lnSpc>
                <a:spcPct val="150000"/>
              </a:lnSpc>
            </a:pPr>
            <a:r>
              <a:rPr lang="en-US" u="sng" dirty="0"/>
              <a:t>Ant(double[][] </a:t>
            </a:r>
            <a:r>
              <a:rPr lang="en-US" u="sng" dirty="0" err="1"/>
              <a:t>ph</a:t>
            </a:r>
            <a:r>
              <a:rPr lang="en-US" u="sng" dirty="0"/>
              <a:t>): </a:t>
            </a:r>
            <a:r>
              <a:rPr lang="en-US" dirty="0"/>
              <a:t>This method initializes an Ant object with a given pheromone matrix and sets the </a:t>
            </a:r>
            <a:r>
              <a:rPr lang="en-US" dirty="0" err="1"/>
              <a:t>fakeVmId</a:t>
            </a:r>
            <a:r>
              <a:rPr lang="en-US" dirty="0"/>
              <a:t> to the last index of the pheromone matrix.</a:t>
            </a:r>
          </a:p>
          <a:p>
            <a:pPr algn="just">
              <a:lnSpc>
                <a:spcPct val="150000"/>
              </a:lnSpc>
            </a:pPr>
            <a:r>
              <a:rPr lang="en-US" u="sng" dirty="0" err="1"/>
              <a:t>SendAnt</a:t>
            </a:r>
            <a:r>
              <a:rPr lang="en-US" u="sng" dirty="0"/>
              <a:t>(): </a:t>
            </a:r>
            <a:r>
              <a:rPr lang="en-US" dirty="0"/>
              <a:t>This method sends an ant to explore the pheromone trail and build a solution. It calls the </a:t>
            </a:r>
            <a:r>
              <a:rPr lang="en-US" dirty="0" err="1"/>
              <a:t>ProcessAnt</a:t>
            </a:r>
            <a:r>
              <a:rPr lang="en-US" dirty="0"/>
              <a:t>(true) method, which updates the pheromone trail.</a:t>
            </a:r>
          </a:p>
          <a:p>
            <a:pPr algn="just">
              <a:lnSpc>
                <a:spcPct val="150000"/>
              </a:lnSpc>
            </a:pPr>
            <a:r>
              <a:rPr lang="en-US" u="sng" dirty="0"/>
              <a:t>FetchFinalVm(): </a:t>
            </a:r>
            <a:r>
              <a:rPr lang="en-US" dirty="0"/>
              <a:t>This method returns the last VM visited by the ant without updating the pheromone trail. It calls the </a:t>
            </a:r>
            <a:r>
              <a:rPr lang="en-US" dirty="0" err="1"/>
              <a:t>ProcessAnt</a:t>
            </a:r>
            <a:r>
              <a:rPr lang="en-US" dirty="0"/>
              <a:t>(false) method.</a:t>
            </a:r>
            <a:endParaRPr lang="en-US" u="sng" dirty="0"/>
          </a:p>
          <a:p>
            <a:pPr>
              <a:lnSpc>
                <a:spcPct val="150000"/>
              </a:lnSpc>
            </a:pPr>
            <a:r>
              <a:rPr lang="en-US" u="sng" dirty="0" err="1"/>
              <a:t>ProcessAnt</a:t>
            </a:r>
            <a:r>
              <a:rPr lang="en-US" u="sng" dirty="0"/>
              <a:t>(</a:t>
            </a:r>
            <a:r>
              <a:rPr lang="en-US" u="sng" dirty="0" err="1"/>
              <a:t>boolean</a:t>
            </a:r>
            <a:r>
              <a:rPr lang="en-US" u="sng" dirty="0"/>
              <a:t> </a:t>
            </a:r>
            <a:r>
              <a:rPr lang="en-US" u="sng" dirty="0" err="1"/>
              <a:t>updatePheromones</a:t>
            </a:r>
            <a:r>
              <a:rPr lang="en-US" u="sng" dirty="0"/>
              <a:t>):</a:t>
            </a:r>
            <a:r>
              <a:rPr lang="en-US" dirty="0"/>
              <a:t> This method sends an ant to explore the pheromone trail and build a solution. It starts with the </a:t>
            </a:r>
            <a:r>
              <a:rPr lang="en-US" dirty="0" err="1"/>
              <a:t>fakeVmId</a:t>
            </a:r>
            <a:r>
              <a:rPr lang="en-US" dirty="0"/>
              <a:t> and uses the </a:t>
            </a:r>
            <a:r>
              <a:rPr lang="en-US" dirty="0" err="1"/>
              <a:t>getNextVmNode</a:t>
            </a:r>
            <a:r>
              <a:rPr lang="en-US" dirty="0"/>
              <a:t>() method to find the next VM until it reaches the </a:t>
            </a:r>
            <a:r>
              <a:rPr lang="en-US" dirty="0" err="1"/>
              <a:t>fakeVmId</a:t>
            </a:r>
            <a:r>
              <a:rPr lang="en-US" dirty="0"/>
              <a:t> again. It updates the pheromone trail if </a:t>
            </a:r>
            <a:r>
              <a:rPr lang="en-US" dirty="0" err="1"/>
              <a:t>updatePheromones</a:t>
            </a:r>
            <a:r>
              <a:rPr lang="en-US" dirty="0"/>
              <a:t> is true. Finally, it returns the last VM visited by the ant.</a:t>
            </a:r>
          </a:p>
          <a:p>
            <a:pPr>
              <a:lnSpc>
                <a:spcPct val="150000"/>
              </a:lnSpc>
            </a:pPr>
            <a:r>
              <a:rPr lang="en-US" u="sng" dirty="0" err="1"/>
              <a:t>getNextVmNode</a:t>
            </a:r>
            <a:r>
              <a:rPr lang="en-US" u="sng" dirty="0"/>
              <a:t>(int </a:t>
            </a:r>
            <a:r>
              <a:rPr lang="en-US" u="sng" dirty="0" err="1"/>
              <a:t>vmId</a:t>
            </a:r>
            <a:r>
              <a:rPr lang="en-US" u="sng" dirty="0"/>
              <a:t>): </a:t>
            </a:r>
            <a:r>
              <a:rPr lang="en-US" dirty="0"/>
              <a:t>This method returns the next VM to visit using the pheromone matrix and the probability distribution. It first computes the probability distribution using the </a:t>
            </a:r>
            <a:r>
              <a:rPr lang="en-US" dirty="0" err="1"/>
              <a:t>computeProbability</a:t>
            </a:r>
            <a:r>
              <a:rPr lang="en-US" dirty="0"/>
              <a:t>() method, generates a random number between 0 and 0.5, and uses the probability distribution to select the next VM. If all the VMs have been visited, the next available VM is selected based on the VM with the highest pheromone level. This is done to ensure that all the VMs are visited at least once and the algorithm doesn't get stuck in a loop.</a:t>
            </a:r>
            <a:endParaRPr lang="en-IN" dirty="0"/>
          </a:p>
        </p:txBody>
      </p:sp>
    </p:spTree>
    <p:extLst>
      <p:ext uri="{BB962C8B-B14F-4D97-AF65-F5344CB8AC3E}">
        <p14:creationId xmlns:p14="http://schemas.microsoft.com/office/powerpoint/2010/main" val="13725999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862FE1-BC75-F513-E33C-D32E116876AB}"/>
              </a:ext>
            </a:extLst>
          </p:cNvPr>
          <p:cNvSpPr txBox="1"/>
          <p:nvPr/>
        </p:nvSpPr>
        <p:spPr>
          <a:xfrm>
            <a:off x="298580" y="363894"/>
            <a:ext cx="3275044" cy="584775"/>
          </a:xfrm>
          <a:prstGeom prst="rect">
            <a:avLst/>
          </a:prstGeom>
          <a:noFill/>
        </p:spPr>
        <p:txBody>
          <a:bodyPr wrap="square" rtlCol="0">
            <a:spAutoFit/>
          </a:bodyPr>
          <a:lstStyle/>
          <a:p>
            <a:r>
              <a:rPr lang="en-IN" sz="3200" u="sng" dirty="0"/>
              <a:t>Advantage:</a:t>
            </a:r>
          </a:p>
        </p:txBody>
      </p:sp>
      <p:sp>
        <p:nvSpPr>
          <p:cNvPr id="3" name="TextBox 2">
            <a:extLst>
              <a:ext uri="{FF2B5EF4-FFF2-40B4-BE49-F238E27FC236}">
                <a16:creationId xmlns:a16="http://schemas.microsoft.com/office/drawing/2014/main" id="{1A41B2B8-3478-5B35-14C5-39D30C0D3340}"/>
              </a:ext>
            </a:extLst>
          </p:cNvPr>
          <p:cNvSpPr txBox="1"/>
          <p:nvPr/>
        </p:nvSpPr>
        <p:spPr>
          <a:xfrm>
            <a:off x="298580" y="1147666"/>
            <a:ext cx="11318032" cy="4939814"/>
          </a:xfrm>
          <a:prstGeom prst="rect">
            <a:avLst/>
          </a:prstGeom>
          <a:noFill/>
        </p:spPr>
        <p:txBody>
          <a:bodyPr wrap="square" rtlCol="0">
            <a:spAutoFit/>
          </a:bodyPr>
          <a:lstStyle/>
          <a:p>
            <a:pPr algn="l">
              <a:lnSpc>
                <a:spcPct val="150000"/>
              </a:lnSpc>
              <a:buFont typeface="+mj-lt"/>
              <a:buAutoNum type="arabicPeriod"/>
            </a:pPr>
            <a:r>
              <a:rPr lang="en-US" b="0" i="0" u="sng" dirty="0">
                <a:solidFill>
                  <a:srgbClr val="374151"/>
                </a:solidFill>
                <a:effectLst/>
                <a:latin typeface="Söhne"/>
              </a:rPr>
              <a:t>Escape Local Optima: </a:t>
            </a:r>
            <a:r>
              <a:rPr lang="en-US" b="0" i="0" dirty="0">
                <a:solidFill>
                  <a:srgbClr val="374151"/>
                </a:solidFill>
                <a:effectLst/>
                <a:latin typeface="Söhne"/>
              </a:rPr>
              <a:t>SA can help the algorithm avoid getting stuck in a local optimum by allowing it to sometimes move to a worse solution with a certain probability. This way, the algorithm can explore the search space more thoroughly and potentially find a better solution.</a:t>
            </a:r>
          </a:p>
          <a:p>
            <a:pPr algn="l">
              <a:lnSpc>
                <a:spcPct val="150000"/>
              </a:lnSpc>
              <a:buFont typeface="+mj-lt"/>
              <a:buAutoNum type="arabicPeriod"/>
            </a:pPr>
            <a:r>
              <a:rPr lang="en-US" b="0" i="0" u="sng" dirty="0">
                <a:solidFill>
                  <a:srgbClr val="374151"/>
                </a:solidFill>
                <a:effectLst/>
                <a:latin typeface="Söhne"/>
              </a:rPr>
              <a:t>Tolerance for Noise: </a:t>
            </a:r>
            <a:r>
              <a:rPr lang="en-US" b="0" i="0" dirty="0">
                <a:solidFill>
                  <a:srgbClr val="374151"/>
                </a:solidFill>
                <a:effectLst/>
                <a:latin typeface="Söhne"/>
              </a:rPr>
              <a:t>SA is tolerant to noise in the fitness landscape. This means that the algorithm can still perform well even if the fitness values for different solutions are not exact or have some degree of randomness.</a:t>
            </a:r>
          </a:p>
          <a:p>
            <a:pPr algn="l">
              <a:lnSpc>
                <a:spcPct val="150000"/>
              </a:lnSpc>
              <a:buFont typeface="+mj-lt"/>
              <a:buAutoNum type="arabicPeriod"/>
            </a:pPr>
            <a:r>
              <a:rPr lang="en-US" b="0" i="0" u="sng" dirty="0">
                <a:solidFill>
                  <a:srgbClr val="374151"/>
                </a:solidFill>
                <a:effectLst/>
                <a:latin typeface="Söhne"/>
              </a:rPr>
              <a:t>Convergence to Global Optimum: </a:t>
            </a:r>
            <a:r>
              <a:rPr lang="en-US" b="0" i="0" dirty="0">
                <a:solidFill>
                  <a:srgbClr val="374151"/>
                </a:solidFill>
                <a:effectLst/>
                <a:latin typeface="Söhne"/>
              </a:rPr>
              <a:t>SA guarantee of converging to the global optimum if the temperature is cooled down sufficiently slowly. This means that if the algorithm is run for a sufficiently long time, it will eventually find the best solution.</a:t>
            </a:r>
          </a:p>
          <a:p>
            <a:pPr algn="l">
              <a:lnSpc>
                <a:spcPct val="150000"/>
              </a:lnSpc>
              <a:buFont typeface="+mj-lt"/>
              <a:buAutoNum type="arabicPeriod"/>
            </a:pPr>
            <a:r>
              <a:rPr lang="en-US" b="0" i="0" u="sng" dirty="0">
                <a:solidFill>
                  <a:srgbClr val="374151"/>
                </a:solidFill>
                <a:effectLst/>
                <a:latin typeface="Söhne"/>
              </a:rPr>
              <a:t>Flexibility: </a:t>
            </a:r>
            <a:r>
              <a:rPr lang="en-US" b="0" i="0" dirty="0">
                <a:solidFill>
                  <a:srgbClr val="374151"/>
                </a:solidFill>
                <a:effectLst/>
                <a:latin typeface="Söhne"/>
              </a:rPr>
              <a:t>SA can be easily adapted to different optimization problems by changing the cooling schedule, the score function, and the way neighbor solutions are generated. This makes it a versatile algorithm that can be used in a variety of scenarios.</a:t>
            </a:r>
          </a:p>
          <a:p>
            <a:endParaRPr lang="en-IN" dirty="0"/>
          </a:p>
        </p:txBody>
      </p:sp>
    </p:spTree>
    <p:extLst>
      <p:ext uri="{BB962C8B-B14F-4D97-AF65-F5344CB8AC3E}">
        <p14:creationId xmlns:p14="http://schemas.microsoft.com/office/powerpoint/2010/main" val="25790142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740056-BE50-1E77-8093-C64B0D7614BE}"/>
              </a:ext>
            </a:extLst>
          </p:cNvPr>
          <p:cNvSpPr txBox="1"/>
          <p:nvPr/>
        </p:nvSpPr>
        <p:spPr>
          <a:xfrm>
            <a:off x="298580" y="98170"/>
            <a:ext cx="7791061" cy="461665"/>
          </a:xfrm>
          <a:prstGeom prst="rect">
            <a:avLst/>
          </a:prstGeom>
          <a:noFill/>
        </p:spPr>
        <p:txBody>
          <a:bodyPr wrap="square" rtlCol="0">
            <a:spAutoFit/>
          </a:bodyPr>
          <a:lstStyle/>
          <a:p>
            <a:r>
              <a:rPr lang="en-IN" sz="2400" u="sng" dirty="0"/>
              <a:t>4. Honey Bee + Particle Swarm Optimization  </a:t>
            </a:r>
          </a:p>
        </p:txBody>
      </p:sp>
      <p:pic>
        <p:nvPicPr>
          <p:cNvPr id="4098" name="Picture 2" descr="Particle Swarm Optimization (PSO) — pagmo 2.19.0 documentation">
            <a:extLst>
              <a:ext uri="{FF2B5EF4-FFF2-40B4-BE49-F238E27FC236}">
                <a16:creationId xmlns:a16="http://schemas.microsoft.com/office/drawing/2014/main" id="{9426712A-6911-A7ED-F2AE-7A8AA75102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3725" y="4010414"/>
            <a:ext cx="5323364" cy="277294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E385F71-87F9-6FC9-77D1-9D2EE80FDA96}"/>
              </a:ext>
            </a:extLst>
          </p:cNvPr>
          <p:cNvSpPr txBox="1"/>
          <p:nvPr/>
        </p:nvSpPr>
        <p:spPr>
          <a:xfrm>
            <a:off x="298580" y="723676"/>
            <a:ext cx="5253134" cy="400110"/>
          </a:xfrm>
          <a:prstGeom prst="rect">
            <a:avLst/>
          </a:prstGeom>
          <a:noFill/>
        </p:spPr>
        <p:txBody>
          <a:bodyPr wrap="square" rtlCol="0">
            <a:spAutoFit/>
          </a:bodyPr>
          <a:lstStyle/>
          <a:p>
            <a:r>
              <a:rPr lang="en-IN" sz="2000" u="sng" dirty="0"/>
              <a:t>Particle Swarm Optimization</a:t>
            </a:r>
          </a:p>
        </p:txBody>
      </p:sp>
      <p:sp>
        <p:nvSpPr>
          <p:cNvPr id="4" name="TextBox 3">
            <a:extLst>
              <a:ext uri="{FF2B5EF4-FFF2-40B4-BE49-F238E27FC236}">
                <a16:creationId xmlns:a16="http://schemas.microsoft.com/office/drawing/2014/main" id="{122245AE-0974-2CCA-0003-A3740958DFFB}"/>
              </a:ext>
            </a:extLst>
          </p:cNvPr>
          <p:cNvSpPr txBox="1"/>
          <p:nvPr/>
        </p:nvSpPr>
        <p:spPr>
          <a:xfrm>
            <a:off x="363894" y="1287627"/>
            <a:ext cx="11529526" cy="2862322"/>
          </a:xfrm>
          <a:prstGeom prst="rect">
            <a:avLst/>
          </a:prstGeom>
          <a:noFill/>
        </p:spPr>
        <p:txBody>
          <a:bodyPr wrap="square" rtlCol="0">
            <a:spAutoFit/>
          </a:bodyPr>
          <a:lstStyle/>
          <a:p>
            <a:r>
              <a:rPr lang="en-US" dirty="0"/>
              <a:t>Particle Swarm Optimization (PSO) is a computational intelligence technique inspired by the social behavior of birds flocking or fish schooling, in which individuals cooperate to find the best solution for a given problem. The PSO algorithm involves a set of particles or agents moving in a multidimensional search space, each particle represents a potential solution to the optimization problem. The particles are moved through the search space, and their positions are updated based on their own experience and the experience of their neighboring particles. Each particle maintains a memory of its best-known position and the best-known position in the swarm.</a:t>
            </a:r>
          </a:p>
          <a:p>
            <a:r>
              <a:rPr lang="en-US" dirty="0"/>
              <a:t>The PSO algorithm is commonly used to solve optimization problems such as function optimization, feature selection, image segmentation, and many others. It has been shown to be effective in finding near-optimal solutions in a variety of real-world applications, and it is particularly well-suited for problems where the search space is complex and difficult to explore with traditional optimization techniques.</a:t>
            </a:r>
            <a:endParaRPr lang="en-IN" dirty="0"/>
          </a:p>
        </p:txBody>
      </p:sp>
    </p:spTree>
    <p:extLst>
      <p:ext uri="{BB962C8B-B14F-4D97-AF65-F5344CB8AC3E}">
        <p14:creationId xmlns:p14="http://schemas.microsoft.com/office/powerpoint/2010/main" val="5566345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3CA93D-6984-5B65-7165-6FC9DAE5D769}"/>
              </a:ext>
            </a:extLst>
          </p:cNvPr>
          <p:cNvSpPr txBox="1"/>
          <p:nvPr/>
        </p:nvSpPr>
        <p:spPr>
          <a:xfrm>
            <a:off x="270588" y="377689"/>
            <a:ext cx="4068147" cy="461665"/>
          </a:xfrm>
          <a:prstGeom prst="rect">
            <a:avLst/>
          </a:prstGeom>
          <a:noFill/>
        </p:spPr>
        <p:txBody>
          <a:bodyPr wrap="square" rtlCol="0">
            <a:spAutoFit/>
          </a:bodyPr>
          <a:lstStyle/>
          <a:p>
            <a:r>
              <a:rPr lang="en-IN" sz="2400" b="1" u="sng" dirty="0"/>
              <a:t>Code Implementation</a:t>
            </a:r>
          </a:p>
        </p:txBody>
      </p:sp>
      <p:sp>
        <p:nvSpPr>
          <p:cNvPr id="3" name="TextBox 2">
            <a:extLst>
              <a:ext uri="{FF2B5EF4-FFF2-40B4-BE49-F238E27FC236}">
                <a16:creationId xmlns:a16="http://schemas.microsoft.com/office/drawing/2014/main" id="{EDEF9FCD-8EDC-0FC7-3919-00FECDA864D7}"/>
              </a:ext>
            </a:extLst>
          </p:cNvPr>
          <p:cNvSpPr txBox="1"/>
          <p:nvPr/>
        </p:nvSpPr>
        <p:spPr>
          <a:xfrm>
            <a:off x="270588" y="1023795"/>
            <a:ext cx="11840547" cy="5632311"/>
          </a:xfrm>
          <a:prstGeom prst="rect">
            <a:avLst/>
          </a:prstGeom>
          <a:noFill/>
        </p:spPr>
        <p:txBody>
          <a:bodyPr wrap="square" rtlCol="0">
            <a:spAutoFit/>
          </a:bodyPr>
          <a:lstStyle/>
          <a:p>
            <a:r>
              <a:rPr lang="en-US" u="sng" dirty="0" err="1"/>
              <a:t>honeyBee</a:t>
            </a:r>
            <a:r>
              <a:rPr lang="en-US" u="sng" dirty="0"/>
              <a:t>(): </a:t>
            </a:r>
            <a:r>
              <a:rPr lang="en-US" dirty="0"/>
              <a:t>This is the constructor of the </a:t>
            </a:r>
            <a:r>
              <a:rPr lang="en-US" dirty="0" err="1"/>
              <a:t>honeyBee</a:t>
            </a:r>
            <a:r>
              <a:rPr lang="en-US" dirty="0"/>
              <a:t> class. It takes a </a:t>
            </a:r>
            <a:r>
              <a:rPr lang="en-US" dirty="0" err="1"/>
              <a:t>DatacenterController</a:t>
            </a:r>
            <a:r>
              <a:rPr lang="en-US" dirty="0"/>
              <a:t> object (</a:t>
            </a:r>
            <a:r>
              <a:rPr lang="en-US" dirty="0" err="1"/>
              <a:t>dcb</a:t>
            </a:r>
            <a:r>
              <a:rPr lang="en-US" dirty="0"/>
              <a:t>) as input and initializes several instance variables, including the </a:t>
            </a:r>
            <a:r>
              <a:rPr lang="en-US" dirty="0" err="1"/>
              <a:t>vmStatesList</a:t>
            </a:r>
            <a:r>
              <a:rPr lang="en-US" dirty="0"/>
              <a:t>, </a:t>
            </a:r>
            <a:r>
              <a:rPr lang="en-US" dirty="0" err="1"/>
              <a:t>vmAllocationCounts</a:t>
            </a:r>
            <a:r>
              <a:rPr lang="en-US" dirty="0"/>
              <a:t>, and fitness maps. It also adds the </a:t>
            </a:r>
            <a:r>
              <a:rPr lang="en-US" dirty="0" err="1"/>
              <a:t>honeyBee</a:t>
            </a:r>
            <a:r>
              <a:rPr lang="en-US" dirty="0"/>
              <a:t> object as a listener for cloudlet-related events fired by the data center.</a:t>
            </a:r>
          </a:p>
          <a:p>
            <a:endParaRPr lang="en-US" dirty="0"/>
          </a:p>
          <a:p>
            <a:r>
              <a:rPr lang="en-US" u="sng" dirty="0"/>
              <a:t>getNextAvailableVm(): </a:t>
            </a:r>
            <a:r>
              <a:rPr lang="en-US" dirty="0"/>
              <a:t>This method overrides the getNextAvailableVm() method of the </a:t>
            </a:r>
            <a:r>
              <a:rPr lang="en-US" dirty="0" err="1"/>
              <a:t>VmLoadBalancer</a:t>
            </a:r>
            <a:r>
              <a:rPr lang="en-US" dirty="0"/>
              <a:t> abstract class. It selects a VM to allocate the next cloudlet to using the </a:t>
            </a:r>
            <a:r>
              <a:rPr lang="en-US" dirty="0" err="1"/>
              <a:t>getScoutBee</a:t>
            </a:r>
            <a:r>
              <a:rPr lang="en-US" dirty="0"/>
              <a:t>() method, which uses the PSO algorithm. It then updates the state of the selected VM in the </a:t>
            </a:r>
            <a:r>
              <a:rPr lang="en-US" dirty="0" err="1"/>
              <a:t>vmStatesList</a:t>
            </a:r>
            <a:r>
              <a:rPr lang="en-US" dirty="0"/>
              <a:t> map and returns the ID of the selected VM.</a:t>
            </a:r>
          </a:p>
          <a:p>
            <a:endParaRPr lang="en-US" dirty="0"/>
          </a:p>
          <a:p>
            <a:r>
              <a:rPr lang="en-US" u="sng" dirty="0" err="1"/>
              <a:t>cloudSimEventFired</a:t>
            </a:r>
            <a:r>
              <a:rPr lang="en-US" u="sng" dirty="0"/>
              <a:t>() :</a:t>
            </a:r>
            <a:r>
              <a:rPr lang="en-US" dirty="0"/>
              <a:t>This method implements the </a:t>
            </a:r>
            <a:r>
              <a:rPr lang="en-US" dirty="0" err="1"/>
              <a:t>CloudSimEventListener</a:t>
            </a:r>
            <a:r>
              <a:rPr lang="en-US" dirty="0"/>
              <a:t> interface and handles two types of events: EVENT_CLOUDLET_ALLOCATED_TO_VM and EVENT_VM_FINISHED_CLOUDLET. When a cloudlet is allocated to a VM, the method updates the </a:t>
            </a:r>
            <a:r>
              <a:rPr lang="en-US" dirty="0" err="1"/>
              <a:t>vmAllocationCounts</a:t>
            </a:r>
            <a:r>
              <a:rPr lang="en-US" dirty="0"/>
              <a:t> map to keep track of how many cloudlets are assigned to each VM. If the number of assigned cloudlets for a VM exceeds the cutoff value, the method updates the state of the VM in the </a:t>
            </a:r>
            <a:r>
              <a:rPr lang="en-US" dirty="0" err="1"/>
              <a:t>vmStatesList</a:t>
            </a:r>
            <a:r>
              <a:rPr lang="en-US" dirty="0"/>
              <a:t> map to busy. When a cloudlet finishes executing on a VM, the method updates the </a:t>
            </a:r>
            <a:r>
              <a:rPr lang="en-US" dirty="0" err="1"/>
              <a:t>vmAllocationCounts</a:t>
            </a:r>
            <a:r>
              <a:rPr lang="en-US" dirty="0"/>
              <a:t> and </a:t>
            </a:r>
            <a:r>
              <a:rPr lang="en-US" dirty="0" err="1"/>
              <a:t>vmStatesList</a:t>
            </a:r>
            <a:r>
              <a:rPr lang="en-US" dirty="0"/>
              <a:t> maps accordingly.</a:t>
            </a:r>
          </a:p>
          <a:p>
            <a:endParaRPr lang="en-US" dirty="0"/>
          </a:p>
          <a:p>
            <a:r>
              <a:rPr lang="en-US" u="sng" dirty="0" err="1"/>
              <a:t>isSendScoutBees</a:t>
            </a:r>
            <a:r>
              <a:rPr lang="en-US" u="sng" dirty="0"/>
              <a:t>(int </a:t>
            </a:r>
            <a:r>
              <a:rPr lang="en-US" u="sng" dirty="0" err="1"/>
              <a:t>scoutBee</a:t>
            </a:r>
            <a:r>
              <a:rPr lang="en-US" u="sng" dirty="0"/>
              <a:t>): </a:t>
            </a:r>
            <a:r>
              <a:rPr lang="en-US" dirty="0"/>
              <a:t>This method checks whether the selected </a:t>
            </a:r>
            <a:r>
              <a:rPr lang="en-US" dirty="0" err="1"/>
              <a:t>scoutBee</a:t>
            </a:r>
            <a:r>
              <a:rPr lang="en-US" dirty="0"/>
              <a:t> VM (identified by its ID) should be replaced by a new one in the PSO algorithm. If the number of cloudlets assigned to the </a:t>
            </a:r>
            <a:r>
              <a:rPr lang="en-US" dirty="0" err="1"/>
              <a:t>scoutBee</a:t>
            </a:r>
            <a:r>
              <a:rPr lang="en-US" dirty="0"/>
              <a:t> VM is less than the cutoff value, it returns false (meaning that the </a:t>
            </a:r>
            <a:r>
              <a:rPr lang="en-US" dirty="0" err="1"/>
              <a:t>scoutBee</a:t>
            </a:r>
            <a:r>
              <a:rPr lang="en-US" dirty="0"/>
              <a:t> should not be replaced). Otherwise, it returns true (meaning that the </a:t>
            </a:r>
            <a:r>
              <a:rPr lang="en-US" dirty="0" err="1"/>
              <a:t>scoutBee</a:t>
            </a:r>
            <a:r>
              <a:rPr lang="en-US" dirty="0"/>
              <a:t> should be replaced).</a:t>
            </a:r>
          </a:p>
          <a:p>
            <a:endParaRPr lang="en-US" dirty="0"/>
          </a:p>
        </p:txBody>
      </p:sp>
    </p:spTree>
    <p:extLst>
      <p:ext uri="{BB962C8B-B14F-4D97-AF65-F5344CB8AC3E}">
        <p14:creationId xmlns:p14="http://schemas.microsoft.com/office/powerpoint/2010/main" val="7850037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C0BA40F-3011-A633-1ADD-C4EB5A057059}"/>
              </a:ext>
            </a:extLst>
          </p:cNvPr>
          <p:cNvSpPr txBox="1"/>
          <p:nvPr/>
        </p:nvSpPr>
        <p:spPr>
          <a:xfrm>
            <a:off x="326571" y="58847"/>
            <a:ext cx="11784564" cy="6740307"/>
          </a:xfrm>
          <a:prstGeom prst="rect">
            <a:avLst/>
          </a:prstGeom>
          <a:noFill/>
        </p:spPr>
        <p:txBody>
          <a:bodyPr wrap="square">
            <a:spAutoFit/>
          </a:bodyPr>
          <a:lstStyle/>
          <a:p>
            <a:r>
              <a:rPr lang="en-US" u="sng" dirty="0" err="1"/>
              <a:t>pso</a:t>
            </a:r>
            <a:r>
              <a:rPr lang="en-US" u="sng" dirty="0"/>
              <a:t>(): </a:t>
            </a:r>
            <a:r>
              <a:rPr lang="en-US" dirty="0"/>
              <a:t>This method implements the PSO algorithm to select the best VM to allocate a new cloudlet to. It first initializes a swarm of particles, each representing a candidate solution (i.e., a VM to allocate the cloudlet to). It then evaluates the fitness of each particle (i.e., the quality of the solution), updates the best positions found so far by each particle, and updates the global best position found so far. Finally, it updates the positions and velocities of each particle based on the best positions found so far and continues the loop until a maximum number of iterations is reached. The method returns the best position found, which corresponds to the ID of the best VM to allocate the cloudlet to.</a:t>
            </a:r>
          </a:p>
          <a:p>
            <a:endParaRPr lang="en-US" dirty="0"/>
          </a:p>
          <a:p>
            <a:r>
              <a:rPr lang="en-US" u="sng" dirty="0"/>
              <a:t>Particle class: </a:t>
            </a:r>
            <a:r>
              <a:rPr lang="en-US" dirty="0"/>
              <a:t>This is a nested class that represents a particle in the PSO algorithm. Each particle maintains its current position and velocity in the search space, as well as the best position and fitness value found so far. The Particle class has two constructors, one for initializing a new particle with a random position and velocity, and one for initializing a particle with a given position and fitness value.</a:t>
            </a:r>
          </a:p>
          <a:p>
            <a:endParaRPr lang="en-US" dirty="0"/>
          </a:p>
          <a:p>
            <a:r>
              <a:rPr lang="en-US" u="sng" dirty="0" err="1"/>
              <a:t>getScoutBee</a:t>
            </a:r>
            <a:r>
              <a:rPr lang="en-US" u="sng" dirty="0"/>
              <a:t>(): </a:t>
            </a:r>
            <a:r>
              <a:rPr lang="en-US" dirty="0"/>
              <a:t>This method returns the ID of the VM (Virtual Machine) that will be used as the food source for honeybees. The method first checks if the </a:t>
            </a:r>
            <a:r>
              <a:rPr lang="en-US" dirty="0" err="1"/>
              <a:t>scoutBee</a:t>
            </a:r>
            <a:r>
              <a:rPr lang="en-US" dirty="0"/>
              <a:t> variable is -1. If yes, it means that the food source needs to be determined using the Particle Swarm Optimization (PSO) algorithm. If </a:t>
            </a:r>
            <a:r>
              <a:rPr lang="en-US" dirty="0" err="1"/>
              <a:t>scoutBee</a:t>
            </a:r>
            <a:r>
              <a:rPr lang="en-US" dirty="0"/>
              <a:t> is not -1, it checks if the current food source (VM) can be used. If yes, it returns the </a:t>
            </a:r>
            <a:r>
              <a:rPr lang="en-US" dirty="0" err="1"/>
              <a:t>scoutBee</a:t>
            </a:r>
            <a:r>
              <a:rPr lang="en-US" dirty="0"/>
              <a:t> VM. Otherwise, it invokes the </a:t>
            </a:r>
            <a:r>
              <a:rPr lang="en-US" dirty="0" err="1"/>
              <a:t>SendEmployedBees</a:t>
            </a:r>
            <a:r>
              <a:rPr lang="en-US" dirty="0"/>
              <a:t>() method to update the food source using the employed bees' information and returns the VM selected by </a:t>
            </a:r>
            <a:r>
              <a:rPr lang="en-US" dirty="0" err="1"/>
              <a:t>SendOnlookerBees</a:t>
            </a:r>
            <a:r>
              <a:rPr lang="en-US" dirty="0"/>
              <a:t>() method.</a:t>
            </a:r>
          </a:p>
          <a:p>
            <a:endParaRPr lang="en-US" dirty="0"/>
          </a:p>
          <a:p>
            <a:r>
              <a:rPr lang="en-US" u="sng" dirty="0" err="1"/>
              <a:t>SendEmployedBees</a:t>
            </a:r>
            <a:r>
              <a:rPr lang="en-US" u="sng" dirty="0"/>
              <a:t>(): </a:t>
            </a:r>
            <a:r>
              <a:rPr lang="en-US" dirty="0"/>
              <a:t>This method is used to update the food source using the information gathered by the employed bees. It loops through all the VMs and updates their fitness value by invoking the </a:t>
            </a:r>
            <a:r>
              <a:rPr lang="en-US" dirty="0" err="1"/>
              <a:t>calculateFitness</a:t>
            </a:r>
            <a:r>
              <a:rPr lang="en-US" dirty="0"/>
              <a:t>() method. If the fitness value of a VM is higher than the current food source, it replaces the food source with the VM.</a:t>
            </a:r>
          </a:p>
          <a:p>
            <a:endParaRPr lang="en-US" dirty="0"/>
          </a:p>
          <a:p>
            <a:r>
              <a:rPr lang="en-US" u="sng" dirty="0" err="1"/>
              <a:t>SendOnlookerBees</a:t>
            </a:r>
            <a:r>
              <a:rPr lang="en-US" u="sng" dirty="0"/>
              <a:t>(): </a:t>
            </a:r>
            <a:r>
              <a:rPr lang="en-US" dirty="0"/>
              <a:t>This method is used to select a new food source using the information gathered by the onlooker bees. It first calculates the total fitness value of all the VMs by looping through them and invoking the </a:t>
            </a:r>
            <a:r>
              <a:rPr lang="en-US" dirty="0" err="1"/>
              <a:t>calculateFitness</a:t>
            </a:r>
            <a:r>
              <a:rPr lang="en-US" dirty="0"/>
              <a:t>() method. </a:t>
            </a:r>
          </a:p>
        </p:txBody>
      </p:sp>
    </p:spTree>
    <p:extLst>
      <p:ext uri="{BB962C8B-B14F-4D97-AF65-F5344CB8AC3E}">
        <p14:creationId xmlns:p14="http://schemas.microsoft.com/office/powerpoint/2010/main" val="20871603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787C5D9-FE2D-C6ED-873F-54124AD09AD6}"/>
              </a:ext>
            </a:extLst>
          </p:cNvPr>
          <p:cNvSpPr txBox="1"/>
          <p:nvPr/>
        </p:nvSpPr>
        <p:spPr>
          <a:xfrm>
            <a:off x="320351" y="566678"/>
            <a:ext cx="11551298" cy="2585323"/>
          </a:xfrm>
          <a:prstGeom prst="rect">
            <a:avLst/>
          </a:prstGeom>
          <a:noFill/>
        </p:spPr>
        <p:txBody>
          <a:bodyPr wrap="square">
            <a:spAutoFit/>
          </a:bodyPr>
          <a:lstStyle/>
          <a:p>
            <a:r>
              <a:rPr lang="en-US" dirty="0"/>
              <a:t>Then, it loops through all the VMs and selects a VM with a probability proportional to its fitness value. It returns the selected VM as the new food source.</a:t>
            </a:r>
          </a:p>
          <a:p>
            <a:endParaRPr lang="en-US" dirty="0"/>
          </a:p>
          <a:p>
            <a:r>
              <a:rPr lang="en-US" u="sng" dirty="0" err="1"/>
              <a:t>calculateFitness</a:t>
            </a:r>
            <a:r>
              <a:rPr lang="en-US" u="sng" dirty="0"/>
              <a:t>(): </a:t>
            </a:r>
            <a:r>
              <a:rPr lang="en-US" dirty="0"/>
              <a:t>This method calculates the fitness value of a VM based on the number of cloudlets allocated to it. The higher the number of cloudlets allocated to a VM, the lower its fitness value. The formula used to calculate the fitness value is: fitness = 1 / (1 + </a:t>
            </a:r>
            <a:r>
              <a:rPr lang="en-US" dirty="0" err="1"/>
              <a:t>countCloudlets</a:t>
            </a:r>
            <a:r>
              <a:rPr lang="en-US" dirty="0"/>
              <a:t>). The method takes the number of cloudlets allocated to a VM as input and returns the calculated fitness value.</a:t>
            </a:r>
          </a:p>
          <a:p>
            <a:endParaRPr lang="en-US" dirty="0"/>
          </a:p>
          <a:p>
            <a:endParaRPr lang="en-US" dirty="0"/>
          </a:p>
        </p:txBody>
      </p:sp>
      <p:sp>
        <p:nvSpPr>
          <p:cNvPr id="4" name="TextBox 3">
            <a:extLst>
              <a:ext uri="{FF2B5EF4-FFF2-40B4-BE49-F238E27FC236}">
                <a16:creationId xmlns:a16="http://schemas.microsoft.com/office/drawing/2014/main" id="{03306E39-15AA-E915-C7D4-F379AF343A0A}"/>
              </a:ext>
            </a:extLst>
          </p:cNvPr>
          <p:cNvSpPr txBox="1"/>
          <p:nvPr/>
        </p:nvSpPr>
        <p:spPr>
          <a:xfrm>
            <a:off x="320351" y="2817845"/>
            <a:ext cx="11551298" cy="3877985"/>
          </a:xfrm>
          <a:prstGeom prst="rect">
            <a:avLst/>
          </a:prstGeom>
          <a:noFill/>
        </p:spPr>
        <p:txBody>
          <a:bodyPr wrap="square" rtlCol="0">
            <a:spAutoFit/>
          </a:bodyPr>
          <a:lstStyle/>
          <a:p>
            <a:r>
              <a:rPr lang="en-IN" sz="2400" u="sng" dirty="0"/>
              <a:t>Advantage:</a:t>
            </a:r>
          </a:p>
          <a:p>
            <a:endParaRPr lang="en-IN" sz="2400" u="sng" dirty="0"/>
          </a:p>
          <a:p>
            <a:pPr marL="285750" indent="-285750">
              <a:buFont typeface="Arial" panose="020B0604020202020204" pitchFamily="34" charset="0"/>
              <a:buChar char="•"/>
            </a:pPr>
            <a:r>
              <a:rPr lang="en-US" dirty="0"/>
              <a:t>PSO provides a solution by exploring the solution space with a swarm of particles moving towards the global best solution. This helps in achieving a good balance between exploration and exploitation of the solution space.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PSO does not require gradient information to optimize the problem. It can handle nonlinear and non-differentiable problems, which makes it suitable for solving complex optimization problems.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PSO has the ability to escape local optima due to the random movement of particles. This means that it can find the global optimal solution, not just the local optimal solution.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PSO is parallelizable, which makes it suitable for distributed computing environments. The algorithm can be easily scaled up to handle large-scale optimization problems.</a:t>
            </a:r>
            <a:endParaRPr lang="en-IN" dirty="0"/>
          </a:p>
        </p:txBody>
      </p:sp>
    </p:spTree>
    <p:extLst>
      <p:ext uri="{BB962C8B-B14F-4D97-AF65-F5344CB8AC3E}">
        <p14:creationId xmlns:p14="http://schemas.microsoft.com/office/powerpoint/2010/main" val="21373635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F34931-1B1C-AC3E-3D1A-21643CC20B02}"/>
              </a:ext>
            </a:extLst>
          </p:cNvPr>
          <p:cNvSpPr txBox="1"/>
          <p:nvPr/>
        </p:nvSpPr>
        <p:spPr>
          <a:xfrm>
            <a:off x="298580" y="414947"/>
            <a:ext cx="7791061" cy="461665"/>
          </a:xfrm>
          <a:prstGeom prst="rect">
            <a:avLst/>
          </a:prstGeom>
          <a:noFill/>
        </p:spPr>
        <p:txBody>
          <a:bodyPr wrap="square" rtlCol="0">
            <a:spAutoFit/>
          </a:bodyPr>
          <a:lstStyle/>
          <a:p>
            <a:r>
              <a:rPr lang="en-IN" sz="2400" u="sng" dirty="0"/>
              <a:t>5. Honey Bee + Tabu</a:t>
            </a:r>
          </a:p>
        </p:txBody>
      </p:sp>
      <p:sp>
        <p:nvSpPr>
          <p:cNvPr id="3" name="TextBox 2">
            <a:extLst>
              <a:ext uri="{FF2B5EF4-FFF2-40B4-BE49-F238E27FC236}">
                <a16:creationId xmlns:a16="http://schemas.microsoft.com/office/drawing/2014/main" id="{9184EC07-E007-E54C-D220-3F1DB261FCB1}"/>
              </a:ext>
            </a:extLst>
          </p:cNvPr>
          <p:cNvSpPr txBox="1"/>
          <p:nvPr/>
        </p:nvSpPr>
        <p:spPr>
          <a:xfrm>
            <a:off x="298580" y="1139441"/>
            <a:ext cx="11644604" cy="400110"/>
          </a:xfrm>
          <a:prstGeom prst="rect">
            <a:avLst/>
          </a:prstGeom>
          <a:noFill/>
        </p:spPr>
        <p:txBody>
          <a:bodyPr wrap="square" rtlCol="0">
            <a:spAutoFit/>
          </a:bodyPr>
          <a:lstStyle/>
          <a:p>
            <a:r>
              <a:rPr lang="en-IN" sz="2000" b="1" u="sng" dirty="0"/>
              <a:t>Code Implementation:</a:t>
            </a:r>
          </a:p>
        </p:txBody>
      </p:sp>
      <p:sp>
        <p:nvSpPr>
          <p:cNvPr id="4" name="TextBox 3">
            <a:extLst>
              <a:ext uri="{FF2B5EF4-FFF2-40B4-BE49-F238E27FC236}">
                <a16:creationId xmlns:a16="http://schemas.microsoft.com/office/drawing/2014/main" id="{4225F042-8E9E-6B88-4DB7-A977FDB70A2F}"/>
              </a:ext>
            </a:extLst>
          </p:cNvPr>
          <p:cNvSpPr txBox="1"/>
          <p:nvPr/>
        </p:nvSpPr>
        <p:spPr>
          <a:xfrm>
            <a:off x="298580" y="1645729"/>
            <a:ext cx="11644604" cy="5355312"/>
          </a:xfrm>
          <a:prstGeom prst="rect">
            <a:avLst/>
          </a:prstGeom>
          <a:noFill/>
        </p:spPr>
        <p:txBody>
          <a:bodyPr wrap="square" rtlCol="0">
            <a:spAutoFit/>
          </a:bodyPr>
          <a:lstStyle/>
          <a:p>
            <a:r>
              <a:rPr lang="en-US" u="sng" dirty="0"/>
              <a:t>import</a:t>
            </a:r>
            <a:r>
              <a:rPr lang="en-US" dirty="0"/>
              <a:t>: The required packages are imported. These packages are necessary for the functioning of the program.</a:t>
            </a:r>
          </a:p>
          <a:p>
            <a:endParaRPr lang="en-US" dirty="0"/>
          </a:p>
          <a:p>
            <a:r>
              <a:rPr lang="en-US" u="sng" dirty="0" err="1"/>
              <a:t>honeyBee</a:t>
            </a:r>
            <a:r>
              <a:rPr lang="en-US" dirty="0"/>
              <a:t>: This is the constructor of the </a:t>
            </a:r>
            <a:r>
              <a:rPr lang="en-US" dirty="0" err="1"/>
              <a:t>honeyBee</a:t>
            </a:r>
            <a:r>
              <a:rPr lang="en-US" dirty="0"/>
              <a:t> class. It initializes the instance variables cutoff, </a:t>
            </a:r>
            <a:r>
              <a:rPr lang="en-US" dirty="0" err="1"/>
              <a:t>scoutBee</a:t>
            </a:r>
            <a:r>
              <a:rPr lang="en-US" dirty="0"/>
              <a:t>, </a:t>
            </a:r>
            <a:r>
              <a:rPr lang="en-US" dirty="0" err="1"/>
              <a:t>vmStatesList</a:t>
            </a:r>
            <a:r>
              <a:rPr lang="en-US" dirty="0"/>
              <a:t>, </a:t>
            </a:r>
            <a:r>
              <a:rPr lang="en-US" dirty="0" err="1"/>
              <a:t>vmAllocationCounts</a:t>
            </a:r>
            <a:r>
              <a:rPr lang="en-US" dirty="0"/>
              <a:t>, fitness, </a:t>
            </a:r>
            <a:r>
              <a:rPr lang="en-US" dirty="0" err="1"/>
              <a:t>tabuList</a:t>
            </a:r>
            <a:r>
              <a:rPr lang="en-US" dirty="0"/>
              <a:t>, and </a:t>
            </a:r>
            <a:r>
              <a:rPr lang="en-US" dirty="0" err="1"/>
              <a:t>tabuTenure</a:t>
            </a:r>
            <a:r>
              <a:rPr lang="en-US" dirty="0"/>
              <a:t> to their default values. It also sets the </a:t>
            </a:r>
            <a:r>
              <a:rPr lang="en-US" dirty="0" err="1"/>
              <a:t>vmStatesList</a:t>
            </a:r>
            <a:r>
              <a:rPr lang="en-US" dirty="0"/>
              <a:t> to the list of virtual machine states obtained from the </a:t>
            </a:r>
            <a:r>
              <a:rPr lang="en-US" dirty="0" err="1"/>
              <a:t>DatacenterController</a:t>
            </a:r>
            <a:r>
              <a:rPr lang="en-US" dirty="0"/>
              <a:t> object and registers the </a:t>
            </a:r>
            <a:r>
              <a:rPr lang="en-US" dirty="0" err="1"/>
              <a:t>honeyBee</a:t>
            </a:r>
            <a:r>
              <a:rPr lang="en-US" dirty="0"/>
              <a:t> object as a listener for </a:t>
            </a:r>
            <a:r>
              <a:rPr lang="en-US" dirty="0" err="1"/>
              <a:t>CloudSim</a:t>
            </a:r>
            <a:r>
              <a:rPr lang="en-US" dirty="0"/>
              <a:t> events.</a:t>
            </a:r>
          </a:p>
          <a:p>
            <a:endParaRPr lang="en-US" dirty="0"/>
          </a:p>
          <a:p>
            <a:r>
              <a:rPr lang="en-US" u="sng" dirty="0"/>
              <a:t>getNextAvailableVm</a:t>
            </a:r>
            <a:r>
              <a:rPr lang="en-US" dirty="0"/>
              <a:t>: This method is used to get the next available virtual machine (VM) for processing a cloudlet. It first calls the </a:t>
            </a:r>
            <a:r>
              <a:rPr lang="en-US" dirty="0" err="1"/>
              <a:t>getScoutBee</a:t>
            </a:r>
            <a:r>
              <a:rPr lang="en-US" dirty="0"/>
              <a:t> method to get a VM that is not on the tabu list. If the VM obtained is already on the tabu list, it calls the </a:t>
            </a:r>
            <a:r>
              <a:rPr lang="en-US" dirty="0" err="1"/>
              <a:t>SendEmployedBees</a:t>
            </a:r>
            <a:r>
              <a:rPr lang="en-US" dirty="0"/>
              <a:t> method to find a better VM. Finally, the method calls the </a:t>
            </a:r>
            <a:r>
              <a:rPr lang="en-US" dirty="0" err="1"/>
              <a:t>allocatedVm</a:t>
            </a:r>
            <a:r>
              <a:rPr lang="en-US" dirty="0"/>
              <a:t> method to mark the VM as allocated and returns the VM ID.</a:t>
            </a:r>
          </a:p>
          <a:p>
            <a:endParaRPr lang="en-US" dirty="0"/>
          </a:p>
          <a:p>
            <a:r>
              <a:rPr lang="en-US" u="sng" dirty="0" err="1"/>
              <a:t>cloudSimEventFired</a:t>
            </a:r>
            <a:r>
              <a:rPr lang="en-US" u="sng" dirty="0"/>
              <a:t>:</a:t>
            </a:r>
            <a:r>
              <a:rPr lang="en-US" dirty="0"/>
              <a:t> This method is called whenever a </a:t>
            </a:r>
            <a:r>
              <a:rPr lang="en-US" dirty="0" err="1"/>
              <a:t>CloudSim</a:t>
            </a:r>
            <a:r>
              <a:rPr lang="en-US" dirty="0"/>
              <a:t> event is fired. It checks whether the event is EVENT_CLOUDLET_ALLOCATED_TO_VM or EVENT_VM_FINISHED_CLOUDLET and updates the </a:t>
            </a:r>
            <a:r>
              <a:rPr lang="en-US" dirty="0" err="1"/>
              <a:t>vmAllocationCounts</a:t>
            </a:r>
            <a:r>
              <a:rPr lang="en-US" dirty="0"/>
              <a:t> and </a:t>
            </a:r>
            <a:r>
              <a:rPr lang="en-US" dirty="0" err="1"/>
              <a:t>vmStatesList</a:t>
            </a:r>
            <a:r>
              <a:rPr lang="en-US" dirty="0"/>
              <a:t> accordingly.</a:t>
            </a:r>
          </a:p>
          <a:p>
            <a:endParaRPr lang="en-US" dirty="0"/>
          </a:p>
          <a:p>
            <a:r>
              <a:rPr lang="en-US" u="sng" dirty="0" err="1"/>
              <a:t>isSendScoutBees</a:t>
            </a:r>
            <a:r>
              <a:rPr lang="en-US" u="sng" dirty="0"/>
              <a:t>:</a:t>
            </a:r>
            <a:r>
              <a:rPr lang="en-US" dirty="0"/>
              <a:t> This method is used to check whether a scout bee should be sent or not. It checks whether the </a:t>
            </a:r>
            <a:r>
              <a:rPr lang="en-US" dirty="0" err="1"/>
              <a:t>vmAllocationCounts</a:t>
            </a:r>
            <a:r>
              <a:rPr lang="en-US" dirty="0"/>
              <a:t> of the given VM is less than cutoff.</a:t>
            </a:r>
          </a:p>
          <a:p>
            <a:endParaRPr lang="en-US" dirty="0"/>
          </a:p>
        </p:txBody>
      </p:sp>
    </p:spTree>
    <p:extLst>
      <p:ext uri="{BB962C8B-B14F-4D97-AF65-F5344CB8AC3E}">
        <p14:creationId xmlns:p14="http://schemas.microsoft.com/office/powerpoint/2010/main" val="10661760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D96BAD-36B1-6704-C4C1-96B13ECC453A}"/>
              </a:ext>
            </a:extLst>
          </p:cNvPr>
          <p:cNvSpPr txBox="1"/>
          <p:nvPr/>
        </p:nvSpPr>
        <p:spPr>
          <a:xfrm>
            <a:off x="295471" y="612844"/>
            <a:ext cx="11769012" cy="5632311"/>
          </a:xfrm>
          <a:prstGeom prst="rect">
            <a:avLst/>
          </a:prstGeom>
          <a:noFill/>
        </p:spPr>
        <p:txBody>
          <a:bodyPr wrap="square">
            <a:spAutoFit/>
          </a:bodyPr>
          <a:lstStyle/>
          <a:p>
            <a:r>
              <a:rPr lang="en-US" u="sng" dirty="0" err="1"/>
              <a:t>getScoutBee</a:t>
            </a:r>
            <a:r>
              <a:rPr lang="en-US" dirty="0"/>
              <a:t>: This method is used to get the next VM to be used by a scout bee. If </a:t>
            </a:r>
            <a:r>
              <a:rPr lang="en-US" dirty="0" err="1"/>
              <a:t>scoutBee</a:t>
            </a:r>
            <a:r>
              <a:rPr lang="en-US" dirty="0"/>
              <a:t> is -1, it returns 0 if the </a:t>
            </a:r>
            <a:r>
              <a:rPr lang="en-US" dirty="0" err="1"/>
              <a:t>vmStatesList</a:t>
            </a:r>
            <a:r>
              <a:rPr lang="en-US" dirty="0"/>
              <a:t> is not empty, else it returns -1. If </a:t>
            </a:r>
            <a:r>
              <a:rPr lang="en-US" dirty="0" err="1"/>
              <a:t>scoutBee</a:t>
            </a:r>
            <a:r>
              <a:rPr lang="en-US" dirty="0"/>
              <a:t> is not -1, it checks whether the VM is on the tabu list. If not, it checks whether the VM should be sent as a scout bee or not. If the VM should be sent as a scout bee, it calls </a:t>
            </a:r>
            <a:r>
              <a:rPr lang="en-US" dirty="0" err="1"/>
              <a:t>SendEmployedBees</a:t>
            </a:r>
            <a:r>
              <a:rPr lang="en-US" dirty="0"/>
              <a:t> method to find a better VM.</a:t>
            </a:r>
          </a:p>
          <a:p>
            <a:endParaRPr lang="en-US" dirty="0"/>
          </a:p>
          <a:p>
            <a:r>
              <a:rPr lang="en-US" u="sng" dirty="0" err="1"/>
              <a:t>MemorizeBestSource</a:t>
            </a:r>
            <a:r>
              <a:rPr lang="en-US" dirty="0"/>
              <a:t>: This method calls the </a:t>
            </a:r>
            <a:r>
              <a:rPr lang="en-US" dirty="0" err="1"/>
              <a:t>waggleDance</a:t>
            </a:r>
            <a:r>
              <a:rPr lang="en-US" dirty="0"/>
              <a:t> method to get the best VM available.</a:t>
            </a:r>
          </a:p>
          <a:p>
            <a:endParaRPr lang="en-US" dirty="0"/>
          </a:p>
          <a:p>
            <a:r>
              <a:rPr lang="en-US" u="sng" dirty="0" err="1"/>
              <a:t>SendOnlookerBees</a:t>
            </a:r>
            <a:r>
              <a:rPr lang="en-US" dirty="0"/>
              <a:t>: This method returns the result of calling the </a:t>
            </a:r>
            <a:r>
              <a:rPr lang="en-US" dirty="0" err="1"/>
              <a:t>MemorizeBestSource</a:t>
            </a:r>
            <a:r>
              <a:rPr lang="en-US" dirty="0"/>
              <a:t> method.</a:t>
            </a:r>
          </a:p>
          <a:p>
            <a:endParaRPr lang="en-US" dirty="0"/>
          </a:p>
          <a:p>
            <a:r>
              <a:rPr lang="en-US" dirty="0"/>
              <a:t>calculation: This method is used to calculate the fitness value for each VM. It first clears the fitness map and then calculates the fitness value for each VM by calling the </a:t>
            </a:r>
            <a:r>
              <a:rPr lang="en-US" dirty="0" err="1"/>
              <a:t>calculateFitness</a:t>
            </a:r>
            <a:r>
              <a:rPr lang="en-US" dirty="0"/>
              <a:t> method.</a:t>
            </a:r>
          </a:p>
          <a:p>
            <a:endParaRPr lang="en-US" dirty="0"/>
          </a:p>
          <a:p>
            <a:r>
              <a:rPr lang="en-US" u="sng" dirty="0" err="1"/>
              <a:t>calculateFitness</a:t>
            </a:r>
            <a:r>
              <a:rPr lang="en-US" dirty="0"/>
              <a:t>: This method calculates the fitness value of a VM using the formula </a:t>
            </a:r>
            <a:r>
              <a:rPr lang="en-US" dirty="0" err="1"/>
              <a:t>solValue</a:t>
            </a:r>
            <a:r>
              <a:rPr lang="en-US" dirty="0"/>
              <a:t> = 1/(1000-solValue).</a:t>
            </a:r>
          </a:p>
          <a:p>
            <a:endParaRPr lang="en-US" dirty="0"/>
          </a:p>
          <a:p>
            <a:r>
              <a:rPr lang="en-US" u="sng" dirty="0" err="1"/>
              <a:t>SendEmployedBees</a:t>
            </a:r>
            <a:r>
              <a:rPr lang="en-US" dirty="0"/>
              <a:t>: This method is used to find the best VM using employed bees. It first calculates the fitness value of each VM by calling the calculation method. Then, it finds the VM with the best fitness value that is not on the tabu list. If a VM is found, it adds it to the tabu list and removes the oldest VM from the list if the list size exceeds </a:t>
            </a:r>
            <a:r>
              <a:rPr lang="en-US" dirty="0" err="1"/>
              <a:t>tabuTenure</a:t>
            </a:r>
            <a:r>
              <a:rPr lang="en-US" dirty="0"/>
              <a:t>.</a:t>
            </a:r>
          </a:p>
          <a:p>
            <a:endParaRPr lang="en-US" dirty="0"/>
          </a:p>
          <a:p>
            <a:r>
              <a:rPr lang="en-US" u="sng" dirty="0" err="1"/>
              <a:t>waggleDance</a:t>
            </a:r>
            <a:r>
              <a:rPr lang="en-US" dirty="0"/>
              <a:t>: This method is used to find the best VM using the waggle dance method. It finds the VM with the lowest fitness value and returns its ID.</a:t>
            </a:r>
            <a:endParaRPr lang="en-IN" dirty="0"/>
          </a:p>
        </p:txBody>
      </p:sp>
    </p:spTree>
    <p:extLst>
      <p:ext uri="{BB962C8B-B14F-4D97-AF65-F5344CB8AC3E}">
        <p14:creationId xmlns:p14="http://schemas.microsoft.com/office/powerpoint/2010/main" val="14138968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F36B47-1AE2-F24A-EBB0-0ADF34863877}"/>
              </a:ext>
            </a:extLst>
          </p:cNvPr>
          <p:cNvSpPr txBox="1"/>
          <p:nvPr/>
        </p:nvSpPr>
        <p:spPr>
          <a:xfrm>
            <a:off x="307911" y="270588"/>
            <a:ext cx="3284376" cy="646331"/>
          </a:xfrm>
          <a:prstGeom prst="rect">
            <a:avLst/>
          </a:prstGeom>
          <a:noFill/>
        </p:spPr>
        <p:txBody>
          <a:bodyPr wrap="square" rtlCol="0">
            <a:spAutoFit/>
          </a:bodyPr>
          <a:lstStyle/>
          <a:p>
            <a:r>
              <a:rPr lang="en-IN" sz="3600" u="sng" dirty="0"/>
              <a:t>Advantages:</a:t>
            </a:r>
          </a:p>
        </p:txBody>
      </p:sp>
      <p:sp>
        <p:nvSpPr>
          <p:cNvPr id="4" name="TextBox 3">
            <a:extLst>
              <a:ext uri="{FF2B5EF4-FFF2-40B4-BE49-F238E27FC236}">
                <a16:creationId xmlns:a16="http://schemas.microsoft.com/office/drawing/2014/main" id="{C5E99F2A-796F-C8A9-1EFE-30FE76B18791}"/>
              </a:ext>
            </a:extLst>
          </p:cNvPr>
          <p:cNvSpPr txBox="1"/>
          <p:nvPr/>
        </p:nvSpPr>
        <p:spPr>
          <a:xfrm>
            <a:off x="195944" y="1192803"/>
            <a:ext cx="11588620" cy="5016758"/>
          </a:xfrm>
          <a:prstGeom prst="rect">
            <a:avLst/>
          </a:prstGeom>
          <a:noFill/>
        </p:spPr>
        <p:txBody>
          <a:bodyPr wrap="square">
            <a:spAutoFit/>
          </a:bodyPr>
          <a:lstStyle/>
          <a:p>
            <a:pPr marL="285750" indent="-285750">
              <a:buFont typeface="Arial" panose="020B0604020202020204" pitchFamily="34" charset="0"/>
              <a:buChar char="•"/>
            </a:pPr>
            <a:r>
              <a:rPr lang="en-US" sz="2000" u="sng" dirty="0"/>
              <a:t>Diversification</a:t>
            </a:r>
            <a:r>
              <a:rPr lang="en-US" sz="2000" dirty="0"/>
              <a:t>: Tabu search prevents the algorithm from getting stuck in local optima by keeping track of previously visited solutions and preventing revisits. This promotes diversification and exploration of the search space.</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u="sng" dirty="0"/>
              <a:t>Intensification</a:t>
            </a:r>
            <a:r>
              <a:rPr lang="en-US" sz="2000" dirty="0"/>
              <a:t>: The algorithm maintains a list of recently explored solutions, called the tabu list, and avoids revisiting them. This encourages the search to focus on promising solutions that have not yet been explored.</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u="sng" dirty="0"/>
              <a:t>Flexibility</a:t>
            </a:r>
            <a:r>
              <a:rPr lang="en-US" sz="2000" dirty="0"/>
              <a:t>: Tabu search allows for flexible and customizable implementation by incorporating different types of memory structures, such as the tabu list and the fitness values, which can be adjusted to suit the specific problem being solved.</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u="sng" dirty="0"/>
              <a:t>Efficiency</a:t>
            </a:r>
            <a:r>
              <a:rPr lang="en-US" sz="2000" dirty="0"/>
              <a:t>: Tabu search is known to be an efficient and effective algorithm for solving combinatorial optimization problems, such as load balancing in cloud computing. The </a:t>
            </a:r>
            <a:r>
              <a:rPr lang="en-US" sz="2000" dirty="0" err="1"/>
              <a:t>honeyBee</a:t>
            </a:r>
            <a:r>
              <a:rPr lang="en-US" sz="2000" dirty="0"/>
              <a:t> algorithm can benefit from the efficiency of tabu search by finding optimal solutions in a shorter amount of time compared to other optimization algorithms.</a:t>
            </a:r>
            <a:endParaRPr lang="en-IN" sz="2000" dirty="0"/>
          </a:p>
        </p:txBody>
      </p:sp>
    </p:spTree>
    <p:extLst>
      <p:ext uri="{BB962C8B-B14F-4D97-AF65-F5344CB8AC3E}">
        <p14:creationId xmlns:p14="http://schemas.microsoft.com/office/powerpoint/2010/main" val="23662581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762ECFC-62EC-888D-EC6B-049756A284D3}"/>
              </a:ext>
            </a:extLst>
          </p:cNvPr>
          <p:cNvSpPr txBox="1"/>
          <p:nvPr/>
        </p:nvSpPr>
        <p:spPr>
          <a:xfrm>
            <a:off x="298580" y="414947"/>
            <a:ext cx="7791061" cy="461665"/>
          </a:xfrm>
          <a:prstGeom prst="rect">
            <a:avLst/>
          </a:prstGeom>
          <a:noFill/>
        </p:spPr>
        <p:txBody>
          <a:bodyPr wrap="square" rtlCol="0">
            <a:spAutoFit/>
          </a:bodyPr>
          <a:lstStyle/>
          <a:p>
            <a:r>
              <a:rPr lang="en-IN" sz="2400" u="sng" dirty="0"/>
              <a:t>6. Ant Colony + Cumulative Distribution Function</a:t>
            </a:r>
          </a:p>
        </p:txBody>
      </p:sp>
      <p:sp>
        <p:nvSpPr>
          <p:cNvPr id="4" name="TextBox 3">
            <a:extLst>
              <a:ext uri="{FF2B5EF4-FFF2-40B4-BE49-F238E27FC236}">
                <a16:creationId xmlns:a16="http://schemas.microsoft.com/office/drawing/2014/main" id="{6DA2872C-6CB5-CCDE-81D8-400775B41D89}"/>
              </a:ext>
            </a:extLst>
          </p:cNvPr>
          <p:cNvSpPr txBox="1"/>
          <p:nvPr/>
        </p:nvSpPr>
        <p:spPr>
          <a:xfrm>
            <a:off x="298580" y="1129469"/>
            <a:ext cx="3359020" cy="400110"/>
          </a:xfrm>
          <a:prstGeom prst="rect">
            <a:avLst/>
          </a:prstGeom>
          <a:noFill/>
        </p:spPr>
        <p:txBody>
          <a:bodyPr wrap="square" rtlCol="0">
            <a:spAutoFit/>
          </a:bodyPr>
          <a:lstStyle/>
          <a:p>
            <a:r>
              <a:rPr lang="en-IN" sz="2000" b="1" u="sng" dirty="0"/>
              <a:t>Code Implementation</a:t>
            </a:r>
          </a:p>
        </p:txBody>
      </p:sp>
      <p:sp>
        <p:nvSpPr>
          <p:cNvPr id="5" name="TextBox 4">
            <a:extLst>
              <a:ext uri="{FF2B5EF4-FFF2-40B4-BE49-F238E27FC236}">
                <a16:creationId xmlns:a16="http://schemas.microsoft.com/office/drawing/2014/main" id="{0AAE8B4A-378C-6CD7-C379-A38801CF55ED}"/>
              </a:ext>
            </a:extLst>
          </p:cNvPr>
          <p:cNvSpPr txBox="1"/>
          <p:nvPr/>
        </p:nvSpPr>
        <p:spPr>
          <a:xfrm>
            <a:off x="214603" y="1538910"/>
            <a:ext cx="11402008" cy="5078313"/>
          </a:xfrm>
          <a:prstGeom prst="rect">
            <a:avLst/>
          </a:prstGeom>
          <a:noFill/>
        </p:spPr>
        <p:txBody>
          <a:bodyPr wrap="square" rtlCol="0">
            <a:spAutoFit/>
          </a:bodyPr>
          <a:lstStyle/>
          <a:p>
            <a:pPr marL="285750" indent="-285750">
              <a:buFont typeface="Arial" panose="020B0604020202020204" pitchFamily="34" charset="0"/>
              <a:buChar char="•"/>
            </a:pPr>
            <a:r>
              <a:rPr lang="en-US" dirty="0"/>
              <a:t>The AntColonyVmLoadBalancer class extends the </a:t>
            </a:r>
            <a:r>
              <a:rPr lang="en-US" dirty="0" err="1"/>
              <a:t>VmLoadBalancer</a:t>
            </a:r>
            <a:r>
              <a:rPr lang="en-US" dirty="0"/>
              <a:t> class and overrides its getNextAvailableVm() method. It initializes a pheromones matrix, which stores the pheromone value between each pair of VMs. The algorithm uses Ant objects that traverse this matrix, updating the pheromone value along their path.</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main algorithm steps in getNextAvailableVm() method are: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Create Ant objects and send them to traverse the pheromones matrix.</a:t>
            </a:r>
          </a:p>
          <a:p>
            <a:pPr marL="285750" indent="-285750">
              <a:buFont typeface="Arial" panose="020B0604020202020204" pitchFamily="34" charset="0"/>
              <a:buChar char="•"/>
            </a:pPr>
            <a:r>
              <a:rPr lang="en-US" dirty="0"/>
              <a:t>Evaporate the pheromone from the pheromones matrix using the </a:t>
            </a:r>
            <a:r>
              <a:rPr lang="en-US" dirty="0" err="1"/>
              <a:t>evaporatePheromones</a:t>
            </a:r>
            <a:r>
              <a:rPr lang="en-US" dirty="0"/>
              <a:t>() method.</a:t>
            </a:r>
          </a:p>
          <a:p>
            <a:pPr marL="285750" indent="-285750">
              <a:buFont typeface="Arial" panose="020B0604020202020204" pitchFamily="34" charset="0"/>
              <a:buChar char="•"/>
            </a:pPr>
            <a:r>
              <a:rPr lang="en-US" dirty="0"/>
              <a:t>Calculate the final score of each VM using the Ant objects and select the next available VM with the highest score.</a:t>
            </a:r>
          </a:p>
          <a:p>
            <a:pPr marL="285750" indent="-285750">
              <a:buFont typeface="Arial" panose="020B0604020202020204" pitchFamily="34" charset="0"/>
              <a:buChar char="•"/>
            </a:pPr>
            <a:r>
              <a:rPr lang="en-US" dirty="0"/>
              <a:t>Allocate the selected VM and return its ID.</a:t>
            </a:r>
          </a:p>
          <a:p>
            <a:pPr marL="285750" indent="-285750">
              <a:buFont typeface="Arial" panose="020B0604020202020204" pitchFamily="34" charset="0"/>
              <a:buChar char="•"/>
            </a:pPr>
            <a:r>
              <a:rPr lang="en-US" dirty="0"/>
              <a:t>The Ant class represents an ant that traverses the pheromones matrix. It has a </a:t>
            </a:r>
            <a:r>
              <a:rPr lang="en-US" dirty="0" err="1"/>
              <a:t>fakeVmId</a:t>
            </a:r>
            <a:r>
              <a:rPr lang="en-US" dirty="0"/>
              <a:t> attribute, which is an integer value greater than the maximum VM ID. The ant starts from this node and moves to the next node based on the pheromone value and the score calculated using the </a:t>
            </a:r>
            <a:r>
              <a:rPr lang="en-US" dirty="0" err="1"/>
              <a:t>scoreFunction</a:t>
            </a:r>
            <a:r>
              <a:rPr lang="en-US" dirty="0"/>
              <a:t>() method. The ant updates the pheromone values using the </a:t>
            </a:r>
            <a:r>
              <a:rPr lang="en-US" dirty="0" err="1"/>
              <a:t>UpdatePheromone</a:t>
            </a:r>
            <a:r>
              <a:rPr lang="en-US" dirty="0"/>
              <a:t>() method as it moves along its path.</a:t>
            </a:r>
          </a:p>
          <a:p>
            <a:endParaRPr lang="en-US" dirty="0"/>
          </a:p>
          <a:p>
            <a:pPr marL="285750" indent="-285750">
              <a:buFont typeface="Arial" panose="020B0604020202020204" pitchFamily="34" charset="0"/>
              <a:buChar char="•"/>
            </a:pPr>
            <a:r>
              <a:rPr lang="en-US" dirty="0"/>
              <a:t>The </a:t>
            </a:r>
            <a:r>
              <a:rPr lang="en-US" dirty="0" err="1"/>
              <a:t>computeProbability</a:t>
            </a:r>
            <a:r>
              <a:rPr lang="en-US" dirty="0"/>
              <a:t>() method calculates the probability of selecting each VM as the next node to visit. It uses the </a:t>
            </a:r>
            <a:r>
              <a:rPr lang="en-US" dirty="0" err="1"/>
              <a:t>scoreFunction</a:t>
            </a:r>
            <a:r>
              <a:rPr lang="en-US" dirty="0"/>
              <a:t>() method to calculate the score of each VM and the CDF of these scores to calculate the probability distribution. The </a:t>
            </a:r>
            <a:r>
              <a:rPr lang="en-US" dirty="0" err="1"/>
              <a:t>getNextVmNode</a:t>
            </a:r>
            <a:r>
              <a:rPr lang="en-US" dirty="0"/>
              <a:t>() method selects the next VM node using the probability distribution.</a:t>
            </a:r>
            <a:endParaRPr lang="en-IN" dirty="0"/>
          </a:p>
        </p:txBody>
      </p:sp>
    </p:spTree>
    <p:extLst>
      <p:ext uri="{BB962C8B-B14F-4D97-AF65-F5344CB8AC3E}">
        <p14:creationId xmlns:p14="http://schemas.microsoft.com/office/powerpoint/2010/main" val="643033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22500"/>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1. Introduction</a:t>
            </a:r>
            <a:endParaRPr lang="en-IN" sz="3200" b="1" dirty="0">
              <a:solidFill>
                <a:srgbClr val="46B0FA"/>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03E7EF55-E154-C841-A31A-99D5EBA425EC}"/>
              </a:ext>
            </a:extLst>
          </p:cNvPr>
          <p:cNvSpPr txBox="1"/>
          <p:nvPr/>
        </p:nvSpPr>
        <p:spPr>
          <a:xfrm>
            <a:off x="735495" y="1262270"/>
            <a:ext cx="10714383" cy="4985980"/>
          </a:xfrm>
          <a:prstGeom prst="rect">
            <a:avLst/>
          </a:prstGeom>
          <a:noFill/>
        </p:spPr>
        <p:txBody>
          <a:bodyPr wrap="square">
            <a:spAutoFit/>
          </a:bodyPr>
          <a:lstStyle/>
          <a:p>
            <a:pPr algn="just" rtl="0" fontAlgn="base">
              <a:spcBef>
                <a:spcPts val="900"/>
              </a:spcBef>
              <a:spcAft>
                <a:spcPts val="0"/>
              </a:spcAft>
              <a:buFont typeface="Arial" panose="020B0604020202020204" pitchFamily="34" charset="0"/>
              <a:buChar char="•"/>
            </a:pPr>
            <a:r>
              <a:rPr lang="en-US" sz="2400" b="0" i="0" dirty="0">
                <a:solidFill>
                  <a:srgbClr val="333333"/>
                </a:solidFill>
                <a:effectLst/>
                <a:latin typeface="Arial" panose="020B0604020202020204" pitchFamily="34" charset="0"/>
                <a:cs typeface="Arial" panose="020B0604020202020204" pitchFamily="34" charset="0"/>
              </a:rPr>
              <a:t> In cloud computing, load balancing is a method of distributing workload throughout a certain cloud-based area. Enterprises had given permission for the applications to be controlled.</a:t>
            </a:r>
          </a:p>
          <a:p>
            <a:pPr algn="just" rtl="0" fontAlgn="base">
              <a:spcBef>
                <a:spcPts val="900"/>
              </a:spcBef>
              <a:spcAft>
                <a:spcPts val="0"/>
              </a:spcAft>
              <a:buFont typeface="Arial" panose="020B0604020202020204" pitchFamily="34" charset="0"/>
              <a:buChar char="•"/>
            </a:pPr>
            <a:r>
              <a:rPr lang="en-US" sz="2400" b="0" i="0" dirty="0">
                <a:solidFill>
                  <a:srgbClr val="333333"/>
                </a:solidFill>
                <a:effectLst/>
                <a:latin typeface="Arial" panose="020B0604020202020204" pitchFamily="34" charset="0"/>
                <a:cs typeface="Arial" panose="020B0604020202020204" pitchFamily="34" charset="0"/>
              </a:rPr>
              <a:t> The cloud computing system had aided the companies in ignoring the traffic noise as well as the bad workload on the network. </a:t>
            </a:r>
            <a:endParaRPr lang="en-US" sz="2400" dirty="0">
              <a:solidFill>
                <a:srgbClr val="333333"/>
              </a:solidFill>
              <a:latin typeface="Arial" panose="020B0604020202020204" pitchFamily="34" charset="0"/>
              <a:cs typeface="Arial" panose="020B0604020202020204" pitchFamily="34" charset="0"/>
            </a:endParaRPr>
          </a:p>
          <a:p>
            <a:pPr algn="just" rtl="0" fontAlgn="base">
              <a:spcBef>
                <a:spcPts val="900"/>
              </a:spcBef>
              <a:spcAft>
                <a:spcPts val="0"/>
              </a:spcAft>
              <a:buFont typeface="Arial" panose="020B0604020202020204" pitchFamily="34" charset="0"/>
              <a:buChar char="•"/>
            </a:pPr>
            <a:r>
              <a:rPr lang="en-US" sz="2400" b="0" i="0" dirty="0">
                <a:solidFill>
                  <a:srgbClr val="333333"/>
                </a:solidFill>
                <a:effectLst/>
                <a:latin typeface="Arial" panose="020B0604020202020204" pitchFamily="34" charset="0"/>
                <a:cs typeface="Arial" panose="020B0604020202020204" pitchFamily="34" charset="0"/>
              </a:rPr>
              <a:t> Traditional scheduling algorithms are easier to implement but doesn't hold good for higher complexity problems.</a:t>
            </a:r>
          </a:p>
          <a:p>
            <a:pPr algn="just" rtl="0" fontAlgn="base">
              <a:spcBef>
                <a:spcPts val="900"/>
              </a:spcBef>
              <a:spcAft>
                <a:spcPts val="0"/>
              </a:spcAft>
              <a:buFont typeface="Arial" panose="020B0604020202020204" pitchFamily="34" charset="0"/>
              <a:buChar char="•"/>
            </a:pPr>
            <a:r>
              <a:rPr lang="en-IN" sz="2400" dirty="0">
                <a:effectLst/>
                <a:latin typeface="Times New Roman" panose="02020603050405020304" pitchFamily="18" charset="0"/>
                <a:ea typeface="Times New Roman" panose="02020603050405020304" pitchFamily="18" charset="0"/>
              </a:rPr>
              <a:t> </a:t>
            </a:r>
            <a:r>
              <a:rPr lang="en-IN" sz="2400" dirty="0">
                <a:effectLst/>
                <a:latin typeface="Arial" panose="020B0604020202020204" pitchFamily="34" charset="0"/>
                <a:ea typeface="Times New Roman" panose="02020603050405020304" pitchFamily="18" charset="0"/>
                <a:cs typeface="Arial" panose="020B0604020202020204" pitchFamily="34" charset="0"/>
              </a:rPr>
              <a:t>It is becoming increasingly difficult to assign cloud tasks fairly so that the nodes within the cloud computing environment will have a balanced load as the field of cloud computing becomes more popular and at the same time, there are more intensive tasks waiting to be processed .</a:t>
            </a:r>
            <a:endParaRPr lang="en-US" sz="2400" b="0" i="0" dirty="0">
              <a:effectLst/>
              <a:latin typeface="Arial" panose="020B0604020202020204" pitchFamily="34" charset="0"/>
              <a:cs typeface="Arial" panose="020B0604020202020204" pitchFamily="34" charset="0"/>
            </a:endParaRPr>
          </a:p>
          <a:p>
            <a:pPr algn="just" rtl="0" fontAlgn="base">
              <a:spcBef>
                <a:spcPts val="900"/>
              </a:spcBef>
              <a:spcAft>
                <a:spcPts val="0"/>
              </a:spcAft>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04939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E61E75-0E8E-42C3-0115-7CF305FC1F04}"/>
              </a:ext>
            </a:extLst>
          </p:cNvPr>
          <p:cNvSpPr txBox="1"/>
          <p:nvPr/>
        </p:nvSpPr>
        <p:spPr>
          <a:xfrm>
            <a:off x="317241" y="494875"/>
            <a:ext cx="11364686" cy="584775"/>
          </a:xfrm>
          <a:prstGeom prst="rect">
            <a:avLst/>
          </a:prstGeom>
          <a:noFill/>
        </p:spPr>
        <p:txBody>
          <a:bodyPr wrap="square" rtlCol="0">
            <a:spAutoFit/>
          </a:bodyPr>
          <a:lstStyle/>
          <a:p>
            <a:r>
              <a:rPr lang="en-IN" sz="3200" u="sng" dirty="0"/>
              <a:t>Advantage</a:t>
            </a:r>
          </a:p>
        </p:txBody>
      </p:sp>
      <p:sp>
        <p:nvSpPr>
          <p:cNvPr id="5" name="TextBox 4">
            <a:extLst>
              <a:ext uri="{FF2B5EF4-FFF2-40B4-BE49-F238E27FC236}">
                <a16:creationId xmlns:a16="http://schemas.microsoft.com/office/drawing/2014/main" id="{AB0D9E0E-A9C8-2950-937B-0F05D0B6D6E9}"/>
              </a:ext>
            </a:extLst>
          </p:cNvPr>
          <p:cNvSpPr txBox="1"/>
          <p:nvPr/>
        </p:nvSpPr>
        <p:spPr>
          <a:xfrm>
            <a:off x="317241" y="1443841"/>
            <a:ext cx="11551298" cy="5016758"/>
          </a:xfrm>
          <a:prstGeom prst="rect">
            <a:avLst/>
          </a:prstGeom>
          <a:noFill/>
        </p:spPr>
        <p:txBody>
          <a:bodyPr wrap="square" rtlCol="0">
            <a:spAutoFit/>
          </a:bodyPr>
          <a:lstStyle/>
          <a:p>
            <a:pPr marL="342900" indent="-342900">
              <a:buFont typeface="Arial" panose="020B0604020202020204" pitchFamily="34" charset="0"/>
              <a:buChar char="•"/>
            </a:pPr>
            <a:r>
              <a:rPr lang="en-US" sz="2000" u="sng" dirty="0"/>
              <a:t>Better decision-making</a:t>
            </a:r>
            <a:r>
              <a:rPr lang="en-US" sz="2000" dirty="0"/>
              <a:t>: The CDF provides a continuous probability distribution function that allows the algorithm to make a better decision when selecting the next VM for allocation. It calculates the probability of each VM's selection based on the fitness score function.</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u="sng" dirty="0"/>
              <a:t>Efficient computation</a:t>
            </a:r>
            <a:r>
              <a:rPr lang="en-US" sz="2000" dirty="0"/>
              <a:t>: The CDF uses the score function to calculate the probabilities of selecting each VM, which is computationally efficient as it avoids the need for a Monte Carlo simulation or other expensive techniques.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u="sng" dirty="0"/>
              <a:t>Improved convergence</a:t>
            </a:r>
            <a:r>
              <a:rPr lang="en-US" sz="2000" dirty="0"/>
              <a:t>: The algorithm can converge to a better solution by using the CDF since it can capture the non-linearity of the search space more accurately. The CDF helps the algorithm to exploit good solutions and explore new ones more efficiently.</a:t>
            </a:r>
          </a:p>
          <a:p>
            <a:endParaRPr lang="en-US" sz="2000" dirty="0"/>
          </a:p>
          <a:p>
            <a:r>
              <a:rPr lang="en-US" sz="2000" dirty="0"/>
              <a:t>By using the cumulative distribution function to calculate the probabilities, the algorithm becomes more efficient and more accurate in selecting the next virtual machine. The use of the cumulative distribution function reduces the number of iterations required to select the next virtual machine, which leads to faster load balancing.</a:t>
            </a:r>
            <a:endParaRPr lang="en-IN" sz="2000" dirty="0"/>
          </a:p>
        </p:txBody>
      </p:sp>
    </p:spTree>
    <p:extLst>
      <p:ext uri="{BB962C8B-B14F-4D97-AF65-F5344CB8AC3E}">
        <p14:creationId xmlns:p14="http://schemas.microsoft.com/office/powerpoint/2010/main" val="7051680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C2CBE1-054A-17DF-2D20-1056B131BDC2}"/>
              </a:ext>
            </a:extLst>
          </p:cNvPr>
          <p:cNvSpPr txBox="1"/>
          <p:nvPr/>
        </p:nvSpPr>
        <p:spPr>
          <a:xfrm>
            <a:off x="423512" y="267721"/>
            <a:ext cx="9817768" cy="584775"/>
          </a:xfrm>
          <a:prstGeom prst="rect">
            <a:avLst/>
          </a:prstGeom>
          <a:noFill/>
        </p:spPr>
        <p:txBody>
          <a:bodyPr wrap="square" rtlCol="0">
            <a:spAutoFit/>
          </a:bodyPr>
          <a:lstStyle/>
          <a:p>
            <a:r>
              <a:rPr lang="en-IN" sz="3200" b="1" dirty="0">
                <a:solidFill>
                  <a:srgbClr val="46B0FA"/>
                </a:solidFill>
                <a:latin typeface="Arial" panose="020B0604020202020204" pitchFamily="34" charset="0"/>
                <a:cs typeface="Arial" panose="020B0604020202020204" pitchFamily="34" charset="0"/>
              </a:rPr>
              <a:t>8. Flowchart</a:t>
            </a:r>
          </a:p>
        </p:txBody>
      </p:sp>
      <p:pic>
        <p:nvPicPr>
          <p:cNvPr id="4" name="Picture 3">
            <a:extLst>
              <a:ext uri="{FF2B5EF4-FFF2-40B4-BE49-F238E27FC236}">
                <a16:creationId xmlns:a16="http://schemas.microsoft.com/office/drawing/2014/main" id="{3F26E8AD-217A-20E6-5B2C-5BD43077CAD4}"/>
              </a:ext>
            </a:extLst>
          </p:cNvPr>
          <p:cNvPicPr>
            <a:picLocks noChangeAspect="1"/>
          </p:cNvPicPr>
          <p:nvPr/>
        </p:nvPicPr>
        <p:blipFill>
          <a:blip r:embed="rId2"/>
          <a:stretch>
            <a:fillRect/>
          </a:stretch>
        </p:blipFill>
        <p:spPr>
          <a:xfrm>
            <a:off x="1856793" y="729889"/>
            <a:ext cx="9227974" cy="5701300"/>
          </a:xfrm>
          <a:prstGeom prst="rect">
            <a:avLst/>
          </a:prstGeom>
        </p:spPr>
      </p:pic>
    </p:spTree>
    <p:extLst>
      <p:ext uri="{BB962C8B-B14F-4D97-AF65-F5344CB8AC3E}">
        <p14:creationId xmlns:p14="http://schemas.microsoft.com/office/powerpoint/2010/main" val="29202195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10286146" cy="649408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10. Application of the Project</a:t>
            </a:r>
            <a:br>
              <a:rPr lang="en-US" sz="3200" b="1" dirty="0">
                <a:solidFill>
                  <a:srgbClr val="46B0FA"/>
                </a:solidFill>
                <a:latin typeface="Arial" panose="020B0604020202020204" pitchFamily="34" charset="0"/>
                <a:cs typeface="Arial" panose="020B0604020202020204" pitchFamily="34" charset="0"/>
              </a:rPr>
            </a:br>
            <a:br>
              <a:rPr lang="en-US" sz="3200" b="1" dirty="0">
                <a:solidFill>
                  <a:srgbClr val="46B0FA"/>
                </a:solidFill>
                <a:latin typeface="Arial" panose="020B0604020202020204" pitchFamily="34" charset="0"/>
                <a:cs typeface="Arial" panose="020B0604020202020204" pitchFamily="34" charset="0"/>
              </a:rPr>
            </a:br>
            <a:br>
              <a:rPr lang="en-US" sz="3200" b="1" dirty="0">
                <a:solidFill>
                  <a:srgbClr val="46B0FA"/>
                </a:solidFill>
                <a:latin typeface="Arial" panose="020B0604020202020204" pitchFamily="34" charset="0"/>
                <a:cs typeface="Arial" panose="020B0604020202020204" pitchFamily="34" charset="0"/>
              </a:rPr>
            </a:br>
            <a:br>
              <a:rPr lang="en-US" sz="3200" b="1" dirty="0">
                <a:solidFill>
                  <a:srgbClr val="46B0FA"/>
                </a:solidFill>
                <a:latin typeface="Arial" panose="020B0604020202020204" pitchFamily="34" charset="0"/>
                <a:cs typeface="Arial" panose="020B0604020202020204" pitchFamily="34" charset="0"/>
              </a:rPr>
            </a:br>
            <a:br>
              <a:rPr lang="en-US" sz="3200" b="1" dirty="0">
                <a:solidFill>
                  <a:srgbClr val="46B0FA"/>
                </a:solidFill>
                <a:latin typeface="Arial" panose="020B0604020202020204" pitchFamily="34" charset="0"/>
                <a:cs typeface="Arial" panose="020B0604020202020204" pitchFamily="34" charset="0"/>
              </a:rPr>
            </a:br>
            <a:br>
              <a:rPr lang="en-US" sz="3200" b="1" dirty="0">
                <a:solidFill>
                  <a:srgbClr val="46B0FA"/>
                </a:solidFill>
                <a:latin typeface="Arial" panose="020B0604020202020204" pitchFamily="34" charset="0"/>
                <a:cs typeface="Arial" panose="020B0604020202020204" pitchFamily="34" charset="0"/>
              </a:rPr>
            </a:br>
            <a:br>
              <a:rPr lang="en-US" sz="3200" b="1" dirty="0">
                <a:solidFill>
                  <a:srgbClr val="46B0FA"/>
                </a:solidFill>
                <a:latin typeface="Arial" panose="020B0604020202020204" pitchFamily="34" charset="0"/>
                <a:cs typeface="Arial" panose="020B0604020202020204" pitchFamily="34" charset="0"/>
              </a:rPr>
            </a:br>
            <a:br>
              <a:rPr lang="en-US" sz="3200" b="1" dirty="0">
                <a:solidFill>
                  <a:srgbClr val="46B0FA"/>
                </a:solidFill>
                <a:latin typeface="Arial" panose="020B0604020202020204" pitchFamily="34" charset="0"/>
                <a:cs typeface="Arial" panose="020B0604020202020204" pitchFamily="34" charset="0"/>
              </a:rPr>
            </a:br>
            <a:br>
              <a:rPr lang="en-US" sz="3200" b="1" dirty="0">
                <a:solidFill>
                  <a:srgbClr val="46B0FA"/>
                </a:solidFill>
                <a:latin typeface="Arial" panose="020B0604020202020204" pitchFamily="34" charset="0"/>
                <a:cs typeface="Arial" panose="020B0604020202020204" pitchFamily="34" charset="0"/>
              </a:rPr>
            </a:br>
            <a:br>
              <a:rPr lang="en-US" sz="3200" b="1" dirty="0">
                <a:solidFill>
                  <a:srgbClr val="46B0FA"/>
                </a:solidFill>
                <a:latin typeface="Arial" panose="020B0604020202020204" pitchFamily="34" charset="0"/>
                <a:cs typeface="Arial" panose="020B0604020202020204" pitchFamily="34" charset="0"/>
              </a:rPr>
            </a:br>
            <a:br>
              <a:rPr lang="en-US" sz="3200" b="1" dirty="0">
                <a:solidFill>
                  <a:srgbClr val="46B0FA"/>
                </a:solidFill>
                <a:latin typeface="Arial" panose="020B0604020202020204" pitchFamily="34" charset="0"/>
                <a:cs typeface="Arial" panose="020B0604020202020204" pitchFamily="34" charset="0"/>
              </a:rPr>
            </a:br>
            <a:br>
              <a:rPr lang="en-US" sz="3200" b="1" dirty="0">
                <a:solidFill>
                  <a:srgbClr val="46B0FA"/>
                </a:solidFill>
                <a:latin typeface="Arial" panose="020B0604020202020204" pitchFamily="34" charset="0"/>
                <a:cs typeface="Arial" panose="020B0604020202020204" pitchFamily="34" charset="0"/>
              </a:rPr>
            </a:br>
            <a:endParaRPr lang="en-IN" sz="3200" b="1" dirty="0">
              <a:solidFill>
                <a:srgbClr val="46B0FA"/>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5B86B7CA-5CBD-F42A-5BAC-9E7FF13648A0}"/>
              </a:ext>
            </a:extLst>
          </p:cNvPr>
          <p:cNvSpPr txBox="1"/>
          <p:nvPr/>
        </p:nvSpPr>
        <p:spPr>
          <a:xfrm>
            <a:off x="672353" y="1488141"/>
            <a:ext cx="10784541" cy="3970318"/>
          </a:xfrm>
          <a:prstGeom prst="rect">
            <a:avLst/>
          </a:prstGeom>
          <a:noFill/>
        </p:spPr>
        <p:txBody>
          <a:bodyPr wrap="square" rtlCol="0">
            <a:spAutoFit/>
          </a:bodyPr>
          <a:lstStyle/>
          <a:p>
            <a:pPr marL="342900" indent="-342900">
              <a:buFont typeface="+mj-lt"/>
              <a:buAutoNum type="arabicPeriod"/>
            </a:pPr>
            <a:r>
              <a:rPr lang="en-IN" sz="2400" dirty="0"/>
              <a:t>Can be used in websites to manage the traffic spikes and prevent spikes on a single server.</a:t>
            </a:r>
          </a:p>
          <a:p>
            <a:pPr marL="342900" indent="-342900">
              <a:buFont typeface="+mj-lt"/>
              <a:buAutoNum type="arabicPeriod"/>
            </a:pPr>
            <a:endParaRPr lang="en-IN" sz="2400" dirty="0"/>
          </a:p>
          <a:p>
            <a:pPr marL="342900" indent="-342900">
              <a:buFont typeface="+mj-lt"/>
              <a:buAutoNum type="arabicPeriod"/>
            </a:pPr>
            <a:r>
              <a:rPr lang="en-IN" sz="2400" dirty="0"/>
              <a:t>Helps to minimize the user request response time of any application</a:t>
            </a:r>
          </a:p>
          <a:p>
            <a:pPr marL="342900" indent="-342900">
              <a:buFont typeface="+mj-lt"/>
              <a:buAutoNum type="arabicPeriod"/>
            </a:pPr>
            <a:endParaRPr lang="en-IN" sz="2400" dirty="0"/>
          </a:p>
          <a:p>
            <a:pPr marL="342900" indent="-342900">
              <a:buFont typeface="+mj-lt"/>
              <a:buAutoNum type="arabicPeriod"/>
            </a:pPr>
            <a:r>
              <a:rPr lang="en-IN" sz="2400" dirty="0"/>
              <a:t>Ensures performance and reliability of computing resources, both physical and virtual in various applications and websites.</a:t>
            </a:r>
          </a:p>
          <a:p>
            <a:pPr marL="342900" indent="-342900">
              <a:buFont typeface="+mj-lt"/>
              <a:buAutoNum type="arabicPeriod"/>
            </a:pPr>
            <a:endParaRPr lang="en-IN" sz="2400" dirty="0"/>
          </a:p>
          <a:p>
            <a:pPr marL="342900" indent="-342900">
              <a:buFont typeface="+mj-lt"/>
              <a:buAutoNum type="arabicPeriod"/>
            </a:pPr>
            <a:r>
              <a:rPr lang="en-IN" sz="2400" dirty="0"/>
              <a:t>For study purpose as how to improve basic algorithm to get better results.</a:t>
            </a:r>
          </a:p>
          <a:p>
            <a:pPr marL="342900" indent="-342900">
              <a:buFont typeface="+mj-lt"/>
              <a:buAutoNum type="arabicPeriod"/>
            </a:pPr>
            <a:endParaRPr lang="en-IN" dirty="0"/>
          </a:p>
          <a:p>
            <a:pPr marL="342900" indent="-342900">
              <a:buFont typeface="+mj-lt"/>
              <a:buAutoNum type="arabicPeriod"/>
            </a:pPr>
            <a:endParaRPr lang="en-IN" dirty="0"/>
          </a:p>
        </p:txBody>
      </p:sp>
    </p:spTree>
    <p:extLst>
      <p:ext uri="{BB962C8B-B14F-4D97-AF65-F5344CB8AC3E}">
        <p14:creationId xmlns:p14="http://schemas.microsoft.com/office/powerpoint/2010/main" val="16803345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451763" y="156347"/>
            <a:ext cx="11057932" cy="1083373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11.  SWOT Analysis</a:t>
            </a:r>
            <a:br>
              <a:rPr lang="en-US" sz="3200" b="1" dirty="0">
                <a:solidFill>
                  <a:srgbClr val="46B0FA"/>
                </a:solidFill>
                <a:latin typeface="Arial" panose="020B0604020202020204" pitchFamily="34" charset="0"/>
                <a:cs typeface="Arial" panose="020B0604020202020204" pitchFamily="34" charset="0"/>
              </a:rPr>
            </a:br>
            <a:r>
              <a:rPr lang="en-US" dirty="0">
                <a:solidFill>
                  <a:schemeClr val="tx1">
                    <a:lumMod val="75000"/>
                    <a:lumOff val="25000"/>
                  </a:schemeClr>
                </a:solidFill>
                <a:latin typeface="Arial" panose="020B0604020202020204" pitchFamily="34" charset="0"/>
                <a:cs typeface="Arial" panose="020B0604020202020204" pitchFamily="34" charset="0"/>
              </a:rPr>
              <a:t>Strength: The utmost strength of our project is that it is a real-time load balancing system which could help us to find the better load balancing algorithm for user defined configurations. It helps to compare load balancing algorithms on various parameters like data center response time, Data center process time, request servicing time. It could even tell us the cost of VM, memory, data transfer, and storage usage. Hence, we could predict which algorithm will help in better load balancing.</a:t>
            </a:r>
            <a:br>
              <a:rPr lang="en-US" dirty="0">
                <a:solidFill>
                  <a:schemeClr val="tx1">
                    <a:lumMod val="75000"/>
                    <a:lumOff val="25000"/>
                  </a:schemeClr>
                </a:solidFill>
                <a:latin typeface="Arial" panose="020B0604020202020204" pitchFamily="34" charset="0"/>
                <a:cs typeface="Arial" panose="020B0604020202020204" pitchFamily="34" charset="0"/>
              </a:rPr>
            </a:br>
            <a:br>
              <a:rPr lang="en-US" dirty="0">
                <a:solidFill>
                  <a:schemeClr val="tx1">
                    <a:lumMod val="75000"/>
                    <a:lumOff val="25000"/>
                  </a:schemeClr>
                </a:solidFill>
                <a:latin typeface="Arial" panose="020B0604020202020204" pitchFamily="34" charset="0"/>
                <a:cs typeface="Arial" panose="020B0604020202020204" pitchFamily="34" charset="0"/>
              </a:rPr>
            </a:br>
            <a:r>
              <a:rPr lang="en-US" dirty="0">
                <a:solidFill>
                  <a:schemeClr val="tx1">
                    <a:lumMod val="75000"/>
                    <a:lumOff val="25000"/>
                  </a:schemeClr>
                </a:solidFill>
                <a:latin typeface="Arial" panose="020B0604020202020204" pitchFamily="34" charset="0"/>
                <a:cs typeface="Arial" panose="020B0604020202020204" pitchFamily="34" charset="0"/>
              </a:rPr>
              <a:t>Weakness: The weakness of our project is that we need to run the program again for the new configuration once run the simulation. Also, the log report can not be saved. For the project need JDK 8 along with cloud-sim 2.1.</a:t>
            </a:r>
            <a:br>
              <a:rPr lang="en-US" dirty="0">
                <a:solidFill>
                  <a:schemeClr val="tx1">
                    <a:lumMod val="75000"/>
                    <a:lumOff val="25000"/>
                  </a:schemeClr>
                </a:solidFill>
                <a:latin typeface="Arial" panose="020B0604020202020204" pitchFamily="34" charset="0"/>
                <a:cs typeface="Arial" panose="020B0604020202020204" pitchFamily="34" charset="0"/>
              </a:rPr>
            </a:br>
            <a:br>
              <a:rPr lang="en-US" dirty="0">
                <a:solidFill>
                  <a:schemeClr val="tx1">
                    <a:lumMod val="75000"/>
                    <a:lumOff val="25000"/>
                  </a:schemeClr>
                </a:solidFill>
                <a:latin typeface="Arial" panose="020B0604020202020204" pitchFamily="34" charset="0"/>
                <a:cs typeface="Arial" panose="020B0604020202020204" pitchFamily="34" charset="0"/>
              </a:rPr>
            </a:br>
            <a:r>
              <a:rPr lang="en-US" dirty="0">
                <a:solidFill>
                  <a:schemeClr val="tx1">
                    <a:lumMod val="75000"/>
                    <a:lumOff val="25000"/>
                  </a:schemeClr>
                </a:solidFill>
                <a:latin typeface="Arial" panose="020B0604020202020204" pitchFamily="34" charset="0"/>
                <a:cs typeface="Arial" panose="020B0604020202020204" pitchFamily="34" charset="0"/>
              </a:rPr>
              <a:t>Opportunities: It can have wide range of valid possibility that this project can evolve into some bigger testing environment so to use the appropriate load balancing algorithm so that maximum utilization of resources can be done. This project can also be used for educational purposes, so that students can compare various algorithms and observes their behavior in different circumstances. </a:t>
            </a:r>
            <a:br>
              <a:rPr lang="en-US" dirty="0">
                <a:solidFill>
                  <a:schemeClr val="tx1">
                    <a:lumMod val="75000"/>
                    <a:lumOff val="25000"/>
                  </a:schemeClr>
                </a:solidFill>
                <a:latin typeface="Arial" panose="020B0604020202020204" pitchFamily="34" charset="0"/>
                <a:cs typeface="Arial" panose="020B0604020202020204" pitchFamily="34" charset="0"/>
              </a:rPr>
            </a:br>
            <a:br>
              <a:rPr lang="en-US" dirty="0">
                <a:solidFill>
                  <a:schemeClr val="tx1">
                    <a:lumMod val="75000"/>
                    <a:lumOff val="25000"/>
                  </a:schemeClr>
                </a:solidFill>
                <a:latin typeface="Arial" panose="020B0604020202020204" pitchFamily="34" charset="0"/>
                <a:cs typeface="Arial" panose="020B0604020202020204" pitchFamily="34" charset="0"/>
              </a:rPr>
            </a:br>
            <a:r>
              <a:rPr lang="en-US" dirty="0">
                <a:solidFill>
                  <a:schemeClr val="tx1">
                    <a:lumMod val="75000"/>
                    <a:lumOff val="25000"/>
                  </a:schemeClr>
                </a:solidFill>
                <a:latin typeface="Arial" panose="020B0604020202020204" pitchFamily="34" charset="0"/>
                <a:cs typeface="Arial" panose="020B0604020202020204" pitchFamily="34" charset="0"/>
              </a:rPr>
              <a:t>Threats: There is no threat for our project since it is an offline real-time analysis tool. It gives output according to the configuration setup by the user. But if someone alter the cloud-sim library they results may change and we could not get the efficient load balancing algorithm</a:t>
            </a:r>
            <a:br>
              <a:rPr lang="en-US" dirty="0">
                <a:solidFill>
                  <a:schemeClr val="tx1">
                    <a:lumMod val="75000"/>
                    <a:lumOff val="25000"/>
                  </a:schemeClr>
                </a:solidFill>
                <a:latin typeface="Arial" panose="020B0604020202020204" pitchFamily="34" charset="0"/>
                <a:cs typeface="Arial" panose="020B0604020202020204" pitchFamily="34" charset="0"/>
              </a:rPr>
            </a:br>
            <a:br>
              <a:rPr lang="en-US" dirty="0">
                <a:solidFill>
                  <a:schemeClr val="tx1">
                    <a:lumMod val="75000"/>
                    <a:lumOff val="25000"/>
                  </a:schemeClr>
                </a:solidFill>
                <a:latin typeface="Arial" panose="020B0604020202020204" pitchFamily="34" charset="0"/>
                <a:cs typeface="Arial" panose="020B0604020202020204" pitchFamily="34" charset="0"/>
              </a:rPr>
            </a:br>
            <a:br>
              <a:rPr lang="en-US" b="1" dirty="0">
                <a:solidFill>
                  <a:schemeClr val="tx1">
                    <a:lumMod val="75000"/>
                    <a:lumOff val="25000"/>
                  </a:schemeClr>
                </a:solidFill>
                <a:latin typeface="Arial" panose="020B0604020202020204" pitchFamily="34" charset="0"/>
                <a:cs typeface="Arial" panose="020B0604020202020204" pitchFamily="34" charset="0"/>
              </a:rPr>
            </a:br>
            <a:br>
              <a:rPr lang="en-US" b="1" dirty="0">
                <a:solidFill>
                  <a:schemeClr val="tx1">
                    <a:lumMod val="75000"/>
                    <a:lumOff val="25000"/>
                  </a:schemeClr>
                </a:solidFill>
                <a:latin typeface="Arial" panose="020B0604020202020204" pitchFamily="34" charset="0"/>
                <a:cs typeface="Arial" panose="020B0604020202020204" pitchFamily="34" charset="0"/>
              </a:rPr>
            </a:br>
            <a:br>
              <a:rPr lang="en-US" sz="3200" b="1" dirty="0">
                <a:solidFill>
                  <a:srgbClr val="46B0FA"/>
                </a:solidFill>
                <a:latin typeface="Arial" panose="020B0604020202020204" pitchFamily="34" charset="0"/>
                <a:cs typeface="Arial" panose="020B0604020202020204" pitchFamily="34" charset="0"/>
              </a:rPr>
            </a:br>
            <a:br>
              <a:rPr lang="en-US" sz="3200" b="1" dirty="0">
                <a:solidFill>
                  <a:srgbClr val="46B0FA"/>
                </a:solidFill>
                <a:latin typeface="Arial" panose="020B0604020202020204" pitchFamily="34" charset="0"/>
                <a:cs typeface="Arial" panose="020B0604020202020204" pitchFamily="34" charset="0"/>
              </a:rPr>
            </a:br>
            <a:br>
              <a:rPr lang="en-US" sz="3200" b="1" dirty="0">
                <a:solidFill>
                  <a:srgbClr val="46B0FA"/>
                </a:solidFill>
                <a:latin typeface="Arial" panose="020B0604020202020204" pitchFamily="34" charset="0"/>
                <a:cs typeface="Arial" panose="020B0604020202020204" pitchFamily="34" charset="0"/>
              </a:rPr>
            </a:br>
            <a:br>
              <a:rPr lang="en-US" sz="3200" b="1" dirty="0">
                <a:solidFill>
                  <a:srgbClr val="46B0FA"/>
                </a:solidFill>
                <a:latin typeface="Arial" panose="020B0604020202020204" pitchFamily="34" charset="0"/>
                <a:cs typeface="Arial" panose="020B0604020202020204" pitchFamily="34" charset="0"/>
              </a:rPr>
            </a:br>
            <a:br>
              <a:rPr lang="en-US" sz="3200" b="1" dirty="0">
                <a:solidFill>
                  <a:srgbClr val="46B0FA"/>
                </a:solidFill>
                <a:latin typeface="Arial" panose="020B0604020202020204" pitchFamily="34" charset="0"/>
                <a:cs typeface="Arial" panose="020B0604020202020204" pitchFamily="34" charset="0"/>
              </a:rPr>
            </a:br>
            <a:br>
              <a:rPr lang="en-US" sz="3200" b="1" dirty="0">
                <a:solidFill>
                  <a:srgbClr val="46B0FA"/>
                </a:solidFill>
                <a:latin typeface="Arial" panose="020B0604020202020204" pitchFamily="34" charset="0"/>
                <a:cs typeface="Arial" panose="020B0604020202020204" pitchFamily="34" charset="0"/>
              </a:rPr>
            </a:br>
            <a:br>
              <a:rPr lang="en-US" sz="3200" b="1" dirty="0">
                <a:solidFill>
                  <a:srgbClr val="46B0FA"/>
                </a:solidFill>
                <a:latin typeface="Arial" panose="020B0604020202020204" pitchFamily="34" charset="0"/>
                <a:cs typeface="Arial" panose="020B0604020202020204" pitchFamily="34" charset="0"/>
              </a:rPr>
            </a:br>
            <a:br>
              <a:rPr lang="en-US" sz="3200" b="1" dirty="0">
                <a:solidFill>
                  <a:srgbClr val="46B0FA"/>
                </a:solidFill>
                <a:latin typeface="Arial" panose="020B0604020202020204" pitchFamily="34" charset="0"/>
                <a:cs typeface="Arial" panose="020B0604020202020204" pitchFamily="34" charset="0"/>
              </a:rPr>
            </a:br>
            <a:endParaRPr lang="en-IN" sz="3200" b="1" dirty="0">
              <a:solidFill>
                <a:srgbClr val="46B0F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15749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6" y="248626"/>
            <a:ext cx="10739153" cy="6494085"/>
          </a:xfrm>
          <a:prstGeom prst="rect">
            <a:avLst/>
          </a:prstGeom>
          <a:noFill/>
        </p:spPr>
        <p:txBody>
          <a:bodyPr wrap="square" rtlCol="0">
            <a:spAutoFit/>
          </a:bodyPr>
          <a:lstStyle/>
          <a:p>
            <a:r>
              <a:rPr lang="en-IN" sz="3200" b="1" dirty="0">
                <a:solidFill>
                  <a:srgbClr val="46B0FA"/>
                </a:solidFill>
                <a:latin typeface="Arial" panose="020B0604020202020204" pitchFamily="34" charset="0"/>
                <a:cs typeface="Arial" panose="020B0604020202020204" pitchFamily="34" charset="0"/>
              </a:rPr>
              <a:t>12. PERT Chart</a:t>
            </a:r>
            <a:br>
              <a:rPr lang="en-IN" sz="3200" b="1" dirty="0">
                <a:solidFill>
                  <a:srgbClr val="46B0FA"/>
                </a:solidFill>
                <a:latin typeface="Arial" panose="020B0604020202020204" pitchFamily="34" charset="0"/>
                <a:cs typeface="Arial" panose="020B0604020202020204" pitchFamily="34" charset="0"/>
              </a:rPr>
            </a:br>
            <a:br>
              <a:rPr lang="en-IN" sz="3200" b="1" dirty="0">
                <a:solidFill>
                  <a:srgbClr val="46B0FA"/>
                </a:solidFill>
                <a:latin typeface="Arial" panose="020B0604020202020204" pitchFamily="34" charset="0"/>
                <a:cs typeface="Arial" panose="020B0604020202020204" pitchFamily="34" charset="0"/>
              </a:rPr>
            </a:br>
            <a:br>
              <a:rPr lang="en-IN" sz="3200" b="1" dirty="0">
                <a:solidFill>
                  <a:srgbClr val="46B0FA"/>
                </a:solidFill>
                <a:latin typeface="Arial" panose="020B0604020202020204" pitchFamily="34" charset="0"/>
                <a:cs typeface="Arial" panose="020B0604020202020204" pitchFamily="34" charset="0"/>
              </a:rPr>
            </a:br>
            <a:br>
              <a:rPr lang="en-IN" sz="3200" b="1" dirty="0">
                <a:solidFill>
                  <a:srgbClr val="46B0FA"/>
                </a:solidFill>
                <a:latin typeface="Arial" panose="020B0604020202020204" pitchFamily="34" charset="0"/>
                <a:cs typeface="Arial" panose="020B0604020202020204" pitchFamily="34" charset="0"/>
              </a:rPr>
            </a:br>
            <a:br>
              <a:rPr lang="en-IN" sz="3200" b="1" dirty="0">
                <a:solidFill>
                  <a:srgbClr val="46B0FA"/>
                </a:solidFill>
                <a:latin typeface="Arial" panose="020B0604020202020204" pitchFamily="34" charset="0"/>
                <a:cs typeface="Arial" panose="020B0604020202020204" pitchFamily="34" charset="0"/>
              </a:rPr>
            </a:br>
            <a:br>
              <a:rPr lang="en-IN" sz="3200" b="1" dirty="0">
                <a:solidFill>
                  <a:srgbClr val="46B0FA"/>
                </a:solidFill>
                <a:latin typeface="Arial" panose="020B0604020202020204" pitchFamily="34" charset="0"/>
                <a:cs typeface="Arial" panose="020B0604020202020204" pitchFamily="34" charset="0"/>
              </a:rPr>
            </a:br>
            <a:br>
              <a:rPr lang="en-IN" sz="3200" b="1" dirty="0">
                <a:solidFill>
                  <a:srgbClr val="46B0FA"/>
                </a:solidFill>
                <a:latin typeface="Arial" panose="020B0604020202020204" pitchFamily="34" charset="0"/>
                <a:cs typeface="Arial" panose="020B0604020202020204" pitchFamily="34" charset="0"/>
              </a:rPr>
            </a:br>
            <a:br>
              <a:rPr lang="en-IN" sz="3200" b="1" dirty="0">
                <a:solidFill>
                  <a:srgbClr val="46B0FA"/>
                </a:solidFill>
                <a:latin typeface="Arial" panose="020B0604020202020204" pitchFamily="34" charset="0"/>
                <a:cs typeface="Arial" panose="020B0604020202020204" pitchFamily="34" charset="0"/>
              </a:rPr>
            </a:br>
            <a:br>
              <a:rPr lang="en-IN" sz="3200" b="1" dirty="0">
                <a:solidFill>
                  <a:srgbClr val="46B0FA"/>
                </a:solidFill>
                <a:latin typeface="Arial" panose="020B0604020202020204" pitchFamily="34" charset="0"/>
                <a:cs typeface="Arial" panose="020B0604020202020204" pitchFamily="34" charset="0"/>
              </a:rPr>
            </a:br>
            <a:br>
              <a:rPr lang="en-IN" sz="3200" b="1" dirty="0">
                <a:solidFill>
                  <a:srgbClr val="46B0FA"/>
                </a:solidFill>
                <a:latin typeface="Arial" panose="020B0604020202020204" pitchFamily="34" charset="0"/>
                <a:cs typeface="Arial" panose="020B0604020202020204" pitchFamily="34" charset="0"/>
              </a:rPr>
            </a:br>
            <a:br>
              <a:rPr lang="en-IN" sz="3200" b="1" dirty="0">
                <a:solidFill>
                  <a:srgbClr val="46B0FA"/>
                </a:solidFill>
                <a:latin typeface="Arial" panose="020B0604020202020204" pitchFamily="34" charset="0"/>
                <a:cs typeface="Arial" panose="020B0604020202020204" pitchFamily="34" charset="0"/>
              </a:rPr>
            </a:br>
            <a:br>
              <a:rPr lang="en-IN" sz="3200" b="1" dirty="0">
                <a:solidFill>
                  <a:srgbClr val="46B0FA"/>
                </a:solidFill>
                <a:latin typeface="Arial" panose="020B0604020202020204" pitchFamily="34" charset="0"/>
                <a:cs typeface="Arial" panose="020B0604020202020204" pitchFamily="34" charset="0"/>
              </a:rPr>
            </a:br>
            <a:endParaRPr lang="en-IN" sz="3200" b="1" dirty="0">
              <a:solidFill>
                <a:srgbClr val="46B0FA"/>
              </a:solidFill>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8D51A1C7-2677-C847-8710-F804B10E77EB}"/>
              </a:ext>
            </a:extLst>
          </p:cNvPr>
          <p:cNvSpPr txBox="1"/>
          <p:nvPr/>
        </p:nvSpPr>
        <p:spPr>
          <a:xfrm>
            <a:off x="2710898" y="5891235"/>
            <a:ext cx="6097656" cy="1477328"/>
          </a:xfrm>
          <a:prstGeom prst="rect">
            <a:avLst/>
          </a:prstGeom>
          <a:noFill/>
        </p:spPr>
        <p:txBody>
          <a:bodyPr wrap="square">
            <a:spAutoFit/>
          </a:bodyPr>
          <a:lstStyle/>
          <a:p>
            <a:pPr marL="381000" marR="381000" algn="ctr" rtl="0">
              <a:spcBef>
                <a:spcPts val="0"/>
              </a:spcBef>
              <a:spcAft>
                <a:spcPts val="0"/>
              </a:spcAft>
            </a:pPr>
            <a:br>
              <a:rPr lang="en-IN" sz="1800" b="0" i="0" u="sng" dirty="0">
                <a:solidFill>
                  <a:srgbClr val="000000"/>
                </a:solidFill>
                <a:effectLst/>
                <a:latin typeface="Times" pitchFamily="2" charset="0"/>
              </a:rPr>
            </a:br>
            <a:br>
              <a:rPr lang="en-IN" sz="1800" b="0" i="0" u="sng" dirty="0">
                <a:solidFill>
                  <a:srgbClr val="000000"/>
                </a:solidFill>
                <a:effectLst/>
                <a:latin typeface="Times" pitchFamily="2" charset="0"/>
              </a:rPr>
            </a:br>
            <a:r>
              <a:rPr lang="en-IN" sz="1800" b="0" i="0" u="sng" dirty="0">
                <a:solidFill>
                  <a:srgbClr val="000000"/>
                </a:solidFill>
                <a:effectLst/>
                <a:latin typeface="Times" pitchFamily="2" charset="0"/>
              </a:rPr>
              <a:t>Fig.6</a:t>
            </a:r>
            <a:r>
              <a:rPr lang="en-IN" sz="1800" b="0" i="0" u="none" strike="noStrike" dirty="0">
                <a:solidFill>
                  <a:srgbClr val="000000"/>
                </a:solidFill>
                <a:effectLst/>
                <a:latin typeface="Times" pitchFamily="2" charset="0"/>
              </a:rPr>
              <a:t> </a:t>
            </a:r>
            <a:r>
              <a:rPr lang="en-IN" sz="1800" b="0" i="0" u="sng" dirty="0">
                <a:solidFill>
                  <a:srgbClr val="000000"/>
                </a:solidFill>
                <a:effectLst/>
                <a:latin typeface="Times" pitchFamily="2" charset="0"/>
              </a:rPr>
              <a:t>Program Evaluation Review Technique Chart</a:t>
            </a:r>
            <a:endParaRPr lang="en-IN" b="0" dirty="0">
              <a:effectLst/>
            </a:endParaRPr>
          </a:p>
          <a:p>
            <a:br>
              <a:rPr lang="en-IN" dirty="0"/>
            </a:br>
            <a:endParaRPr lang="en-US" dirty="0"/>
          </a:p>
        </p:txBody>
      </p:sp>
      <p:pic>
        <p:nvPicPr>
          <p:cNvPr id="4" name="Picture 3">
            <a:extLst>
              <a:ext uri="{FF2B5EF4-FFF2-40B4-BE49-F238E27FC236}">
                <a16:creationId xmlns:a16="http://schemas.microsoft.com/office/drawing/2014/main" id="{2D7C246C-276A-33FD-5C9F-EFEB450D88DA}"/>
              </a:ext>
            </a:extLst>
          </p:cNvPr>
          <p:cNvPicPr>
            <a:picLocks noChangeAspect="1"/>
          </p:cNvPicPr>
          <p:nvPr/>
        </p:nvPicPr>
        <p:blipFill>
          <a:blip r:embed="rId2"/>
          <a:stretch>
            <a:fillRect/>
          </a:stretch>
        </p:blipFill>
        <p:spPr>
          <a:xfrm>
            <a:off x="3489737" y="578839"/>
            <a:ext cx="5622324" cy="5780015"/>
          </a:xfrm>
          <a:prstGeom prst="rect">
            <a:avLst/>
          </a:prstGeom>
        </p:spPr>
      </p:pic>
    </p:spTree>
    <p:extLst>
      <p:ext uri="{BB962C8B-B14F-4D97-AF65-F5344CB8AC3E}">
        <p14:creationId xmlns:p14="http://schemas.microsoft.com/office/powerpoint/2010/main" val="27435887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22501"/>
            <a:ext cx="7530363" cy="584775"/>
          </a:xfrm>
          <a:prstGeom prst="rect">
            <a:avLst/>
          </a:prstGeom>
          <a:noFill/>
        </p:spPr>
        <p:txBody>
          <a:bodyPr wrap="square" rtlCol="0">
            <a:spAutoFit/>
          </a:bodyPr>
          <a:lstStyle/>
          <a:p>
            <a:r>
              <a:rPr lang="en-IN" sz="3200" b="1" dirty="0">
                <a:solidFill>
                  <a:srgbClr val="46B0FA"/>
                </a:solidFill>
                <a:latin typeface="Arial" panose="020B0604020202020204" pitchFamily="34" charset="0"/>
                <a:cs typeface="Arial" panose="020B0604020202020204" pitchFamily="34" charset="0"/>
              </a:rPr>
              <a:t>13. Objectives Covered</a:t>
            </a:r>
          </a:p>
        </p:txBody>
      </p:sp>
      <p:graphicFrame>
        <p:nvGraphicFramePr>
          <p:cNvPr id="4" name="Table 3">
            <a:extLst>
              <a:ext uri="{FF2B5EF4-FFF2-40B4-BE49-F238E27FC236}">
                <a16:creationId xmlns:a16="http://schemas.microsoft.com/office/drawing/2014/main" id="{61D1F7CE-B459-5344-8956-B3D78E129296}"/>
              </a:ext>
            </a:extLst>
          </p:cNvPr>
          <p:cNvGraphicFramePr>
            <a:graphicFrameLocks noGrp="1"/>
          </p:cNvGraphicFramePr>
          <p:nvPr>
            <p:extLst>
              <p:ext uri="{D42A27DB-BD31-4B8C-83A1-F6EECF244321}">
                <p14:modId xmlns:p14="http://schemas.microsoft.com/office/powerpoint/2010/main" val="3896424081"/>
              </p:ext>
            </p:extLst>
          </p:nvPr>
        </p:nvGraphicFramePr>
        <p:xfrm>
          <a:off x="1474304" y="1297767"/>
          <a:ext cx="8222146" cy="4040669"/>
        </p:xfrm>
        <a:graphic>
          <a:graphicData uri="http://schemas.openxmlformats.org/drawingml/2006/table">
            <a:tbl>
              <a:tblPr/>
              <a:tblGrid>
                <a:gridCol w="4111073">
                  <a:extLst>
                    <a:ext uri="{9D8B030D-6E8A-4147-A177-3AD203B41FA5}">
                      <a16:colId xmlns:a16="http://schemas.microsoft.com/office/drawing/2014/main" val="3854352262"/>
                    </a:ext>
                  </a:extLst>
                </a:gridCol>
                <a:gridCol w="4111073">
                  <a:extLst>
                    <a:ext uri="{9D8B030D-6E8A-4147-A177-3AD203B41FA5}">
                      <a16:colId xmlns:a16="http://schemas.microsoft.com/office/drawing/2014/main" val="1363678286"/>
                    </a:ext>
                  </a:extLst>
                </a:gridCol>
              </a:tblGrid>
              <a:tr h="540167">
                <a:tc>
                  <a:txBody>
                    <a:bodyPr/>
                    <a:lstStyle/>
                    <a:p>
                      <a:pPr algn="ctr" rtl="0" fontAlgn="ctr">
                        <a:spcBef>
                          <a:spcPts val="0"/>
                        </a:spcBef>
                        <a:spcAft>
                          <a:spcPts val="0"/>
                        </a:spcAft>
                      </a:pPr>
                      <a:r>
                        <a:rPr lang="en-IN" sz="2000" b="1" i="0" u="sng" dirty="0">
                          <a:solidFill>
                            <a:srgbClr val="000000"/>
                          </a:solidFill>
                          <a:effectLst/>
                          <a:latin typeface="Calibri" panose="020F0502020204030204" pitchFamily="34" charset="0"/>
                        </a:rPr>
                        <a:t>Objectives</a:t>
                      </a:r>
                      <a:endParaRPr lang="en-IN" dirty="0">
                        <a:effectLst/>
                      </a:endParaRPr>
                    </a:p>
                  </a:txBody>
                  <a:tcPr marL="66675" marR="66675" marT="66675" marB="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IN" sz="2000" b="1" i="0" u="sng" dirty="0">
                          <a:solidFill>
                            <a:srgbClr val="000000"/>
                          </a:solidFill>
                          <a:effectLst/>
                          <a:latin typeface="Calibri" panose="020F0502020204030204" pitchFamily="34" charset="0"/>
                        </a:rPr>
                        <a:t>Status</a:t>
                      </a:r>
                      <a:endParaRPr lang="en-IN" dirty="0">
                        <a:effectLst/>
                      </a:endParaRPr>
                    </a:p>
                  </a:txBody>
                  <a:tcPr marL="66675" marR="66675" marT="66675" marB="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71874390"/>
                  </a:ext>
                </a:extLst>
              </a:tr>
              <a:tr h="427437">
                <a:tc>
                  <a:txBody>
                    <a:bodyPr/>
                    <a:lstStyle/>
                    <a:p>
                      <a:pPr marL="342900" indent="-342900" algn="just">
                        <a:lnSpc>
                          <a:spcPct val="115000"/>
                        </a:lnSpc>
                        <a:buFont typeface="Arial" panose="020B0604020202020204" pitchFamily="34" charset="0"/>
                        <a:buChar char="•"/>
                      </a:pPr>
                      <a:r>
                        <a:rPr lang="en-IN" sz="1400" b="0" i="0" u="none" strike="noStrike" dirty="0">
                          <a:solidFill>
                            <a:srgbClr val="000000"/>
                          </a:solidFill>
                          <a:effectLst/>
                          <a:latin typeface="Calibri" panose="020F0502020204030204" pitchFamily="34" charset="0"/>
                        </a:rPr>
                        <a:t>  </a:t>
                      </a:r>
                      <a:r>
                        <a:rPr lang="en-US" sz="1400" dirty="0">
                          <a:latin typeface="Times New Roman" panose="02020603050405020304" pitchFamily="18" charset="0"/>
                          <a:ea typeface="Times New Roman" panose="02020603050405020304" pitchFamily="18" charset="0"/>
                          <a:cs typeface="Times New Roman" panose="02020603050405020304" pitchFamily="18" charset="0"/>
                        </a:rPr>
                        <a:t>Make improved meta heuristic load balancing algorithm by combining it with other Meta heuristic Algorithm.</a:t>
                      </a:r>
                      <a:endParaRPr lang="en-IN" sz="14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400" b="0" i="0" u="none" strike="noStrike" dirty="0">
                          <a:solidFill>
                            <a:srgbClr val="000000"/>
                          </a:solidFill>
                          <a:effectLst/>
                          <a:latin typeface="Calibri" panose="020F0502020204030204" pitchFamily="34" charset="0"/>
                        </a:rPr>
                        <a:t>done</a:t>
                      </a:r>
                      <a:endParaRPr lang="en-IN"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89424355"/>
                  </a:ext>
                </a:extLst>
              </a:tr>
              <a:tr h="427437">
                <a:tc>
                  <a:txBody>
                    <a:bodyPr/>
                    <a:lstStyle/>
                    <a:p>
                      <a:pPr marL="342900" indent="-342900" algn="just">
                        <a:lnSpc>
                          <a:spcPct val="115000"/>
                        </a:lnSpc>
                        <a:buFont typeface="Arial" panose="020B0604020202020204" pitchFamily="34" charset="0"/>
                        <a:buChar char="•"/>
                      </a:pPr>
                      <a:r>
                        <a:rPr lang="en-IN" sz="1400" b="0" i="0" u="none" strike="noStrike" dirty="0">
                          <a:solidFill>
                            <a:srgbClr val="000000"/>
                          </a:solidFill>
                          <a:effectLst/>
                          <a:latin typeface="Calibri" panose="020F0502020204030204" pitchFamily="34" charset="0"/>
                        </a:rPr>
                        <a:t>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To give</a:t>
                      </a:r>
                      <a:r>
                        <a:rPr lang="en-US" sz="1400" dirty="0">
                          <a:latin typeface="Times New Roman" panose="02020603050405020304" pitchFamily="18" charset="0"/>
                          <a:ea typeface="Times New Roman" panose="02020603050405020304" pitchFamily="18" charset="0"/>
                          <a:cs typeface="Times New Roman" panose="02020603050405020304" pitchFamily="18" charset="0"/>
                        </a:rPr>
                        <a:t> user the best algorithm for the customized configuration.</a:t>
                      </a:r>
                      <a:endParaRPr lang="en-IN" sz="1400" dirty="0">
                        <a:effectLst/>
                        <a:latin typeface="Times" panose="02020603050405020304" pitchFamily="18" charset="0"/>
                        <a:ea typeface="Times New Roman" panose="02020603050405020304" pitchFamily="18" charset="0"/>
                        <a:cs typeface="Times New Roman" panose="02020603050405020304" pitchFamily="18" charset="0"/>
                      </a:endParaRPr>
                    </a:p>
                    <a:p>
                      <a:pPr marR="381000" algn="ctr" rtl="0" fontAlgn="t">
                        <a:spcBef>
                          <a:spcPts val="0"/>
                        </a:spcBef>
                        <a:spcAft>
                          <a:spcPts val="0"/>
                        </a:spcAft>
                      </a:pPr>
                      <a:endParaRPr lang="en-IN"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400" dirty="0">
                          <a:effectLst/>
                          <a:latin typeface="+mn-lt"/>
                        </a:rPr>
                        <a:t>Done</a:t>
                      </a: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5085088"/>
                  </a:ext>
                </a:extLst>
              </a:tr>
              <a:tr h="427437">
                <a:tc>
                  <a:txBody>
                    <a:bodyPr/>
                    <a:lstStyle/>
                    <a:p>
                      <a:pPr marL="342900" indent="-342900" algn="just">
                        <a:lnSpc>
                          <a:spcPct val="115000"/>
                        </a:lnSpc>
                        <a:buFont typeface="Arial" panose="020B0604020202020204" pitchFamily="34" charset="0"/>
                        <a:buChar char="•"/>
                      </a:pPr>
                      <a:r>
                        <a:rPr lang="en-IN" sz="1400" b="0" i="0" u="none" strike="noStrike" dirty="0">
                          <a:solidFill>
                            <a:srgbClr val="000000"/>
                          </a:solidFill>
                          <a:effectLst/>
                          <a:latin typeface="Calibri" panose="020F0502020204030204" pitchFamily="34" charset="0"/>
                        </a:rPr>
                        <a:t>   </a:t>
                      </a:r>
                      <a:r>
                        <a:rPr lang="en-US" sz="1400" dirty="0">
                          <a:latin typeface="Times New Roman" panose="02020603050405020304" pitchFamily="18" charset="0"/>
                          <a:ea typeface="Times New Roman" panose="02020603050405020304" pitchFamily="18" charset="0"/>
                          <a:cs typeface="Times New Roman" panose="02020603050405020304" pitchFamily="18" charset="0"/>
                        </a:rPr>
                        <a:t>To optimize the cost of resources usage.</a:t>
                      </a:r>
                    </a:p>
                    <a:p>
                      <a:pPr marL="685800" marR="381000" algn="just" rtl="0" fontAlgn="t">
                        <a:spcBef>
                          <a:spcPts val="0"/>
                        </a:spcBef>
                        <a:spcAft>
                          <a:spcPts val="0"/>
                        </a:spcAft>
                      </a:pPr>
                      <a:endParaRPr lang="en-IN"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400" b="0" i="0" u="none" strike="noStrike" dirty="0">
                          <a:solidFill>
                            <a:srgbClr val="000000"/>
                          </a:solidFill>
                          <a:effectLst/>
                          <a:latin typeface="Calibri" panose="020F0502020204030204" pitchFamily="34" charset="0"/>
                        </a:rPr>
                        <a:t>done</a:t>
                      </a:r>
                      <a:endParaRPr lang="en-IN"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5527264"/>
                  </a:ext>
                </a:extLst>
              </a:tr>
              <a:tr h="427437">
                <a:tc>
                  <a:txBody>
                    <a:bodyPr/>
                    <a:lstStyle/>
                    <a:p>
                      <a:pPr marL="342900" indent="-342900" algn="just">
                        <a:lnSpc>
                          <a:spcPct val="115000"/>
                        </a:lnSpc>
                        <a:buFont typeface="Arial" panose="020B0604020202020204" pitchFamily="34" charset="0"/>
                        <a:buChar char="•"/>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Developing meta heuristic load balancing algorithm for better workload distribution among VMs  of data centers by improving Basic Meta Heuristic Algorithm </a:t>
                      </a:r>
                      <a:endParaRPr lang="en-IN" sz="1400"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400" b="0" i="0" u="none" strike="noStrike" dirty="0">
                          <a:solidFill>
                            <a:srgbClr val="000000"/>
                          </a:solidFill>
                          <a:effectLst/>
                          <a:latin typeface="Calibri" panose="020F0502020204030204" pitchFamily="34" charset="0"/>
                        </a:rPr>
                        <a:t>done</a:t>
                      </a:r>
                      <a:endParaRPr lang="en-IN"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76934722"/>
                  </a:ext>
                </a:extLst>
              </a:tr>
            </a:tbl>
          </a:graphicData>
        </a:graphic>
      </p:graphicFrame>
      <p:sp>
        <p:nvSpPr>
          <p:cNvPr id="5" name="Rectangle 1">
            <a:extLst>
              <a:ext uri="{FF2B5EF4-FFF2-40B4-BE49-F238E27FC236}">
                <a16:creationId xmlns:a16="http://schemas.microsoft.com/office/drawing/2014/main" id="{73565A42-7608-1646-8497-F4569B2A1E48}"/>
              </a:ext>
            </a:extLst>
          </p:cNvPr>
          <p:cNvSpPr>
            <a:spLocks noChangeArrowheads="1"/>
          </p:cNvSpPr>
          <p:nvPr/>
        </p:nvSpPr>
        <p:spPr bwMode="auto">
          <a:xfrm>
            <a:off x="2334628" y="26352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Tree>
    <p:extLst>
      <p:ext uri="{BB962C8B-B14F-4D97-AF65-F5344CB8AC3E}">
        <p14:creationId xmlns:p14="http://schemas.microsoft.com/office/powerpoint/2010/main" val="38714161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IN" sz="3200" b="1" dirty="0">
                <a:solidFill>
                  <a:srgbClr val="46B0FA"/>
                </a:solidFill>
                <a:latin typeface="Arial" panose="020B0604020202020204" pitchFamily="34" charset="0"/>
                <a:cs typeface="Arial" panose="020B0604020202020204" pitchFamily="34" charset="0"/>
              </a:rPr>
              <a:t>14. References</a:t>
            </a:r>
          </a:p>
        </p:txBody>
      </p:sp>
      <p:sp>
        <p:nvSpPr>
          <p:cNvPr id="5" name="TextBox 4">
            <a:extLst>
              <a:ext uri="{FF2B5EF4-FFF2-40B4-BE49-F238E27FC236}">
                <a16:creationId xmlns:a16="http://schemas.microsoft.com/office/drawing/2014/main" id="{C7E137D0-E94E-7146-8386-1A7FB5C0ABDC}"/>
              </a:ext>
            </a:extLst>
          </p:cNvPr>
          <p:cNvSpPr txBox="1"/>
          <p:nvPr/>
        </p:nvSpPr>
        <p:spPr>
          <a:xfrm>
            <a:off x="564044" y="1173242"/>
            <a:ext cx="10601703" cy="9571851"/>
          </a:xfrm>
          <a:prstGeom prst="rect">
            <a:avLst/>
          </a:prstGeom>
          <a:noFill/>
        </p:spPr>
        <p:txBody>
          <a:bodyPr wrap="square">
            <a:spAutoFit/>
          </a:bodyPr>
          <a:lstStyle/>
          <a:p>
            <a:r>
              <a:rPr lang="en-US" sz="1400" b="0" dirty="0">
                <a:effectLst/>
              </a:rPr>
              <a:t>[1] Ajay </a:t>
            </a:r>
            <a:r>
              <a:rPr lang="en-US" sz="1400" b="0" dirty="0" err="1">
                <a:effectLst/>
              </a:rPr>
              <a:t>Jangra</a:t>
            </a:r>
            <a:r>
              <a:rPr lang="en-US" sz="1400" b="0" dirty="0">
                <a:effectLst/>
              </a:rPr>
              <a:t>, Neeraj </a:t>
            </a:r>
            <a:r>
              <a:rPr lang="en-US" sz="1400" b="0" dirty="0" err="1">
                <a:effectLst/>
              </a:rPr>
              <a:t>Mangla</a:t>
            </a:r>
            <a:r>
              <a:rPr lang="en-US" sz="1400" b="0" dirty="0">
                <a:effectLst/>
              </a:rPr>
              <a:t>, “An efficient load balancing framework for deploying resource </a:t>
            </a:r>
            <a:r>
              <a:rPr lang="en-US" sz="1400" b="0" dirty="0" err="1">
                <a:effectLst/>
              </a:rPr>
              <a:t>schedulingin</a:t>
            </a:r>
            <a:r>
              <a:rPr lang="en-US" sz="1400" b="0" dirty="0">
                <a:effectLst/>
              </a:rPr>
              <a:t> cloud based communication in healthcare, Measurement: Sensors”, Volume 25, 2023, 100584, ISSN 2665-9174</a:t>
            </a:r>
            <a:br>
              <a:rPr lang="en-US" sz="1400" b="0" dirty="0">
                <a:effectLst/>
              </a:rPr>
            </a:br>
            <a:r>
              <a:rPr lang="en-US" sz="1400" b="0" dirty="0">
                <a:effectLst/>
                <a:hlinkClick r:id="rId2"/>
              </a:rPr>
              <a:t>https://doi.org/10.1016/j.measen.2022.100584</a:t>
            </a:r>
            <a:br>
              <a:rPr lang="en-US" sz="1400" b="0" dirty="0">
                <a:effectLst/>
              </a:rPr>
            </a:br>
            <a:r>
              <a:rPr lang="en-US" sz="1400" b="0" dirty="0">
                <a:effectLst/>
                <a:hlinkClick r:id="rId3"/>
              </a:rPr>
              <a:t>https://www.sciencedirect.com/science/article/pii/S2665917422002185</a:t>
            </a:r>
            <a:br>
              <a:rPr lang="en-US" sz="1400" b="0" dirty="0">
                <a:effectLst/>
              </a:rPr>
            </a:br>
            <a:r>
              <a:rPr lang="en-US" sz="1400" b="0" dirty="0">
                <a:effectLst/>
              </a:rPr>
              <a:t>[2] Afzal, S., Kavitha, G. Load balancing in cloud computing – A hierarchical taxonomical classification. J Cloud Comp 8, 22 (2019). </a:t>
            </a:r>
            <a:br>
              <a:rPr lang="en-US" sz="1400" b="0" dirty="0">
                <a:effectLst/>
              </a:rPr>
            </a:br>
            <a:r>
              <a:rPr lang="en-US" sz="1400" b="0" dirty="0">
                <a:effectLst/>
                <a:hlinkClick r:id="rId4"/>
              </a:rPr>
              <a:t>https://doi.org/10.1186/s13677-019-0146-7</a:t>
            </a:r>
            <a:br>
              <a:rPr lang="en-US" sz="1400" b="0" dirty="0">
                <a:effectLst/>
              </a:rPr>
            </a:br>
            <a:r>
              <a:rPr lang="en-US" sz="1400" b="0" dirty="0">
                <a:effectLst/>
              </a:rPr>
              <a:t>[3] Sara </a:t>
            </a:r>
            <a:r>
              <a:rPr lang="en-US" sz="1400" b="0" dirty="0" err="1">
                <a:effectLst/>
              </a:rPr>
              <a:t>Tabaghchi</a:t>
            </a:r>
            <a:r>
              <a:rPr lang="en-US" sz="1400" b="0" dirty="0">
                <a:effectLst/>
              </a:rPr>
              <a:t> Milan, Lila </a:t>
            </a:r>
            <a:r>
              <a:rPr lang="en-US" sz="1400" b="0" dirty="0" err="1">
                <a:effectLst/>
              </a:rPr>
              <a:t>Rajabion</a:t>
            </a:r>
            <a:r>
              <a:rPr lang="en-US" sz="1400" b="0" dirty="0">
                <a:effectLst/>
              </a:rPr>
              <a:t>, </a:t>
            </a:r>
            <a:r>
              <a:rPr lang="en-US" sz="1400" b="0" dirty="0" err="1">
                <a:effectLst/>
              </a:rPr>
              <a:t>Hamideh</a:t>
            </a:r>
            <a:r>
              <a:rPr lang="en-US" sz="1400" b="0" dirty="0">
                <a:effectLst/>
              </a:rPr>
              <a:t> </a:t>
            </a:r>
            <a:r>
              <a:rPr lang="en-US" sz="1400" b="0" dirty="0" err="1">
                <a:effectLst/>
              </a:rPr>
              <a:t>Ranjbar</a:t>
            </a:r>
            <a:r>
              <a:rPr lang="en-US" sz="1400" b="0" dirty="0">
                <a:effectLst/>
              </a:rPr>
              <a:t>, </a:t>
            </a:r>
            <a:r>
              <a:rPr lang="en-US" sz="1400" b="0" dirty="0" err="1">
                <a:effectLst/>
              </a:rPr>
              <a:t>Nima</a:t>
            </a:r>
            <a:r>
              <a:rPr lang="en-US" sz="1400" b="0" dirty="0">
                <a:effectLst/>
              </a:rPr>
              <a:t> Jafari </a:t>
            </a:r>
            <a:r>
              <a:rPr lang="en-US" sz="1400" b="0" dirty="0" err="1">
                <a:effectLst/>
              </a:rPr>
              <a:t>Navimipour</a:t>
            </a:r>
            <a:r>
              <a:rPr lang="en-US" sz="1400" b="0" dirty="0">
                <a:effectLst/>
              </a:rPr>
              <a:t>,“Nature inspired meta-heuristic algorithms for solving the load-balancing problem in cloud environments”, Computers &amp; Operations Research, Volume 110, 2019, Pages 159-187, ISSN 0305-0548</a:t>
            </a:r>
            <a:br>
              <a:rPr lang="en-US" sz="1400" b="0" dirty="0">
                <a:effectLst/>
              </a:rPr>
            </a:br>
            <a:r>
              <a:rPr lang="en-US" sz="1400" b="0" dirty="0">
                <a:effectLst/>
                <a:hlinkClick r:id="rId5"/>
              </a:rPr>
              <a:t>https://doi.org/10.1016/j.cor.2019.05.022</a:t>
            </a:r>
            <a:br>
              <a:rPr lang="en-US" sz="1400" b="0" dirty="0">
                <a:effectLst/>
              </a:rPr>
            </a:br>
            <a:r>
              <a:rPr lang="en-US" sz="1400" b="0" dirty="0">
                <a:effectLst/>
                <a:hlinkClick r:id="rId6"/>
              </a:rPr>
              <a:t>https://www.sciencedirect.com/science/article/pii/S0305054819301352</a:t>
            </a:r>
            <a:br>
              <a:rPr lang="en-US" sz="1400" b="0" dirty="0">
                <a:effectLst/>
              </a:rPr>
            </a:br>
            <a:r>
              <a:rPr lang="en-US" sz="1400" b="0" dirty="0">
                <a:effectLst/>
              </a:rPr>
              <a:t>[4] Suman </a:t>
            </a:r>
            <a:r>
              <a:rPr lang="en-US" sz="1400" b="0" dirty="0" err="1">
                <a:effectLst/>
              </a:rPr>
              <a:t>Sansanwal</a:t>
            </a:r>
            <a:r>
              <a:rPr lang="en-US" sz="1400" b="0" dirty="0">
                <a:effectLst/>
              </a:rPr>
              <a:t>, Nitin Jain, “An Improved Approach for Load Balancing among Virtual Machines in Cloud Environment”, Procedia Computer Science, Volume 215,2022, Pages 556-566, ISSN 1877-0509</a:t>
            </a:r>
            <a:br>
              <a:rPr lang="en-US" sz="1400" b="0" dirty="0">
                <a:effectLst/>
              </a:rPr>
            </a:br>
            <a:r>
              <a:rPr lang="en-US" sz="1400" b="0" dirty="0">
                <a:effectLst/>
              </a:rPr>
              <a:t> </a:t>
            </a:r>
            <a:r>
              <a:rPr lang="en-US" sz="1400" b="0" dirty="0">
                <a:effectLst/>
                <a:hlinkClick r:id="rId7"/>
              </a:rPr>
              <a:t>https://doi.org/10.1016/j.procs.2022.12.058</a:t>
            </a:r>
            <a:br>
              <a:rPr lang="en-US" sz="1400" b="0" dirty="0">
                <a:effectLst/>
              </a:rPr>
            </a:br>
            <a:r>
              <a:rPr lang="en-US" sz="1400" b="0" dirty="0">
                <a:effectLst/>
                <a:hlinkClick r:id="rId8"/>
              </a:rPr>
              <a:t>https://www.sciencedirect.com/science/article/pii/S1877050922021299</a:t>
            </a:r>
            <a:br>
              <a:rPr lang="en-US" sz="1400" b="0" dirty="0">
                <a:effectLst/>
              </a:rPr>
            </a:br>
            <a:r>
              <a:rPr lang="en-US" sz="1400" b="0" dirty="0">
                <a:effectLst/>
              </a:rPr>
              <a:t>[5] Agrawal, Priyanka &amp; Gupta, Subhash &amp; Choudhury, </a:t>
            </a:r>
            <a:r>
              <a:rPr lang="en-US" sz="1400" b="0" dirty="0" err="1">
                <a:effectLst/>
              </a:rPr>
              <a:t>Tanupriya</a:t>
            </a:r>
            <a:r>
              <a:rPr lang="en-US" sz="1400" b="0" dirty="0">
                <a:effectLst/>
              </a:rPr>
              <a:t>. (2021). Load Balancing Issues in Cloud Computing. 10.1007/978-981-16-4149-7_10.</a:t>
            </a:r>
            <a:br>
              <a:rPr lang="en-US" sz="1400" b="0" dirty="0">
                <a:effectLst/>
              </a:rPr>
            </a:br>
            <a:r>
              <a:rPr lang="en-US" sz="1400" b="0" dirty="0">
                <a:effectLst/>
              </a:rPr>
              <a:t>[6] Nuaimi, </a:t>
            </a:r>
            <a:r>
              <a:rPr lang="en-US" sz="1400" b="0" dirty="0" err="1">
                <a:effectLst/>
              </a:rPr>
              <a:t>Klaithem</a:t>
            </a:r>
            <a:r>
              <a:rPr lang="en-US" sz="1400" b="0" dirty="0">
                <a:effectLst/>
              </a:rPr>
              <a:t> &amp; Mohamed, Nader &amp; Nuaimi, M. &amp; Al-</a:t>
            </a:r>
            <a:r>
              <a:rPr lang="en-US" sz="1400" b="0" dirty="0" err="1">
                <a:effectLst/>
              </a:rPr>
              <a:t>Jaroodi</a:t>
            </a:r>
            <a:r>
              <a:rPr lang="en-US" sz="1400" b="0" dirty="0">
                <a:effectLst/>
              </a:rPr>
              <a:t>, </a:t>
            </a:r>
            <a:r>
              <a:rPr lang="en-US" sz="1400" b="0" dirty="0" err="1">
                <a:effectLst/>
              </a:rPr>
              <a:t>Jameela</a:t>
            </a:r>
            <a:r>
              <a:rPr lang="en-US" sz="1400" b="0" dirty="0">
                <a:effectLst/>
              </a:rPr>
              <a:t>. (2012). A survey of load balancing in cloud computing: Challenges and algorithms. Network Cloud Computing and Applications (NCCA), 2012 Second Symposium on. 137-142.</a:t>
            </a:r>
            <a:br>
              <a:rPr lang="en-US" sz="1400" b="0" dirty="0">
                <a:effectLst/>
              </a:rPr>
            </a:br>
            <a:r>
              <a:rPr lang="en-US" sz="1400" b="0" dirty="0">
                <a:effectLst/>
              </a:rPr>
              <a:t>[7] Sidhu, Amandeep &amp; </a:t>
            </a:r>
            <a:r>
              <a:rPr lang="en-US" sz="1400" b="0" dirty="0" err="1">
                <a:effectLst/>
              </a:rPr>
              <a:t>Kinger</a:t>
            </a:r>
            <a:r>
              <a:rPr lang="en-US" sz="1400" b="0" dirty="0">
                <a:effectLst/>
              </a:rPr>
              <a:t>, </a:t>
            </a:r>
            <a:r>
              <a:rPr lang="en-US" sz="1400" b="0" dirty="0" err="1">
                <a:effectLst/>
              </a:rPr>
              <a:t>Supriya</a:t>
            </a:r>
            <a:r>
              <a:rPr lang="en-US" sz="1400" b="0" dirty="0">
                <a:effectLst/>
              </a:rPr>
              <a:t>. (2005). Analysis of Load Balancing Techniques in Cloud Computing. INTERNATIONAL JOURNAL OF COMPUTERS &amp; TECHNOLOGY. 4. 737-741. 10.24297/ijct.v4i2C2.4194. </a:t>
            </a:r>
            <a:br>
              <a:rPr lang="en-IN" sz="1400" b="0" dirty="0">
                <a:effectLst/>
              </a:rPr>
            </a:br>
            <a:r>
              <a:rPr lang="en-IN" sz="1400" b="0" dirty="0">
                <a:effectLst/>
              </a:rPr>
              <a:t>[8] Nuaimi, </a:t>
            </a:r>
            <a:r>
              <a:rPr lang="en-IN" sz="1400" b="0" dirty="0" err="1">
                <a:effectLst/>
              </a:rPr>
              <a:t>Klaithem</a:t>
            </a:r>
            <a:r>
              <a:rPr lang="en-IN" sz="1400" b="0" dirty="0">
                <a:effectLst/>
              </a:rPr>
              <a:t> &amp; Mohamed, Nader &amp; Nuaimi, M. &amp; Al-</a:t>
            </a:r>
            <a:r>
              <a:rPr lang="en-IN" sz="1400" b="0" dirty="0" err="1">
                <a:effectLst/>
              </a:rPr>
              <a:t>Jaroodi</a:t>
            </a:r>
            <a:r>
              <a:rPr lang="en-IN" sz="1400" b="0" dirty="0">
                <a:effectLst/>
              </a:rPr>
              <a:t>, </a:t>
            </a:r>
            <a:r>
              <a:rPr lang="en-IN" sz="1400" b="0" dirty="0" err="1">
                <a:effectLst/>
              </a:rPr>
              <a:t>Jameela</a:t>
            </a:r>
            <a:r>
              <a:rPr lang="en-IN" sz="1400" b="0" dirty="0">
                <a:effectLst/>
              </a:rPr>
              <a:t>. (2012). A survey of load balancing in cloud computing: Challenges and algorithms. Network Cloud Computing and Applications (NCCA), 2012 Second Symposium on. 137-142.</a:t>
            </a:r>
            <a:br>
              <a:rPr lang="en-IN" sz="1400" b="0" dirty="0">
                <a:effectLst/>
              </a:rPr>
            </a:br>
            <a:r>
              <a:rPr lang="en-IN" sz="1400" b="0" dirty="0">
                <a:effectLst/>
              </a:rPr>
              <a:t>[9] Ren, </a:t>
            </a:r>
            <a:r>
              <a:rPr lang="en-IN" sz="1400" b="0" dirty="0" err="1">
                <a:effectLst/>
              </a:rPr>
              <a:t>Haozheng</a:t>
            </a:r>
            <a:r>
              <a:rPr lang="en-IN" sz="1400" b="0" dirty="0">
                <a:effectLst/>
              </a:rPr>
              <a:t> &amp; Lan, </a:t>
            </a:r>
            <a:r>
              <a:rPr lang="en-IN" sz="1400" b="0" dirty="0" err="1">
                <a:effectLst/>
              </a:rPr>
              <a:t>Yihua</a:t>
            </a:r>
            <a:r>
              <a:rPr lang="en-IN" sz="1400" b="0" dirty="0">
                <a:effectLst/>
              </a:rPr>
              <a:t> &amp; Yin, Chao. (2012). The load balancing algorithm in cloud computing environment. 925-928. 10.1109/ICCSNT.2012.6526078.</a:t>
            </a:r>
            <a:br>
              <a:rPr lang="en-IN" sz="1400" b="0" dirty="0">
                <a:effectLst/>
              </a:rPr>
            </a:br>
            <a:br>
              <a:rPr lang="en-IN" sz="1400" b="0" dirty="0">
                <a:effectLst/>
              </a:rPr>
            </a:br>
            <a:br>
              <a:rPr lang="en-IN" sz="1400" b="0" dirty="0">
                <a:effectLst/>
              </a:rPr>
            </a:br>
            <a:br>
              <a:rPr lang="en-IN" b="0" dirty="0">
                <a:effectLst/>
              </a:rPr>
            </a:br>
            <a:br>
              <a:rPr lang="en-IN" b="0" dirty="0">
                <a:effectLst/>
              </a:rPr>
            </a:br>
            <a:br>
              <a:rPr lang="en-IN" b="0" dirty="0">
                <a:effectLst/>
              </a:rPr>
            </a:br>
            <a:br>
              <a:rPr lang="en-IN" b="0" dirty="0">
                <a:effectLst/>
              </a:rPr>
            </a:br>
            <a:br>
              <a:rPr lang="en-IN" b="0" dirty="0">
                <a:effectLst/>
              </a:rPr>
            </a:br>
            <a:br>
              <a:rPr lang="en-IN" b="0" dirty="0">
                <a:effectLst/>
              </a:rPr>
            </a:br>
            <a:br>
              <a:rPr lang="en-IN" b="0" dirty="0">
                <a:effectLst/>
              </a:rPr>
            </a:br>
            <a:br>
              <a:rPr lang="en-IN" b="0" dirty="0">
                <a:effectLst/>
              </a:rPr>
            </a:br>
            <a:br>
              <a:rPr lang="en-IN" b="0" dirty="0">
                <a:effectLst/>
              </a:rPr>
            </a:br>
            <a:br>
              <a:rPr lang="en-IN" b="0" dirty="0">
                <a:effectLst/>
              </a:rPr>
            </a:br>
            <a:br>
              <a:rPr lang="en-IN" b="0" dirty="0">
                <a:effectLst/>
              </a:rPr>
            </a:br>
            <a:br>
              <a:rPr lang="en-IN" b="0" dirty="0">
                <a:effectLst/>
              </a:rPr>
            </a:br>
            <a:br>
              <a:rPr lang="en-IN" b="0" dirty="0">
                <a:effectLst/>
              </a:rPr>
            </a:br>
            <a:endParaRPr lang="en-US" dirty="0"/>
          </a:p>
        </p:txBody>
      </p:sp>
    </p:spTree>
    <p:extLst>
      <p:ext uri="{BB962C8B-B14F-4D97-AF65-F5344CB8AC3E}">
        <p14:creationId xmlns:p14="http://schemas.microsoft.com/office/powerpoint/2010/main" val="13590812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9D82EA-6098-704F-AD4D-D13A499C492D}"/>
              </a:ext>
            </a:extLst>
          </p:cNvPr>
          <p:cNvSpPr txBox="1"/>
          <p:nvPr/>
        </p:nvSpPr>
        <p:spPr>
          <a:xfrm>
            <a:off x="1895294" y="3601496"/>
            <a:ext cx="8401412" cy="1200329"/>
          </a:xfrm>
          <a:prstGeom prst="rect">
            <a:avLst/>
          </a:prstGeom>
          <a:noFill/>
        </p:spPr>
        <p:txBody>
          <a:bodyPr wrap="square" rtlCol="0">
            <a:spAutoFit/>
          </a:bodyPr>
          <a:lstStyle/>
          <a:p>
            <a:pPr algn="ctr"/>
            <a:r>
              <a:rPr lang="en-US" sz="7200" b="1" dirty="0">
                <a:solidFill>
                  <a:srgbClr val="46B0FA"/>
                </a:solidFill>
                <a:latin typeface="Arial" panose="020B0604020202020204" pitchFamily="34" charset="0"/>
                <a:cs typeface="Arial" panose="020B0604020202020204" pitchFamily="34" charset="0"/>
              </a:rPr>
              <a:t>Thank You</a:t>
            </a:r>
            <a:endParaRPr lang="en-IN" sz="7200" b="1" dirty="0">
              <a:solidFill>
                <a:srgbClr val="46B0FA"/>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B7FBB1AB-6227-0A49-9677-D759BB97E908}"/>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picture containing text, clipart&#10;&#10;Description automatically generated">
            <a:extLst>
              <a:ext uri="{FF2B5EF4-FFF2-40B4-BE49-F238E27FC236}">
                <a16:creationId xmlns:a16="http://schemas.microsoft.com/office/drawing/2014/main" id="{B3B91EF5-66BF-4A12-80C1-98869846E0D6}"/>
              </a:ext>
            </a:extLst>
          </p:cNvPr>
          <p:cNvPicPr>
            <a:picLocks noChangeAspect="1"/>
          </p:cNvPicPr>
          <p:nvPr/>
        </p:nvPicPr>
        <p:blipFill>
          <a:blip r:embed="rId2"/>
          <a:stretch>
            <a:fillRect/>
          </a:stretch>
        </p:blipFill>
        <p:spPr>
          <a:xfrm>
            <a:off x="3992880" y="1709987"/>
            <a:ext cx="4206240" cy="1806854"/>
          </a:xfrm>
          <a:prstGeom prst="rect">
            <a:avLst/>
          </a:prstGeom>
        </p:spPr>
      </p:pic>
    </p:spTree>
    <p:extLst>
      <p:ext uri="{BB962C8B-B14F-4D97-AF65-F5344CB8AC3E}">
        <p14:creationId xmlns:p14="http://schemas.microsoft.com/office/powerpoint/2010/main" val="3579348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15988" y="282135"/>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Contd.</a:t>
            </a:r>
            <a:endParaRPr lang="en-IN" sz="3200" b="1" dirty="0">
              <a:solidFill>
                <a:srgbClr val="46B0FA"/>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10387D3C-EDDC-AD4D-BA74-B162EE933E32}"/>
              </a:ext>
            </a:extLst>
          </p:cNvPr>
          <p:cNvSpPr txBox="1"/>
          <p:nvPr/>
        </p:nvSpPr>
        <p:spPr>
          <a:xfrm>
            <a:off x="684143" y="1755140"/>
            <a:ext cx="10823713" cy="4362733"/>
          </a:xfrm>
          <a:prstGeom prst="rect">
            <a:avLst/>
          </a:prstGeom>
          <a:noFill/>
        </p:spPr>
        <p:txBody>
          <a:bodyPr wrap="square">
            <a:spAutoFit/>
          </a:bodyPr>
          <a:lstStyle/>
          <a:p>
            <a:pPr algn="just" rtl="0" fontAlgn="base">
              <a:spcBef>
                <a:spcPts val="900"/>
              </a:spcBef>
              <a:spcAft>
                <a:spcPts val="0"/>
              </a:spcAft>
              <a:buFont typeface="Arial" panose="020B0604020202020204" pitchFamily="34" charset="0"/>
              <a:buChar char="•"/>
            </a:pPr>
            <a:r>
              <a:rPr lang="en-US" sz="2000" i="0" dirty="0">
                <a:solidFill>
                  <a:srgbClr val="333333"/>
                </a:solidFill>
                <a:effectLst/>
                <a:latin typeface="Arial" panose="020B0604020202020204" pitchFamily="34" charset="0"/>
                <a:ea typeface="Cambria" panose="02040503050406030204" pitchFamily="18" charset="0"/>
                <a:cs typeface="Arial" panose="020B0604020202020204" pitchFamily="34" charset="0"/>
              </a:rPr>
              <a:t>Meta-heuristic algorithms are primarily based upon application of operators together with transition, assessment and resolution for imparting efficient scheduling techniques.</a:t>
            </a:r>
          </a:p>
          <a:p>
            <a:pPr algn="just" rtl="0" fontAlgn="base">
              <a:spcBef>
                <a:spcPts val="900"/>
              </a:spcBef>
              <a:spcAft>
                <a:spcPts val="0"/>
              </a:spcAft>
              <a:buFont typeface="Arial" panose="020B0604020202020204" pitchFamily="34" charset="0"/>
              <a:buChar char="•"/>
            </a:pPr>
            <a:r>
              <a:rPr lang="en-US" sz="2000" i="0" dirty="0">
                <a:solidFill>
                  <a:srgbClr val="333333"/>
                </a:solidFill>
                <a:effectLst/>
                <a:latin typeface="Arial" panose="020B0604020202020204" pitchFamily="34" charset="0"/>
                <a:ea typeface="Cambria" panose="02040503050406030204" pitchFamily="18" charset="0"/>
                <a:cs typeface="Arial" panose="020B0604020202020204" pitchFamily="34" charset="0"/>
              </a:rPr>
              <a:t>The assessment of Meta-heuristic algorithms are carried out based totally on computation time, useful resource utilization, response fee and scheduling fee.</a:t>
            </a:r>
          </a:p>
          <a:p>
            <a:pPr algn="just" rtl="0" fontAlgn="base">
              <a:spcBef>
                <a:spcPts val="900"/>
              </a:spcBef>
              <a:spcAft>
                <a:spcPts val="0"/>
              </a:spcAft>
              <a:buFont typeface="Arial" panose="020B0604020202020204" pitchFamily="34" charset="0"/>
              <a:buChar char="•"/>
            </a:pPr>
            <a:r>
              <a:rPr lang="en-IN" sz="2000" dirty="0">
                <a:effectLst/>
                <a:latin typeface="Arial" panose="020B0604020202020204" pitchFamily="34" charset="0"/>
                <a:ea typeface="Cambria" panose="02040503050406030204" pitchFamily="18" charset="0"/>
                <a:cs typeface="Arial" panose="020B0604020202020204" pitchFamily="34" charset="0"/>
              </a:rPr>
              <a:t>The idea of differential evolution, a metaheuristic technique, is used in this project to present the Metaheuristic Load-Balancing-Based Clustering Technique, a revolutionary energy-efficient clustering protocol for load balancing.</a:t>
            </a:r>
            <a:endParaRPr lang="en-US" sz="2000" dirty="0">
              <a:solidFill>
                <a:srgbClr val="333333"/>
              </a:solidFill>
              <a:latin typeface="Arial" panose="020B0604020202020204" pitchFamily="34" charset="0"/>
              <a:ea typeface="Cambria" panose="02040503050406030204" pitchFamily="18" charset="0"/>
              <a:cs typeface="Arial" panose="020B0604020202020204" pitchFamily="34" charset="0"/>
            </a:endParaRPr>
          </a:p>
          <a:p>
            <a:pPr algn="just" fontAlgn="base">
              <a:spcBef>
                <a:spcPts val="900"/>
              </a:spcBef>
              <a:buFont typeface="Arial" panose="020B0604020202020204" pitchFamily="34" charset="0"/>
              <a:buChar char="•"/>
            </a:pPr>
            <a:r>
              <a:rPr lang="en-US" sz="2000" dirty="0">
                <a:effectLst/>
                <a:latin typeface="Arial" panose="020B0604020202020204" pitchFamily="34" charset="0"/>
                <a:ea typeface="Cambria" panose="02040503050406030204" pitchFamily="18" charset="0"/>
                <a:cs typeface="Arial" panose="020B0604020202020204" pitchFamily="34" charset="0"/>
              </a:rPr>
              <a:t>The load balancer employs a variety of scheduling algorithms to decide which server should handle a request and then transmits it to the chosen server based on specified characteristics, such as availability or the current workload.</a:t>
            </a:r>
            <a:endParaRPr lang="en-IN" sz="2000" dirty="0">
              <a:effectLst/>
              <a:latin typeface="Arial" panose="020B0604020202020204" pitchFamily="34" charset="0"/>
              <a:ea typeface="Cambria" panose="02040503050406030204" pitchFamily="18" charset="0"/>
              <a:cs typeface="Arial" panose="020B0604020202020204" pitchFamily="34" charset="0"/>
            </a:endParaRPr>
          </a:p>
          <a:p>
            <a:pPr algn="just" rtl="0" fontAlgn="base">
              <a:spcBef>
                <a:spcPts val="900"/>
              </a:spcBef>
              <a:spcAft>
                <a:spcPts val="0"/>
              </a:spcAft>
              <a:buFont typeface="Arial" panose="020B0604020202020204" pitchFamily="34" charset="0"/>
              <a:buChar char="•"/>
            </a:pPr>
            <a:endParaRPr lang="en-US" sz="2000" dirty="0">
              <a:solidFill>
                <a:srgbClr val="333333"/>
              </a:solidFill>
              <a:latin typeface="Arial" panose="020B0604020202020204" pitchFamily="34" charset="0"/>
              <a:ea typeface="Cambria" panose="02040503050406030204" pitchFamily="18" charset="0"/>
              <a:cs typeface="Arial" panose="020B0604020202020204" pitchFamily="34" charset="0"/>
            </a:endParaRPr>
          </a:p>
          <a:p>
            <a:pPr algn="just" rtl="0" fontAlgn="base">
              <a:spcBef>
                <a:spcPts val="900"/>
              </a:spcBef>
              <a:spcAft>
                <a:spcPts val="0"/>
              </a:spcAf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4883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23448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2. Problem Statement</a:t>
            </a:r>
          </a:p>
        </p:txBody>
      </p:sp>
      <p:sp>
        <p:nvSpPr>
          <p:cNvPr id="5" name="TextBox 4">
            <a:extLst>
              <a:ext uri="{FF2B5EF4-FFF2-40B4-BE49-F238E27FC236}">
                <a16:creationId xmlns:a16="http://schemas.microsoft.com/office/drawing/2014/main" id="{CBE2FB52-08FB-EF4A-8355-9F2324F01654}"/>
              </a:ext>
            </a:extLst>
          </p:cNvPr>
          <p:cNvSpPr txBox="1"/>
          <p:nvPr/>
        </p:nvSpPr>
        <p:spPr>
          <a:xfrm>
            <a:off x="549965" y="1847045"/>
            <a:ext cx="11092070" cy="1938992"/>
          </a:xfrm>
          <a:prstGeom prst="rect">
            <a:avLst/>
          </a:prstGeom>
          <a:noFill/>
        </p:spPr>
        <p:txBody>
          <a:bodyPr wrap="square">
            <a:spAutoFit/>
          </a:bodyPr>
          <a:lstStyle/>
          <a:p>
            <a:pPr rtl="0">
              <a:spcBef>
                <a:spcPts val="900"/>
              </a:spcBef>
              <a:spcAft>
                <a:spcPts val="0"/>
              </a:spcAft>
            </a:pPr>
            <a:r>
              <a:rPr lang="en-US" sz="2400" b="0" dirty="0">
                <a:effectLst/>
                <a:latin typeface="Arial" panose="020B0604020202020204" pitchFamily="34" charset="0"/>
                <a:cs typeface="Arial" panose="020B0604020202020204" pitchFamily="34" charset="0"/>
              </a:rPr>
              <a:t>Load balancing is one of the main challenges in cloud computing which is required to distribute the dynamic workload across multiple nodes to ensure that no single node is overwhelmed. </a:t>
            </a:r>
            <a:r>
              <a:rPr lang="en-US" sz="2400" dirty="0">
                <a:latin typeface="Arial" panose="020B0604020202020204" pitchFamily="34" charset="0"/>
                <a:cs typeface="Arial" panose="020B0604020202020204" pitchFamily="34" charset="0"/>
              </a:rPr>
              <a:t>Due to which it is difficult to </a:t>
            </a:r>
            <a:r>
              <a:rPr lang="en-US" sz="2400" b="0" dirty="0">
                <a:effectLst/>
                <a:latin typeface="Arial" panose="020B0604020202020204" pitchFamily="34" charset="0"/>
                <a:cs typeface="Arial" panose="020B0604020202020204" pitchFamily="34" charset="0"/>
              </a:rPr>
              <a:t>optimally utilize the resources and hence </a:t>
            </a:r>
            <a:r>
              <a:rPr lang="en-US" sz="2400" dirty="0">
                <a:latin typeface="Arial" panose="020B0604020202020204" pitchFamily="34" charset="0"/>
                <a:cs typeface="Arial" panose="020B0604020202020204" pitchFamily="34" charset="0"/>
              </a:rPr>
              <a:t>degrading</a:t>
            </a:r>
            <a:r>
              <a:rPr lang="en-US" sz="2400" b="0" dirty="0">
                <a:effectLst/>
                <a:latin typeface="Arial" panose="020B0604020202020204" pitchFamily="34" charset="0"/>
                <a:cs typeface="Arial" panose="020B0604020202020204" pitchFamily="34" charset="0"/>
              </a:rPr>
              <a:t> the performance of the system. </a:t>
            </a:r>
            <a:br>
              <a:rPr lang="en-IN" sz="2400" b="0" dirty="0">
                <a:effectLst/>
                <a:latin typeface="Arial" panose="020B0604020202020204" pitchFamily="34" charset="0"/>
                <a:cs typeface="Arial" panose="020B0604020202020204" pitchFamily="34" charset="0"/>
              </a:rPr>
            </a:b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07963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3. Motivation</a:t>
            </a:r>
            <a:endParaRPr lang="en-IN" sz="3200" b="1" dirty="0">
              <a:solidFill>
                <a:srgbClr val="46B0FA"/>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13EB97BF-7415-B7BC-4FC1-33A762138067}"/>
              </a:ext>
            </a:extLst>
          </p:cNvPr>
          <p:cNvSpPr txBox="1"/>
          <p:nvPr/>
        </p:nvSpPr>
        <p:spPr>
          <a:xfrm>
            <a:off x="693467" y="1541549"/>
            <a:ext cx="9901002" cy="3730317"/>
          </a:xfrm>
          <a:prstGeom prst="rect">
            <a:avLst/>
          </a:prstGeom>
          <a:noFill/>
        </p:spPr>
        <p:txBody>
          <a:bodyPr wrap="square" rtlCol="0">
            <a:spAutoFit/>
          </a:bodyPr>
          <a:lstStyle/>
          <a:p>
            <a:pPr>
              <a:lnSpc>
                <a:spcPct val="150000"/>
              </a:lnSpc>
            </a:pPr>
            <a:r>
              <a:rPr lang="en-IN" sz="2000" dirty="0">
                <a:latin typeface="Times New Roman" panose="02020603050405020304" pitchFamily="18" charset="0"/>
                <a:cs typeface="Times New Roman" panose="02020603050405020304" pitchFamily="18" charset="0"/>
              </a:rPr>
              <a:t>The project aims to have the following features:-</a:t>
            </a:r>
          </a:p>
          <a:p>
            <a:pPr marL="285750" indent="-285750" fontAlgn="base">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Developing better load balancing algorithms than traditional algorithm.</a:t>
            </a:r>
          </a:p>
          <a:p>
            <a:pPr marL="285750" indent="-285750" fontAlgn="base">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Complex load balancing of workload across various virtual machine of data centre efficiently.</a:t>
            </a:r>
          </a:p>
          <a:p>
            <a:pPr marL="285750" indent="-285750" fontAlgn="base">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Improve the response time of the data centre.</a:t>
            </a:r>
          </a:p>
          <a:p>
            <a:pPr marL="285750" indent="-285750" fontAlgn="base">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Maximum utilization of same resources to get better performance.</a:t>
            </a:r>
          </a:p>
          <a:p>
            <a:pPr>
              <a:lnSpc>
                <a:spcPct val="150000"/>
              </a:lnSpc>
            </a:pPr>
            <a:br>
              <a:rPr lang="en-IN"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4005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4. Objectives</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1021458" y="1591244"/>
            <a:ext cx="9901002" cy="3456139"/>
          </a:xfrm>
          <a:prstGeom prst="rect">
            <a:avLst/>
          </a:prstGeom>
          <a:noFill/>
        </p:spPr>
        <p:txBody>
          <a:bodyPr wrap="square" rtlCol="0">
            <a:spAutoFit/>
          </a:bodyPr>
          <a:lstStyle/>
          <a:p>
            <a:pPr marL="342900" indent="-342900" algn="just">
              <a:lnSpc>
                <a:spcPct val="115000"/>
              </a:lnSpc>
              <a:buFont typeface="Arial" panose="020B0604020202020204" pitchFamily="34" charset="0"/>
              <a:buChar char="•"/>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Make improved meta heuristic load balancing algorithm by combining it with other Meta heuristic Algorithm.</a:t>
            </a:r>
            <a:endParaRPr lang="en-IN" sz="2400" dirty="0">
              <a:effectLst/>
              <a:latin typeface="Times" panose="02020603050405020304" pitchFamily="18" charset="0"/>
              <a:ea typeface="Times New Roman" panose="02020603050405020304" pitchFamily="18" charset="0"/>
              <a:cs typeface="Times New Roman" panose="02020603050405020304" pitchFamily="18" charset="0"/>
            </a:endParaRPr>
          </a:p>
          <a:p>
            <a:pPr marL="342900" indent="-342900" algn="just">
              <a:lnSpc>
                <a:spcPct val="115000"/>
              </a:lnSpc>
              <a:buFont typeface="Arial" panose="020B0604020202020204" pitchFamily="34" charset="0"/>
              <a:buChar char="•"/>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To give</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user the best algorithm for the customized configuration.</a:t>
            </a:r>
            <a:endParaRPr lang="en-IN" sz="2400" dirty="0">
              <a:effectLst/>
              <a:latin typeface="Times" panose="02020603050405020304" pitchFamily="18" charset="0"/>
              <a:ea typeface="Times New Roman" panose="02020603050405020304" pitchFamily="18" charset="0"/>
              <a:cs typeface="Times New Roman" panose="02020603050405020304" pitchFamily="18" charset="0"/>
            </a:endParaRPr>
          </a:p>
          <a:p>
            <a:pPr marL="342900" indent="-342900" algn="just">
              <a:lnSpc>
                <a:spcPct val="115000"/>
              </a:lnSpc>
              <a:buFont typeface="Arial" panose="020B0604020202020204" pitchFamily="34" charset="0"/>
              <a:buChar char="•"/>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To optimize the cost of resources usage.</a:t>
            </a:r>
          </a:p>
          <a:p>
            <a:pPr marL="342900" indent="-342900" algn="just">
              <a:lnSpc>
                <a:spcPct val="115000"/>
              </a:lnSpc>
              <a:buFont typeface="Arial" panose="020B0604020202020204" pitchFamily="34" charset="0"/>
              <a:buChar char="•"/>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Developing meta heuristic load balancing algorithm for better workload distribution among VMs  of data centers by improving Basic Meta Heuristic Algorithm .</a:t>
            </a:r>
          </a:p>
          <a:p>
            <a:pPr marL="342900" indent="-342900" algn="just">
              <a:lnSpc>
                <a:spcPct val="115000"/>
              </a:lnSpc>
              <a:buFont typeface="Arial" panose="020B0604020202020204" pitchFamily="34" charset="0"/>
              <a:buChar char="•"/>
            </a:pPr>
            <a:endParaRPr lang="en-US" sz="2400"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7808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5. Technology Stack</a:t>
            </a:r>
            <a:endParaRPr lang="en-IN" sz="3200" b="1" dirty="0">
              <a:solidFill>
                <a:srgbClr val="46B0FA"/>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BFFF4C72-30E6-1C41-A563-244A86C44048}"/>
              </a:ext>
            </a:extLst>
          </p:cNvPr>
          <p:cNvSpPr txBox="1"/>
          <p:nvPr/>
        </p:nvSpPr>
        <p:spPr>
          <a:xfrm>
            <a:off x="663437" y="1909048"/>
            <a:ext cx="6097656" cy="2970044"/>
          </a:xfrm>
          <a:prstGeom prst="rect">
            <a:avLst/>
          </a:prstGeom>
          <a:noFill/>
        </p:spPr>
        <p:txBody>
          <a:bodyPr wrap="square">
            <a:spAutoFit/>
          </a:bodyPr>
          <a:lstStyle/>
          <a:p>
            <a:pPr marR="381000" algn="just" rtl="0">
              <a:spcBef>
                <a:spcPts val="600"/>
              </a:spcBef>
              <a:spcAft>
                <a:spcPts val="0"/>
              </a:spcAft>
            </a:pPr>
            <a:r>
              <a:rPr lang="en-IN" sz="2000" b="1" i="0" u="sng" dirty="0">
                <a:solidFill>
                  <a:srgbClr val="000000"/>
                </a:solidFill>
                <a:effectLst/>
                <a:latin typeface="Times New Roman" panose="02020603050405020304" pitchFamily="18" charset="0"/>
              </a:rPr>
              <a:t>Development</a:t>
            </a:r>
          </a:p>
          <a:p>
            <a:pPr marR="381000" algn="just" rtl="0">
              <a:spcBef>
                <a:spcPts val="600"/>
              </a:spcBef>
              <a:spcAft>
                <a:spcPts val="0"/>
              </a:spcAft>
            </a:pPr>
            <a:endParaRPr lang="en-IN" b="0" dirty="0">
              <a:effectLst/>
            </a:endParaRPr>
          </a:p>
          <a:p>
            <a:pPr marR="381000" algn="just" rtl="0" fontAlgn="base">
              <a:spcBef>
                <a:spcPts val="0"/>
              </a:spcBef>
              <a:spcAft>
                <a:spcPts val="0"/>
              </a:spcAft>
              <a:buFont typeface="Arial" panose="020B0604020202020204" pitchFamily="34" charset="0"/>
              <a:buChar char="•"/>
            </a:pPr>
            <a:r>
              <a:rPr lang="en-IN" sz="1800" b="1" i="0" u="none" strike="noStrike" dirty="0">
                <a:solidFill>
                  <a:srgbClr val="000000"/>
                </a:solidFill>
                <a:effectLst/>
                <a:latin typeface="Calibri" panose="020F0502020204030204" pitchFamily="34" charset="0"/>
              </a:rPr>
              <a:t>Java </a:t>
            </a:r>
            <a:r>
              <a:rPr lang="en-IN" b="1" dirty="0">
                <a:solidFill>
                  <a:srgbClr val="000000"/>
                </a:solidFill>
                <a:latin typeface="Calibri" panose="020F0502020204030204" pitchFamily="34" charset="0"/>
              </a:rPr>
              <a:t>SDK</a:t>
            </a:r>
            <a:r>
              <a:rPr lang="en-IN" sz="1800" b="1" i="0" u="none" strike="noStrike" dirty="0">
                <a:solidFill>
                  <a:srgbClr val="000000"/>
                </a:solidFill>
                <a:effectLst/>
                <a:latin typeface="Calibri" panose="020F0502020204030204" pitchFamily="34" charset="0"/>
              </a:rPr>
              <a:t> - </a:t>
            </a:r>
            <a:r>
              <a:rPr lang="en-IN" sz="1800" b="0" i="0" u="none" strike="noStrike" dirty="0">
                <a:solidFill>
                  <a:srgbClr val="000000"/>
                </a:solidFill>
                <a:effectLst/>
                <a:latin typeface="Calibri" panose="020F0502020204030204" pitchFamily="34" charset="0"/>
              </a:rPr>
              <a:t>Java 1.</a:t>
            </a:r>
            <a:r>
              <a:rPr lang="en-IN" dirty="0">
                <a:solidFill>
                  <a:srgbClr val="000000"/>
                </a:solidFill>
                <a:latin typeface="Calibri" panose="020F0502020204030204" pitchFamily="34" charset="0"/>
              </a:rPr>
              <a:t>8</a:t>
            </a:r>
          </a:p>
          <a:p>
            <a:pPr marR="381000" algn="just" rtl="0" fontAlgn="base">
              <a:spcBef>
                <a:spcPts val="0"/>
              </a:spcBef>
              <a:spcAft>
                <a:spcPts val="0"/>
              </a:spcAft>
            </a:pPr>
            <a:endParaRPr lang="en-IN" dirty="0">
              <a:solidFill>
                <a:srgbClr val="000000"/>
              </a:solidFill>
              <a:latin typeface="Calibri" panose="020F0502020204030204" pitchFamily="34" charset="0"/>
            </a:endParaRPr>
          </a:p>
          <a:p>
            <a:pPr marR="381000" algn="just" rtl="0" fontAlgn="base">
              <a:spcBef>
                <a:spcPts val="0"/>
              </a:spcBef>
              <a:spcAft>
                <a:spcPts val="0"/>
              </a:spcAft>
              <a:buFont typeface="Arial" panose="020B0604020202020204" pitchFamily="34" charset="0"/>
              <a:buChar char="•"/>
            </a:pPr>
            <a:r>
              <a:rPr lang="en-IN" sz="1800" b="1" i="0" u="none" strike="noStrike" dirty="0">
                <a:solidFill>
                  <a:srgbClr val="000000"/>
                </a:solidFill>
                <a:effectLst/>
                <a:latin typeface="Calibri" panose="020F0502020204030204" pitchFamily="34" charset="0"/>
              </a:rPr>
              <a:t>Cloud analyst </a:t>
            </a:r>
          </a:p>
          <a:p>
            <a:pPr marR="381000" algn="just" rtl="0" fontAlgn="base">
              <a:spcBef>
                <a:spcPts val="0"/>
              </a:spcBef>
              <a:spcAft>
                <a:spcPts val="0"/>
              </a:spcAft>
            </a:pPr>
            <a:endParaRPr lang="en-IN" sz="1800" b="1" i="0" u="none" strike="noStrike" dirty="0">
              <a:solidFill>
                <a:srgbClr val="000000"/>
              </a:solidFill>
              <a:effectLst/>
              <a:latin typeface="Calibri" panose="020F0502020204030204" pitchFamily="34" charset="0"/>
            </a:endParaRPr>
          </a:p>
          <a:p>
            <a:pPr marR="381000" algn="just" rtl="0" fontAlgn="base">
              <a:spcBef>
                <a:spcPts val="0"/>
              </a:spcBef>
              <a:spcAft>
                <a:spcPts val="0"/>
              </a:spcAft>
              <a:buFont typeface="Arial" panose="020B0604020202020204" pitchFamily="34" charset="0"/>
              <a:buChar char="•"/>
            </a:pPr>
            <a:r>
              <a:rPr lang="en-IN" b="1" dirty="0">
                <a:solidFill>
                  <a:srgbClr val="000000"/>
                </a:solidFill>
                <a:latin typeface="Calibri" panose="020F0502020204030204" pitchFamily="34" charset="0"/>
              </a:rPr>
              <a:t>Cloud sim : </a:t>
            </a:r>
            <a:r>
              <a:rPr lang="en-IN" dirty="0">
                <a:solidFill>
                  <a:srgbClr val="000000"/>
                </a:solidFill>
                <a:latin typeface="Calibri" panose="020F0502020204030204" pitchFamily="34" charset="0"/>
              </a:rPr>
              <a:t>version 2.1</a:t>
            </a:r>
            <a:endParaRPr lang="en-IN" sz="1800" i="0" u="none" strike="noStrike" dirty="0">
              <a:solidFill>
                <a:srgbClr val="000000"/>
              </a:solidFill>
              <a:effectLst/>
              <a:latin typeface="Arial" panose="020B0604020202020204" pitchFamily="34" charset="0"/>
            </a:endParaRPr>
          </a:p>
          <a:p>
            <a:br>
              <a:rPr lang="en-IN" b="0" dirty="0">
                <a:effectLst/>
              </a:rPr>
            </a:br>
            <a:br>
              <a:rPr lang="en-IN" b="0" dirty="0">
                <a:effectLst/>
              </a:rPr>
            </a:br>
            <a:endParaRPr lang="en-US" dirty="0"/>
          </a:p>
        </p:txBody>
      </p:sp>
      <p:sp>
        <p:nvSpPr>
          <p:cNvPr id="7" name="TextBox 6">
            <a:extLst>
              <a:ext uri="{FF2B5EF4-FFF2-40B4-BE49-F238E27FC236}">
                <a16:creationId xmlns:a16="http://schemas.microsoft.com/office/drawing/2014/main" id="{4B6514C4-30FA-6043-89BA-B7447FCFE781}"/>
              </a:ext>
            </a:extLst>
          </p:cNvPr>
          <p:cNvSpPr txBox="1"/>
          <p:nvPr/>
        </p:nvSpPr>
        <p:spPr>
          <a:xfrm>
            <a:off x="6428132" y="1909048"/>
            <a:ext cx="6097656" cy="646331"/>
          </a:xfrm>
          <a:prstGeom prst="rect">
            <a:avLst/>
          </a:prstGeom>
          <a:noFill/>
        </p:spPr>
        <p:txBody>
          <a:bodyPr wrap="square">
            <a:spAutoFit/>
          </a:bodyPr>
          <a:lstStyle/>
          <a:p>
            <a:br>
              <a:rPr lang="en-IN" b="0" dirty="0">
                <a:effectLst/>
              </a:rPr>
            </a:br>
            <a:endParaRPr lang="en-US" dirty="0"/>
          </a:p>
        </p:txBody>
      </p:sp>
    </p:spTree>
    <p:extLst>
      <p:ext uri="{BB962C8B-B14F-4D97-AF65-F5344CB8AC3E}">
        <p14:creationId xmlns:p14="http://schemas.microsoft.com/office/powerpoint/2010/main" val="579667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6. Design Diagram</a:t>
            </a:r>
            <a:endParaRPr lang="en-IN" sz="3200" b="1" dirty="0">
              <a:solidFill>
                <a:srgbClr val="46B0FA"/>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4EAEB08E-8565-4C41-9315-A4309B6F2CD6}"/>
              </a:ext>
            </a:extLst>
          </p:cNvPr>
          <p:cNvSpPr txBox="1"/>
          <p:nvPr/>
        </p:nvSpPr>
        <p:spPr>
          <a:xfrm>
            <a:off x="325927" y="1632071"/>
            <a:ext cx="11044859" cy="1818447"/>
          </a:xfrm>
          <a:prstGeom prst="rect">
            <a:avLst/>
          </a:prstGeom>
          <a:noFill/>
        </p:spPr>
        <p:txBody>
          <a:bodyPr wrap="square">
            <a:spAutoFit/>
          </a:bodyPr>
          <a:lstStyle/>
          <a:p>
            <a:pPr algn="just" rtl="0" fontAlgn="base">
              <a:spcBef>
                <a:spcPts val="0"/>
              </a:spcBef>
              <a:spcAft>
                <a:spcPts val="0"/>
              </a:spcAft>
            </a:pPr>
            <a:endParaRPr lang="en-IN" sz="1800" b="0" i="0" u="none" strike="noStrike" dirty="0">
              <a:solidFill>
                <a:srgbClr val="000000"/>
              </a:solidFill>
              <a:effectLst/>
              <a:latin typeface="Arial" panose="020B0604020202020204" pitchFamily="34" charset="0"/>
            </a:endParaRPr>
          </a:p>
          <a:p>
            <a:pPr rtl="0">
              <a:spcBef>
                <a:spcPts val="500"/>
              </a:spcBef>
              <a:spcAft>
                <a:spcPts val="0"/>
              </a:spcAft>
            </a:pPr>
            <a:br>
              <a:rPr lang="en-IN" b="0" dirty="0">
                <a:effectLst/>
              </a:rPr>
            </a:br>
            <a:br>
              <a:rPr lang="en-IN" b="0" dirty="0">
                <a:effectLst/>
              </a:rPr>
            </a:br>
            <a:br>
              <a:rPr lang="en-IN" b="0" dirty="0">
                <a:effectLst/>
              </a:rPr>
            </a:br>
            <a:br>
              <a:rPr lang="en-IN" b="0" dirty="0">
                <a:effectLst/>
              </a:rPr>
            </a:br>
            <a:endParaRPr lang="en-US" dirty="0"/>
          </a:p>
        </p:txBody>
      </p:sp>
      <p:pic>
        <p:nvPicPr>
          <p:cNvPr id="4" name="Picture 3">
            <a:extLst>
              <a:ext uri="{FF2B5EF4-FFF2-40B4-BE49-F238E27FC236}">
                <a16:creationId xmlns:a16="http://schemas.microsoft.com/office/drawing/2014/main" id="{6C00F397-1058-4ED5-1F85-3564029A8465}"/>
              </a:ext>
            </a:extLst>
          </p:cNvPr>
          <p:cNvPicPr>
            <a:picLocks noChangeAspect="1"/>
          </p:cNvPicPr>
          <p:nvPr/>
        </p:nvPicPr>
        <p:blipFill>
          <a:blip r:embed="rId2"/>
          <a:stretch>
            <a:fillRect/>
          </a:stretch>
        </p:blipFill>
        <p:spPr>
          <a:xfrm>
            <a:off x="758461" y="905435"/>
            <a:ext cx="10829364" cy="5703940"/>
          </a:xfrm>
          <a:prstGeom prst="rect">
            <a:avLst/>
          </a:prstGeom>
        </p:spPr>
      </p:pic>
    </p:spTree>
    <p:extLst>
      <p:ext uri="{BB962C8B-B14F-4D97-AF65-F5344CB8AC3E}">
        <p14:creationId xmlns:p14="http://schemas.microsoft.com/office/powerpoint/2010/main" val="23747550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15945</TotalTime>
  <Words>6124</Words>
  <Application>Microsoft Office PowerPoint</Application>
  <PresentationFormat>Widescreen</PresentationFormat>
  <Paragraphs>264</Paragraphs>
  <Slides>37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Calibri</vt:lpstr>
      <vt:lpstr>Calibri Light</vt:lpstr>
      <vt:lpstr>Söhne</vt:lpstr>
      <vt:lpstr>Times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Stuti Gandhi</dc:creator>
  <cp:lastModifiedBy>A J</cp:lastModifiedBy>
  <cp:revision>614</cp:revision>
  <dcterms:created xsi:type="dcterms:W3CDTF">2021-05-06T09:42:21Z</dcterms:created>
  <dcterms:modified xsi:type="dcterms:W3CDTF">2023-04-24T17:51:31Z</dcterms:modified>
</cp:coreProperties>
</file>