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AFCAE-D036-4D72-8E1F-DC97C80D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1ACCD-AEB4-4A11-A7FE-A23E6D76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DD352-D5FD-45CA-9F0F-9936AB6C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00CD2-0DF0-4B1E-B5E7-2D64FFFE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485FB-F2EC-4CC7-898E-8C51665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6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5CC9-920C-4FC8-805B-8D4224DD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A8731E-B150-4A12-BE63-91ACEF8D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8C091-60AF-4393-9F7E-798B52E3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CD329D-CC96-4975-A1F0-B8F060C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FFEDE-8F5B-4648-9B2D-99BD740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68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736FA8-281F-41D3-B357-CCA27F2E2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6AF820-6F3C-4EEA-9EE0-BB91793B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E7E2B-B463-4A4D-93B3-3BD5316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9D41B-1E17-4E2E-ABE5-681B994C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9DBAB-162D-44D2-B673-BA154AF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1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B16B1-23B1-4015-BCC4-06D64B5D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82ACB-771D-4B72-A819-7EE27D82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72283-6CAD-4D8F-AF90-C68373A5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5D56C-6883-47DD-91C7-70247C2A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A1A91-417B-4C14-8117-67995C4D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25C6A-379A-491E-94EE-6D184C7A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8FD6C-6E5D-48F2-BB51-B74DA675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2FA57-F5CE-42A7-886E-5B1F8402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2FAD4E-FF18-4DBE-B680-FBEAAE6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00360-65F4-4987-A05E-0861ACD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17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837CF-5C60-467D-8AB0-B9A89947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536CA-86B7-4CB9-9094-D076E22A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3C5B5-E9D0-4095-A6AE-A56D2B05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BE561E-EB7D-4E0A-B3EC-543C5411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FD1B39-2D9D-45BD-A7F6-BF24729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AA5426-A160-4E83-9E2B-7AC47803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F0B41-82D3-4525-9FF1-319CC0FA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E025CA-F6AF-4C4F-AD44-E41E396A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76B916-9715-432D-8C6F-F2F62072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021CA6-755E-48DB-BCAE-DF3C095A7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2C351-5FB9-46F0-93D2-84DD3F8CB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0CF6A4-B5D8-4A48-A0D7-258BA462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CBB59-0202-46BA-AD75-B2FD627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280B8A-9FA2-4CEB-8D00-5475645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9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F7F31-D177-4F1F-9AD3-C2D1181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A4F933-5949-4C10-AF59-AAE1E97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FC3680-C32D-4205-9483-97CB445F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55CFD7-0675-4BC3-B1CD-15ADADBC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8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CB0E8B-5F3E-4633-8B1E-72688C0C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712B7A-DC10-4F19-9453-08B16379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D58186-2928-4CB7-9033-3A02BE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239A2-D323-4C59-B078-33E281FF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81D26-B0D4-4CD6-BF9C-E8CAA866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9DB958-BEB3-49C3-B91B-4BCB4453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231EE-1F3D-4908-A211-5C73CA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36214-BF13-4E28-8BD5-3370620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1EBCF-87AC-493E-BD3B-066806AF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2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BA5C8-1BAB-44C7-ABDD-01338E2C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88B034-AEC7-4E35-A8AD-F3FF6058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72A2E-AF37-4576-B3B6-F818177F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453C49-4D14-448A-BF97-2E25DD04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0A42BC-1E04-4F09-8E1D-23254684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5F29CD-B8EE-4F64-B33C-167694C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1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2DBBC7-5569-4937-88D8-95ACC32A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26CE9-6D52-4D8B-B882-C25AA2E8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CCF7D-2B5B-411D-8383-77F38551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61A03-0A26-4AF6-AAC0-A58F6017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E66B51-C998-422D-8509-5195E25FD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9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2BF28-A631-41A1-8BA2-1ABE74BA0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C8 c8 c8 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1FC659-333D-40A7-BFC1-E97DD1333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800" dirty="0"/>
              <a:t>In-Sample is extended recursively</a:t>
            </a:r>
            <a:endParaRPr lang="zh-TW" altLang="en-US" sz="4800" dirty="0"/>
          </a:p>
        </p:txBody>
      </p:sp>
      <p:grpSp>
        <p:nvGrpSpPr>
          <p:cNvPr id="2052" name="群組 2051">
            <a:extLst>
              <a:ext uri="{FF2B5EF4-FFF2-40B4-BE49-F238E27FC236}">
                <a16:creationId xmlns:a16="http://schemas.microsoft.com/office/drawing/2014/main" id="{52A4704F-D4B0-4C37-B5F3-E678318CEC98}"/>
              </a:ext>
            </a:extLst>
          </p:cNvPr>
          <p:cNvGrpSpPr/>
          <p:nvPr/>
        </p:nvGrpSpPr>
        <p:grpSpPr>
          <a:xfrm>
            <a:off x="1666088" y="1412636"/>
            <a:ext cx="8859824" cy="2905598"/>
            <a:chOff x="1023476" y="894963"/>
            <a:chExt cx="6644868" cy="2179199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979C60C-F3DE-423C-9D4A-0A7F83265CB0}"/>
                </a:ext>
              </a:extLst>
            </p:cNvPr>
            <p:cNvCxnSpPr/>
            <p:nvPr/>
          </p:nvCxnSpPr>
          <p:spPr>
            <a:xfrm>
              <a:off x="1475656" y="1995686"/>
              <a:ext cx="61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653E2A8-48F4-4B14-B1DC-5995F4BC1BEB}"/>
                </a:ext>
              </a:extLst>
            </p:cNvPr>
            <p:cNvSpPr/>
            <p:nvPr/>
          </p:nvSpPr>
          <p:spPr>
            <a:xfrm>
              <a:off x="3795107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38D67033-DA69-4E09-B5A3-87EDC2829F3A}"/>
                </a:ext>
              </a:extLst>
            </p:cNvPr>
            <p:cNvGrpSpPr/>
            <p:nvPr/>
          </p:nvGrpSpPr>
          <p:grpSpPr>
            <a:xfrm>
              <a:off x="1491528" y="2008262"/>
              <a:ext cx="1800200" cy="288032"/>
              <a:chOff x="1475656" y="1995686"/>
              <a:chExt cx="1800200" cy="288032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51013E7-608C-495C-A569-605DA3F2C550}"/>
                  </a:ext>
                </a:extLst>
              </p:cNvPr>
              <p:cNvCxnSpPr/>
              <p:nvPr/>
            </p:nvCxnSpPr>
            <p:spPr>
              <a:xfrm>
                <a:off x="14756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C41026A-D780-4BE3-924C-043A43A07804}"/>
                  </a:ext>
                </a:extLst>
              </p:cNvPr>
              <p:cNvCxnSpPr/>
              <p:nvPr/>
            </p:nvCxnSpPr>
            <p:spPr>
              <a:xfrm>
                <a:off x="1475656" y="2283718"/>
                <a:ext cx="18002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87ADB96-8745-470A-AC61-AA7F5FDFCED9}"/>
                  </a:ext>
                </a:extLst>
              </p:cNvPr>
              <p:cNvCxnSpPr/>
              <p:nvPr/>
            </p:nvCxnSpPr>
            <p:spPr>
              <a:xfrm>
                <a:off x="32758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800AF47-EA9B-491C-BBE8-95309B89CBA8}"/>
                </a:ext>
              </a:extLst>
            </p:cNvPr>
            <p:cNvSpPr txBox="1"/>
            <p:nvPr/>
          </p:nvSpPr>
          <p:spPr>
            <a:xfrm>
              <a:off x="1023476" y="2388980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1973Q1</a:t>
              </a:r>
              <a:endParaRPr lang="zh-TW" altLang="en-US" sz="2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2D7D1D5-E0F4-4ADE-A692-356C78348AA0}"/>
                </a:ext>
              </a:extLst>
            </p:cNvPr>
            <p:cNvSpPr txBox="1"/>
            <p:nvPr/>
          </p:nvSpPr>
          <p:spPr>
            <a:xfrm>
              <a:off x="2823676" y="238708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1982Q4</a:t>
              </a:r>
              <a:endParaRPr lang="zh-TW" altLang="en-US" sz="2400" dirty="0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A792F0F-2D03-4F24-8FAF-7FABB578BD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0" r="36158" b="8671"/>
            <a:stretch/>
          </p:blipFill>
          <p:spPr bwMode="auto">
            <a:xfrm>
              <a:off x="2258676" y="2057874"/>
              <a:ext cx="255030" cy="306023"/>
            </a:xfrm>
            <a:prstGeom prst="rect">
              <a:avLst/>
            </a:prstGeom>
            <a:noFill/>
            <a:ln w="28575">
              <a:noFill/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744EE68-EA3B-4B48-8833-E47CC603D4EC}"/>
                </a:ext>
              </a:extLst>
            </p:cNvPr>
            <p:cNvSpPr txBox="1"/>
            <p:nvPr/>
          </p:nvSpPr>
          <p:spPr>
            <a:xfrm>
              <a:off x="3471055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1983Q1</a:t>
              </a:r>
              <a:endParaRPr lang="zh-TW" altLang="en-US" sz="2400" dirty="0"/>
            </a:p>
          </p:txBody>
        </p:sp>
        <p:sp>
          <p:nvSpPr>
            <p:cNvPr id="21" name="箭號: 弧形下彎 20">
              <a:extLst>
                <a:ext uri="{FF2B5EF4-FFF2-40B4-BE49-F238E27FC236}">
                  <a16:creationId xmlns:a16="http://schemas.microsoft.com/office/drawing/2014/main" id="{82BF6EF2-1C81-44AD-99C4-9C99FE07BE87}"/>
                </a:ext>
              </a:extLst>
            </p:cNvPr>
            <p:cNvSpPr/>
            <p:nvPr/>
          </p:nvSpPr>
          <p:spPr>
            <a:xfrm>
              <a:off x="3291728" y="1275606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77FA035D-59E4-4F5C-807C-9CF7DF403E56}"/>
                </a:ext>
              </a:extLst>
            </p:cNvPr>
            <p:cNvCxnSpPr/>
            <p:nvPr/>
          </p:nvCxnSpPr>
          <p:spPr>
            <a:xfrm>
              <a:off x="1491528" y="2127555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6D3786C-28F2-4156-BCC3-C54307BB71E6}"/>
                </a:ext>
              </a:extLst>
            </p:cNvPr>
            <p:cNvCxnSpPr/>
            <p:nvPr/>
          </p:nvCxnSpPr>
          <p:spPr>
            <a:xfrm>
              <a:off x="1491528" y="2415587"/>
              <a:ext cx="2448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0F4B565-8D80-44F3-BF4D-FC3F6276709A}"/>
                </a:ext>
              </a:extLst>
            </p:cNvPr>
            <p:cNvCxnSpPr/>
            <p:nvPr/>
          </p:nvCxnSpPr>
          <p:spPr>
            <a:xfrm>
              <a:off x="3952342" y="2121686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D5183885-C4D1-422E-8C98-A1D79DCA7094}"/>
                </a:ext>
              </a:extLst>
            </p:cNvPr>
            <p:cNvSpPr/>
            <p:nvPr/>
          </p:nvSpPr>
          <p:spPr>
            <a:xfrm>
              <a:off x="4644040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372A5DB-F65D-40B3-8396-944EE9BF3F73}"/>
                </a:ext>
              </a:extLst>
            </p:cNvPr>
            <p:cNvSpPr txBox="1"/>
            <p:nvPr/>
          </p:nvSpPr>
          <p:spPr>
            <a:xfrm>
              <a:off x="4427984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1983Q2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" name="文字方塊 2047">
                  <a:extLst>
                    <a:ext uri="{FF2B5EF4-FFF2-40B4-BE49-F238E27FC236}">
                      <a16:creationId xmlns:a16="http://schemas.microsoft.com/office/drawing/2014/main" id="{4C54F871-E81C-4E2C-B519-544C3734D75E}"/>
                    </a:ext>
                  </a:extLst>
                </p:cNvPr>
                <p:cNvSpPr txBox="1"/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48" name="文字方塊 2047">
                  <a:extLst>
                    <a:ext uri="{FF2B5EF4-FFF2-40B4-BE49-F238E27FC236}">
                      <a16:creationId xmlns:a16="http://schemas.microsoft.com/office/drawing/2014/main" id="{4C54F871-E81C-4E2C-B519-544C3734D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563" r="-6250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號: 弧形下彎 35">
              <a:extLst>
                <a:ext uri="{FF2B5EF4-FFF2-40B4-BE49-F238E27FC236}">
                  <a16:creationId xmlns:a16="http://schemas.microsoft.com/office/drawing/2014/main" id="{4F7F59C8-F3FB-4F6A-AF11-43DD05305031}"/>
                </a:ext>
              </a:extLst>
            </p:cNvPr>
            <p:cNvSpPr/>
            <p:nvPr/>
          </p:nvSpPr>
          <p:spPr>
            <a:xfrm>
              <a:off x="4078110" y="1275327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91ECDD9-72D0-4273-B92F-222D6D599002}"/>
                </a:ext>
              </a:extLst>
            </p:cNvPr>
            <p:cNvSpPr/>
            <p:nvPr/>
          </p:nvSpPr>
          <p:spPr>
            <a:xfrm>
              <a:off x="7020272" y="1882921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47AD01E-10D1-46CE-AB54-F91E509A6F89}"/>
                </a:ext>
              </a:extLst>
            </p:cNvPr>
            <p:cNvSpPr txBox="1"/>
            <p:nvPr/>
          </p:nvSpPr>
          <p:spPr>
            <a:xfrm>
              <a:off x="6732240" y="1558829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2009Q1</a:t>
              </a:r>
              <a:endParaRPr lang="zh-TW" altLang="en-US" sz="2400" dirty="0"/>
            </a:p>
          </p:txBody>
        </p:sp>
        <p:sp>
          <p:nvSpPr>
            <p:cNvPr id="2051" name="文字方塊 2050">
              <a:extLst>
                <a:ext uri="{FF2B5EF4-FFF2-40B4-BE49-F238E27FC236}">
                  <a16:creationId xmlns:a16="http://schemas.microsoft.com/office/drawing/2014/main" id="{983CDACB-B840-464B-8376-EB8C0ADD7B0E}"/>
                </a:ext>
              </a:extLst>
            </p:cNvPr>
            <p:cNvSpPr txBox="1"/>
            <p:nvPr/>
          </p:nvSpPr>
          <p:spPr>
            <a:xfrm>
              <a:off x="5508104" y="1342358"/>
              <a:ext cx="84892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267" b="1" dirty="0">
                  <a:solidFill>
                    <a:schemeClr val="accent1"/>
                  </a:solidFill>
                </a:rPr>
                <a:t>…….</a:t>
              </a:r>
              <a:endParaRPr lang="zh-TW" altLang="en-US" sz="4267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箭號: 弧形下彎 40">
              <a:extLst>
                <a:ext uri="{FF2B5EF4-FFF2-40B4-BE49-F238E27FC236}">
                  <a16:creationId xmlns:a16="http://schemas.microsoft.com/office/drawing/2014/main" id="{AD60DFC1-E5DD-4334-9BD1-6717E5AB2DA6}"/>
                </a:ext>
              </a:extLst>
            </p:cNvPr>
            <p:cNvSpPr/>
            <p:nvPr/>
          </p:nvSpPr>
          <p:spPr>
            <a:xfrm>
              <a:off x="6460080" y="1278322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0B55C04-F1A7-437E-8690-DC6498661FD6}"/>
                </a:ext>
              </a:extLst>
            </p:cNvPr>
            <p:cNvSpPr txBox="1"/>
            <p:nvPr/>
          </p:nvSpPr>
          <p:spPr>
            <a:xfrm>
              <a:off x="6876256" y="2340917"/>
              <a:ext cx="7026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1"/>
                  </a:solidFill>
                </a:rPr>
                <a:t>End</a:t>
              </a:r>
              <a:endParaRPr lang="zh-TW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FAD8605-9B0E-4E74-8596-4AB5DA50E54F}"/>
                </a:ext>
              </a:extLst>
            </p:cNvPr>
            <p:cNvSpPr txBox="1"/>
            <p:nvPr/>
          </p:nvSpPr>
          <p:spPr>
            <a:xfrm>
              <a:off x="1959580" y="2727913"/>
              <a:ext cx="117751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1"/>
                  </a:solidFill>
                </a:rPr>
                <a:t>In-Sample</a:t>
              </a:r>
              <a:endParaRPr lang="zh-TW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38E7449-919C-4C12-81E4-016AAC4A52A5}"/>
                </a:ext>
              </a:extLst>
            </p:cNvPr>
            <p:cNvSpPr txBox="1"/>
            <p:nvPr/>
          </p:nvSpPr>
          <p:spPr>
            <a:xfrm>
              <a:off x="3312754" y="894963"/>
              <a:ext cx="161928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</a:rPr>
                <a:t>out-of-sample </a:t>
              </a:r>
              <a:endParaRPr lang="zh-TW" altLang="en-US" sz="2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8B374A4-BDC4-44FF-A3AE-5D4D1DCD580F}"/>
              </a:ext>
            </a:extLst>
          </p:cNvPr>
          <p:cNvGrpSpPr/>
          <p:nvPr/>
        </p:nvGrpSpPr>
        <p:grpSpPr>
          <a:xfrm>
            <a:off x="1666088" y="3856569"/>
            <a:ext cx="8859824" cy="2905598"/>
            <a:chOff x="1023476" y="894963"/>
            <a:chExt cx="6644868" cy="2179199"/>
          </a:xfrm>
        </p:grpSpPr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B5A89AB0-A8EE-4CD4-BAB2-99447B62D48A}"/>
                </a:ext>
              </a:extLst>
            </p:cNvPr>
            <p:cNvCxnSpPr/>
            <p:nvPr/>
          </p:nvCxnSpPr>
          <p:spPr>
            <a:xfrm>
              <a:off x="1475656" y="1995686"/>
              <a:ext cx="6120000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7E79FEAC-B87B-496B-B6C3-469E4895FF0A}"/>
                </a:ext>
              </a:extLst>
            </p:cNvPr>
            <p:cNvSpPr/>
            <p:nvPr/>
          </p:nvSpPr>
          <p:spPr>
            <a:xfrm>
              <a:off x="3795107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65C68B-4EB0-4662-958A-D89F48CF25AE}"/>
                </a:ext>
              </a:extLst>
            </p:cNvPr>
            <p:cNvGrpSpPr/>
            <p:nvPr/>
          </p:nvGrpSpPr>
          <p:grpSpPr>
            <a:xfrm>
              <a:off x="1491528" y="2008262"/>
              <a:ext cx="1800200" cy="288032"/>
              <a:chOff x="1475656" y="1995686"/>
              <a:chExt cx="1800200" cy="288032"/>
            </a:xfrm>
          </p:grpSpPr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F8E67EC3-F520-442A-8535-B07113EA35A4}"/>
                  </a:ext>
                </a:extLst>
              </p:cNvPr>
              <p:cNvCxnSpPr/>
              <p:nvPr/>
            </p:nvCxnSpPr>
            <p:spPr>
              <a:xfrm>
                <a:off x="14756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DCD213DD-711F-46A1-8CD0-CC7E72D33872}"/>
                  </a:ext>
                </a:extLst>
              </p:cNvPr>
              <p:cNvCxnSpPr/>
              <p:nvPr/>
            </p:nvCxnSpPr>
            <p:spPr>
              <a:xfrm>
                <a:off x="1475656" y="2283718"/>
                <a:ext cx="18002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65D82CF0-179C-4191-9389-227AD8A3D259}"/>
                  </a:ext>
                </a:extLst>
              </p:cNvPr>
              <p:cNvCxnSpPr/>
              <p:nvPr/>
            </p:nvCxnSpPr>
            <p:spPr>
              <a:xfrm>
                <a:off x="32758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96C1ABF-D7C5-4875-A6D9-79976DCD173B}"/>
                </a:ext>
              </a:extLst>
            </p:cNvPr>
            <p:cNvSpPr txBox="1"/>
            <p:nvPr/>
          </p:nvSpPr>
          <p:spPr>
            <a:xfrm>
              <a:off x="1023476" y="2388980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1973Q1</a:t>
              </a:r>
              <a:endParaRPr lang="zh-TW" altLang="en-US" sz="24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8C8971C-688F-4DBE-AA09-51DAEB6CF7D0}"/>
                </a:ext>
              </a:extLst>
            </p:cNvPr>
            <p:cNvSpPr txBox="1"/>
            <p:nvPr/>
          </p:nvSpPr>
          <p:spPr>
            <a:xfrm>
              <a:off x="2823676" y="238708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1982Q4</a:t>
              </a:r>
              <a:endParaRPr lang="zh-TW" altLang="en-US" sz="2400" dirty="0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C77FDF35-8FCD-461E-AE5E-C5A438B37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0" r="36158" b="8671"/>
            <a:stretch/>
          </p:blipFill>
          <p:spPr bwMode="auto">
            <a:xfrm>
              <a:off x="2258676" y="2057874"/>
              <a:ext cx="255030" cy="306023"/>
            </a:xfrm>
            <a:prstGeom prst="rect">
              <a:avLst/>
            </a:prstGeom>
            <a:noFill/>
            <a:ln w="28575">
              <a:noFill/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18F87CB-DD7B-4257-8899-13651FE06BC8}"/>
                </a:ext>
              </a:extLst>
            </p:cNvPr>
            <p:cNvSpPr txBox="1"/>
            <p:nvPr/>
          </p:nvSpPr>
          <p:spPr>
            <a:xfrm>
              <a:off x="3471055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1986Q4</a:t>
              </a:r>
              <a:endParaRPr lang="zh-TW" altLang="en-US" sz="2400" dirty="0"/>
            </a:p>
          </p:txBody>
        </p:sp>
        <p:sp>
          <p:nvSpPr>
            <p:cNvPr id="54" name="箭號: 弧形下彎 53">
              <a:extLst>
                <a:ext uri="{FF2B5EF4-FFF2-40B4-BE49-F238E27FC236}">
                  <a16:creationId xmlns:a16="http://schemas.microsoft.com/office/drawing/2014/main" id="{8B5F5EE8-10BE-4937-8EB0-594AA1B2F4FD}"/>
                </a:ext>
              </a:extLst>
            </p:cNvPr>
            <p:cNvSpPr/>
            <p:nvPr/>
          </p:nvSpPr>
          <p:spPr>
            <a:xfrm>
              <a:off x="3291728" y="1275606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40B32D2-0BD7-4C19-AD77-208EAC31089D}"/>
                </a:ext>
              </a:extLst>
            </p:cNvPr>
            <p:cNvCxnSpPr/>
            <p:nvPr/>
          </p:nvCxnSpPr>
          <p:spPr>
            <a:xfrm>
              <a:off x="1491528" y="2127555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DCB19FA-CFED-4EC2-BFFE-6EEE5EA1AC34}"/>
                </a:ext>
              </a:extLst>
            </p:cNvPr>
            <p:cNvCxnSpPr/>
            <p:nvPr/>
          </p:nvCxnSpPr>
          <p:spPr>
            <a:xfrm>
              <a:off x="1491528" y="2415587"/>
              <a:ext cx="2448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E53D4D7A-7241-4EE8-9B72-FE06FFBD2206}"/>
                </a:ext>
              </a:extLst>
            </p:cNvPr>
            <p:cNvCxnSpPr/>
            <p:nvPr/>
          </p:nvCxnSpPr>
          <p:spPr>
            <a:xfrm>
              <a:off x="3952342" y="2121686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9ED276BB-F2D8-41A4-BCE4-0A1101906340}"/>
                </a:ext>
              </a:extLst>
            </p:cNvPr>
            <p:cNvSpPr/>
            <p:nvPr/>
          </p:nvSpPr>
          <p:spPr>
            <a:xfrm>
              <a:off x="4644040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9847A52-1560-43A1-8BFD-8A6CC9B4285C}"/>
                </a:ext>
              </a:extLst>
            </p:cNvPr>
            <p:cNvSpPr txBox="1"/>
            <p:nvPr/>
          </p:nvSpPr>
          <p:spPr>
            <a:xfrm>
              <a:off x="4427984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1987Q1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579429E-7B13-442C-8ECF-3D8946CB3843}"/>
                    </a:ext>
                  </a:extLst>
                </p:cNvPr>
                <p:cNvSpPr txBox="1"/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579429E-7B13-442C-8ECF-3D8946CB3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563" r="-6250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箭號: 弧形下彎 60">
              <a:extLst>
                <a:ext uri="{FF2B5EF4-FFF2-40B4-BE49-F238E27FC236}">
                  <a16:creationId xmlns:a16="http://schemas.microsoft.com/office/drawing/2014/main" id="{85469F71-F355-4CB8-84A6-5E1604405DB3}"/>
                </a:ext>
              </a:extLst>
            </p:cNvPr>
            <p:cNvSpPr/>
            <p:nvPr/>
          </p:nvSpPr>
          <p:spPr>
            <a:xfrm>
              <a:off x="4078110" y="1275327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8126E7AD-0152-4C5F-85AE-AAD971F5CAA3}"/>
                </a:ext>
              </a:extLst>
            </p:cNvPr>
            <p:cNvSpPr/>
            <p:nvPr/>
          </p:nvSpPr>
          <p:spPr>
            <a:xfrm>
              <a:off x="7020272" y="1882921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BEE8C53-238A-439A-8AA6-CF506458A7C4}"/>
                </a:ext>
              </a:extLst>
            </p:cNvPr>
            <p:cNvSpPr txBox="1"/>
            <p:nvPr/>
          </p:nvSpPr>
          <p:spPr>
            <a:xfrm>
              <a:off x="6732240" y="1558829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2009Q1</a:t>
              </a:r>
              <a:endParaRPr lang="zh-TW" altLang="en-US" sz="24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8FA8BCC-64EE-4202-B9FE-0AB1140825DF}"/>
                </a:ext>
              </a:extLst>
            </p:cNvPr>
            <p:cNvSpPr txBox="1"/>
            <p:nvPr/>
          </p:nvSpPr>
          <p:spPr>
            <a:xfrm>
              <a:off x="5508104" y="1342358"/>
              <a:ext cx="84892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267" b="1" dirty="0">
                  <a:solidFill>
                    <a:schemeClr val="accent2"/>
                  </a:solidFill>
                </a:rPr>
                <a:t>…….</a:t>
              </a:r>
              <a:endParaRPr lang="zh-TW" altLang="en-US" sz="4267" b="1" dirty="0">
                <a:solidFill>
                  <a:schemeClr val="accent2"/>
                </a:solidFill>
              </a:endParaRPr>
            </a:p>
          </p:txBody>
        </p:sp>
        <p:sp>
          <p:nvSpPr>
            <p:cNvPr id="65" name="箭號: 弧形下彎 64">
              <a:extLst>
                <a:ext uri="{FF2B5EF4-FFF2-40B4-BE49-F238E27FC236}">
                  <a16:creationId xmlns:a16="http://schemas.microsoft.com/office/drawing/2014/main" id="{700A2F99-3302-49E8-A71A-73264376E48D}"/>
                </a:ext>
              </a:extLst>
            </p:cNvPr>
            <p:cNvSpPr/>
            <p:nvPr/>
          </p:nvSpPr>
          <p:spPr>
            <a:xfrm>
              <a:off x="6460080" y="1278322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5C7039D-801B-40F2-8CF1-3B299AB5E5C9}"/>
                </a:ext>
              </a:extLst>
            </p:cNvPr>
            <p:cNvSpPr txBox="1"/>
            <p:nvPr/>
          </p:nvSpPr>
          <p:spPr>
            <a:xfrm>
              <a:off x="6876256" y="2340917"/>
              <a:ext cx="7026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2"/>
                  </a:solidFill>
                </a:rPr>
                <a:t>End</a:t>
              </a:r>
              <a:endParaRPr lang="zh-TW" alt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A23E9EA-285E-48CB-B1F0-3AF396801CD4}"/>
                </a:ext>
              </a:extLst>
            </p:cNvPr>
            <p:cNvSpPr txBox="1"/>
            <p:nvPr/>
          </p:nvSpPr>
          <p:spPr>
            <a:xfrm>
              <a:off x="1959580" y="2727913"/>
              <a:ext cx="117751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</a:rPr>
                <a:t>In-Sample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DFD5480-2088-481D-A870-FEEA312D63E7}"/>
                </a:ext>
              </a:extLst>
            </p:cNvPr>
            <p:cNvSpPr txBox="1"/>
            <p:nvPr/>
          </p:nvSpPr>
          <p:spPr>
            <a:xfrm>
              <a:off x="3312754" y="894963"/>
              <a:ext cx="161928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>
                      <a:lumMod val="65000"/>
                    </a:schemeClr>
                  </a:solidFill>
                </a:rPr>
                <a:t>out-of-sample </a:t>
              </a:r>
              <a:endParaRPr lang="zh-TW" altLang="en-US" sz="2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53" name="文字方塊 2052">
            <a:extLst>
              <a:ext uri="{FF2B5EF4-FFF2-40B4-BE49-F238E27FC236}">
                <a16:creationId xmlns:a16="http://schemas.microsoft.com/office/drawing/2014/main" id="{9E5AFD60-E050-4ACC-AAE4-F3F26C2D3283}"/>
              </a:ext>
            </a:extLst>
          </p:cNvPr>
          <p:cNvSpPr txBox="1"/>
          <p:nvPr/>
        </p:nvSpPr>
        <p:spPr>
          <a:xfrm>
            <a:off x="788665" y="1602614"/>
            <a:ext cx="29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For k=1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領先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季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942FBE2-E11A-44DB-B2C6-FAF4C3FEE0B6}"/>
              </a:ext>
            </a:extLst>
          </p:cNvPr>
          <p:cNvSpPr txBox="1"/>
          <p:nvPr/>
        </p:nvSpPr>
        <p:spPr>
          <a:xfrm>
            <a:off x="787955" y="4472729"/>
            <a:ext cx="29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For k=16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領先</a:t>
            </a:r>
            <a:r>
              <a:rPr lang="en-US" altLang="zh-TW" sz="2400" dirty="0">
                <a:ea typeface="微軟正黑體" panose="020B0604030504040204" pitchFamily="34" charset="-120"/>
              </a:rPr>
              <a:t>16</a:t>
            </a:r>
            <a:r>
              <a:rPr lang="zh-TW" altLang="en-US" sz="2400" dirty="0">
                <a:ea typeface="微軟正黑體" panose="020B0604030504040204" pitchFamily="34" charset="-120"/>
              </a:rPr>
              <a:t>季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2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C8 c8 c8 </vt:lpstr>
      <vt:lpstr>In-Sample is extended recursively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林郁軒</cp:lastModifiedBy>
  <cp:revision>2</cp:revision>
  <dcterms:created xsi:type="dcterms:W3CDTF">2019-05-08T15:08:30Z</dcterms:created>
  <dcterms:modified xsi:type="dcterms:W3CDTF">2019-12-11T11:48:44Z</dcterms:modified>
</cp:coreProperties>
</file>