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06"/>
    <a:srgbClr val="00AF92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3" d="100"/>
          <a:sy n="93" d="100"/>
        </p:scale>
        <p:origin x="8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2019/3/4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2019/3/4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2019/3/4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66010" y="1086013"/>
            <a:ext cx="6503670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项目二</a:t>
            </a:r>
            <a: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客户信息管理软件</a:t>
            </a:r>
            <a:endParaRPr lang="zh-CN" altLang="zh-CN" sz="6000" b="1" dirty="0" smtClean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86458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 smtClean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20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36333" y="575353"/>
            <a:ext cx="7335748" cy="4568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708917" y="0"/>
            <a:ext cx="15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项目简图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0008" y="632869"/>
            <a:ext cx="466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CustomerList list = new CustomerList(6);</a:t>
            </a:r>
          </a:p>
          <a:p>
            <a:r>
              <a:rPr lang="en-US" altLang="zh-CN" sz="1600" smtClean="0"/>
              <a:t>list.addCustomer(new Customer(“Tom”,23,’</a:t>
            </a:r>
            <a:r>
              <a:rPr lang="zh-CN" altLang="en-US" sz="1600" smtClean="0"/>
              <a:t>男</a:t>
            </a:r>
            <a:r>
              <a:rPr lang="en-US" altLang="zh-CN" sz="1600" smtClean="0"/>
              <a:t>’));</a:t>
            </a:r>
          </a:p>
          <a:p>
            <a:r>
              <a:rPr lang="en-US" altLang="zh-CN" sz="1600"/>
              <a:t>list.addCustomer(new Customer</a:t>
            </a:r>
            <a:r>
              <a:rPr lang="en-US" altLang="zh-CN" sz="1600" smtClean="0"/>
              <a:t>(“Jerry”,21,’</a:t>
            </a:r>
            <a:r>
              <a:rPr lang="zh-CN" altLang="en-US" sz="1600"/>
              <a:t>男</a:t>
            </a:r>
            <a:r>
              <a:rPr lang="en-US" altLang="zh-CN" sz="1600" smtClean="0"/>
              <a:t>’));</a:t>
            </a:r>
          </a:p>
          <a:p>
            <a:r>
              <a:rPr lang="en-US" altLang="zh-CN" sz="1600" smtClean="0"/>
              <a:t>list.replaceCustomer(1,new Customer(…));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380144" y="801384"/>
            <a:ext cx="934948" cy="4048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287676" y="4520629"/>
            <a:ext cx="13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list: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5250" y="2609636"/>
            <a:ext cx="2270587" cy="1130157"/>
          </a:xfrm>
          <a:prstGeom prst="rect">
            <a:avLst/>
          </a:prstGeom>
          <a:solidFill>
            <a:srgbClr val="FEA00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47618" y="2691829"/>
            <a:ext cx="1525712" cy="20134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37298" y="225977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new CustomerList(6);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17169" y="2897312"/>
            <a:ext cx="210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total:0</a:t>
            </a:r>
          </a:p>
          <a:p>
            <a:r>
              <a:rPr lang="en-US" altLang="zh-CN" smtClean="0"/>
              <a:t>customers:0x7788</a:t>
            </a:r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13209"/>
              </p:ext>
            </p:extLst>
          </p:nvPr>
        </p:nvGraphicFramePr>
        <p:xfrm>
          <a:off x="5435029" y="2259777"/>
          <a:ext cx="726041" cy="2357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041">
                  <a:extLst>
                    <a:ext uri="{9D8B030D-6E8A-4147-A177-3AD203B41FA5}">
                      <a16:colId xmlns:a16="http://schemas.microsoft.com/office/drawing/2014/main" val="465469688"/>
                    </a:ext>
                  </a:extLst>
                </a:gridCol>
              </a:tblGrid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35422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56533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80274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0310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42386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19453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178174" y="1910993"/>
            <a:ext cx="98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0x7788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479532" y="2259777"/>
            <a:ext cx="955497" cy="10485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253555" y="1910993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6588016" y="1566472"/>
            <a:ext cx="247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Customer(“Tom”,23,’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21" name="直接连接符 20"/>
          <p:cNvCxnSpPr/>
          <p:nvPr/>
        </p:nvCxnSpPr>
        <p:spPr>
          <a:xfrm>
            <a:off x="5435029" y="2259777"/>
            <a:ext cx="363020" cy="1846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030930" y="1910993"/>
            <a:ext cx="1222625" cy="5334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94651" y="1932079"/>
            <a:ext cx="105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name:Tom</a:t>
            </a:r>
          </a:p>
          <a:p>
            <a:r>
              <a:rPr lang="en-US" altLang="zh-CN" sz="1400" smtClean="0"/>
              <a:t>age:23</a:t>
            </a:r>
          </a:p>
          <a:p>
            <a:r>
              <a:rPr lang="en-US" altLang="zh-CN" sz="1400" smtClean="0"/>
              <a:t>gender:</a:t>
            </a:r>
            <a:r>
              <a:rPr lang="zh-CN" altLang="en-US" sz="1400" smtClean="0"/>
              <a:t>男</a:t>
            </a:r>
            <a:endParaRPr lang="zh-CN" altLang="en-US" sz="1400"/>
          </a:p>
        </p:txBody>
      </p:sp>
      <p:cxnSp>
        <p:nvCxnSpPr>
          <p:cNvPr id="26" name="直接连接符 25"/>
          <p:cNvCxnSpPr/>
          <p:nvPr/>
        </p:nvCxnSpPr>
        <p:spPr>
          <a:xfrm>
            <a:off x="3102796" y="2979506"/>
            <a:ext cx="123289" cy="1952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08279" y="2897312"/>
            <a:ext cx="2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294651" y="3349375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文本框 32"/>
          <p:cNvSpPr txBox="1"/>
          <p:nvPr/>
        </p:nvSpPr>
        <p:spPr>
          <a:xfrm>
            <a:off x="7333738" y="3370461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name:Jerry</a:t>
            </a:r>
          </a:p>
          <a:p>
            <a:r>
              <a:rPr lang="en-US" altLang="zh-CN" sz="1400" smtClean="0"/>
              <a:t>age:21</a:t>
            </a:r>
          </a:p>
          <a:p>
            <a:r>
              <a:rPr lang="en-US" altLang="zh-CN" sz="1400" smtClean="0"/>
              <a:t>gender:</a:t>
            </a:r>
            <a:r>
              <a:rPr lang="zh-CN" altLang="en-US" sz="1400" smtClean="0"/>
              <a:t>男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6838570" y="2949266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Customer(“Jerry”,21,’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36" name="直接连接符 35"/>
          <p:cNvCxnSpPr/>
          <p:nvPr/>
        </p:nvCxnSpPr>
        <p:spPr>
          <a:xfrm>
            <a:off x="5522360" y="2691829"/>
            <a:ext cx="251419" cy="1335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030930" y="2897312"/>
            <a:ext cx="1243173" cy="4731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308279" y="2949266"/>
            <a:ext cx="272264" cy="2712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678148" y="2897312"/>
            <a:ext cx="3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38570" y="4366517"/>
            <a:ext cx="1082805" cy="64727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/>
          <p:cNvSpPr txBox="1"/>
          <p:nvPr/>
        </p:nvSpPr>
        <p:spPr>
          <a:xfrm>
            <a:off x="6880262" y="4278066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name:Jerry</a:t>
            </a:r>
          </a:p>
          <a:p>
            <a:r>
              <a:rPr lang="en-US" altLang="zh-CN" sz="1400" smtClean="0"/>
              <a:t>age:21</a:t>
            </a:r>
          </a:p>
          <a:p>
            <a:r>
              <a:rPr lang="en-US" altLang="zh-CN" sz="1400" smtClean="0"/>
              <a:t>gender:</a:t>
            </a:r>
            <a:r>
              <a:rPr lang="zh-CN" altLang="en-US" sz="1400" smtClean="0"/>
              <a:t>女</a:t>
            </a:r>
            <a:endParaRPr lang="zh-CN" altLang="en-US" sz="140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928188" y="2979506"/>
            <a:ext cx="952074" cy="1295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乘号 45"/>
          <p:cNvSpPr/>
          <p:nvPr/>
        </p:nvSpPr>
        <p:spPr>
          <a:xfrm>
            <a:off x="6444730" y="2979506"/>
            <a:ext cx="305392" cy="328773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804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38" y="57939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ea typeface="宋体" pitchFamily="2" charset="-122"/>
                <a:cs typeface="+mj-cs"/>
              </a:rPr>
              <a:t>enterMainMenu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itchFamily="2" charset="-122"/>
                <a:cs typeface="+mj-cs"/>
              </a:rPr>
              <a:t>()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itchFamily="2" charset="-122"/>
                <a:cs typeface="+mj-cs"/>
              </a:rPr>
              <a:t>方法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  <a:cs typeface="+mj-cs"/>
              </a:rPr>
              <a:t>的活动图</a:t>
            </a:r>
            <a:endParaRPr lang="zh-CN" altLang="en-US" sz="2400" b="1" dirty="0"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17974"/>
            <a:ext cx="5562618" cy="398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56" y="1071552"/>
            <a:ext cx="8026814" cy="3696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itchFamily="2" charset="-122"/>
              </a:rPr>
              <a:t>项目中提供了</a:t>
            </a:r>
            <a:r>
              <a:rPr lang="en-US" altLang="zh-CN" sz="1500" dirty="0">
                <a:solidFill>
                  <a:srgbClr val="0000FF"/>
                </a:solidFill>
                <a:ea typeface="宋体" pitchFamily="2" charset="-122"/>
              </a:rPr>
              <a:t>CMUtility.java</a:t>
            </a:r>
            <a:r>
              <a:rPr lang="zh-CN" altLang="en-US" sz="1500" dirty="0">
                <a:ea typeface="宋体" pitchFamily="2" charset="-122"/>
              </a:rPr>
              <a:t>类，可用来方便地实现键盘访问。</a:t>
            </a:r>
            <a:endParaRPr lang="en-US" altLang="zh-CN" sz="1500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itchFamily="2" charset="-122"/>
              </a:rPr>
              <a:t>该类提供了以下静态方法：</a:t>
            </a:r>
            <a:endParaRPr lang="en-US" altLang="zh-CN" sz="1500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readMenuSelection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该方法读取键盘，如果用户键入</a:t>
            </a:r>
            <a:r>
              <a:rPr lang="en-US" altLang="zh-CN" dirty="0">
                <a:ea typeface="宋体" pitchFamily="2" charset="-122"/>
              </a:rPr>
              <a:t>’1’-’5’</a:t>
            </a:r>
            <a:r>
              <a:rPr lang="zh-CN" altLang="en-US" dirty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readChar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r>
              <a:rPr lang="zh-CN" altLang="en-US" smtClean="0">
                <a:ea typeface="宋体" pitchFamily="2" charset="-122"/>
              </a:rPr>
              <a:t>和 </a:t>
            </a:r>
            <a:r>
              <a:rPr lang="en-US" altLang="zh-CN" b="1" smtClean="0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readChar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这两个方法功能相同，均从键盘读取一个字符，并将其作为方法的返回值。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作为返回值。（提示：此方法可在修改客户时调用）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904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870" y="1017973"/>
            <a:ext cx="8239874" cy="3851977"/>
          </a:xfrm>
        </p:spPr>
        <p:txBody>
          <a:bodyPr>
            <a:noAutofit/>
          </a:bodyPr>
          <a:lstStyle/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readInt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b="1" smtClean="0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static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位的   整数，并将其作为方法的返回值。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limit)  </a:t>
            </a:r>
            <a:r>
              <a:rPr lang="zh-CN" altLang="en-US" dirty="0">
                <a:ea typeface="宋体" pitchFamily="2" charset="-122"/>
              </a:rPr>
              <a:t>和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limit,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itchFamily="2" charset="-122"/>
              </a:rPr>
              <a:t>limit</a:t>
            </a:r>
            <a:r>
              <a:rPr lang="zh-CN" altLang="en-US" dirty="0">
                <a:ea typeface="宋体" pitchFamily="2" charset="-122"/>
              </a:rPr>
              <a:t>的字符串，并将其作为方法的返回值。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limit — </a:t>
            </a:r>
            <a:r>
              <a:rPr lang="zh-CN" altLang="en-US" dirty="0">
                <a:ea typeface="宋体" pitchFamily="2" charset="-122"/>
              </a:rPr>
              <a:t>指定字符串的最大长度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	          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readConfirmSelection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endParaRPr lang="en-US" altLang="zh-CN" b="1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从键盘读取‘</a:t>
            </a:r>
            <a:r>
              <a:rPr lang="en-US" altLang="zh-CN" dirty="0">
                <a:ea typeface="宋体" pitchFamily="2" charset="-122"/>
              </a:rPr>
              <a:t>Y’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’N’</a:t>
            </a:r>
            <a:r>
              <a:rPr lang="zh-CN" altLang="en-US" dirty="0">
                <a:ea typeface="宋体" pitchFamily="2" charset="-122"/>
              </a:rPr>
              <a:t>，并将其作为方法的返回值。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2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b="1" smtClean="0">
                <a:ea typeface="宋体" pitchFamily="2" charset="-122"/>
              </a:rPr>
              <a:t>Customer</a:t>
            </a:r>
            <a:r>
              <a:rPr lang="zh-CN" altLang="en-US" b="1" dirty="0" smtClean="0">
                <a:ea typeface="宋体" pitchFamily="2" charset="-122"/>
              </a:rPr>
              <a:t>为实体类，用来封装客户信息</a:t>
            </a:r>
            <a:endParaRPr lang="en-US" altLang="zh-CN" b="1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itchFamily="2" charset="-122"/>
              </a:rPr>
              <a:t> 该</a:t>
            </a:r>
            <a:r>
              <a:rPr lang="zh-CN" altLang="en-US" dirty="0" smtClean="0">
                <a:ea typeface="宋体" pitchFamily="2" charset="-122"/>
              </a:rPr>
              <a:t>类封装客户的以下信息：</a:t>
            </a:r>
            <a:endParaRPr lang="en-US" altLang="zh-CN" dirty="0" smtClean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itchFamily="2" charset="-122"/>
              </a:rPr>
              <a:t>String name </a:t>
            </a:r>
            <a:r>
              <a:rPr lang="zh-CN" altLang="en-US" dirty="0" smtClean="0">
                <a:ea typeface="宋体" pitchFamily="2" charset="-122"/>
              </a:rPr>
              <a:t>：客户姓名</a:t>
            </a:r>
            <a:endParaRPr lang="en-US" altLang="zh-CN" dirty="0" smtClean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itchFamily="2" charset="-122"/>
              </a:rPr>
              <a:t>char gender  </a:t>
            </a:r>
            <a:r>
              <a:rPr lang="zh-CN" altLang="en-US" dirty="0" smtClean="0">
                <a:ea typeface="宋体" pitchFamily="2" charset="-122"/>
              </a:rPr>
              <a:t>：性别</a:t>
            </a:r>
            <a:endParaRPr lang="en-US" altLang="zh-CN" dirty="0" smtClean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age          </a:t>
            </a:r>
            <a:r>
              <a:rPr lang="zh-CN" altLang="en-US" dirty="0" smtClean="0">
                <a:ea typeface="宋体" pitchFamily="2" charset="-122"/>
              </a:rPr>
              <a:t>：年龄</a:t>
            </a:r>
            <a:endParaRPr lang="en-US" altLang="zh-CN" dirty="0" smtClean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itchFamily="2" charset="-122"/>
              </a:rPr>
              <a:t>String phone</a:t>
            </a:r>
            <a:r>
              <a:rPr lang="zh-CN" altLang="en-US" dirty="0" smtClean="0">
                <a:ea typeface="宋体" pitchFamily="2" charset="-122"/>
              </a:rPr>
              <a:t>：电话号码</a:t>
            </a:r>
            <a:endParaRPr lang="en-US" altLang="zh-CN" dirty="0" smtClean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ea typeface="宋体" pitchFamily="2" charset="-122"/>
              </a:rPr>
              <a:t>String email </a:t>
            </a:r>
            <a:r>
              <a:rPr lang="zh-CN" altLang="en-US" dirty="0" smtClean="0">
                <a:ea typeface="宋体" pitchFamily="2" charset="-122"/>
              </a:rPr>
              <a:t>：电子邮箱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itchFamily="2" charset="-122"/>
              </a:rPr>
              <a:t> 提供</a:t>
            </a:r>
            <a:r>
              <a:rPr lang="zh-CN" altLang="en-US" dirty="0" smtClean="0">
                <a:ea typeface="宋体" pitchFamily="2" charset="-122"/>
              </a:rPr>
              <a:t>各属性的</a:t>
            </a:r>
            <a:r>
              <a:rPr lang="en-US" altLang="zh-CN" dirty="0" smtClean="0">
                <a:ea typeface="宋体" pitchFamily="2" charset="-122"/>
              </a:rPr>
              <a:t>get/set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itchFamily="2" charset="-122"/>
              </a:rPr>
              <a:t> 提供</a:t>
            </a:r>
            <a:r>
              <a:rPr lang="zh-CN" altLang="en-US" dirty="0" smtClean="0">
                <a:ea typeface="宋体" pitchFamily="2" charset="-122"/>
              </a:rPr>
              <a:t>所需的</a:t>
            </a:r>
            <a:r>
              <a:rPr lang="zh-CN" altLang="en-US" smtClean="0">
                <a:ea typeface="宋体" pitchFamily="2" charset="-122"/>
              </a:rPr>
              <a:t>构造器（</a:t>
            </a:r>
            <a:r>
              <a:rPr lang="zh-CN" altLang="en-US" dirty="0" smtClean="0">
                <a:ea typeface="宋体" pitchFamily="2" charset="-122"/>
              </a:rPr>
              <a:t>可自行确定）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09682" y="507145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charset="-122"/>
              </a:rPr>
              <a:t>— Customer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类的设计</a:t>
            </a:r>
            <a:endParaRPr lang="zh-CN" altLang="en-US" sz="27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91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Customer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329613"/>
            <a:ext cx="7829550" cy="18022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按照设计要求编写</a:t>
            </a:r>
            <a:r>
              <a:rPr lang="en-US" altLang="zh-CN" dirty="0" smtClean="0">
                <a:ea typeface="宋体" charset="-122"/>
              </a:rPr>
              <a:t>Customer</a:t>
            </a:r>
            <a:r>
              <a:rPr lang="zh-CN" altLang="en-US" dirty="0" smtClean="0">
                <a:ea typeface="宋体" pitchFamily="2" charset="-122"/>
              </a:rPr>
              <a:t>类，并编译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Customer </a:t>
            </a:r>
            <a:r>
              <a:rPr lang="zh-CN" altLang="en-US" dirty="0" smtClean="0">
                <a:ea typeface="宋体" charset="-122"/>
              </a:rPr>
              <a:t>类中临时添加一个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方法中，作为单元测试方法。</a:t>
            </a:r>
            <a:endParaRPr lang="en-US" altLang="zh-CN" dirty="0" smtClean="0">
              <a:ea typeface="宋体" pitchFamily="2" charset="-122"/>
            </a:endParaRPr>
          </a:p>
          <a:p>
            <a:pPr marL="342900" indent="-8335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dirty="0" smtClean="0">
                <a:ea typeface="宋体" pitchFamily="2" charset="-122"/>
              </a:rPr>
              <a:t>在方法中创建</a:t>
            </a:r>
            <a:r>
              <a:rPr lang="en-US" altLang="zh-CN" dirty="0" smtClean="0">
                <a:ea typeface="宋体" charset="-122"/>
              </a:rPr>
              <a:t>Customer</a:t>
            </a:r>
            <a:r>
              <a:rPr lang="zh-CN" altLang="en-US" dirty="0" smtClean="0">
                <a:ea typeface="宋体" charset="-122"/>
              </a:rPr>
              <a:t>对象，并调用对象的各个方法，以测试该类是否编写正确。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200150"/>
            <a:ext cx="7863840" cy="3693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 err="1">
                <a:latin typeface="+mj-lt"/>
                <a:ea typeface="宋体" pitchFamily="2" charset="-122"/>
              </a:rPr>
              <a:t>CustomerList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为</a:t>
            </a:r>
            <a:r>
              <a:rPr lang="en-US" altLang="zh-CN" sz="1500" b="1" dirty="0">
                <a:latin typeface="+mj-lt"/>
                <a:ea typeface="宋体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对象的管理模块</a:t>
            </a:r>
            <a:r>
              <a:rPr lang="zh-CN" altLang="en-US" sz="1500" b="1">
                <a:latin typeface="+mj-lt"/>
                <a:ea typeface="宋体" pitchFamily="2" charset="-122"/>
              </a:rPr>
              <a:t>，内部使用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数组管理一组</a:t>
            </a:r>
            <a:r>
              <a:rPr lang="en-US" altLang="zh-CN" sz="1500" b="1" dirty="0">
                <a:latin typeface="+mj-lt"/>
                <a:ea typeface="宋体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对象</a:t>
            </a:r>
            <a:endParaRPr lang="en-US" altLang="zh-CN" sz="1500" b="1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itchFamily="2" charset="-122"/>
              </a:rPr>
              <a:t>本类封装以下信息：</a:t>
            </a:r>
            <a:endParaRPr lang="en-US" altLang="zh-CN" sz="1500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Customer[] customers</a:t>
            </a:r>
            <a:r>
              <a:rPr lang="zh-CN" altLang="en-US" dirty="0">
                <a:latin typeface="+mj-lt"/>
                <a:ea typeface="宋体" pitchFamily="2" charset="-122"/>
              </a:rPr>
              <a:t>：用来保存客户对象的数组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total = 0                 </a:t>
            </a:r>
            <a:r>
              <a:rPr lang="zh-CN" altLang="en-US" dirty="0">
                <a:latin typeface="+mj-lt"/>
                <a:ea typeface="宋体" pitchFamily="2" charset="-122"/>
              </a:rPr>
              <a:t>：记录已保存客户对象的数量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itchFamily="2" charset="-122"/>
              </a:rPr>
              <a:t>该类至少</a:t>
            </a:r>
            <a:r>
              <a:rPr lang="zh-CN" altLang="en-US" sz="1500">
                <a:latin typeface="+mj-lt"/>
                <a:ea typeface="宋体" pitchFamily="2" charset="-122"/>
              </a:rPr>
              <a:t>提供以下构造器和方法</a:t>
            </a:r>
            <a:r>
              <a:rPr lang="zh-CN" altLang="en-US" sz="1500" dirty="0">
                <a:latin typeface="+mj-lt"/>
                <a:ea typeface="宋体" pitchFamily="2" charset="-122"/>
              </a:rPr>
              <a:t>：</a:t>
            </a:r>
            <a:endParaRPr lang="en-US" altLang="zh-CN" sz="1500" dirty="0">
              <a:latin typeface="+mj-lt"/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totalCustomer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  <a:endParaRPr lang="en-US" altLang="zh-CN" smtClean="0">
              <a:latin typeface="+mj-lt"/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addCustomer</a:t>
            </a:r>
            <a:r>
              <a:rPr lang="en-US" altLang="zh-CN" dirty="0">
                <a:latin typeface="+mj-lt"/>
                <a:ea typeface="宋体" pitchFamily="2" charset="-122"/>
              </a:rPr>
              <a:t>(Customer 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  <a:endParaRPr lang="en-US" altLang="zh-CN" smtClean="0">
              <a:latin typeface="+mj-lt"/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replaceCustomer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index, </a:t>
            </a:r>
            <a:r>
              <a:rPr lang="en-US" altLang="zh-CN">
                <a:latin typeface="+mj-lt"/>
                <a:ea typeface="宋体" pitchFamily="2" charset="-122"/>
              </a:rPr>
              <a:t>Customer </a:t>
            </a:r>
            <a:r>
              <a:rPr lang="en-US" altLang="zh-CN" smtClean="0">
                <a:latin typeface="+mj-lt"/>
                <a:ea typeface="宋体" pitchFamily="2" charset="-122"/>
              </a:rPr>
              <a:t>cust)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err="1">
                <a:latin typeface="+mj-lt"/>
                <a:ea typeface="宋体" pitchFamily="2" charset="-122"/>
              </a:rPr>
              <a:t>deleteCustomer</a:t>
            </a:r>
            <a:r>
              <a:rPr lang="en-US" altLang="zh-CN">
                <a:latin typeface="+mj-lt"/>
                <a:ea typeface="宋体" pitchFamily="2" charset="-122"/>
              </a:rPr>
              <a:t>(</a:t>
            </a:r>
            <a:r>
              <a:rPr lang="en-US" altLang="zh-CN" err="1">
                <a:latin typeface="+mj-lt"/>
                <a:ea typeface="宋体" pitchFamily="2" charset="-122"/>
              </a:rPr>
              <a:t>int</a:t>
            </a:r>
            <a:r>
              <a:rPr lang="en-US" altLang="zh-CN">
                <a:latin typeface="+mj-lt"/>
                <a:ea typeface="宋体" pitchFamily="2" charset="-122"/>
              </a:rPr>
              <a:t> </a:t>
            </a:r>
            <a:r>
              <a:rPr lang="en-US" altLang="zh-CN" smtClean="0">
                <a:latin typeface="+mj-lt"/>
                <a:ea typeface="宋体" pitchFamily="2" charset="-122"/>
              </a:rPr>
              <a:t>index)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public </a:t>
            </a:r>
            <a:r>
              <a:rPr lang="en-US" altLang="zh-CN" dirty="0">
                <a:latin typeface="+mj-lt"/>
                <a:ea typeface="宋体" pitchFamily="2" charset="-122"/>
              </a:rPr>
              <a:t>Customer[] </a:t>
            </a:r>
            <a:r>
              <a:rPr lang="en-US" altLang="zh-CN" dirty="0" err="1">
                <a:latin typeface="+mj-lt"/>
                <a:ea typeface="宋体" pitchFamily="2" charset="-122"/>
              </a:rPr>
              <a:t>getAllCustomers</a:t>
            </a:r>
            <a:r>
              <a:rPr lang="en-US" altLang="zh-CN">
                <a:latin typeface="+mj-lt"/>
                <a:ea typeface="宋体" pitchFamily="2" charset="-122"/>
              </a:rPr>
              <a:t>() </a:t>
            </a:r>
            <a:endParaRPr lang="en-US" altLang="zh-CN" smtClean="0">
              <a:latin typeface="+mj-lt"/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public </a:t>
            </a:r>
            <a:r>
              <a:rPr lang="en-US" altLang="zh-CN" dirty="0">
                <a:latin typeface="+mj-lt"/>
                <a:ea typeface="宋体" pitchFamily="2" charset="-122"/>
              </a:rPr>
              <a:t>Customer </a:t>
            </a:r>
            <a:r>
              <a:rPr lang="en-US" altLang="zh-CN" dirty="0" err="1">
                <a:latin typeface="+mj-lt"/>
                <a:ea typeface="宋体" pitchFamily="2" charset="-122"/>
              </a:rPr>
              <a:t>getCustomer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  <a:endParaRPr lang="en-US" altLang="zh-CN" smtClean="0">
              <a:latin typeface="+mj-lt"/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public </a:t>
            </a:r>
            <a:r>
              <a:rPr lang="en-US" altLang="zh-CN">
                <a:latin typeface="+mj-lt"/>
                <a:ea typeface="宋体" pitchFamily="2" charset="-122"/>
              </a:rPr>
              <a:t>int getTotal()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9828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CustomerList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totalCustomer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用途：构造器，用来初始化</a:t>
            </a:r>
            <a:r>
              <a:rPr lang="en-US" altLang="zh-CN" dirty="0">
                <a:latin typeface="+mj-lt"/>
                <a:ea typeface="宋体" pitchFamily="2" charset="-122"/>
              </a:rPr>
              <a:t>customers</a:t>
            </a:r>
            <a:r>
              <a:rPr lang="zh-CN" altLang="en-US" dirty="0">
                <a:latin typeface="+mj-lt"/>
                <a:ea typeface="宋体" pitchFamily="2" charset="-122"/>
              </a:rPr>
              <a:t>数组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 err="1">
                <a:latin typeface="+mj-lt"/>
                <a:ea typeface="宋体" pitchFamily="2" charset="-122"/>
              </a:rPr>
              <a:t>totalCustomer</a:t>
            </a:r>
            <a:r>
              <a:rPr lang="zh-CN" altLang="en-US" dirty="0">
                <a:latin typeface="+mj-lt"/>
                <a:ea typeface="宋体" pitchFamily="2" charset="-122"/>
              </a:rPr>
              <a:t>：指定</a:t>
            </a:r>
            <a:r>
              <a:rPr lang="en-US" altLang="zh-CN" dirty="0">
                <a:latin typeface="+mj-lt"/>
                <a:ea typeface="宋体" pitchFamily="2" charset="-122"/>
              </a:rPr>
              <a:t>customers</a:t>
            </a:r>
            <a:r>
              <a:rPr lang="zh-CN" altLang="en-US" dirty="0">
                <a:latin typeface="+mj-lt"/>
                <a:ea typeface="宋体" pitchFamily="2" charset="-122"/>
              </a:rPr>
              <a:t>数组的最大空间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addCustomer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用途：将参数</a:t>
            </a:r>
            <a:r>
              <a:rPr lang="en-US" altLang="zh-CN">
                <a:latin typeface="+mj-lt"/>
                <a:ea typeface="宋体" pitchFamily="2" charset="-122"/>
              </a:rPr>
              <a:t>customer</a:t>
            </a:r>
            <a:r>
              <a:rPr lang="zh-CN" altLang="en-US" smtClean="0">
                <a:latin typeface="+mj-lt"/>
                <a:ea typeface="宋体" pitchFamily="2" charset="-122"/>
              </a:rPr>
              <a:t>添加</a:t>
            </a:r>
            <a:r>
              <a:rPr lang="zh-CN" altLang="en-US" smtClean="0">
                <a:latin typeface="+mj-lt"/>
                <a:ea typeface="宋体" pitchFamily="2" charset="-122"/>
              </a:rPr>
              <a:t>到数</a:t>
            </a:r>
            <a:r>
              <a:rPr lang="zh-CN" altLang="en-US" smtClean="0">
                <a:latin typeface="+mj-lt"/>
                <a:ea typeface="宋体" pitchFamily="2" charset="-122"/>
              </a:rPr>
              <a:t>组</a:t>
            </a:r>
            <a:r>
              <a:rPr lang="zh-CN" altLang="en-US" dirty="0">
                <a:latin typeface="+mj-lt"/>
                <a:ea typeface="宋体" pitchFamily="2" charset="-122"/>
              </a:rPr>
              <a:t>中最后一个客户对象记录之后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指定要添加的客户对象 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返回：添加成功返回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表示数组已满，无法添加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replaceCustomer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index,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用途：用参数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替换数组中由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指定的对象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指定替换的新客户对象 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buNone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		          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指定所替换对象在数组中</a:t>
            </a:r>
            <a:r>
              <a:rPr lang="zh-CN" altLang="en-US">
                <a:latin typeface="+mj-lt"/>
                <a:ea typeface="宋体" pitchFamily="2" charset="-122"/>
              </a:rPr>
              <a:t>的位置，从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返回：替换成功返回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表示索引无效，无法替换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3830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index)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用途：从数组中删除参数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指定所删除对象在数组中的</a:t>
            </a:r>
            <a:r>
              <a:rPr lang="zh-CN" altLang="en-US">
                <a:latin typeface="+mj-lt"/>
                <a:ea typeface="宋体" pitchFamily="2" charset="-122"/>
              </a:rPr>
              <a:t>索引位置，从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返回：删除成功返回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表示索引无效，无法删除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Customer[]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getAllCustomers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用途：返回数组中记录的所有客户对象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</a:t>
            </a:r>
            <a:r>
              <a:rPr lang="en-US" altLang="zh-CN" dirty="0">
                <a:latin typeface="+mj-lt"/>
                <a:ea typeface="宋体" pitchFamily="2" charset="-122"/>
              </a:rPr>
              <a:t> Customer[] </a:t>
            </a:r>
            <a:r>
              <a:rPr lang="zh-CN" altLang="en-US" dirty="0">
                <a:latin typeface="+mj-lt"/>
                <a:ea typeface="宋体" pitchFamily="2" charset="-122"/>
              </a:rPr>
              <a:t>数组中包含了当前所有客户对象，该数组长度与对象个数相同。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getCustomer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用途：返回参数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指定所要获取</a:t>
            </a:r>
            <a:r>
              <a:rPr lang="zh-CN" altLang="en-US">
                <a:latin typeface="+mj-lt"/>
                <a:ea typeface="宋体" pitchFamily="2" charset="-122"/>
              </a:rPr>
              <a:t>的客户在</a:t>
            </a:r>
            <a:r>
              <a:rPr lang="zh-CN" altLang="en-US" dirty="0">
                <a:latin typeface="+mj-lt"/>
                <a:ea typeface="宋体" pitchFamily="2" charset="-122"/>
              </a:rPr>
              <a:t>数组中的</a:t>
            </a:r>
            <a:r>
              <a:rPr lang="zh-CN" altLang="en-US">
                <a:latin typeface="+mj-lt"/>
                <a:ea typeface="宋体" pitchFamily="2" charset="-122"/>
              </a:rPr>
              <a:t>索引位置，从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返回：封装了客户信息的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269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80065"/>
              </p:ext>
            </p:extLst>
          </p:nvPr>
        </p:nvGraphicFramePr>
        <p:xfrm>
          <a:off x="1709682" y="1412050"/>
          <a:ext cx="5886650" cy="5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cust1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cust2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cust3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cust4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cust5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979712" y="2139702"/>
            <a:ext cx="0" cy="48605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2625756"/>
            <a:ext cx="11852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customers[0]</a:t>
            </a:r>
            <a:endParaRPr lang="zh-CN" altLang="en-US" sz="135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55976" y="1977684"/>
            <a:ext cx="0" cy="7865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53001" y="2785447"/>
            <a:ext cx="11753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/>
              <a:t>customers[4]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50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目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47964" y="1467918"/>
            <a:ext cx="7170206" cy="312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itchFamily="2" charset="-122"/>
              </a:rPr>
              <a:t> 模拟</a:t>
            </a:r>
            <a:r>
              <a:rPr lang="zh-CN" altLang="en-US" dirty="0" smtClean="0">
                <a:ea typeface="宋体" pitchFamily="2" charset="-122"/>
              </a:rPr>
              <a:t>实现一个基于文本界面的</a:t>
            </a:r>
            <a:r>
              <a:rPr lang="en-US" altLang="zh-CN" dirty="0" smtClean="0">
                <a:ea typeface="宋体" pitchFamily="2" charset="-122"/>
              </a:rPr>
              <a:t>《</a:t>
            </a:r>
            <a:r>
              <a:rPr lang="zh-CN" altLang="en-US" dirty="0" smtClean="0">
                <a:ea typeface="宋体" pitchFamily="2" charset="-122"/>
              </a:rPr>
              <a:t>客户信息管理软件</a:t>
            </a:r>
            <a:r>
              <a:rPr lang="en-US" altLang="zh-CN" dirty="0" smtClean="0">
                <a:ea typeface="宋体" pitchFamily="2" charset="-122"/>
              </a:rPr>
              <a:t>》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charset="-122"/>
              </a:rPr>
              <a:t> 进一步</a:t>
            </a:r>
            <a:r>
              <a:rPr lang="zh-CN" altLang="en-US" dirty="0" smtClean="0">
                <a:ea typeface="宋体" charset="-122"/>
              </a:rPr>
              <a:t>掌握编程技巧和调试技巧，熟悉面向对象编程</a:t>
            </a:r>
            <a:endParaRPr lang="zh-CN" altLang="en-US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ea typeface="宋体" pitchFamily="2" charset="-122"/>
              </a:rPr>
              <a:t> 主要</a:t>
            </a:r>
            <a:r>
              <a:rPr lang="zh-CN" altLang="en-US" dirty="0" smtClean="0">
                <a:ea typeface="宋体" pitchFamily="2" charset="-122"/>
              </a:rPr>
              <a:t>涉及以下知识点：</a:t>
            </a:r>
            <a:endParaRPr lang="en-US" altLang="zh-CN" dirty="0" smtClean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pitchFamily="2" charset="-122"/>
              </a:rPr>
              <a:t>类结构的使用：属性</a:t>
            </a:r>
            <a:r>
              <a:rPr lang="zh-CN" altLang="en-US" dirty="0" smtClean="0">
                <a:ea typeface="宋体" pitchFamily="2" charset="-122"/>
              </a:rPr>
              <a:t>、方法及</a:t>
            </a:r>
            <a:r>
              <a:rPr lang="zh-CN" altLang="en-US" smtClean="0">
                <a:ea typeface="宋体" pitchFamily="2" charset="-122"/>
              </a:rPr>
              <a:t>构造器</a:t>
            </a:r>
            <a:endParaRPr lang="en-US" altLang="zh-CN" smtClean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pitchFamily="2" charset="-122"/>
              </a:rPr>
              <a:t>对象的创建与使用</a:t>
            </a:r>
            <a:endParaRPr lang="en-US" altLang="zh-CN" dirty="0" smtClean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ea typeface="宋体" pitchFamily="2" charset="-122"/>
              </a:rPr>
              <a:t>类</a:t>
            </a:r>
            <a:r>
              <a:rPr lang="zh-CN" altLang="en-US" smtClean="0">
                <a:ea typeface="宋体" pitchFamily="2" charset="-122"/>
              </a:rPr>
              <a:t>的封装性</a:t>
            </a:r>
            <a:endParaRPr lang="zh-CN" altLang="en-US" dirty="0" smtClean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charset="-122"/>
              </a:rPr>
              <a:t>声明和使用数组</a:t>
            </a:r>
            <a:endParaRPr lang="en-US" altLang="zh-CN" smtClean="0">
              <a:ea typeface="宋体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charset="-122"/>
              </a:rPr>
              <a:t>数组</a:t>
            </a:r>
            <a:r>
              <a:rPr lang="zh-CN" altLang="en-US" dirty="0" smtClean="0">
                <a:ea typeface="宋体" charset="-122"/>
              </a:rPr>
              <a:t>的插入、删除和替换</a:t>
            </a:r>
            <a:endParaRPr lang="en-US" altLang="zh-CN" dirty="0" smtClean="0">
              <a:ea typeface="宋体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mtClean="0">
                <a:ea typeface="宋体" charset="-122"/>
              </a:rPr>
              <a:t>关键字的使用：</a:t>
            </a:r>
            <a:r>
              <a:rPr lang="en-US" altLang="zh-CN" smtClean="0">
                <a:ea typeface="宋体" charset="-122"/>
              </a:rPr>
              <a:t>this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charset="-122"/>
              </a:rPr>
              <a:t>CustomerList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167594"/>
            <a:ext cx="7646670" cy="380187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charset="-122"/>
              </a:rPr>
              <a:t>CustomerList</a:t>
            </a:r>
            <a:r>
              <a:rPr lang="zh-CN" altLang="en-US" dirty="0">
                <a:latin typeface="+mj-lt"/>
                <a:ea typeface="宋体" pitchFamily="2" charset="-122"/>
              </a:rPr>
              <a:t>类，并编译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在</a:t>
            </a:r>
            <a:r>
              <a:rPr lang="en-US" altLang="zh-CN" dirty="0" err="1">
                <a:latin typeface="+mj-lt"/>
                <a:ea typeface="宋体" charset="-122"/>
              </a:rPr>
              <a:t>CustomerList</a:t>
            </a:r>
            <a:r>
              <a:rPr lang="zh-CN" altLang="en-US" dirty="0">
                <a:latin typeface="+mj-lt"/>
                <a:ea typeface="宋体" charset="-122"/>
              </a:rPr>
              <a:t>类中临时添加一个</a:t>
            </a:r>
            <a:r>
              <a:rPr lang="en-US" altLang="zh-CN" dirty="0">
                <a:latin typeface="+mj-lt"/>
                <a:ea typeface="宋体" pitchFamily="2" charset="-122"/>
              </a:rPr>
              <a:t>main</a:t>
            </a:r>
            <a:r>
              <a:rPr lang="zh-CN" altLang="en-US" dirty="0">
                <a:latin typeface="+mj-lt"/>
                <a:ea typeface="宋体" pitchFamily="2" charset="-122"/>
              </a:rPr>
              <a:t>方法中，作为单元测试方法。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在方法中创建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CustomerList</a:t>
            </a:r>
            <a:r>
              <a:rPr lang="zh-CN" altLang="en-US" dirty="0">
                <a:latin typeface="+mj-lt"/>
                <a:ea typeface="宋体" charset="-122"/>
              </a:rPr>
              <a:t>对象（最多存放</a:t>
            </a:r>
            <a:r>
              <a:rPr lang="en-US" altLang="zh-CN" dirty="0">
                <a:latin typeface="+mj-lt"/>
                <a:ea typeface="宋体" charset="-122"/>
              </a:rPr>
              <a:t>5</a:t>
            </a:r>
            <a:r>
              <a:rPr lang="zh-CN" altLang="en-US" dirty="0">
                <a:latin typeface="+mj-lt"/>
                <a:ea typeface="宋体" charset="-122"/>
              </a:rPr>
              <a:t>个客户对象），然后分别用模拟数据调用以下各个方法，以测试各方法是否编写正确：</a:t>
            </a:r>
            <a:endParaRPr lang="en-US" altLang="zh-CN" dirty="0">
              <a:latin typeface="+mj-lt"/>
              <a:ea typeface="宋体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addCustomer()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replaceCustomer()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deleteCustomer()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getAllCustomers()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getCustomer()</a:t>
            </a: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smtClean="0">
                <a:latin typeface="+mj-lt"/>
                <a:ea typeface="宋体" pitchFamily="2" charset="-122"/>
              </a:rPr>
              <a:t>getTotal()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9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err="1">
                <a:solidFill>
                  <a:srgbClr val="000000"/>
                </a:solidFill>
                <a:ea typeface="宋体" charset="-122"/>
              </a:rPr>
              <a:t>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242245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新宋体" panose="02010609030101010101" pitchFamily="49" charset="-122"/>
              </a:rPr>
              <a:t>进一步测试以下情况，以验证该类是否编写正确：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 smtClean="0">
                <a:ea typeface="新宋体" panose="02010609030101010101" pitchFamily="49" charset="-122"/>
              </a:rPr>
              <a:t>调用</a:t>
            </a:r>
            <a:r>
              <a:rPr lang="en-US" altLang="zh-CN" dirty="0" err="1" smtClean="0">
                <a:ea typeface="新宋体" panose="02010609030101010101" pitchFamily="49" charset="-122"/>
              </a:rPr>
              <a:t>addCustomer</a:t>
            </a:r>
            <a:r>
              <a:rPr lang="zh-CN" altLang="en-US" dirty="0" smtClean="0">
                <a:ea typeface="新宋体" panose="02010609030101010101" pitchFamily="49" charset="-122"/>
              </a:rPr>
              <a:t>方法，</a:t>
            </a:r>
            <a:r>
              <a:rPr lang="zh-CN" altLang="en-US" smtClean="0">
                <a:ea typeface="新宋体" panose="02010609030101010101" pitchFamily="49" charset="-122"/>
              </a:rPr>
              <a:t>添加至少</a:t>
            </a:r>
            <a:r>
              <a:rPr lang="en-US" altLang="zh-CN" smtClean="0">
                <a:ea typeface="新宋体" panose="02010609030101010101" pitchFamily="49" charset="-122"/>
              </a:rPr>
              <a:t>5</a:t>
            </a:r>
            <a:r>
              <a:rPr lang="zh-CN" altLang="en-US" dirty="0" smtClean="0">
                <a:ea typeface="新宋体" panose="02010609030101010101" pitchFamily="49" charset="-122"/>
              </a:rPr>
              <a:t>个以上客户对象时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 smtClean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 smtClean="0"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 smtClean="0">
                <a:ea typeface="新宋体" panose="02010609030101010101" pitchFamily="49" charset="-122"/>
              </a:rPr>
              <a:t>replaceCustomer</a:t>
            </a:r>
            <a:r>
              <a:rPr lang="zh-CN" altLang="en-US" dirty="0" smtClean="0">
                <a:ea typeface="新宋体" panose="02010609030101010101" pitchFamily="49" charset="-122"/>
              </a:rPr>
              <a:t>方法替换对象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 smtClean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 smtClean="0"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 smtClean="0">
                <a:ea typeface="新宋体" panose="02010609030101010101" pitchFamily="49" charset="-122"/>
              </a:rPr>
              <a:t>deleteCustomer</a:t>
            </a:r>
            <a:r>
              <a:rPr lang="zh-CN" altLang="en-US" dirty="0" smtClean="0">
                <a:ea typeface="新宋体" panose="02010609030101010101" pitchFamily="49" charset="-122"/>
              </a:rPr>
              <a:t>方法删除对象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 smtClean="0">
                <a:ea typeface="新宋体" panose="02010609030101010101" pitchFamily="49" charset="-122"/>
              </a:rPr>
              <a:t>对于</a:t>
            </a:r>
            <a:r>
              <a:rPr lang="en-US" altLang="zh-CN" dirty="0" err="1" smtClean="0">
                <a:ea typeface="新宋体" panose="02010609030101010101" pitchFamily="49" charset="-122"/>
              </a:rPr>
              <a:t>replaceCustomer</a:t>
            </a:r>
            <a:r>
              <a:rPr lang="zh-CN" altLang="en-US" dirty="0" smtClean="0">
                <a:ea typeface="新宋体" panose="02010609030101010101" pitchFamily="49" charset="-122"/>
              </a:rPr>
              <a:t>、</a:t>
            </a:r>
            <a:r>
              <a:rPr lang="en-US" altLang="zh-CN" dirty="0" smtClean="0"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ea typeface="新宋体" panose="02010609030101010101" pitchFamily="49" charset="-122"/>
              </a:rPr>
              <a:t>deleteCustomer</a:t>
            </a:r>
            <a:r>
              <a:rPr lang="zh-CN" altLang="en-US" dirty="0" smtClean="0">
                <a:ea typeface="新宋体" panose="02010609030101010101" pitchFamily="49" charset="-122"/>
              </a:rPr>
              <a:t>和</a:t>
            </a:r>
            <a:r>
              <a:rPr lang="en-US" altLang="zh-CN" dirty="0" err="1" smtClean="0">
                <a:ea typeface="新宋体" panose="02010609030101010101" pitchFamily="49" charset="-122"/>
              </a:rPr>
              <a:t>getCustomer</a:t>
            </a:r>
            <a:r>
              <a:rPr lang="zh-CN" altLang="en-US" dirty="0" smtClean="0">
                <a:ea typeface="新宋体" panose="02010609030101010101" pitchFamily="49" charset="-122"/>
              </a:rPr>
              <a:t>的调用，当参数</a:t>
            </a:r>
            <a:r>
              <a:rPr lang="en-US" altLang="zh-CN" dirty="0" smtClean="0">
                <a:ea typeface="新宋体" panose="02010609030101010101" pitchFamily="49" charset="-122"/>
              </a:rPr>
              <a:t>index</a:t>
            </a:r>
            <a:r>
              <a:rPr lang="zh-CN" altLang="en-US" dirty="0" smtClean="0">
                <a:ea typeface="新宋体" panose="02010609030101010101" pitchFamily="49" charset="-122"/>
              </a:rPr>
              <a:t>的值无效时（例如</a:t>
            </a:r>
            <a:r>
              <a:rPr lang="en-US" altLang="zh-CN" dirty="0" smtClean="0">
                <a:ea typeface="新宋体" panose="02010609030101010101" pitchFamily="49" charset="-122"/>
              </a:rPr>
              <a:t>-1</a:t>
            </a:r>
            <a:r>
              <a:rPr lang="zh-CN" altLang="en-US" dirty="0" smtClean="0">
                <a:ea typeface="新宋体" panose="02010609030101010101" pitchFamily="49" charset="-122"/>
              </a:rPr>
              <a:t>或</a:t>
            </a:r>
            <a:r>
              <a:rPr lang="en-US" altLang="zh-CN" dirty="0" smtClean="0">
                <a:ea typeface="新宋体" panose="02010609030101010101" pitchFamily="49" charset="-122"/>
              </a:rPr>
              <a:t>6</a:t>
            </a:r>
            <a:r>
              <a:rPr lang="zh-CN" altLang="en-US" dirty="0" smtClean="0">
                <a:ea typeface="新宋体" panose="02010609030101010101" pitchFamily="49" charset="-122"/>
              </a:rPr>
              <a:t>）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en-US" altLang="zh-CN" dirty="0" err="1" smtClean="0">
                <a:ea typeface="新宋体" panose="02010609030101010101" pitchFamily="49" charset="-122"/>
              </a:rPr>
              <a:t>getAllCustomers</a:t>
            </a:r>
            <a:r>
              <a:rPr lang="zh-CN" altLang="en-US" dirty="0" smtClean="0">
                <a:ea typeface="新宋体" panose="02010609030101010101" pitchFamily="49" charset="-122"/>
              </a:rPr>
              <a:t>方法返回的数组长度是否与实际的客户对象数量一致</a:t>
            </a:r>
            <a:endParaRPr lang="en-US" altLang="zh-CN" dirty="0" smtClean="0"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113588"/>
            <a:ext cx="7806690" cy="36724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b="1" dirty="0" err="1">
                <a:latin typeface="+mj-lt"/>
                <a:ea typeface="宋体" pitchFamily="2" charset="-122"/>
              </a:rPr>
              <a:t>CustomerView</a:t>
            </a:r>
            <a:r>
              <a:rPr lang="zh-CN" altLang="en-US" b="1" dirty="0">
                <a:latin typeface="+mj-lt"/>
                <a:ea typeface="宋体" pitchFamily="2" charset="-122"/>
              </a:rPr>
              <a:t>为主模块，负责菜单的显示和处理用户操作</a:t>
            </a:r>
            <a:endParaRPr lang="en-US" altLang="zh-CN" b="1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本类封装以下信息：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50" b="1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b="1">
                <a:latin typeface="+mj-lt"/>
                <a:ea typeface="宋体" pitchFamily="2" charset="-122"/>
              </a:rPr>
              <a:t> customerList </a:t>
            </a:r>
            <a:r>
              <a:rPr lang="en-US" altLang="zh-CN" sz="1650" b="1" dirty="0">
                <a:latin typeface="+mj-lt"/>
                <a:ea typeface="宋体" pitchFamily="2" charset="-122"/>
              </a:rPr>
              <a:t>= new </a:t>
            </a:r>
            <a:r>
              <a:rPr lang="en-US" altLang="zh-CN" sz="1650" b="1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b="1" dirty="0">
                <a:latin typeface="+mj-lt"/>
                <a:ea typeface="宋体" pitchFamily="2" charset="-122"/>
              </a:rPr>
              <a:t>(10);</a:t>
            </a:r>
          </a:p>
          <a:p>
            <a:pPr marL="600075" lvl="1" indent="-265510">
              <a:buNone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	</a:t>
            </a:r>
            <a:r>
              <a:rPr lang="zh-CN" altLang="en-US" sz="1650" dirty="0">
                <a:latin typeface="+mj-lt"/>
                <a:ea typeface="宋体" pitchFamily="2" charset="-122"/>
              </a:rPr>
              <a:t>创建最大</a:t>
            </a:r>
            <a:r>
              <a:rPr lang="zh-CN" altLang="en-US" sz="1650">
                <a:latin typeface="+mj-lt"/>
                <a:ea typeface="宋体" pitchFamily="2" charset="-122"/>
              </a:rPr>
              <a:t>包含</a:t>
            </a:r>
            <a:r>
              <a:rPr lang="en-US" altLang="zh-CN" sz="1650">
                <a:latin typeface="+mj-lt"/>
                <a:ea typeface="宋体" pitchFamily="2" charset="-122"/>
              </a:rPr>
              <a:t>10</a:t>
            </a:r>
            <a:r>
              <a:rPr lang="zh-CN" altLang="en-US" sz="1650">
                <a:latin typeface="+mj-lt"/>
                <a:ea typeface="宋体" pitchFamily="2" charset="-122"/>
              </a:rPr>
              <a:t>个客户</a:t>
            </a:r>
            <a:r>
              <a:rPr lang="zh-CN" altLang="en-US" sz="1650" dirty="0">
                <a:latin typeface="+mj-lt"/>
                <a:ea typeface="宋体" pitchFamily="2" charset="-122"/>
              </a:rPr>
              <a:t>对象的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dirty="0">
                <a:latin typeface="+mj-lt"/>
                <a:ea typeface="宋体" pitchFamily="2" charset="-122"/>
              </a:rPr>
              <a:t> </a:t>
            </a:r>
            <a:r>
              <a:rPr lang="zh-CN" altLang="en-US" sz="1650" dirty="0">
                <a:latin typeface="+mj-lt"/>
                <a:ea typeface="宋体" pitchFamily="2" charset="-122"/>
              </a:rPr>
              <a:t>对象，供以下各成员方法使用。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该类至少提供以下方法：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public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sz="1650" dirty="0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addNewCustomer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modifyCustomer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deleteCustomer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listAllCustomers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public static void main(String[]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args</a:t>
            </a:r>
            <a:r>
              <a:rPr lang="en-US" altLang="zh-CN" sz="1650" dirty="0">
                <a:latin typeface="+mj-lt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0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20" y="1254932"/>
            <a:ext cx="7886700" cy="35944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enterMainMenu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62031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dirty="0" err="1">
                <a:latin typeface="+mj-lt"/>
                <a:ea typeface="宋体" pitchFamily="2" charset="-122"/>
              </a:rPr>
              <a:t>addNewCustomer</a:t>
            </a:r>
            <a:r>
              <a:rPr lang="zh-CN" altLang="en-US" dirty="0">
                <a:latin typeface="+mj-lt"/>
                <a:ea typeface="宋体" pitchFamily="2" charset="-122"/>
              </a:rPr>
              <a:t>），以完成客户信息处理。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smtClean="0">
                <a:solidFill>
                  <a:srgbClr val="0000FF"/>
                </a:solidFill>
                <a:latin typeface="+mj-lt"/>
                <a:ea typeface="宋体" pitchFamily="2" charset="-122"/>
              </a:rPr>
              <a:t>   private 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addNewCustomer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modifyCustomer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listAllCustomers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62031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	</a:t>
            </a:r>
            <a:r>
              <a:rPr lang="zh-CN" altLang="en-US" dirty="0">
                <a:latin typeface="+mj-lt"/>
                <a:ea typeface="宋体" pitchFamily="2" charset="-122"/>
              </a:rPr>
              <a:t>这四个方法仅供</a:t>
            </a:r>
            <a:r>
              <a:rPr lang="en-US" altLang="zh-CN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  <a:r>
              <a:rPr lang="zh-CN" altLang="en-US" dirty="0">
                <a:latin typeface="+mj-lt"/>
                <a:ea typeface="宋体" pitchFamily="2" charset="-122"/>
              </a:rPr>
              <a:t>方法调用。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static void main(String[]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args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用途：创建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CustomerView</a:t>
            </a:r>
            <a:r>
              <a:rPr lang="zh-CN" altLang="en-US" dirty="0">
                <a:latin typeface="+mj-lt"/>
                <a:ea typeface="宋体" pitchFamily="2" charset="-122"/>
              </a:rPr>
              <a:t>实例，并调用 </a:t>
            </a:r>
            <a:r>
              <a:rPr lang="en-US" altLang="zh-CN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  <a:r>
              <a:rPr lang="zh-CN" altLang="en-US" dirty="0">
                <a:latin typeface="+mj-lt"/>
                <a:ea typeface="宋体" pitchFamily="2" charset="-122"/>
              </a:rPr>
              <a:t>方法以执行程序。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3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charset="-122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167594"/>
            <a:ext cx="7806690" cy="347783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charset="-122"/>
              </a:rPr>
              <a:t>CustomerView</a:t>
            </a:r>
            <a:r>
              <a:rPr lang="zh-CN" altLang="en-US" dirty="0">
                <a:latin typeface="+mj-lt"/>
                <a:ea typeface="宋体" pitchFamily="2" charset="-122"/>
              </a:rPr>
              <a:t>类，逐一实现各个方法，并编译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执行</a:t>
            </a:r>
            <a:r>
              <a:rPr lang="en-US" altLang="zh-CN" dirty="0">
                <a:latin typeface="+mj-lt"/>
                <a:ea typeface="宋体" pitchFamily="2" charset="-122"/>
              </a:rPr>
              <a:t>main</a:t>
            </a:r>
            <a:r>
              <a:rPr lang="zh-CN" altLang="en-US" dirty="0">
                <a:latin typeface="+mj-lt"/>
                <a:ea typeface="宋体" pitchFamily="2" charset="-122"/>
              </a:rPr>
              <a:t>方法中，测试以下功能：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主菜单显示及操作是否正确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1650" dirty="0">
                <a:latin typeface="+mj-lt"/>
                <a:ea typeface="宋体" pitchFamily="2" charset="-122"/>
              </a:rPr>
              <a:t>10</a:t>
            </a:r>
            <a:r>
              <a:rPr lang="zh-CN" altLang="en-US" sz="1650" dirty="0">
                <a:latin typeface="+mj-lt"/>
                <a:ea typeface="宋体" pitchFamily="2" charset="-122"/>
              </a:rPr>
              <a:t>时，运行是否正确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“修改客户”操作是否正确，给用户的提示是否明确合理；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“删除客户”操作是否正确，给用户的提示是否明确合理；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“客户列表”操作是否正确，表格是否规整；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思考以下问题：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solidFill>
                  <a:srgbClr val="FF0000"/>
                </a:solidFill>
                <a:latin typeface="+mj-lt"/>
                <a:ea typeface="宋体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165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51510" y="1141538"/>
            <a:ext cx="80695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模拟实现基于文本界面的</a:t>
            </a:r>
            <a:r>
              <a:rPr lang="en-US" altLang="zh-CN" dirty="0">
                <a:ea typeface="宋体" pitchFamily="2" charset="-122"/>
              </a:rPr>
              <a:t>《</a:t>
            </a:r>
            <a:r>
              <a:rPr lang="zh-CN" altLang="en-US" dirty="0">
                <a:ea typeface="宋体" pitchFamily="2" charset="-122"/>
              </a:rPr>
              <a:t>客户信息管理软件</a:t>
            </a:r>
            <a:r>
              <a:rPr lang="en-US" altLang="zh-CN" dirty="0">
                <a:ea typeface="宋体" pitchFamily="2" charset="-122"/>
              </a:rPr>
              <a:t>》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indent="-267891">
              <a:defRPr/>
            </a:pPr>
            <a:r>
              <a:rPr lang="zh-CN" altLang="en-US" dirty="0">
                <a:ea typeface="宋体" pitchFamily="2" charset="-122"/>
              </a:rPr>
              <a:t>该软件能够实现对客户对象的插入</a:t>
            </a:r>
            <a:r>
              <a:rPr lang="zh-CN" altLang="en-US">
                <a:ea typeface="宋体" pitchFamily="2" charset="-122"/>
              </a:rPr>
              <a:t>、修改和删除（</a:t>
            </a:r>
            <a:r>
              <a:rPr lang="zh-CN" altLang="en-US" dirty="0">
                <a:ea typeface="宋体" pitchFamily="2" charset="-122"/>
              </a:rPr>
              <a:t>用数组实现），并能够打印客户明细表。</a:t>
            </a:r>
            <a:endParaRPr lang="en-US" altLang="zh-CN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项目采用分级菜单方式。主菜单如下：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mtClean="0">
                <a:solidFill>
                  <a:srgbClr val="0070C0"/>
                </a:solidFill>
                <a:ea typeface="宋体" pitchFamily="2" charset="-122"/>
              </a:rPr>
              <a:t>             -----------------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客户信息管理软件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                        </a:t>
            </a:r>
            <a:r>
              <a:rPr lang="en-US" altLang="zh-CN" smtClean="0">
                <a:solidFill>
                  <a:srgbClr val="0070C0"/>
                </a:solidFill>
                <a:ea typeface="宋体" pitchFamily="2" charset="-122"/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添 加 客 户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</a:t>
            </a:r>
            <a:r>
              <a:rPr lang="zh-CN" altLang="en-US" smtClean="0">
                <a:solidFill>
                  <a:srgbClr val="0070C0"/>
                </a:solidFill>
                <a:ea typeface="宋体" pitchFamily="2" charset="-122"/>
              </a:rPr>
              <a:t>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修 改 客 户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</a:t>
            </a:r>
            <a:r>
              <a:rPr lang="zh-CN" altLang="en-US" smtClean="0">
                <a:solidFill>
                  <a:srgbClr val="0070C0"/>
                </a:solidFill>
                <a:ea typeface="宋体" pitchFamily="2" charset="-122"/>
              </a:rPr>
              <a:t>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删 除 客 户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</a:t>
            </a:r>
            <a:r>
              <a:rPr lang="zh-CN" altLang="en-US" smtClean="0">
                <a:solidFill>
                  <a:srgbClr val="0070C0"/>
                </a:solidFill>
                <a:ea typeface="宋体" pitchFamily="2" charset="-122"/>
              </a:rPr>
              <a:t>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客 户 列 表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</a:t>
            </a:r>
            <a:r>
              <a:rPr lang="zh-CN" altLang="en-US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退           出</a:t>
            </a:r>
          </a:p>
          <a:p>
            <a:pPr marL="525066" lvl="1" indent="-267891">
              <a:defRPr/>
            </a:pPr>
            <a:endParaRPr lang="zh-CN" altLang="en-US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</a:t>
            </a:r>
            <a:r>
              <a:rPr lang="zh-CN" altLang="en-US" smtClean="0">
                <a:solidFill>
                  <a:srgbClr val="0070C0"/>
                </a:solidFill>
                <a:ea typeface="宋体" pitchFamily="2" charset="-122"/>
              </a:rPr>
              <a:t>                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064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05790" y="1232288"/>
            <a:ext cx="7886700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每个客户的信息被保存在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对象中。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以一个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类型的数组来记录当前所有</a:t>
            </a:r>
            <a:r>
              <a:rPr lang="zh-CN" altLang="en-US">
                <a:ea typeface="宋体" pitchFamily="2" charset="-122"/>
              </a:rPr>
              <a:t>的客户。</a:t>
            </a:r>
            <a:endParaRPr lang="zh-CN" altLang="en-US" dirty="0">
              <a:ea typeface="宋体" pitchFamily="2" charset="-122"/>
            </a:endParaRP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每次“添加客户”（菜单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）后，客户（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）对象被添加到数组中。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每次“修改客户”（菜单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）后，修改后的客户（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）对象替换数组中原对象。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每次“删除客户”（菜单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）后，客户（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）对象被从数组中清除。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执行“客户列表 ”（菜单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）时，将列出数组中所有客户</a:t>
            </a:r>
            <a:r>
              <a:rPr lang="zh-CN" altLang="en-US">
                <a:ea typeface="宋体" pitchFamily="2" charset="-122"/>
              </a:rPr>
              <a:t>的信息。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“添加客户”的界面及操作过程如下所示：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姓名：佟刚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性别：男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35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010-56253825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邮箱：</a:t>
            </a:r>
            <a:r>
              <a:rPr lang="en-US" altLang="zh-CN" smtClean="0">
                <a:solidFill>
                  <a:srgbClr val="0070C0"/>
                </a:solidFill>
                <a:latin typeface="+mn-ea"/>
              </a:rPr>
              <a:t>tongtong@atguigu.com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0036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“修改客户”的界面及操作过程如下所示：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2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请选择待修改客户编号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姓名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佟刚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直接回车表示不修改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(35)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(010-56253825)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邮箱</a:t>
            </a:r>
            <a:r>
              <a:rPr lang="en-US" altLang="zh-CN" smtClean="0">
                <a:solidFill>
                  <a:srgbClr val="0070C0"/>
                </a:solidFill>
                <a:latin typeface="+mn-ea"/>
              </a:rPr>
              <a:t>(tongtong@atguigu.com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tongg@atguigu.com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473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1" y="1411658"/>
            <a:ext cx="6268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“删除客户”的界面及操作过程如下所示：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请选择待删除客户编号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确认是否删除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(Y/N)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y</a:t>
            </a: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86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80315"/>
            <a:ext cx="642942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“客户列表”的界面及操作过程如下所示：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4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spcAft>
                <a:spcPts val="1200"/>
              </a:spcAft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编号  姓名       性别    年龄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电话            </a:t>
            </a:r>
            <a:r>
              <a:rPr lang="zh-CN" altLang="en-US" sz="1500" smtClean="0">
                <a:solidFill>
                  <a:srgbClr val="0070C0"/>
                </a:solidFill>
                <a:latin typeface="+mn-ea"/>
              </a:rPr>
              <a:t>       邮箱</a:t>
            </a:r>
            <a:endParaRPr lang="zh-CN" altLang="en-US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1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佟刚       </a:t>
            </a:r>
            <a:r>
              <a:rPr lang="zh-CN" altLang="en-US" sz="1500" smtClean="0">
                <a:solidFill>
                  <a:srgbClr val="0070C0"/>
                </a:solidFill>
                <a:latin typeface="+mn-ea"/>
              </a:rPr>
              <a:t>  男        </a:t>
            </a:r>
            <a:r>
              <a:rPr lang="en-US" altLang="zh-CN" sz="1500" smtClean="0">
                <a:solidFill>
                  <a:srgbClr val="0070C0"/>
                </a:solidFill>
                <a:latin typeface="+mn-ea"/>
              </a:rPr>
              <a:t>45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010-56253825   tong@abc.com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2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封捷       </a:t>
            </a:r>
            <a:r>
              <a:rPr lang="zh-CN" altLang="en-US" sz="1500" smtClean="0">
                <a:solidFill>
                  <a:srgbClr val="0070C0"/>
                </a:solidFill>
                <a:latin typeface="+mn-ea"/>
              </a:rPr>
              <a:t>  女        </a:t>
            </a:r>
            <a:r>
              <a:rPr lang="en-US" altLang="zh-CN" sz="1500" smtClean="0">
                <a:solidFill>
                  <a:srgbClr val="0070C0"/>
                </a:solidFill>
                <a:latin typeface="+mn-ea"/>
              </a:rPr>
              <a:t>36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010-56253825   fengjie@ibm.com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雷丰阳     </a:t>
            </a:r>
            <a:r>
              <a:rPr lang="zh-CN" altLang="en-US" sz="1500" smtClean="0">
                <a:solidFill>
                  <a:srgbClr val="0070C0"/>
                </a:solidFill>
                <a:latin typeface="+mn-ea"/>
              </a:rPr>
              <a:t>男        </a:t>
            </a:r>
            <a:r>
              <a:rPr lang="en-US" altLang="zh-CN" sz="1500" smtClean="0">
                <a:solidFill>
                  <a:srgbClr val="0070C0"/>
                </a:solidFill>
                <a:latin typeface="+mn-ea"/>
              </a:rPr>
              <a:t>32      010-56253825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leify@163.com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spcBef>
                <a:spcPts val="1200"/>
              </a:spcBef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客户列表完成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69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587" y="570748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490" y="1032413"/>
            <a:ext cx="813816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该软件由以下三个模块组成：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smtClean="0">
              <a:ea typeface="宋体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ea typeface="宋体" pitchFamily="2" charset="-122"/>
              </a:rPr>
              <a:t>CustomerView</a:t>
            </a:r>
            <a:r>
              <a:rPr lang="zh-CN" altLang="en-US" dirty="0">
                <a:ea typeface="宋体" pitchFamily="2" charset="-122"/>
              </a:rPr>
              <a:t>为主模块，负责菜单的显示和处理用户操作</a:t>
            </a:r>
            <a:endParaRPr lang="en-US" altLang="zh-CN" dirty="0">
              <a:ea typeface="宋体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itchFamily="2" charset="-122"/>
              </a:rPr>
              <a:t>CustomerList</a:t>
            </a:r>
            <a:r>
              <a:rPr lang="zh-CN" altLang="en-US" dirty="0">
                <a:ea typeface="宋体" pitchFamily="2" charset="-122"/>
              </a:rPr>
              <a:t>为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对象的管理模块，内部用数组管理一组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对象，并提供相应的添加、修改、</a:t>
            </a:r>
            <a:r>
              <a:rPr lang="zh-CN" altLang="en-US">
                <a:ea typeface="宋体" pitchFamily="2" charset="-122"/>
              </a:rPr>
              <a:t>删除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zh-CN" altLang="en-US">
                <a:ea typeface="宋体" pitchFamily="2" charset="-122"/>
              </a:rPr>
              <a:t>遍历</a:t>
            </a:r>
            <a:r>
              <a:rPr lang="zh-CN" altLang="en-US" smtClean="0">
                <a:ea typeface="宋体" pitchFamily="2" charset="-122"/>
              </a:rPr>
              <a:t>方法</a:t>
            </a:r>
            <a:r>
              <a:rPr lang="zh-CN" altLang="en-US" dirty="0">
                <a:ea typeface="宋体" pitchFamily="2" charset="-122"/>
              </a:rPr>
              <a:t>，供</a:t>
            </a:r>
            <a:r>
              <a:rPr lang="en-US" altLang="zh-CN" err="1">
                <a:ea typeface="宋体" pitchFamily="2" charset="-122"/>
              </a:rPr>
              <a:t>CustomerView</a:t>
            </a:r>
            <a:r>
              <a:rPr lang="zh-CN" altLang="en-US" smtClean="0">
                <a:ea typeface="宋体" pitchFamily="2" charset="-122"/>
              </a:rPr>
              <a:t>调用</a:t>
            </a:r>
            <a:endParaRPr lang="en-US" altLang="zh-CN" smtClean="0">
              <a:ea typeface="宋体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mtClean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为实体对象，用来封装客户信息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493197" y="1500180"/>
            <a:ext cx="4050450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2030" y="1694428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CustomerList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4" name="TextBox 13"/>
          <p:cNvSpPr txBox="1"/>
          <p:nvPr/>
        </p:nvSpPr>
        <p:spPr>
          <a:xfrm>
            <a:off x="2735796" y="1662199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CustomerView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5" name="TextBox 14"/>
          <p:cNvSpPr txBox="1"/>
          <p:nvPr/>
        </p:nvSpPr>
        <p:spPr>
          <a:xfrm>
            <a:off x="4842030" y="2418283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/>
              <a:t>Customer</a:t>
            </a:r>
          </a:p>
          <a:p>
            <a:endParaRPr lang="zh-CN" altLang="en-US" sz="75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4139952" y="1932228"/>
            <a:ext cx="70207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4139952" y="2094246"/>
            <a:ext cx="702078" cy="5779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544108" y="2202258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866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全屏显示(16:9)</PresentationFormat>
  <Paragraphs>255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굴림</vt:lpstr>
      <vt:lpstr>GungsuhChe</vt:lpstr>
      <vt:lpstr>楷体</vt:lpstr>
      <vt:lpstr>宋体</vt:lpstr>
      <vt:lpstr>微软雅黑</vt:lpstr>
      <vt:lpstr>新宋体</vt:lpstr>
      <vt:lpstr>Arial</vt:lpstr>
      <vt:lpstr>Calibri</vt:lpstr>
      <vt:lpstr>Times New Roman</vt:lpstr>
      <vt:lpstr>Wingdings</vt:lpstr>
      <vt:lpstr>Office 主题</vt:lpstr>
      <vt:lpstr>项目二 客户信息管理软件</vt:lpstr>
      <vt:lpstr>目 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键盘访问的实现</vt:lpstr>
      <vt:lpstr>键盘访问的实现</vt:lpstr>
      <vt:lpstr>PowerPoint 演示文稿</vt:lpstr>
      <vt:lpstr>第1步 — 实现Customer类</vt:lpstr>
      <vt:lpstr>PowerPoint 演示文稿</vt:lpstr>
      <vt:lpstr>PowerPoint 演示文稿</vt:lpstr>
      <vt:lpstr>PowerPoint 演示文稿</vt:lpstr>
      <vt:lpstr>PowerPoint 演示文稿</vt:lpstr>
      <vt:lpstr>第2步 — 实现CustomerList类</vt:lpstr>
      <vt:lpstr>第2步 — 实现CustomerList类</vt:lpstr>
      <vt:lpstr>第3步 — CustomerView类的设计</vt:lpstr>
      <vt:lpstr>第3步 — CustomerView类的设计</vt:lpstr>
      <vt:lpstr>第3步 — 实现CustomerView类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2019-03-04T15:30:29Z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