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680217-80DB-4F19-BC5F-0537175AE780}">
  <a:tblStyle styleId="{A0680217-80DB-4F19-BC5F-0537175AE78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ff0dc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ff0dc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3157a929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3157a929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157a929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3157a929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our baseline model, we got an RMSE of </a:t>
            </a:r>
            <a:r>
              <a:rPr lang="en">
                <a:solidFill>
                  <a:schemeClr val="dk1"/>
                </a:solidFill>
              </a:rPr>
              <a:t>0.961. From this model, </a:t>
            </a:r>
            <a:r>
              <a:rPr lang="en"/>
              <a:t>we added more input features into the encoder, and tuned the available hyperparameters. For example, encoded features such as user’s occupation, gender, zip code and genre of movie. With this, our tuned transformer model may attend to richer information in capturing sequential signals underlying users’ behavior. We integrated early stopping based on validation loss. Additionally, we tuned parameters such as number of attention heads, number of transformer blocks, number of hidden neurons in dense layers, number of dense layers, dropout rate, learning rate, and batch size. Through this, </a:t>
            </a:r>
            <a:r>
              <a:rPr lang="en"/>
              <a:t>we achieved a minimum RMSE at epoch 26 of 0.920, on the 1 million ratings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dff0dc3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dff0dc3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157a929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157a929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92929"/>
                </a:solidFill>
                <a:highlight>
                  <a:srgbClr val="FFFFFF"/>
                </a:highlight>
                <a:latin typeface="Times New Roman"/>
                <a:ea typeface="Times New Roman"/>
                <a:cs typeface="Times New Roman"/>
                <a:sym typeface="Times New Roman"/>
              </a:rPr>
              <a:t>To better capture the behaviors of the users in the MovieLens datasets a behavioral sequence transformer was implemented. Transformers - network architectures  based on attention mechanisms -  can help leverage consumers’ past  behavior to tailor recommendations to them. Since transformers don’t need to process data in order, they help a lot with efficiency as training time significantly decreases. </a:t>
            </a:r>
            <a:endParaRPr sz="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dff0dc37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dff0dc3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Added movie feature embeddings (genre) and user ID embeddings into encoder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dff0dc3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dff0dc3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3157a929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3157a92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dff0dc37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dff0dc37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dff0dc3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dff0dc3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Content-based filtering is based on the idea that users who previously had similar taste will also have in the future. Word2Vec is a neural network model which learns word embeddings from large datasets. We implemented a Word2Vec content-based filtering model for this task to recommend movies based on users’ previous preferences.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2ca1bef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2ca1bef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1394D"/>
              </a:buClr>
              <a:buSzPts val="1100"/>
              <a:buFont typeface="Arial"/>
              <a:buNone/>
            </a:pPr>
            <a:r>
              <a:rPr lang="en">
                <a:solidFill>
                  <a:srgbClr val="31394D"/>
                </a:solidFill>
              </a:rPr>
              <a:t>First I Roma Coffin, will be providing, a brief overview and summary of the project </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And will give information about setup of the project, </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After I will discuss EDA, and </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Then Mike and Annie will discuss baseline results and some improvements on the same vanilla embedding baseline</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After, Drew will take over by discussing the transformer model</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Annie will give an overview of the autoencoder</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And Mike will provide details on word2vec</a:t>
            </a:r>
            <a:endParaRPr>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a:solidFill>
                  <a:srgbClr val="31394D"/>
                </a:solidFill>
              </a:rPr>
              <a:t>Lastly, I will finish by going over takeaways &amp; next steps. </a:t>
            </a:r>
            <a:endParaRPr>
              <a:solidFill>
                <a:srgbClr val="31394D"/>
              </a:solidFill>
            </a:endParaRPr>
          </a:p>
          <a:p>
            <a:pPr indent="0" lvl="0" marL="0" rtl="0" algn="l">
              <a:spcBef>
                <a:spcPts val="0"/>
              </a:spcBef>
              <a:spcAft>
                <a:spcPts val="0"/>
              </a:spcAft>
              <a:buClr>
                <a:srgbClr val="31394D"/>
              </a:buClr>
              <a:buSzPts val="1100"/>
              <a:buFont typeface="Arial"/>
              <a:buNone/>
            </a:pPr>
            <a:r>
              <a:t/>
            </a:r>
            <a:endParaRPr>
              <a:solidFill>
                <a:srgbClr val="31394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ff0dc3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dff0dc3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better understand the data we generated visualizations of word2vec embeddings by reducing dimensions using t-SNE and UMAP. Since we cannot visualize these embeddings directly as the output was vectors of size 100,  t-SNE and UMAP were leveraged to visualize these embeddings.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ff0dc3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dff0dc3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Lastly, we generated two functions. One takes a movie as an input and returns the top 6 similar movies. And the other one takes the average of all the vectors and returns the top 6 similar movies.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probability of being the nearby word for every word in the vocabulary on average for top 6 movies recommended = 0.97 (using a movie’s vector as input)</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000">
                <a:solidFill>
                  <a:schemeClr val="dk1"/>
                </a:solidFill>
                <a:latin typeface="Georgia"/>
                <a:ea typeface="Georgia"/>
                <a:cs typeface="Georgia"/>
                <a:sym typeface="Georgia"/>
              </a:rPr>
              <a:t>probability of being the nearby word for every word in the vocabulary on average for top 6 movies recommended = 0.92 (using average of all the vectors of movie that user watches as input)</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dff0dc3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dff0dc3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table compares the </a:t>
            </a:r>
            <a:r>
              <a:rPr lang="en" sz="1200">
                <a:solidFill>
                  <a:schemeClr val="dk1"/>
                </a:solidFill>
              </a:rPr>
              <a:t>vanilla</a:t>
            </a:r>
            <a:r>
              <a:rPr lang="en" sz="1200">
                <a:solidFill>
                  <a:schemeClr val="dk1"/>
                </a:solidFill>
              </a:rPr>
              <a:t> embedding  model to the best models for each of our different applications.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were able to achieve an RMSE of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3157a92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3157a92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92929"/>
                </a:solidFill>
                <a:highlight>
                  <a:srgbClr val="FFFFFF"/>
                </a:highlight>
                <a:latin typeface="Times New Roman"/>
                <a:ea typeface="Times New Roman"/>
                <a:cs typeface="Times New Roman"/>
                <a:sym typeface="Times New Roman"/>
              </a:rPr>
              <a:t>We believe there are a few main changes and updates we could make to the model, provided we had more time.</a:t>
            </a:r>
            <a:endParaRPr sz="1200">
              <a:solidFill>
                <a:srgbClr val="292929"/>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rgbClr val="292929"/>
                </a:solidFill>
                <a:latin typeface="Times New Roman"/>
                <a:ea typeface="Times New Roman"/>
                <a:cs typeface="Times New Roman"/>
                <a:sym typeface="Times New Roman"/>
              </a:rPr>
              <a:t>Performance could have been boosted by being able to use the larger</a:t>
            </a:r>
            <a:r>
              <a:rPr lang="en" sz="1200">
                <a:solidFill>
                  <a:schemeClr val="dk1"/>
                </a:solidFill>
                <a:latin typeface="Times New Roman"/>
                <a:ea typeface="Times New Roman"/>
                <a:cs typeface="Times New Roman"/>
                <a:sym typeface="Times New Roman"/>
              </a:rPr>
              <a:t> movielens dataset such as the 10M and 20M movielens datasets (only able to use 10m for Transformer)</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Implement decoder in transformer model to generate movie titles from predictive ratings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Look more into the demographic-based approach for Auto encoders although it was not the best performing model, showed a lot of promising results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turns out that Word2Vec content-based filtering works well under this context. And based on this we might want to try Word2Vec collaborative filtering in the future.</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2ca1befb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2ca1befb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3157a929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3157a929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ca1befb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ca1befb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292929"/>
                </a:solidFill>
                <a:highlight>
                  <a:srgbClr val="FFFFFF"/>
                </a:highlight>
                <a:latin typeface="Georgia"/>
                <a:ea typeface="Georgia"/>
                <a:cs typeface="Georgia"/>
                <a:sym typeface="Georgia"/>
              </a:rPr>
              <a:t>1-Our goal was to leverage MovieLens Data and deep learning to </a:t>
            </a:r>
            <a:r>
              <a:rPr lang="en" sz="1400">
                <a:solidFill>
                  <a:srgbClr val="292929"/>
                </a:solidFill>
                <a:highlight>
                  <a:srgbClr val="FFFFFF"/>
                </a:highlight>
                <a:latin typeface="Georgia"/>
                <a:ea typeface="Georgia"/>
                <a:cs typeface="Georgia"/>
                <a:sym typeface="Georgia"/>
              </a:rPr>
              <a:t>predict movie recommendations. We wanted to build of the theme of more accurately providing personalized content for the modern consumer.</a:t>
            </a:r>
            <a:endParaRPr sz="1400">
              <a:solidFill>
                <a:srgbClr val="292929"/>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 sz="1400">
                <a:solidFill>
                  <a:srgbClr val="404040"/>
                </a:solidFill>
                <a:latin typeface="Georgia"/>
                <a:ea typeface="Georgia"/>
                <a:cs typeface="Georgia"/>
                <a:sym typeface="Georgia"/>
              </a:rPr>
              <a:t>2-Additionally we have visualized data through EDA to help familiarize us with the three datasets used </a:t>
            </a:r>
            <a:r>
              <a:rPr lang="en" sz="1400">
                <a:solidFill>
                  <a:srgbClr val="292929"/>
                </a:solidFill>
                <a:highlight>
                  <a:srgbClr val="FFFFFF"/>
                </a:highlight>
                <a:latin typeface="Georgia"/>
                <a:ea typeface="Georgia"/>
                <a:cs typeface="Georgia"/>
                <a:sym typeface="Georgia"/>
              </a:rPr>
              <a:t>(Movies, Ratings, and Users) </a:t>
            </a:r>
            <a:r>
              <a:rPr lang="en" sz="1400">
                <a:solidFill>
                  <a:srgbClr val="404040"/>
                </a:solidFill>
                <a:latin typeface="Georgia"/>
                <a:ea typeface="Georgia"/>
                <a:cs typeface="Georgia"/>
                <a:sym typeface="Georgia"/>
              </a:rPr>
              <a:t> and to </a:t>
            </a:r>
            <a:r>
              <a:rPr lang="en" sz="1400">
                <a:solidFill>
                  <a:srgbClr val="404040"/>
                </a:solidFill>
                <a:latin typeface="Georgia"/>
                <a:ea typeface="Georgia"/>
                <a:cs typeface="Georgia"/>
                <a:sym typeface="Georgia"/>
              </a:rPr>
              <a:t>capture common data patterns </a:t>
            </a:r>
            <a:endParaRPr sz="1400">
              <a:solidFill>
                <a:srgbClr val="404040"/>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 sz="1400">
                <a:solidFill>
                  <a:srgbClr val="31394D"/>
                </a:solidFill>
                <a:latin typeface="Georgia"/>
                <a:ea typeface="Georgia"/>
                <a:cs typeface="Georgia"/>
                <a:sym typeface="Georgia"/>
              </a:rPr>
              <a:t>3. Our main objective was to </a:t>
            </a:r>
            <a:r>
              <a:rPr lang="en" sz="1400">
                <a:solidFill>
                  <a:srgbClr val="292929"/>
                </a:solidFill>
                <a:highlight>
                  <a:srgbClr val="FFFFFF"/>
                </a:highlight>
                <a:latin typeface="Georgia"/>
                <a:ea typeface="Georgia"/>
                <a:cs typeface="Georgia"/>
                <a:sym typeface="Georgia"/>
              </a:rPr>
              <a:t>incorporate deep learning models into recommendation systems to build a </a:t>
            </a:r>
            <a:r>
              <a:rPr lang="en" sz="1400">
                <a:solidFill>
                  <a:srgbClr val="31394D"/>
                </a:solidFill>
                <a:latin typeface="Georgia"/>
                <a:ea typeface="Georgia"/>
                <a:cs typeface="Georgia"/>
                <a:sym typeface="Georgia"/>
              </a:rPr>
              <a:t>model that </a:t>
            </a:r>
            <a:r>
              <a:rPr lang="en" sz="1400">
                <a:solidFill>
                  <a:srgbClr val="292929"/>
                </a:solidFill>
                <a:highlight>
                  <a:srgbClr val="FFFFFF"/>
                </a:highlight>
                <a:latin typeface="Georgia"/>
                <a:ea typeface="Georgia"/>
                <a:cs typeface="Georgia"/>
                <a:sym typeface="Georgia"/>
              </a:rPr>
              <a:t>replicated a previously created model and improved upon it and also found new applications. We used research by James Le because his approach is clear, transparent, applicable, and achieves quality results.</a:t>
            </a:r>
            <a:endParaRPr sz="1400">
              <a:solidFill>
                <a:srgbClr val="404040"/>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1400">
              <a:solidFill>
                <a:srgbClr val="31394D"/>
              </a:solidFill>
            </a:endParaRPr>
          </a:p>
          <a:p>
            <a:pPr indent="0" lvl="0" marL="0" rtl="0" algn="l">
              <a:lnSpc>
                <a:spcPct val="150000"/>
              </a:lnSpc>
              <a:spcBef>
                <a:spcPts val="0"/>
              </a:spcBef>
              <a:spcAft>
                <a:spcPts val="0"/>
              </a:spcAft>
              <a:buNone/>
            </a:pPr>
            <a:r>
              <a:t/>
            </a:r>
            <a:endParaRPr sz="1400">
              <a:solidFill>
                <a:srgbClr val="292929"/>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ca1befb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ca1befb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1394D"/>
                </a:solidFill>
              </a:rPr>
              <a:t>EDA helped to familiarize us with the dataset by capturing common data patterns and to help us with data visualization. </a:t>
            </a:r>
            <a:endParaRPr>
              <a:solidFill>
                <a:srgbClr val="31394D"/>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1394D"/>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292929"/>
                </a:solidFill>
                <a:latin typeface="Times New Roman"/>
                <a:ea typeface="Times New Roman"/>
                <a:cs typeface="Times New Roman"/>
                <a:sym typeface="Times New Roman"/>
              </a:rPr>
              <a:t>To get a sense of the distribution of ratings in the dataset we made a bar chart which reveals the dataset is skewed to the left, slightly imbalanced, and the rating 4 was the most dominant. This is important to know so in the future we may potentially stratify to ensure all of the ratings are adequately represented across training, validation, and testing datasets.</a:t>
            </a:r>
            <a:endParaRPr>
              <a:solidFill>
                <a:srgbClr val="31394D"/>
              </a:solidFill>
            </a:endParaRPr>
          </a:p>
          <a:p>
            <a:pPr indent="0" lvl="0" marL="0" rtl="0" algn="l">
              <a:lnSpc>
                <a:spcPct val="115000"/>
              </a:lnSpc>
              <a:spcBef>
                <a:spcPts val="2400"/>
              </a:spcBef>
              <a:spcAft>
                <a:spcPts val="0"/>
              </a:spcAft>
              <a:buClr>
                <a:schemeClr val="dk1"/>
              </a:buClr>
              <a:buSzPts val="1100"/>
              <a:buFont typeface="Arial"/>
              <a:buNone/>
            </a:pPr>
            <a:r>
              <a:rPr lang="en" sz="1400">
                <a:solidFill>
                  <a:srgbClr val="292929"/>
                </a:solidFill>
                <a:latin typeface="Times New Roman"/>
                <a:ea typeface="Times New Roman"/>
                <a:cs typeface="Times New Roman"/>
                <a:sym typeface="Times New Roman"/>
              </a:rPr>
              <a:t>After checking the ratings, we decided to build a Wordcloud visualization to see the most prevalent genre. Genre output was edited because there were 301 different categories. Since, some movies had multiple genres (ex. romantic comedy would count as romance and comedy) they were counted as each genre separately. We can see that comedy and drama are the most present genres.This gives us a better idea of what potential bias we might have in the training set. Therefore, we can try to eliminate the bias during our model constructing stage.</a:t>
            </a:r>
            <a:endParaRPr sz="1050">
              <a:solidFill>
                <a:srgbClr val="31394D"/>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1394D"/>
              </a:solidFill>
            </a:endParaRPr>
          </a:p>
          <a:p>
            <a:pPr indent="0" lvl="0" marL="0" rtl="0" algn="l">
              <a:spcBef>
                <a:spcPts val="0"/>
              </a:spcBef>
              <a:spcAft>
                <a:spcPts val="0"/>
              </a:spcAft>
              <a:buClr>
                <a:srgbClr val="31394D"/>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ca1befb9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ca1befb9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31394D"/>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ca1befb9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ca1befb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292929"/>
                </a:solidFill>
                <a:highlight>
                  <a:srgbClr val="FFFFFF"/>
                </a:highlight>
                <a:latin typeface="Times New Roman"/>
                <a:ea typeface="Times New Roman"/>
                <a:cs typeface="Times New Roman"/>
                <a:sym typeface="Times New Roman"/>
              </a:rPr>
              <a:t>We also include the recommendations from the baseline model that we based our model off of and 20 recommendations of unrated movies sorted by prediction value when the user_id =2000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157a92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157a92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We made changes to the baseline model by running the output of the dot product through a sigmoid layer and then scaling the result using minimum and maximum ratings of the data to introduce non-linearity. Additionally, we pulled the embedded layer and reshaped operations into a separate class.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3157a92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3157a92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92929"/>
                </a:solidFill>
                <a:highlight>
                  <a:srgbClr val="FFFFFF"/>
                </a:highlight>
                <a:latin typeface="Times New Roman"/>
                <a:ea typeface="Times New Roman"/>
                <a:cs typeface="Times New Roman"/>
                <a:sym typeface="Times New Roman"/>
              </a:rPr>
              <a:t>We achi</a:t>
            </a:r>
            <a:r>
              <a:rPr lang="en">
                <a:solidFill>
                  <a:schemeClr val="dk1"/>
                </a:solidFill>
                <a:highlight>
                  <a:srgbClr val="FFFFFF"/>
                </a:highlight>
                <a:latin typeface="Times New Roman"/>
                <a:ea typeface="Times New Roman"/>
                <a:cs typeface="Times New Roman"/>
                <a:sym typeface="Times New Roman"/>
              </a:rPr>
              <a:t>eved a minimum RMSE at epoch 20 of 0.8583. This time we saw an improvement in RMSE of around 0.03, compared to our baseline model</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157a92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3157a92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4285F4"/>
              </a:buClr>
              <a:buSzPts val="1100"/>
              <a:buFont typeface="Arial"/>
              <a:buNone/>
            </a:pPr>
            <a:r>
              <a:rPr lang="en" sz="1400">
                <a:solidFill>
                  <a:srgbClr val="292929"/>
                </a:solidFill>
                <a:highlight>
                  <a:schemeClr val="lt1"/>
                </a:highlight>
                <a:latin typeface="Times New Roman"/>
                <a:ea typeface="Times New Roman"/>
                <a:cs typeface="Times New Roman"/>
                <a:sym typeface="Times New Roman"/>
              </a:rPr>
              <a:t>We also include the recommendations from the tuned baseline model that we based our model off of and 20 recommendations of unrated movies sorted by prediction value when the user_id =2000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29598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it.ly/2QBRYB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towardsdatascience.com/how-to-build-from-scratch-a-content-based-movie-recommender-with-natural-language-processing-25ad400eb243" TargetMode="External"/><Relationship Id="rId4" Type="http://schemas.openxmlformats.org/officeDocument/2006/relationships/hyperlink" Target="https://towardsdatascience.com/introduction-to-word-embedding-and-word2vec-652d0c2060f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1932325"/>
            <a:ext cx="8222100" cy="2377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lang="en" sz="3300">
                <a:latin typeface="Georgia"/>
                <a:ea typeface="Georgia"/>
                <a:cs typeface="Georgia"/>
                <a:sym typeface="Georgia"/>
              </a:rPr>
              <a:t>Predicting Movie Recommendations by Leveraging Deep Learning and MovieLens Data</a:t>
            </a:r>
            <a:endParaRPr sz="3300">
              <a:latin typeface="Georgia"/>
              <a:ea typeface="Georgia"/>
              <a:cs typeface="Georgia"/>
              <a:sym typeface="Georgia"/>
            </a:endParaRPr>
          </a:p>
          <a:p>
            <a:pPr indent="0" lvl="0" marL="0" rtl="0" algn="l">
              <a:lnSpc>
                <a:spcPct val="115000"/>
              </a:lnSpc>
              <a:spcBef>
                <a:spcPts val="0"/>
              </a:spcBef>
              <a:spcAft>
                <a:spcPts val="0"/>
              </a:spcAft>
              <a:buNone/>
            </a:pPr>
            <a:r>
              <a:rPr lang="en" sz="2000">
                <a:solidFill>
                  <a:srgbClr val="FFFFFF"/>
                </a:solidFill>
                <a:latin typeface="Georgia"/>
                <a:ea typeface="Georgia"/>
                <a:cs typeface="Georgia"/>
                <a:sym typeface="Georgia"/>
              </a:rPr>
              <a:t>Brown University-Data 2040</a:t>
            </a:r>
            <a:endParaRPr sz="20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rPr lang="en" sz="2000">
                <a:solidFill>
                  <a:srgbClr val="FFFFFF"/>
                </a:solidFill>
                <a:latin typeface="Georgia"/>
                <a:ea typeface="Georgia"/>
                <a:cs typeface="Georgia"/>
                <a:sym typeface="Georgia"/>
              </a:rPr>
              <a:t>April 19th, 2021</a:t>
            </a:r>
            <a:endParaRPr sz="2000">
              <a:solidFill>
                <a:srgbClr val="FFFFFF"/>
              </a:solidFill>
              <a:latin typeface="Georgia"/>
              <a:ea typeface="Georgia"/>
              <a:cs typeface="Georgia"/>
              <a:sym typeface="Georgia"/>
            </a:endParaRPr>
          </a:p>
          <a:p>
            <a:pPr indent="0" lvl="0" marL="0" rtl="0" algn="l">
              <a:spcBef>
                <a:spcPts val="0"/>
              </a:spcBef>
              <a:spcAft>
                <a:spcPts val="0"/>
              </a:spcAft>
              <a:buNone/>
            </a:pPr>
            <a:r>
              <a:rPr lang="en" sz="2000">
                <a:solidFill>
                  <a:srgbClr val="FFFFFF"/>
                </a:solidFill>
                <a:latin typeface="Georgia"/>
                <a:ea typeface="Georgia"/>
                <a:cs typeface="Georgia"/>
                <a:sym typeface="Georgia"/>
              </a:rPr>
              <a:t>Blog #1: </a:t>
            </a:r>
            <a:r>
              <a:rPr lang="en" sz="2000" u="sng">
                <a:solidFill>
                  <a:srgbClr val="C9DAF8"/>
                </a:solidFill>
                <a:latin typeface="Georgia"/>
                <a:ea typeface="Georgia"/>
                <a:cs typeface="Georgia"/>
                <a:sym typeface="Georgia"/>
              </a:rPr>
              <a:t>https://bit.ly/3dulh1P</a:t>
            </a:r>
            <a:endParaRPr sz="2000">
              <a:solidFill>
                <a:srgbClr val="FFFFFF"/>
              </a:solidFill>
              <a:latin typeface="Georgia"/>
              <a:ea typeface="Georgia"/>
              <a:cs typeface="Georgia"/>
              <a:sym typeface="Georgia"/>
            </a:endParaRPr>
          </a:p>
          <a:p>
            <a:pPr indent="0" lvl="0" marL="0" rtl="0" algn="l">
              <a:spcBef>
                <a:spcPts val="0"/>
              </a:spcBef>
              <a:spcAft>
                <a:spcPts val="0"/>
              </a:spcAft>
              <a:buNone/>
            </a:pPr>
            <a:r>
              <a:rPr lang="en" sz="2000">
                <a:solidFill>
                  <a:srgbClr val="FFFFFF"/>
                </a:solidFill>
                <a:latin typeface="Georgia"/>
                <a:ea typeface="Georgia"/>
                <a:cs typeface="Georgia"/>
                <a:sym typeface="Georgia"/>
              </a:rPr>
              <a:t>Blog #2: </a:t>
            </a:r>
            <a:r>
              <a:rPr lang="en" sz="2000" u="sng">
                <a:solidFill>
                  <a:srgbClr val="C9DAF8"/>
                </a:solidFill>
                <a:latin typeface="Georgia"/>
                <a:ea typeface="Georgia"/>
                <a:cs typeface="Georgia"/>
                <a:sym typeface="Georgia"/>
              </a:rPr>
              <a:t>https://bit.ly/3efuERZ</a:t>
            </a:r>
            <a:endParaRPr sz="2000">
              <a:solidFill>
                <a:srgbClr val="FFFFFF"/>
              </a:solidFill>
              <a:latin typeface="Georgia"/>
              <a:ea typeface="Georgia"/>
              <a:cs typeface="Georgia"/>
              <a:sym typeface="Georgia"/>
            </a:endParaRPr>
          </a:p>
          <a:p>
            <a:pPr indent="0" lvl="0" marL="0" rtl="0" algn="l">
              <a:spcBef>
                <a:spcPts val="0"/>
              </a:spcBef>
              <a:spcAft>
                <a:spcPts val="0"/>
              </a:spcAft>
              <a:buNone/>
            </a:pPr>
            <a:r>
              <a:rPr lang="en" sz="2000">
                <a:solidFill>
                  <a:srgbClr val="FFFFFF"/>
                </a:solidFill>
                <a:latin typeface="Georgia"/>
                <a:ea typeface="Georgia"/>
                <a:cs typeface="Georgia"/>
                <a:sym typeface="Georgia"/>
              </a:rPr>
              <a:t>Blog #3: </a:t>
            </a:r>
            <a:r>
              <a:rPr lang="en" sz="2000" u="sng">
                <a:solidFill>
                  <a:srgbClr val="C9DAF8"/>
                </a:solidFill>
                <a:latin typeface="Georgia"/>
                <a:ea typeface="Georgia"/>
                <a:cs typeface="Georgia"/>
                <a:sym typeface="Georgia"/>
                <a:hlinkClick r:id="rId3">
                  <a:extLst>
                    <a:ext uri="{A12FA001-AC4F-418D-AE19-62706E023703}">
                      <ahyp:hlinkClr val="tx"/>
                    </a:ext>
                  </a:extLst>
                </a:hlinkClick>
              </a:rPr>
              <a:t>https://bit.ly/2QBRYBy</a:t>
            </a:r>
            <a:endParaRPr sz="2000">
              <a:solidFill>
                <a:srgbClr val="C9DAF8"/>
              </a:solidFill>
              <a:latin typeface="Georgia"/>
              <a:ea typeface="Georgia"/>
              <a:cs typeface="Georgia"/>
              <a:sym typeface="Georgia"/>
            </a:endParaRPr>
          </a:p>
          <a:p>
            <a:pPr indent="0" lvl="0" marL="0" rtl="0" algn="l">
              <a:spcBef>
                <a:spcPts val="0"/>
              </a:spcBef>
              <a:spcAft>
                <a:spcPts val="0"/>
              </a:spcAft>
              <a:buNone/>
            </a:pPr>
            <a:r>
              <a:t/>
            </a:r>
            <a:endParaRPr sz="2000">
              <a:solidFill>
                <a:srgbClr val="FFFFFF"/>
              </a:solidFill>
              <a:latin typeface="Georgia"/>
              <a:ea typeface="Georgia"/>
              <a:cs typeface="Georgia"/>
              <a:sym typeface="Georgia"/>
            </a:endParaRPr>
          </a:p>
          <a:p>
            <a:pPr indent="0" lvl="0" marL="0" rtl="0" algn="l">
              <a:lnSpc>
                <a:spcPct val="115000"/>
              </a:lnSpc>
              <a:spcBef>
                <a:spcPts val="0"/>
              </a:spcBef>
              <a:spcAft>
                <a:spcPts val="0"/>
              </a:spcAft>
              <a:buNone/>
            </a:pPr>
            <a:r>
              <a:t/>
            </a:r>
            <a:endParaRPr sz="2000">
              <a:solidFill>
                <a:srgbClr val="FFFFFF"/>
              </a:solidFill>
              <a:latin typeface="Georgia"/>
              <a:ea typeface="Georgia"/>
              <a:cs typeface="Georgia"/>
              <a:sym typeface="Georgia"/>
            </a:endParaRPr>
          </a:p>
          <a:p>
            <a:pPr indent="0" lvl="0" marL="0" rtl="0" algn="l">
              <a:spcBef>
                <a:spcPts val="0"/>
              </a:spcBef>
              <a:spcAft>
                <a:spcPts val="0"/>
              </a:spcAft>
              <a:buNone/>
            </a:pPr>
            <a:r>
              <a:t/>
            </a:r>
            <a:endParaRPr/>
          </a:p>
        </p:txBody>
      </p:sp>
      <p:sp>
        <p:nvSpPr>
          <p:cNvPr id="68" name="Google Shape;68;p13"/>
          <p:cNvSpPr txBox="1"/>
          <p:nvPr/>
        </p:nvSpPr>
        <p:spPr>
          <a:xfrm>
            <a:off x="5339100" y="2708925"/>
            <a:ext cx="32127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a:latin typeface="Roboto"/>
              <a:ea typeface="Roboto"/>
              <a:cs typeface="Roboto"/>
              <a:sym typeface="Roboto"/>
            </a:endParaRPr>
          </a:p>
          <a:p>
            <a:pPr indent="0" lvl="0" marL="0" marR="0" rtl="0" algn="r">
              <a:lnSpc>
                <a:spcPct val="100000"/>
              </a:lnSpc>
              <a:spcBef>
                <a:spcPts val="0"/>
              </a:spcBef>
              <a:spcAft>
                <a:spcPts val="0"/>
              </a:spcAft>
              <a:buNone/>
            </a:pPr>
            <a:r>
              <a:rPr lang="en" sz="1800">
                <a:solidFill>
                  <a:srgbClr val="FFFFFF"/>
                </a:solidFill>
                <a:latin typeface="Georgia"/>
                <a:ea typeface="Georgia"/>
                <a:cs typeface="Georgia"/>
                <a:sym typeface="Georgia"/>
              </a:rPr>
              <a:t>Annie Ph</a:t>
            </a:r>
            <a:r>
              <a:rPr lang="en" sz="1800">
                <a:solidFill>
                  <a:srgbClr val="FFFFFF"/>
                </a:solidFill>
                <a:latin typeface="Georgia"/>
                <a:ea typeface="Georgia"/>
                <a:cs typeface="Georgia"/>
                <a:sym typeface="Georgia"/>
              </a:rPr>
              <a:t>an</a:t>
            </a:r>
            <a:endParaRPr sz="1800">
              <a:solidFill>
                <a:srgbClr val="FFFFFF"/>
              </a:solidFill>
              <a:latin typeface="Georgia"/>
              <a:ea typeface="Georgia"/>
              <a:cs typeface="Georgia"/>
              <a:sym typeface="Georgia"/>
            </a:endParaRPr>
          </a:p>
          <a:p>
            <a:pPr indent="0" lvl="0" marL="0" marR="0" rtl="0" algn="r">
              <a:lnSpc>
                <a:spcPct val="100000"/>
              </a:lnSpc>
              <a:spcBef>
                <a:spcPts val="0"/>
              </a:spcBef>
              <a:spcAft>
                <a:spcPts val="0"/>
              </a:spcAft>
              <a:buNone/>
            </a:pPr>
            <a:r>
              <a:rPr lang="en" sz="1800">
                <a:solidFill>
                  <a:srgbClr val="FFFFFF"/>
                </a:solidFill>
                <a:latin typeface="Georgia"/>
                <a:ea typeface="Georgia"/>
                <a:cs typeface="Georgia"/>
                <a:sym typeface="Georgia"/>
              </a:rPr>
              <a:t>Drew Solomon</a:t>
            </a:r>
            <a:endParaRPr sz="1800">
              <a:solidFill>
                <a:srgbClr val="FFFFFF"/>
              </a:solidFill>
              <a:latin typeface="Georgia"/>
              <a:ea typeface="Georgia"/>
              <a:cs typeface="Georgia"/>
              <a:sym typeface="Georgia"/>
            </a:endParaRPr>
          </a:p>
          <a:p>
            <a:pPr indent="0" lvl="0" marL="0" marR="0" rtl="0" algn="r">
              <a:lnSpc>
                <a:spcPct val="100000"/>
              </a:lnSpc>
              <a:spcBef>
                <a:spcPts val="0"/>
              </a:spcBef>
              <a:spcAft>
                <a:spcPts val="0"/>
              </a:spcAft>
              <a:buNone/>
            </a:pPr>
            <a:r>
              <a:rPr lang="en" sz="1800">
                <a:solidFill>
                  <a:srgbClr val="FFFFFF"/>
                </a:solidFill>
                <a:latin typeface="Georgia"/>
                <a:ea typeface="Georgia"/>
                <a:cs typeface="Georgia"/>
                <a:sym typeface="Georgia"/>
              </a:rPr>
              <a:t>Roma Coffin</a:t>
            </a:r>
            <a:endParaRPr sz="1800">
              <a:solidFill>
                <a:srgbClr val="FFFFFF"/>
              </a:solidFill>
              <a:latin typeface="Georgia"/>
              <a:ea typeface="Georgia"/>
              <a:cs typeface="Georgia"/>
              <a:sym typeface="Georgia"/>
            </a:endParaRPr>
          </a:p>
          <a:p>
            <a:pPr indent="0" lvl="0" marL="0" marR="0" rtl="0" algn="r">
              <a:lnSpc>
                <a:spcPct val="100000"/>
              </a:lnSpc>
              <a:spcBef>
                <a:spcPts val="0"/>
              </a:spcBef>
              <a:spcAft>
                <a:spcPts val="0"/>
              </a:spcAft>
              <a:buNone/>
            </a:pPr>
            <a:r>
              <a:rPr lang="en" sz="1800">
                <a:solidFill>
                  <a:srgbClr val="FFFFFF"/>
                </a:solidFill>
                <a:latin typeface="Georgia"/>
                <a:ea typeface="Georgia"/>
                <a:cs typeface="Georgia"/>
                <a:sym typeface="Georgia"/>
              </a:rPr>
              <a:t>Yuyang Li</a:t>
            </a:r>
            <a:endParaRPr sz="1800">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 - Sequential behavior</a:t>
            </a:r>
            <a:endParaRPr sz="2000">
              <a:latin typeface="Georgia"/>
              <a:ea typeface="Georgia"/>
              <a:cs typeface="Georgia"/>
              <a:sym typeface="Georgia"/>
            </a:endParaRPr>
          </a:p>
        </p:txBody>
      </p:sp>
      <p:pic>
        <p:nvPicPr>
          <p:cNvPr id="147" name="Google Shape;147;p22"/>
          <p:cNvPicPr preferRelativeResize="0"/>
          <p:nvPr/>
        </p:nvPicPr>
        <p:blipFill>
          <a:blip r:embed="rId3">
            <a:alphaModFix/>
          </a:blip>
          <a:stretch>
            <a:fillRect/>
          </a:stretch>
        </p:blipFill>
        <p:spPr>
          <a:xfrm>
            <a:off x="3515375" y="939401"/>
            <a:ext cx="5481275" cy="3142075"/>
          </a:xfrm>
          <a:prstGeom prst="rect">
            <a:avLst/>
          </a:prstGeom>
          <a:noFill/>
          <a:ln>
            <a:noFill/>
          </a:ln>
          <a:effectLst>
            <a:outerShdw blurRad="57150" rotWithShape="0" algn="bl" dir="5400000" dist="19050">
              <a:srgbClr val="000000">
                <a:alpha val="50000"/>
              </a:srgbClr>
            </a:outerShdw>
          </a:effectLst>
        </p:spPr>
      </p:pic>
      <p:sp>
        <p:nvSpPr>
          <p:cNvPr id="148" name="Google Shape;148;p22"/>
          <p:cNvSpPr txBox="1"/>
          <p:nvPr/>
        </p:nvSpPr>
        <p:spPr>
          <a:xfrm>
            <a:off x="3971500" y="4081475"/>
            <a:ext cx="46653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100">
                <a:solidFill>
                  <a:srgbClr val="292929"/>
                </a:solidFill>
                <a:latin typeface="Times New Roman"/>
                <a:ea typeface="Times New Roman"/>
                <a:cs typeface="Times New Roman"/>
                <a:sym typeface="Times New Roman"/>
              </a:rPr>
              <a:t>Behavior Sequence Transformer model architecture, </a:t>
            </a:r>
            <a:r>
              <a:rPr i="1" lang="en" sz="1100">
                <a:solidFill>
                  <a:srgbClr val="292929"/>
                </a:solidFill>
                <a:latin typeface="Times New Roman"/>
                <a:ea typeface="Times New Roman"/>
                <a:cs typeface="Times New Roman"/>
                <a:sym typeface="Times New Roman"/>
              </a:rPr>
              <a:t>Qiwei </a:t>
            </a:r>
            <a:r>
              <a:rPr i="1" lang="en" sz="1100">
                <a:solidFill>
                  <a:srgbClr val="292929"/>
                </a:solidFill>
                <a:latin typeface="Times New Roman"/>
                <a:ea typeface="Times New Roman"/>
                <a:cs typeface="Times New Roman"/>
                <a:sym typeface="Times New Roman"/>
              </a:rPr>
              <a:t>Chen et al. (2019)</a:t>
            </a:r>
            <a:endParaRPr sz="900">
              <a:latin typeface="Georgia"/>
              <a:ea typeface="Georgia"/>
              <a:cs typeface="Georgia"/>
              <a:sym typeface="Georgia"/>
            </a:endParaRPr>
          </a:p>
        </p:txBody>
      </p:sp>
      <p:sp>
        <p:nvSpPr>
          <p:cNvPr id="149" name="Google Shape;149;p22"/>
          <p:cNvSpPr txBox="1"/>
          <p:nvPr/>
        </p:nvSpPr>
        <p:spPr>
          <a:xfrm>
            <a:off x="172475" y="1820325"/>
            <a:ext cx="33429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Encoder-decoder architecture</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Attention only (no CNN/RNN)</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Processes in parallel</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Short &amp; long range dependencies</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 - Steps</a:t>
            </a:r>
            <a:endParaRPr sz="2000">
              <a:latin typeface="Georgia"/>
              <a:ea typeface="Georgia"/>
              <a:cs typeface="Georgia"/>
              <a:sym typeface="Georgia"/>
            </a:endParaRPr>
          </a:p>
        </p:txBody>
      </p:sp>
      <p:sp>
        <p:nvSpPr>
          <p:cNvPr id="155" name="Google Shape;155;p23"/>
          <p:cNvSpPr txBox="1"/>
          <p:nvPr/>
        </p:nvSpPr>
        <p:spPr>
          <a:xfrm>
            <a:off x="243400" y="754625"/>
            <a:ext cx="8058000" cy="449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latin typeface="Georgia"/>
                <a:ea typeface="Georgia"/>
                <a:cs typeface="Georgia"/>
                <a:sym typeface="Georgia"/>
              </a:rPr>
              <a:t>Goal</a:t>
            </a:r>
            <a:r>
              <a:rPr lang="en" sz="1600">
                <a:latin typeface="Georgia"/>
                <a:ea typeface="Georgia"/>
                <a:cs typeface="Georgia"/>
                <a:sym typeface="Georgia"/>
              </a:rPr>
              <a:t>: Predict</a:t>
            </a:r>
            <a:r>
              <a:rPr b="1" lang="en" sz="1600">
                <a:latin typeface="Georgia"/>
                <a:ea typeface="Georgia"/>
                <a:cs typeface="Georgia"/>
                <a:sym typeface="Georgia"/>
              </a:rPr>
              <a:t> </a:t>
            </a:r>
            <a:r>
              <a:rPr lang="en" sz="1600">
                <a:latin typeface="Georgia"/>
                <a:ea typeface="Georgia"/>
                <a:cs typeface="Georgia"/>
                <a:sym typeface="Georgia"/>
              </a:rPr>
              <a:t>the </a:t>
            </a:r>
            <a:r>
              <a:rPr lang="en" sz="1600" u="sng">
                <a:latin typeface="Georgia"/>
                <a:ea typeface="Georgia"/>
                <a:cs typeface="Georgia"/>
                <a:sym typeface="Georgia"/>
              </a:rPr>
              <a:t>rating of target movies</a:t>
            </a:r>
            <a:r>
              <a:rPr lang="en" sz="1600">
                <a:latin typeface="Georgia"/>
                <a:ea typeface="Georgia"/>
                <a:cs typeface="Georgia"/>
                <a:sym typeface="Georgia"/>
              </a:rPr>
              <a:t> using </a:t>
            </a:r>
            <a:r>
              <a:rPr lang="en" sz="1600" u="sng">
                <a:latin typeface="Georgia"/>
                <a:ea typeface="Georgia"/>
                <a:cs typeface="Georgia"/>
                <a:sym typeface="Georgia"/>
              </a:rPr>
              <a:t>users’ past movie viewing/rating history</a:t>
            </a:r>
            <a:r>
              <a:rPr lang="en" sz="1600">
                <a:latin typeface="Georgia"/>
                <a:ea typeface="Georgia"/>
                <a:cs typeface="Georgia"/>
                <a:sym typeface="Georgia"/>
              </a:rPr>
              <a:t> (and user demographics + movie genres)</a:t>
            </a:r>
            <a:endParaRPr sz="1600">
              <a:latin typeface="Georgia"/>
              <a:ea typeface="Georgia"/>
              <a:cs typeface="Georgia"/>
              <a:sym typeface="Georgia"/>
            </a:endParaRPr>
          </a:p>
          <a:p>
            <a:pPr indent="0" lvl="0" marL="0" rtl="0" algn="l">
              <a:lnSpc>
                <a:spcPct val="115000"/>
              </a:lnSpc>
              <a:spcBef>
                <a:spcPts val="1200"/>
              </a:spcBef>
              <a:spcAft>
                <a:spcPts val="0"/>
              </a:spcAft>
              <a:buNone/>
            </a:pPr>
            <a:r>
              <a:rPr lang="en" sz="1600">
                <a:latin typeface="Georgia"/>
                <a:ea typeface="Georgia"/>
                <a:cs typeface="Georgia"/>
                <a:sym typeface="Georgia"/>
              </a:rPr>
              <a:t>Process overview:</a:t>
            </a:r>
            <a:endParaRPr sz="1600">
              <a:latin typeface="Georgia"/>
              <a:ea typeface="Georgia"/>
              <a:cs typeface="Georgia"/>
              <a:sym typeface="Georgia"/>
            </a:endParaRPr>
          </a:p>
          <a:p>
            <a:pPr indent="-330200" lvl="0" marL="457200" rtl="0" algn="l">
              <a:lnSpc>
                <a:spcPct val="115000"/>
              </a:lnSpc>
              <a:spcBef>
                <a:spcPts val="1200"/>
              </a:spcBef>
              <a:spcAft>
                <a:spcPts val="0"/>
              </a:spcAft>
              <a:buSzPts val="1600"/>
              <a:buFont typeface="Georgia"/>
              <a:buAutoNum type="arabicPeriod"/>
            </a:pPr>
            <a:r>
              <a:rPr lang="en" sz="1500">
                <a:latin typeface="Georgia"/>
                <a:ea typeface="Georgia"/>
                <a:cs typeface="Georgia"/>
                <a:sym typeface="Georgia"/>
              </a:rPr>
              <a:t>Process data into dataframe of users (1 per row), each with a list of movies and list of ratings </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Split each list of movies and ratings into sequences (of length 4) for training/predictions</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Split data into train, val, and test datasets (80/10/10)</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Split sequences into features and target</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Create model inputs layers</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Encode input features -&gt; embeddings</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Create BST model (with multi-head attention inside transformer blocks + our parameters)</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Train model on training data </a:t>
            </a:r>
            <a:endParaRPr sz="1500">
              <a:latin typeface="Georgia"/>
              <a:ea typeface="Georgia"/>
              <a:cs typeface="Georgia"/>
              <a:sym typeface="Georgia"/>
            </a:endParaRPr>
          </a:p>
          <a:p>
            <a:pPr indent="-323850" lvl="0" marL="457200" rtl="0" algn="l">
              <a:lnSpc>
                <a:spcPct val="115000"/>
              </a:lnSpc>
              <a:spcBef>
                <a:spcPts val="0"/>
              </a:spcBef>
              <a:spcAft>
                <a:spcPts val="0"/>
              </a:spcAft>
              <a:buSzPts val="1500"/>
              <a:buFont typeface="Georgia"/>
              <a:buAutoNum type="arabicPeriod"/>
            </a:pPr>
            <a:r>
              <a:rPr lang="en" sz="1500">
                <a:latin typeface="Georgia"/>
                <a:ea typeface="Georgia"/>
                <a:cs typeface="Georgia"/>
                <a:sym typeface="Georgia"/>
              </a:rPr>
              <a:t>Evaluate model on test data</a:t>
            </a:r>
            <a:endParaRPr sz="1500">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 - 1M ratings</a:t>
            </a:r>
            <a:endParaRPr sz="2000">
              <a:latin typeface="Georgia"/>
              <a:ea typeface="Georgia"/>
              <a:cs typeface="Georgia"/>
              <a:sym typeface="Georgia"/>
            </a:endParaRPr>
          </a:p>
        </p:txBody>
      </p:sp>
      <p:sp>
        <p:nvSpPr>
          <p:cNvPr id="161" name="Google Shape;161;p24"/>
          <p:cNvSpPr txBox="1"/>
          <p:nvPr/>
        </p:nvSpPr>
        <p:spPr>
          <a:xfrm>
            <a:off x="546638" y="3832175"/>
            <a:ext cx="3734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rgbClr val="292929"/>
                </a:solidFill>
                <a:latin typeface="Times New Roman"/>
                <a:ea typeface="Times New Roman"/>
                <a:cs typeface="Times New Roman"/>
                <a:sym typeface="Times New Roman"/>
              </a:rPr>
              <a:t>Train Epoch vs Loss Graph for Baseline Transformer</a:t>
            </a:r>
            <a:endParaRPr i="1" sz="1200">
              <a:solidFill>
                <a:srgbClr val="292929"/>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solidFill>
                  <a:srgbClr val="292929"/>
                </a:solidFill>
                <a:latin typeface="Times New Roman"/>
                <a:ea typeface="Times New Roman"/>
                <a:cs typeface="Times New Roman"/>
                <a:sym typeface="Times New Roman"/>
              </a:rPr>
              <a:t>RMSE: 0.961</a:t>
            </a:r>
            <a:endParaRPr b="1" sz="1200">
              <a:solidFill>
                <a:srgbClr val="292929"/>
              </a:solidFill>
              <a:latin typeface="Times New Roman"/>
              <a:ea typeface="Times New Roman"/>
              <a:cs typeface="Times New Roman"/>
              <a:sym typeface="Times New Roman"/>
            </a:endParaRPr>
          </a:p>
        </p:txBody>
      </p:sp>
      <p:pic>
        <p:nvPicPr>
          <p:cNvPr id="162" name="Google Shape;162;p24"/>
          <p:cNvPicPr preferRelativeResize="0"/>
          <p:nvPr/>
        </p:nvPicPr>
        <p:blipFill>
          <a:blip r:embed="rId3">
            <a:alphaModFix/>
          </a:blip>
          <a:stretch>
            <a:fillRect/>
          </a:stretch>
        </p:blipFill>
        <p:spPr>
          <a:xfrm>
            <a:off x="522975" y="1193750"/>
            <a:ext cx="3781425" cy="2638425"/>
          </a:xfrm>
          <a:prstGeom prst="rect">
            <a:avLst/>
          </a:prstGeom>
          <a:noFill/>
          <a:ln>
            <a:noFill/>
          </a:ln>
          <a:effectLst>
            <a:outerShdw blurRad="57150" rotWithShape="0" algn="bl" dir="5400000" dist="19050">
              <a:srgbClr val="000000">
                <a:alpha val="50000"/>
              </a:srgbClr>
            </a:outerShdw>
          </a:effectLst>
        </p:spPr>
      </p:pic>
      <p:pic>
        <p:nvPicPr>
          <p:cNvPr id="163" name="Google Shape;163;p24"/>
          <p:cNvPicPr preferRelativeResize="0"/>
          <p:nvPr/>
        </p:nvPicPr>
        <p:blipFill>
          <a:blip r:embed="rId4">
            <a:alphaModFix/>
          </a:blip>
          <a:stretch>
            <a:fillRect/>
          </a:stretch>
        </p:blipFill>
        <p:spPr>
          <a:xfrm>
            <a:off x="4572000" y="1193750"/>
            <a:ext cx="3656775" cy="2638425"/>
          </a:xfrm>
          <a:prstGeom prst="rect">
            <a:avLst/>
          </a:prstGeom>
          <a:noFill/>
          <a:ln>
            <a:noFill/>
          </a:ln>
          <a:effectLst>
            <a:outerShdw blurRad="57150" rotWithShape="0" algn="bl" dir="5400000" dist="19050">
              <a:srgbClr val="000000">
                <a:alpha val="50000"/>
              </a:srgbClr>
            </a:outerShdw>
          </a:effectLst>
        </p:spPr>
      </p:pic>
      <p:pic>
        <p:nvPicPr>
          <p:cNvPr id="164" name="Google Shape;164;p24"/>
          <p:cNvPicPr preferRelativeResize="0"/>
          <p:nvPr/>
        </p:nvPicPr>
        <p:blipFill>
          <a:blip r:embed="rId5">
            <a:alphaModFix/>
          </a:blip>
          <a:stretch>
            <a:fillRect/>
          </a:stretch>
        </p:blipFill>
        <p:spPr>
          <a:xfrm>
            <a:off x="4576338" y="1399663"/>
            <a:ext cx="3648075" cy="2466975"/>
          </a:xfrm>
          <a:prstGeom prst="rect">
            <a:avLst/>
          </a:prstGeom>
          <a:noFill/>
          <a:ln>
            <a:noFill/>
          </a:ln>
          <a:effectLst>
            <a:outerShdw blurRad="57150" rotWithShape="0" algn="bl" dir="5400000" dist="19050">
              <a:srgbClr val="000000">
                <a:alpha val="50000"/>
              </a:srgbClr>
            </a:outerShdw>
          </a:effectLst>
        </p:spPr>
      </p:pic>
      <p:sp>
        <p:nvSpPr>
          <p:cNvPr id="165" name="Google Shape;165;p24"/>
          <p:cNvSpPr txBox="1"/>
          <p:nvPr/>
        </p:nvSpPr>
        <p:spPr>
          <a:xfrm>
            <a:off x="4533338" y="3832175"/>
            <a:ext cx="3734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rgbClr val="292929"/>
                </a:solidFill>
                <a:latin typeface="Times New Roman"/>
                <a:ea typeface="Times New Roman"/>
                <a:cs typeface="Times New Roman"/>
                <a:sym typeface="Times New Roman"/>
              </a:rPr>
              <a:t>Train Epoch vs Loss Graph for Tuned Transformer</a:t>
            </a:r>
            <a:endParaRPr i="1" sz="1200">
              <a:solidFill>
                <a:srgbClr val="292929"/>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solidFill>
                  <a:srgbClr val="292929"/>
                </a:solidFill>
                <a:latin typeface="Times New Roman"/>
                <a:ea typeface="Times New Roman"/>
                <a:cs typeface="Times New Roman"/>
                <a:sym typeface="Times New Roman"/>
              </a:rPr>
              <a:t>RMSE: 0.920</a:t>
            </a:r>
            <a:endParaRPr b="1" sz="1200">
              <a:solidFill>
                <a:srgbClr val="292929"/>
              </a:solidFill>
              <a:latin typeface="Times New Roman"/>
              <a:ea typeface="Times New Roman"/>
              <a:cs typeface="Times New Roman"/>
              <a:sym typeface="Times New Roman"/>
            </a:endParaRPr>
          </a:p>
        </p:txBody>
      </p:sp>
      <p:sp>
        <p:nvSpPr>
          <p:cNvPr id="166" name="Google Shape;166;p24"/>
          <p:cNvSpPr txBox="1"/>
          <p:nvPr/>
        </p:nvSpPr>
        <p:spPr>
          <a:xfrm>
            <a:off x="4533350" y="4349400"/>
            <a:ext cx="37815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2 transformer blocks, 8 attention heads each</a:t>
            </a:r>
            <a:endParaRPr sz="1200">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1 FC layer with 128 neurons</a:t>
            </a:r>
            <a:endParaRPr sz="1200">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drop-out = 0.5, learning rate = 0.02, Adagrad </a:t>
            </a:r>
            <a:endParaRPr sz="1200">
              <a:latin typeface="Georgia"/>
              <a:ea typeface="Georgia"/>
              <a:cs typeface="Georgia"/>
              <a:sym typeface="Georgia"/>
            </a:endParaRPr>
          </a:p>
        </p:txBody>
      </p:sp>
      <p:sp>
        <p:nvSpPr>
          <p:cNvPr id="167" name="Google Shape;167;p24"/>
          <p:cNvSpPr txBox="1"/>
          <p:nvPr/>
        </p:nvSpPr>
        <p:spPr>
          <a:xfrm>
            <a:off x="216050" y="4406875"/>
            <a:ext cx="43953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1</a:t>
            </a:r>
            <a:r>
              <a:rPr lang="en" sz="1200">
                <a:latin typeface="Georgia"/>
                <a:ea typeface="Georgia"/>
                <a:cs typeface="Georgia"/>
                <a:sym typeface="Georgia"/>
              </a:rPr>
              <a:t> transformer block, 3 attention heads</a:t>
            </a:r>
            <a:endParaRPr sz="1200">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2 FC layer with 255 &amp; 128 neurons</a:t>
            </a:r>
            <a:endParaRPr sz="1200">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Char char="●"/>
            </a:pPr>
            <a:r>
              <a:rPr lang="en" sz="1200">
                <a:latin typeface="Georgia"/>
                <a:ea typeface="Georgia"/>
                <a:cs typeface="Georgia"/>
                <a:sym typeface="Georgia"/>
              </a:rPr>
              <a:t>drop-out = 0.1, learning rate = 0.01, Adagrad </a:t>
            </a:r>
            <a:endParaRPr sz="12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Model- 10M ratings baseline</a:t>
            </a:r>
            <a:endParaRPr sz="2000">
              <a:latin typeface="Georgia"/>
              <a:ea typeface="Georgia"/>
              <a:cs typeface="Georgia"/>
              <a:sym typeface="Georgia"/>
            </a:endParaRPr>
          </a:p>
        </p:txBody>
      </p:sp>
      <p:sp>
        <p:nvSpPr>
          <p:cNvPr id="173" name="Google Shape;173;p25"/>
          <p:cNvSpPr txBox="1"/>
          <p:nvPr/>
        </p:nvSpPr>
        <p:spPr>
          <a:xfrm>
            <a:off x="111300" y="2141513"/>
            <a:ext cx="89214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292929"/>
              </a:buClr>
              <a:buSzPts val="1700"/>
              <a:buFont typeface="Georgia"/>
              <a:buChar char="●"/>
            </a:pPr>
            <a:r>
              <a:rPr lang="en" sz="1700">
                <a:solidFill>
                  <a:srgbClr val="292929"/>
                </a:solidFill>
                <a:latin typeface="Georgia"/>
                <a:ea typeface="Georgia"/>
                <a:cs typeface="Georgia"/>
                <a:sym typeface="Georgia"/>
              </a:rPr>
              <a:t>MovieLens, 10 million ratings</a:t>
            </a:r>
            <a:endParaRPr sz="1700">
              <a:solidFill>
                <a:srgbClr val="292929"/>
              </a:solidFill>
              <a:latin typeface="Georgia"/>
              <a:ea typeface="Georgia"/>
              <a:cs typeface="Georgia"/>
              <a:sym typeface="Georgia"/>
            </a:endParaRPr>
          </a:p>
          <a:p>
            <a:pPr indent="-336550" lvl="1" marL="1371600" rtl="0" algn="l">
              <a:lnSpc>
                <a:spcPct val="115000"/>
              </a:lnSpc>
              <a:spcBef>
                <a:spcPts val="0"/>
              </a:spcBef>
              <a:spcAft>
                <a:spcPts val="0"/>
              </a:spcAft>
              <a:buClr>
                <a:srgbClr val="292929"/>
              </a:buClr>
              <a:buSzPts val="1700"/>
              <a:buFont typeface="Georgia"/>
              <a:buChar char="○"/>
            </a:pPr>
            <a:r>
              <a:rPr lang="en" sz="1700">
                <a:solidFill>
                  <a:srgbClr val="292929"/>
                </a:solidFill>
                <a:latin typeface="Georgia"/>
                <a:ea typeface="Georgia"/>
                <a:cs typeface="Georgia"/>
                <a:sym typeface="Georgia"/>
              </a:rPr>
              <a:t>~ 70’000 users</a:t>
            </a:r>
            <a:endParaRPr sz="1700">
              <a:solidFill>
                <a:srgbClr val="292929"/>
              </a:solidFill>
              <a:latin typeface="Georgia"/>
              <a:ea typeface="Georgia"/>
              <a:cs typeface="Georgia"/>
              <a:sym typeface="Georgia"/>
            </a:endParaRPr>
          </a:p>
          <a:p>
            <a:pPr indent="-336550" lvl="1" marL="1371600" rtl="0" algn="l">
              <a:lnSpc>
                <a:spcPct val="115000"/>
              </a:lnSpc>
              <a:spcBef>
                <a:spcPts val="0"/>
              </a:spcBef>
              <a:spcAft>
                <a:spcPts val="0"/>
              </a:spcAft>
              <a:buClr>
                <a:srgbClr val="292929"/>
              </a:buClr>
              <a:buSzPts val="1700"/>
              <a:buFont typeface="Georgia"/>
              <a:buChar char="○"/>
            </a:pPr>
            <a:r>
              <a:rPr lang="en" sz="1700">
                <a:solidFill>
                  <a:srgbClr val="292929"/>
                </a:solidFill>
                <a:latin typeface="Georgia"/>
                <a:ea typeface="Georgia"/>
                <a:cs typeface="Georgia"/>
                <a:sym typeface="Georgia"/>
              </a:rPr>
              <a:t>~ 10’000 movie</a:t>
            </a:r>
            <a:endParaRPr sz="1600">
              <a:solidFill>
                <a:srgbClr val="292929"/>
              </a:solidFill>
              <a:latin typeface="Georgia"/>
              <a:ea typeface="Georgia"/>
              <a:cs typeface="Georgia"/>
              <a:sym typeface="Georgia"/>
            </a:endParaRPr>
          </a:p>
          <a:p>
            <a:pPr indent="-336550" lvl="1" marL="1371600" rtl="0" algn="l">
              <a:lnSpc>
                <a:spcPct val="115000"/>
              </a:lnSpc>
              <a:spcBef>
                <a:spcPts val="0"/>
              </a:spcBef>
              <a:spcAft>
                <a:spcPts val="0"/>
              </a:spcAft>
              <a:buClr>
                <a:srgbClr val="292929"/>
              </a:buClr>
              <a:buSzPts val="1700"/>
              <a:buFont typeface="Georgia"/>
              <a:buChar char="○"/>
            </a:pPr>
            <a:r>
              <a:rPr lang="en" sz="1700">
                <a:solidFill>
                  <a:srgbClr val="292929"/>
                </a:solidFill>
                <a:latin typeface="Georgia"/>
                <a:ea typeface="Georgia"/>
                <a:cs typeface="Georgia"/>
                <a:sym typeface="Georgia"/>
              </a:rPr>
              <a:t>No user demographics</a:t>
            </a:r>
            <a:endParaRPr sz="1700">
              <a:solidFill>
                <a:srgbClr val="292929"/>
              </a:solidFill>
              <a:latin typeface="Georgia"/>
              <a:ea typeface="Georgia"/>
              <a:cs typeface="Georgia"/>
              <a:sym typeface="Georgia"/>
            </a:endParaRPr>
          </a:p>
        </p:txBody>
      </p:sp>
      <p:sp>
        <p:nvSpPr>
          <p:cNvPr id="174" name="Google Shape;174;p25"/>
          <p:cNvSpPr txBox="1"/>
          <p:nvPr/>
        </p:nvSpPr>
        <p:spPr>
          <a:xfrm>
            <a:off x="4572000" y="4129150"/>
            <a:ext cx="3734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rgbClr val="292929"/>
                </a:solidFill>
                <a:latin typeface="Times New Roman"/>
                <a:ea typeface="Times New Roman"/>
                <a:cs typeface="Times New Roman"/>
                <a:sym typeface="Times New Roman"/>
              </a:rPr>
              <a:t>Train Epoch vs Loss Graph for Baseline Transformer</a:t>
            </a:r>
            <a:endParaRPr i="1" sz="1200">
              <a:solidFill>
                <a:srgbClr val="292929"/>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i="1" sz="1200">
              <a:solidFill>
                <a:srgbClr val="292929"/>
              </a:solidFill>
              <a:highlight>
                <a:srgbClr val="FFFFFF"/>
              </a:highlight>
              <a:latin typeface="Times New Roman"/>
              <a:ea typeface="Times New Roman"/>
              <a:cs typeface="Times New Roman"/>
              <a:sym typeface="Times New Roman"/>
            </a:endParaRPr>
          </a:p>
        </p:txBody>
      </p:sp>
      <p:pic>
        <p:nvPicPr>
          <p:cNvPr id="175" name="Google Shape;175;p25"/>
          <p:cNvPicPr preferRelativeResize="0"/>
          <p:nvPr/>
        </p:nvPicPr>
        <p:blipFill>
          <a:blip r:embed="rId3">
            <a:alphaModFix/>
          </a:blip>
          <a:stretch>
            <a:fillRect/>
          </a:stretch>
        </p:blipFill>
        <p:spPr>
          <a:xfrm>
            <a:off x="4365613" y="1264600"/>
            <a:ext cx="4146875" cy="2864550"/>
          </a:xfrm>
          <a:prstGeom prst="rect">
            <a:avLst/>
          </a:prstGeom>
          <a:noFill/>
          <a:ln>
            <a:noFill/>
          </a:ln>
          <a:effectLst>
            <a:outerShdw blurRad="57150" rotWithShape="0" algn="bl" dir="5400000" dist="19050">
              <a:srgbClr val="000000">
                <a:alpha val="50000"/>
              </a:srgbClr>
            </a:outerShdw>
          </a:effectLst>
        </p:spPr>
      </p:pic>
      <p:sp>
        <p:nvSpPr>
          <p:cNvPr id="176" name="Google Shape;176;p25"/>
          <p:cNvSpPr txBox="1"/>
          <p:nvPr/>
        </p:nvSpPr>
        <p:spPr>
          <a:xfrm>
            <a:off x="111300" y="688250"/>
            <a:ext cx="8401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a:latin typeface="Georgia"/>
                <a:ea typeface="Georgia"/>
                <a:cs typeface="Georgia"/>
                <a:sym typeface="Georgia"/>
              </a:rPr>
              <a:t>Our tuned baseline model achieved a minimum RMSE at epoch 11 of 0.876.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 - 10M Results</a:t>
            </a:r>
            <a:endParaRPr sz="2000">
              <a:latin typeface="Georgia"/>
              <a:ea typeface="Georgia"/>
              <a:cs typeface="Georgia"/>
              <a:sym typeface="Georgia"/>
            </a:endParaRPr>
          </a:p>
        </p:txBody>
      </p:sp>
      <p:sp>
        <p:nvSpPr>
          <p:cNvPr id="182" name="Google Shape;182;p26"/>
          <p:cNvSpPr txBox="1"/>
          <p:nvPr/>
        </p:nvSpPr>
        <p:spPr>
          <a:xfrm>
            <a:off x="0" y="619050"/>
            <a:ext cx="9144000" cy="461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dk1"/>
              </a:buClr>
              <a:buSzPts val="1100"/>
              <a:buFont typeface="Arial"/>
              <a:buNone/>
            </a:pPr>
            <a:r>
              <a:t/>
            </a:r>
            <a:endParaRPr i="1" sz="1800">
              <a:latin typeface="Georgia"/>
              <a:ea typeface="Georgia"/>
              <a:cs typeface="Georgia"/>
              <a:sym typeface="Georgia"/>
            </a:endParaRPr>
          </a:p>
        </p:txBody>
      </p:sp>
      <p:sp>
        <p:nvSpPr>
          <p:cNvPr id="183" name="Google Shape;183;p26"/>
          <p:cNvSpPr txBox="1"/>
          <p:nvPr/>
        </p:nvSpPr>
        <p:spPr>
          <a:xfrm>
            <a:off x="1999200" y="4764825"/>
            <a:ext cx="5145600" cy="338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500"/>
              </a:spcAft>
              <a:buNone/>
            </a:pPr>
            <a:r>
              <a:t/>
            </a:r>
            <a:endParaRPr sz="1000">
              <a:latin typeface="Georgia"/>
              <a:ea typeface="Georgia"/>
              <a:cs typeface="Georgia"/>
              <a:sym typeface="Georgia"/>
            </a:endParaRPr>
          </a:p>
        </p:txBody>
      </p:sp>
      <p:sp>
        <p:nvSpPr>
          <p:cNvPr id="184" name="Google Shape;184;p26"/>
          <p:cNvSpPr txBox="1"/>
          <p:nvPr/>
        </p:nvSpPr>
        <p:spPr>
          <a:xfrm>
            <a:off x="1544500" y="4320300"/>
            <a:ext cx="5934000" cy="82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1100"/>
              <a:t>*Tuned BST 5 Also extended sequence length from 4 to 6</a:t>
            </a:r>
            <a:endParaRPr i="1" sz="1100"/>
          </a:p>
          <a:p>
            <a:pPr indent="0" lvl="0" marL="0" rtl="0" algn="l">
              <a:spcBef>
                <a:spcPts val="0"/>
              </a:spcBef>
              <a:spcAft>
                <a:spcPts val="0"/>
              </a:spcAft>
              <a:buNone/>
            </a:pPr>
            <a:r>
              <a:rPr i="1" lang="en" sz="1100"/>
              <a:t>**Tuned BST 6 Kept sequence length 6 and added user ID and movie feature input embeddings</a:t>
            </a:r>
            <a:endParaRPr/>
          </a:p>
        </p:txBody>
      </p:sp>
      <p:sp>
        <p:nvSpPr>
          <p:cNvPr id="185" name="Google Shape;185;p26"/>
          <p:cNvSpPr txBox="1"/>
          <p:nvPr/>
        </p:nvSpPr>
        <p:spPr>
          <a:xfrm>
            <a:off x="1544500" y="903750"/>
            <a:ext cx="5934000" cy="446400"/>
          </a:xfrm>
          <a:prstGeom prst="rect">
            <a:avLst/>
          </a:prstGeom>
          <a:noFill/>
          <a:ln>
            <a:noFill/>
          </a:ln>
        </p:spPr>
        <p:txBody>
          <a:bodyPr anchorCtr="0" anchor="t" bIns="91425" lIns="91425" spcFirstLastPara="1" rIns="91425" wrap="square" tIns="91425">
            <a:spAutoFit/>
          </a:bodyPr>
          <a:lstStyle/>
          <a:p>
            <a:pPr indent="0" lvl="0" marL="914400" rtl="0" algn="ctr">
              <a:lnSpc>
                <a:spcPct val="115000"/>
              </a:lnSpc>
              <a:spcBef>
                <a:spcPts val="0"/>
              </a:spcBef>
              <a:spcAft>
                <a:spcPts val="0"/>
              </a:spcAft>
              <a:buNone/>
            </a:pPr>
            <a:r>
              <a:rPr lang="en" sz="1700" u="sng">
                <a:solidFill>
                  <a:srgbClr val="292929"/>
                </a:solidFill>
                <a:latin typeface="Georgia"/>
                <a:ea typeface="Georgia"/>
                <a:cs typeface="Georgia"/>
                <a:sym typeface="Georgia"/>
              </a:rPr>
              <a:t>BST Results Summary (10M)</a:t>
            </a:r>
            <a:endParaRPr sz="1700" u="sng">
              <a:solidFill>
                <a:srgbClr val="292929"/>
              </a:solidFill>
              <a:latin typeface="Georgia"/>
              <a:ea typeface="Georgia"/>
              <a:cs typeface="Georgia"/>
              <a:sym typeface="Georgia"/>
            </a:endParaRPr>
          </a:p>
        </p:txBody>
      </p:sp>
      <p:graphicFrame>
        <p:nvGraphicFramePr>
          <p:cNvPr id="186" name="Google Shape;186;p26"/>
          <p:cNvGraphicFramePr/>
          <p:nvPr/>
        </p:nvGraphicFramePr>
        <p:xfrm>
          <a:off x="1544500" y="1393550"/>
          <a:ext cx="3000000" cy="3000000"/>
        </p:xfrm>
        <a:graphic>
          <a:graphicData uri="http://schemas.openxmlformats.org/drawingml/2006/table">
            <a:tbl>
              <a:tblPr>
                <a:noFill/>
                <a:tableStyleId>{A0680217-80DB-4F19-BC5F-0537175AE780}</a:tableStyleId>
              </a:tblPr>
              <a:tblGrid>
                <a:gridCol w="1057275"/>
                <a:gridCol w="771525"/>
                <a:gridCol w="695325"/>
                <a:gridCol w="800100"/>
                <a:gridCol w="800100"/>
                <a:gridCol w="742950"/>
                <a:gridCol w="523875"/>
                <a:gridCol w="542925"/>
              </a:tblGrid>
              <a:tr h="41350">
                <a:tc>
                  <a:txBody>
                    <a:bodyPr/>
                    <a:lstStyle/>
                    <a:p>
                      <a:pPr indent="0" lvl="0" marL="0" rtl="0" algn="l">
                        <a:spcBef>
                          <a:spcPts val="0"/>
                        </a:spcBef>
                        <a:spcAft>
                          <a:spcPts val="0"/>
                        </a:spcAft>
                        <a:buNone/>
                      </a:pPr>
                      <a:r>
                        <a:rPr b="1" lang="en" sz="1100"/>
                        <a:t>Model (10M Dataset)</a:t>
                      </a:r>
                      <a:endParaRPr b="1" sz="1100"/>
                    </a:p>
                  </a:txBody>
                  <a:tcPr marT="63500" marB="63500" marR="63500" marL="63500"/>
                </a:tc>
                <a:tc>
                  <a:txBody>
                    <a:bodyPr/>
                    <a:lstStyle/>
                    <a:p>
                      <a:pPr indent="0" lvl="0" marL="0" rtl="0" algn="l">
                        <a:lnSpc>
                          <a:spcPct val="115000"/>
                        </a:lnSpc>
                        <a:spcBef>
                          <a:spcPts val="0"/>
                        </a:spcBef>
                        <a:spcAft>
                          <a:spcPts val="0"/>
                        </a:spcAft>
                        <a:buNone/>
                      </a:pPr>
                      <a:r>
                        <a:rPr b="1" lang="en" sz="1100"/>
                        <a:t>FC Layer Units</a:t>
                      </a:r>
                      <a:endParaRPr b="1" sz="1100"/>
                    </a:p>
                  </a:txBody>
                  <a:tcPr marT="63500" marB="63500" marR="63500" marL="63500"/>
                </a:tc>
                <a:tc>
                  <a:txBody>
                    <a:bodyPr/>
                    <a:lstStyle/>
                    <a:p>
                      <a:pPr indent="0" lvl="0" marL="0" rtl="0" algn="l">
                        <a:lnSpc>
                          <a:spcPct val="115000"/>
                        </a:lnSpc>
                        <a:spcBef>
                          <a:spcPts val="0"/>
                        </a:spcBef>
                        <a:spcAft>
                          <a:spcPts val="0"/>
                        </a:spcAft>
                        <a:buNone/>
                      </a:pPr>
                      <a:r>
                        <a:rPr b="1" lang="en" sz="1100"/>
                        <a:t>Dropout Rate</a:t>
                      </a:r>
                      <a:endParaRPr b="1" sz="1100"/>
                    </a:p>
                  </a:txBody>
                  <a:tcPr marT="63500" marB="63500" marR="63500" marL="63500"/>
                </a:tc>
                <a:tc>
                  <a:txBody>
                    <a:bodyPr/>
                    <a:lstStyle/>
                    <a:p>
                      <a:pPr indent="0" lvl="0" marL="0" rtl="0" algn="l">
                        <a:spcBef>
                          <a:spcPts val="0"/>
                        </a:spcBef>
                        <a:spcAft>
                          <a:spcPts val="0"/>
                        </a:spcAft>
                        <a:buNone/>
                      </a:pPr>
                      <a:r>
                        <a:rPr b="1" lang="en" sz="1100"/>
                        <a:t>Attention Heads</a:t>
                      </a:r>
                      <a:endParaRPr b="1" sz="1100"/>
                    </a:p>
                  </a:txBody>
                  <a:tcPr marT="63500" marB="63500" marR="63500" marL="63500"/>
                </a:tc>
                <a:tc>
                  <a:txBody>
                    <a:bodyPr/>
                    <a:lstStyle/>
                    <a:p>
                      <a:pPr indent="0" lvl="0" marL="0" rtl="0" algn="l">
                        <a:lnSpc>
                          <a:spcPct val="115000"/>
                        </a:lnSpc>
                        <a:spcBef>
                          <a:spcPts val="0"/>
                        </a:spcBef>
                        <a:spcAft>
                          <a:spcPts val="0"/>
                        </a:spcAft>
                        <a:buNone/>
                      </a:pPr>
                      <a:r>
                        <a:rPr b="1" lang="en" sz="1100"/>
                        <a:t>Transf. Blocks</a:t>
                      </a:r>
                      <a:endParaRPr b="1" sz="1100"/>
                    </a:p>
                  </a:txBody>
                  <a:tcPr marT="63500" marB="63500" marR="63500" marL="63500"/>
                </a:tc>
                <a:tc>
                  <a:txBody>
                    <a:bodyPr/>
                    <a:lstStyle/>
                    <a:p>
                      <a:pPr indent="0" lvl="0" marL="0" rtl="0" algn="l">
                        <a:spcBef>
                          <a:spcPts val="0"/>
                        </a:spcBef>
                        <a:spcAft>
                          <a:spcPts val="0"/>
                        </a:spcAft>
                        <a:buNone/>
                      </a:pPr>
                      <a:r>
                        <a:rPr b="1" lang="en" sz="1100"/>
                        <a:t>Learning Rate</a:t>
                      </a:r>
                      <a:endParaRPr b="1" sz="1100"/>
                    </a:p>
                  </a:txBody>
                  <a:tcPr marT="63500" marB="63500" marR="63500" marL="63500"/>
                </a:tc>
                <a:tc>
                  <a:txBody>
                    <a:bodyPr/>
                    <a:lstStyle/>
                    <a:p>
                      <a:pPr indent="0" lvl="0" marL="0" rtl="0" algn="l">
                        <a:spcBef>
                          <a:spcPts val="0"/>
                        </a:spcBef>
                        <a:spcAft>
                          <a:spcPts val="0"/>
                        </a:spcAft>
                        <a:buNone/>
                      </a:pPr>
                      <a:r>
                        <a:rPr b="1" lang="en" sz="1100"/>
                        <a:t>Batch Size</a:t>
                      </a:r>
                      <a:endParaRPr b="1" sz="1100"/>
                    </a:p>
                  </a:txBody>
                  <a:tcPr marT="63500" marB="63500" marR="63500" marL="63500"/>
                </a:tc>
                <a:tc>
                  <a:txBody>
                    <a:bodyPr/>
                    <a:lstStyle/>
                    <a:p>
                      <a:pPr indent="0" lvl="0" marL="0" rtl="0" algn="l">
                        <a:spcBef>
                          <a:spcPts val="0"/>
                        </a:spcBef>
                        <a:spcAft>
                          <a:spcPts val="0"/>
                        </a:spcAft>
                        <a:buNone/>
                      </a:pPr>
                      <a:r>
                        <a:rPr b="1" lang="en" sz="1100"/>
                        <a:t>RMSE</a:t>
                      </a:r>
                      <a:endParaRPr b="1" sz="1100"/>
                    </a:p>
                  </a:txBody>
                  <a:tcPr marT="63500" marB="63500" marR="63500" marL="63500"/>
                </a:tc>
              </a:tr>
              <a:tr h="12700">
                <a:tc>
                  <a:txBody>
                    <a:bodyPr/>
                    <a:lstStyle/>
                    <a:p>
                      <a:pPr indent="0" lvl="0" marL="0" rtl="0" algn="l">
                        <a:lnSpc>
                          <a:spcPct val="115000"/>
                        </a:lnSpc>
                        <a:spcBef>
                          <a:spcPts val="0"/>
                        </a:spcBef>
                        <a:spcAft>
                          <a:spcPts val="0"/>
                        </a:spcAft>
                        <a:buNone/>
                      </a:pPr>
                      <a:r>
                        <a:rPr lang="en" sz="1100"/>
                        <a:t>Baseline BST</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 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0.876</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0.01</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512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0.905</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0.5</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512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0.918</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 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0.4</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10</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512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0.889</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BST4</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 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0.4</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0.879</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BST5* </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 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0.863</a:t>
                      </a:r>
                      <a:endParaRPr sz="1100"/>
                    </a:p>
                  </a:txBody>
                  <a:tcPr marT="63500" marB="63500" marR="63500" marL="63500"/>
                </a:tc>
              </a:tr>
              <a:tr h="12700">
                <a:tc>
                  <a:txBody>
                    <a:bodyPr/>
                    <a:lstStyle/>
                    <a:p>
                      <a:pPr indent="0" lvl="0" marL="0" rtl="0" algn="l">
                        <a:lnSpc>
                          <a:spcPct val="115000"/>
                        </a:lnSpc>
                        <a:spcBef>
                          <a:spcPts val="0"/>
                        </a:spcBef>
                        <a:spcAft>
                          <a:spcPts val="0"/>
                        </a:spcAft>
                        <a:buNone/>
                      </a:pPr>
                      <a:r>
                        <a:rPr lang="en" sz="1100"/>
                        <a:t>Tuned BST6**</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 128]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0.3</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8</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0.02</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256</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t>0.860</a:t>
                      </a:r>
                      <a:endParaRPr sz="1100"/>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Transformer Model-BST 5 &amp; 6</a:t>
            </a:r>
            <a:endParaRPr sz="2000">
              <a:latin typeface="Georgia"/>
              <a:ea typeface="Georgia"/>
              <a:cs typeface="Georgia"/>
              <a:sym typeface="Georgia"/>
            </a:endParaRPr>
          </a:p>
        </p:txBody>
      </p:sp>
      <p:sp>
        <p:nvSpPr>
          <p:cNvPr id="192" name="Google Shape;192;p27"/>
          <p:cNvSpPr txBox="1"/>
          <p:nvPr/>
        </p:nvSpPr>
        <p:spPr>
          <a:xfrm>
            <a:off x="152400" y="670750"/>
            <a:ext cx="8921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Impact of added embeddings on best BST models</a:t>
            </a:r>
            <a:endParaRPr i="1" sz="1800">
              <a:latin typeface="Georgia"/>
              <a:ea typeface="Georgia"/>
              <a:cs typeface="Georgia"/>
              <a:sym typeface="Georgia"/>
            </a:endParaRPr>
          </a:p>
        </p:txBody>
      </p:sp>
      <p:sp>
        <p:nvSpPr>
          <p:cNvPr id="193" name="Google Shape;193;p27"/>
          <p:cNvSpPr txBox="1"/>
          <p:nvPr/>
        </p:nvSpPr>
        <p:spPr>
          <a:xfrm>
            <a:off x="576900" y="1471125"/>
            <a:ext cx="381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Georgia"/>
                <a:ea typeface="Georgia"/>
                <a:cs typeface="Georgia"/>
                <a:sym typeface="Georgia"/>
              </a:rPr>
              <a:t>BST 5 (RMSE 0.863)</a:t>
            </a:r>
            <a:endParaRPr b="1" u="sng">
              <a:latin typeface="Georgia"/>
              <a:ea typeface="Georgia"/>
              <a:cs typeface="Georgia"/>
              <a:sym typeface="Georgia"/>
            </a:endParaRPr>
          </a:p>
        </p:txBody>
      </p:sp>
      <p:sp>
        <p:nvSpPr>
          <p:cNvPr id="194" name="Google Shape;194;p27"/>
          <p:cNvSpPr txBox="1"/>
          <p:nvPr/>
        </p:nvSpPr>
        <p:spPr>
          <a:xfrm>
            <a:off x="4749475" y="1497200"/>
            <a:ext cx="381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Georgia"/>
                <a:ea typeface="Georgia"/>
                <a:cs typeface="Georgia"/>
                <a:sym typeface="Georgia"/>
              </a:rPr>
              <a:t>BST 6 (RMSE 0.860)</a:t>
            </a:r>
            <a:endParaRPr b="1" u="sng">
              <a:latin typeface="Georgia"/>
              <a:ea typeface="Georgia"/>
              <a:cs typeface="Georgia"/>
              <a:sym typeface="Georgia"/>
            </a:endParaRPr>
          </a:p>
        </p:txBody>
      </p:sp>
      <p:sp>
        <p:nvSpPr>
          <p:cNvPr id="195" name="Google Shape;195;p27"/>
          <p:cNvSpPr txBox="1"/>
          <p:nvPr/>
        </p:nvSpPr>
        <p:spPr>
          <a:xfrm>
            <a:off x="983550" y="41268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rgbClr val="292929"/>
                </a:solidFill>
                <a:latin typeface="Times New Roman"/>
                <a:ea typeface="Times New Roman"/>
                <a:cs typeface="Times New Roman"/>
                <a:sym typeface="Times New Roman"/>
              </a:rPr>
              <a:t>Train and Validation Epoch vs Loss Graph for BST 5</a:t>
            </a:r>
            <a:endParaRPr/>
          </a:p>
        </p:txBody>
      </p:sp>
      <p:sp>
        <p:nvSpPr>
          <p:cNvPr id="196" name="Google Shape;196;p27"/>
          <p:cNvSpPr txBox="1"/>
          <p:nvPr/>
        </p:nvSpPr>
        <p:spPr>
          <a:xfrm>
            <a:off x="5156125" y="41268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rgbClr val="292929"/>
                </a:solidFill>
                <a:latin typeface="Times New Roman"/>
                <a:ea typeface="Times New Roman"/>
                <a:cs typeface="Times New Roman"/>
                <a:sym typeface="Times New Roman"/>
              </a:rPr>
              <a:t>Train and Validation Epoch vs Loss Graph for BST 6</a:t>
            </a:r>
            <a:endParaRPr/>
          </a:p>
        </p:txBody>
      </p:sp>
      <p:pic>
        <p:nvPicPr>
          <p:cNvPr id="197" name="Google Shape;197;p27"/>
          <p:cNvPicPr preferRelativeResize="0"/>
          <p:nvPr/>
        </p:nvPicPr>
        <p:blipFill>
          <a:blip r:embed="rId3">
            <a:alphaModFix/>
          </a:blip>
          <a:stretch>
            <a:fillRect/>
          </a:stretch>
        </p:blipFill>
        <p:spPr>
          <a:xfrm>
            <a:off x="4749475" y="1871313"/>
            <a:ext cx="3667946" cy="2130750"/>
          </a:xfrm>
          <a:prstGeom prst="rect">
            <a:avLst/>
          </a:prstGeom>
          <a:noFill/>
          <a:ln>
            <a:noFill/>
          </a:ln>
          <a:effectLst>
            <a:outerShdw blurRad="57150" rotWithShape="0" algn="bl" dir="5400000" dist="19050">
              <a:srgbClr val="000000">
                <a:alpha val="50000"/>
              </a:srgbClr>
            </a:outerShdw>
          </a:effectLst>
        </p:spPr>
      </p:pic>
      <p:pic>
        <p:nvPicPr>
          <p:cNvPr id="198" name="Google Shape;198;p27"/>
          <p:cNvPicPr preferRelativeResize="0"/>
          <p:nvPr/>
        </p:nvPicPr>
        <p:blipFill>
          <a:blip r:embed="rId4">
            <a:alphaModFix/>
          </a:blip>
          <a:stretch>
            <a:fillRect/>
          </a:stretch>
        </p:blipFill>
        <p:spPr>
          <a:xfrm>
            <a:off x="576900" y="1871325"/>
            <a:ext cx="3666744" cy="2130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Autoencoder: Overview and </a:t>
            </a:r>
            <a:r>
              <a:rPr lang="en" sz="2000">
                <a:latin typeface="Georgia"/>
                <a:ea typeface="Georgia"/>
                <a:cs typeface="Georgia"/>
                <a:sym typeface="Georgia"/>
              </a:rPr>
              <a:t>Set Up</a:t>
            </a:r>
            <a:endParaRPr sz="2000">
              <a:latin typeface="Georgia"/>
              <a:ea typeface="Georgia"/>
              <a:cs typeface="Georgia"/>
              <a:sym typeface="Georgia"/>
            </a:endParaRPr>
          </a:p>
        </p:txBody>
      </p:sp>
      <p:sp>
        <p:nvSpPr>
          <p:cNvPr id="204" name="Google Shape;204;p28"/>
          <p:cNvSpPr txBox="1"/>
          <p:nvPr/>
        </p:nvSpPr>
        <p:spPr>
          <a:xfrm>
            <a:off x="152400" y="619050"/>
            <a:ext cx="8572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Autoencoders are a type of neural networks that  learns a representation by reducing data dimensions and training a network to ignore the noise in the data</a:t>
            </a:r>
            <a:endParaRPr i="1" sz="1800">
              <a:latin typeface="Georgia"/>
              <a:ea typeface="Georgia"/>
              <a:cs typeface="Georgia"/>
              <a:sym typeface="Georgia"/>
            </a:endParaRPr>
          </a:p>
        </p:txBody>
      </p:sp>
      <p:sp>
        <p:nvSpPr>
          <p:cNvPr id="205" name="Google Shape;205;p28"/>
          <p:cNvSpPr txBox="1"/>
          <p:nvPr/>
        </p:nvSpPr>
        <p:spPr>
          <a:xfrm>
            <a:off x="0" y="1399350"/>
            <a:ext cx="4241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Times New Roman"/>
                <a:ea typeface="Times New Roman"/>
                <a:cs typeface="Times New Roman"/>
                <a:sym typeface="Times New Roman"/>
              </a:rPr>
              <a:t>split the data into approximately 80% of the data being assigned to the train sets, 10%  to the validation set, and 10% of the data to the test set.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stratified the data by user_id to ensure that we have similar class balances across the different sets</a:t>
            </a:r>
            <a:endParaRPr sz="1200">
              <a:latin typeface="Times New Roman"/>
              <a:ea typeface="Times New Roman"/>
              <a:cs typeface="Times New Roman"/>
              <a:sym typeface="Times New Roman"/>
            </a:endParaRPr>
          </a:p>
        </p:txBody>
      </p:sp>
      <p:pic>
        <p:nvPicPr>
          <p:cNvPr id="206" name="Google Shape;206;p28"/>
          <p:cNvPicPr preferRelativeResize="0"/>
          <p:nvPr/>
        </p:nvPicPr>
        <p:blipFill rotWithShape="1">
          <a:blip r:embed="rId3">
            <a:alphaModFix/>
          </a:blip>
          <a:srcRect b="0" l="6085" r="0" t="0"/>
          <a:stretch/>
        </p:blipFill>
        <p:spPr>
          <a:xfrm>
            <a:off x="4506825" y="4296250"/>
            <a:ext cx="4637176" cy="699825"/>
          </a:xfrm>
          <a:prstGeom prst="rect">
            <a:avLst/>
          </a:prstGeom>
          <a:noFill/>
          <a:ln>
            <a:noFill/>
          </a:ln>
        </p:spPr>
      </p:pic>
      <p:pic>
        <p:nvPicPr>
          <p:cNvPr id="207" name="Google Shape;207;p28"/>
          <p:cNvPicPr preferRelativeResize="0"/>
          <p:nvPr/>
        </p:nvPicPr>
        <p:blipFill rotWithShape="1">
          <a:blip r:embed="rId4">
            <a:alphaModFix/>
          </a:blip>
          <a:srcRect b="0" l="4443" r="0" t="0"/>
          <a:stretch/>
        </p:blipFill>
        <p:spPr>
          <a:xfrm>
            <a:off x="4469100" y="2936675"/>
            <a:ext cx="4674901" cy="828125"/>
          </a:xfrm>
          <a:prstGeom prst="rect">
            <a:avLst/>
          </a:prstGeom>
          <a:noFill/>
          <a:ln>
            <a:noFill/>
          </a:ln>
        </p:spPr>
      </p:pic>
      <p:pic>
        <p:nvPicPr>
          <p:cNvPr id="208" name="Google Shape;208;p28"/>
          <p:cNvPicPr preferRelativeResize="0"/>
          <p:nvPr/>
        </p:nvPicPr>
        <p:blipFill>
          <a:blip r:embed="rId5">
            <a:alphaModFix/>
          </a:blip>
          <a:stretch>
            <a:fillRect/>
          </a:stretch>
        </p:blipFill>
        <p:spPr>
          <a:xfrm>
            <a:off x="4506826" y="1433925"/>
            <a:ext cx="4510049" cy="1171325"/>
          </a:xfrm>
          <a:prstGeom prst="rect">
            <a:avLst/>
          </a:prstGeom>
          <a:noFill/>
          <a:ln>
            <a:noFill/>
          </a:ln>
        </p:spPr>
      </p:pic>
      <p:sp>
        <p:nvSpPr>
          <p:cNvPr id="209" name="Google Shape;209;p28"/>
          <p:cNvSpPr txBox="1"/>
          <p:nvPr/>
        </p:nvSpPr>
        <p:spPr>
          <a:xfrm>
            <a:off x="0" y="4106875"/>
            <a:ext cx="43437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customized loss functions to calculate the masked RMSE and loss (masked MSE):  it is crucial that the model only considers non-zero rating during inference because it simply doesn’t make sense to count ratings that are 0</a:t>
            </a:r>
            <a:endParaRPr/>
          </a:p>
        </p:txBody>
      </p:sp>
      <p:sp>
        <p:nvSpPr>
          <p:cNvPr id="210" name="Google Shape;210;p28"/>
          <p:cNvSpPr txBox="1"/>
          <p:nvPr/>
        </p:nvSpPr>
        <p:spPr>
          <a:xfrm>
            <a:off x="0" y="2660713"/>
            <a:ext cx="44691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transform the data in these different sets into the user-item rating matrix → matrix has the shape 6040 x 3952 (6040 unique users and 3952 unique movies)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have many default ratings for unobserved ratings, which can take values from 0 to 5 → different values for the default ratings can result in different RMSE scores.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Autoencoder: Methodology</a:t>
            </a:r>
            <a:endParaRPr sz="2000">
              <a:latin typeface="Georgia"/>
              <a:ea typeface="Georgia"/>
              <a:cs typeface="Georgia"/>
              <a:sym typeface="Georgia"/>
            </a:endParaRPr>
          </a:p>
        </p:txBody>
      </p:sp>
      <p:pic>
        <p:nvPicPr>
          <p:cNvPr id="216" name="Google Shape;216;p29"/>
          <p:cNvPicPr preferRelativeResize="0"/>
          <p:nvPr/>
        </p:nvPicPr>
        <p:blipFill rotWithShape="1">
          <a:blip r:embed="rId3">
            <a:alphaModFix/>
          </a:blip>
          <a:srcRect b="0" l="0" r="0" t="12549"/>
          <a:stretch/>
        </p:blipFill>
        <p:spPr>
          <a:xfrm>
            <a:off x="235351" y="2855214"/>
            <a:ext cx="3146727" cy="1792239"/>
          </a:xfrm>
          <a:prstGeom prst="rect">
            <a:avLst/>
          </a:prstGeom>
          <a:noFill/>
          <a:ln>
            <a:noFill/>
          </a:ln>
          <a:effectLst>
            <a:outerShdw blurRad="57150" rotWithShape="0" algn="bl" dir="5400000" dist="19050">
              <a:srgbClr val="000000">
                <a:alpha val="50000"/>
              </a:srgbClr>
            </a:outerShdw>
          </a:effectLst>
        </p:spPr>
      </p:pic>
      <p:sp>
        <p:nvSpPr>
          <p:cNvPr id="217" name="Google Shape;217;p29"/>
          <p:cNvSpPr txBox="1"/>
          <p:nvPr/>
        </p:nvSpPr>
        <p:spPr>
          <a:xfrm>
            <a:off x="213100" y="4679150"/>
            <a:ext cx="4186500" cy="7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Georgia"/>
                <a:ea typeface="Georgia"/>
                <a:cs typeface="Georgia"/>
                <a:sym typeface="Georgia"/>
              </a:rPr>
              <a:t>Deep AutoRec (from the paper Introduction To Recommendation Systems With Deep Autoencoders” by González-Fierro 2018)</a:t>
            </a:r>
            <a:endParaRPr b="1" sz="1000">
              <a:solidFill>
                <a:srgbClr val="110000"/>
              </a:solidFill>
              <a:latin typeface="Georgia"/>
              <a:ea typeface="Georgia"/>
              <a:cs typeface="Georgia"/>
              <a:sym typeface="Georgia"/>
            </a:endParaRPr>
          </a:p>
          <a:p>
            <a:pPr indent="0" lvl="0" marL="0" rtl="0" algn="l">
              <a:lnSpc>
                <a:spcPct val="115000"/>
              </a:lnSpc>
              <a:spcBef>
                <a:spcPts val="0"/>
              </a:spcBef>
              <a:spcAft>
                <a:spcPts val="0"/>
              </a:spcAft>
              <a:buNone/>
            </a:pPr>
            <a:r>
              <a:t/>
            </a:r>
            <a:endParaRPr i="1" sz="1100">
              <a:latin typeface="Times New Roman"/>
              <a:ea typeface="Times New Roman"/>
              <a:cs typeface="Times New Roman"/>
              <a:sym typeface="Times New Roman"/>
            </a:endParaRPr>
          </a:p>
        </p:txBody>
      </p:sp>
      <p:pic>
        <p:nvPicPr>
          <p:cNvPr id="218" name="Google Shape;218;p29"/>
          <p:cNvPicPr preferRelativeResize="0"/>
          <p:nvPr/>
        </p:nvPicPr>
        <p:blipFill rotWithShape="1">
          <a:blip r:embed="rId4">
            <a:alphaModFix/>
          </a:blip>
          <a:srcRect b="0" l="7272" r="12810" t="7045"/>
          <a:stretch/>
        </p:blipFill>
        <p:spPr>
          <a:xfrm>
            <a:off x="295948" y="662100"/>
            <a:ext cx="2784845" cy="1764287"/>
          </a:xfrm>
          <a:prstGeom prst="rect">
            <a:avLst/>
          </a:prstGeom>
          <a:noFill/>
          <a:ln>
            <a:noFill/>
          </a:ln>
          <a:effectLst>
            <a:outerShdw blurRad="57150" rotWithShape="0" algn="bl" dir="5400000" dist="19050">
              <a:srgbClr val="000000">
                <a:alpha val="50000"/>
              </a:srgbClr>
            </a:outerShdw>
          </a:effectLst>
        </p:spPr>
      </p:pic>
      <p:sp>
        <p:nvSpPr>
          <p:cNvPr id="219" name="Google Shape;219;p29"/>
          <p:cNvSpPr txBox="1"/>
          <p:nvPr/>
        </p:nvSpPr>
        <p:spPr>
          <a:xfrm>
            <a:off x="249575" y="2433550"/>
            <a:ext cx="32379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900">
                <a:latin typeface="Times New Roman"/>
                <a:ea typeface="Times New Roman"/>
                <a:cs typeface="Times New Roman"/>
                <a:sym typeface="Times New Roman"/>
              </a:rPr>
              <a:t>AutoRec Structure (from t</a:t>
            </a:r>
            <a:r>
              <a:rPr lang="en" sz="900">
                <a:latin typeface="Times New Roman"/>
                <a:ea typeface="Times New Roman"/>
                <a:cs typeface="Times New Roman"/>
                <a:sym typeface="Times New Roman"/>
              </a:rPr>
              <a:t>he paper “AutoRec: Autoencoders Meet Collaborative Filtering” by Sedhain in 2015</a:t>
            </a:r>
            <a:endParaRPr sz="900">
              <a:latin typeface="Times New Roman"/>
              <a:ea typeface="Times New Roman"/>
              <a:cs typeface="Times New Roman"/>
              <a:sym typeface="Times New Roman"/>
            </a:endParaRPr>
          </a:p>
        </p:txBody>
      </p:sp>
      <p:sp>
        <p:nvSpPr>
          <p:cNvPr id="220" name="Google Shape;220;p29"/>
          <p:cNvSpPr txBox="1"/>
          <p:nvPr/>
        </p:nvSpPr>
        <p:spPr>
          <a:xfrm>
            <a:off x="3594675" y="710400"/>
            <a:ext cx="5415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Georgia"/>
                <a:ea typeface="Georgia"/>
                <a:cs typeface="Georgia"/>
                <a:sym typeface="Georgia"/>
              </a:rPr>
              <a:t>Implemented 2 key model structures:</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AutoRec: the model proposed in the  “AutoRec: Autoencoders Meet Collaborative Filtering” paper</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Deep AutoRec (Deep AE): a deep learning implementation of AutoRec, consists of more hidden layers, regularization, </a:t>
            </a:r>
            <a:r>
              <a:rPr lang="en" sz="1300">
                <a:latin typeface="Georgia"/>
                <a:ea typeface="Georgia"/>
                <a:cs typeface="Georgia"/>
                <a:sym typeface="Georgia"/>
              </a:rPr>
              <a:t>activation</a:t>
            </a:r>
            <a:r>
              <a:rPr lang="en" sz="1300">
                <a:latin typeface="Georgia"/>
                <a:ea typeface="Georgia"/>
                <a:cs typeface="Georgia"/>
                <a:sym typeface="Georgia"/>
              </a:rPr>
              <a:t> functions</a:t>
            </a:r>
            <a:endParaRPr sz="1300">
              <a:latin typeface="Georgia"/>
              <a:ea typeface="Georgia"/>
              <a:cs typeface="Georgia"/>
              <a:sym typeface="Georgia"/>
            </a:endParaRPr>
          </a:p>
          <a:p>
            <a:pPr indent="0" lvl="0" marL="0" rtl="0" algn="l">
              <a:spcBef>
                <a:spcPts val="0"/>
              </a:spcBef>
              <a:spcAft>
                <a:spcPts val="0"/>
              </a:spcAft>
              <a:buNone/>
            </a:pPr>
            <a:r>
              <a:rPr lang="en" sz="1300">
                <a:latin typeface="Georgia"/>
                <a:ea typeface="Georgia"/>
                <a:cs typeface="Georgia"/>
                <a:sym typeface="Georgia"/>
              </a:rPr>
              <a:t>Hyperparameters tuned:</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number of layers, number of neurons in each layer, and different activation function</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regularization lambda, drop out rate, and learning rate </a:t>
            </a:r>
            <a:endParaRPr sz="1300">
              <a:latin typeface="Georgia"/>
              <a:ea typeface="Georgia"/>
              <a:cs typeface="Georgia"/>
              <a:sym typeface="Georgia"/>
            </a:endParaRPr>
          </a:p>
          <a:p>
            <a:pPr indent="0" lvl="0" marL="0" rtl="0" algn="l">
              <a:spcBef>
                <a:spcPts val="0"/>
              </a:spcBef>
              <a:spcAft>
                <a:spcPts val="0"/>
              </a:spcAft>
              <a:buNone/>
            </a:pPr>
            <a:r>
              <a:rPr lang="en" sz="1300">
                <a:latin typeface="Georgia"/>
                <a:ea typeface="Georgia"/>
                <a:cs typeface="Georgia"/>
                <a:sym typeface="Georgia"/>
              </a:rPr>
              <a:t>Other methods tried</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Train the models on different training matrices with different </a:t>
            </a:r>
            <a:r>
              <a:rPr lang="en" sz="1300">
                <a:latin typeface="Georgia"/>
                <a:ea typeface="Georgia"/>
                <a:cs typeface="Georgia"/>
                <a:sym typeface="Georgia"/>
              </a:rPr>
              <a:t>default</a:t>
            </a:r>
            <a:r>
              <a:rPr lang="en" sz="1300">
                <a:latin typeface="Georgia"/>
                <a:ea typeface="Georgia"/>
                <a:cs typeface="Georgia"/>
                <a:sym typeface="Georgia"/>
              </a:rPr>
              <a:t> rating values</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Load in the MovieLens 10M dataset →  RAM of our Google Colab Pro could not handle the computation to transform this dataset into the user-item matrix</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Add noise (Gaussian and DropOut noise)</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Add more predictive features: gender, age, occupation</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sz="1300">
                <a:latin typeface="Georgia"/>
                <a:ea typeface="Georgia"/>
                <a:cs typeface="Georgia"/>
                <a:sym typeface="Georgia"/>
              </a:rPr>
              <a:t>Train the model on a specific demographic subset and predict for a user in that subset (“demographic-based recommender system”)</a:t>
            </a:r>
            <a:endParaRPr sz="13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Autoencoder:  Best Model - </a:t>
            </a:r>
            <a:r>
              <a:rPr lang="en" sz="2000">
                <a:latin typeface="Georgia"/>
                <a:ea typeface="Georgia"/>
                <a:cs typeface="Georgia"/>
                <a:sym typeface="Georgia"/>
              </a:rPr>
              <a:t>Deep AutoRec Performance and Results</a:t>
            </a:r>
            <a:endParaRPr sz="2000">
              <a:latin typeface="Georgia"/>
              <a:ea typeface="Georgia"/>
              <a:cs typeface="Georgia"/>
              <a:sym typeface="Georgia"/>
            </a:endParaRPr>
          </a:p>
        </p:txBody>
      </p:sp>
      <p:sp>
        <p:nvSpPr>
          <p:cNvPr id="226" name="Google Shape;226;p30"/>
          <p:cNvSpPr txBox="1"/>
          <p:nvPr/>
        </p:nvSpPr>
        <p:spPr>
          <a:xfrm>
            <a:off x="152400" y="619050"/>
            <a:ext cx="85722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200">
                <a:solidFill>
                  <a:srgbClr val="292929"/>
                </a:solidFill>
                <a:latin typeface="Georgia"/>
                <a:ea typeface="Georgia"/>
                <a:cs typeface="Georgia"/>
                <a:sym typeface="Georgia"/>
              </a:rPr>
              <a:t>We achieved a masked RMSE of 0.858 and loss of 0.996. This is a 0.019 improvement from our vanilla embedding’s baseline RMSE of 0.877</a:t>
            </a:r>
            <a:endParaRPr i="1" sz="1200">
              <a:solidFill>
                <a:srgbClr val="292929"/>
              </a:solidFill>
              <a:latin typeface="Georgia"/>
              <a:ea typeface="Georgia"/>
              <a:cs typeface="Georgia"/>
              <a:sym typeface="Georgia"/>
            </a:endParaRPr>
          </a:p>
        </p:txBody>
      </p:sp>
      <p:pic>
        <p:nvPicPr>
          <p:cNvPr id="227" name="Google Shape;227;p30"/>
          <p:cNvPicPr preferRelativeResize="0"/>
          <p:nvPr/>
        </p:nvPicPr>
        <p:blipFill>
          <a:blip r:embed="rId3">
            <a:alphaModFix/>
          </a:blip>
          <a:stretch>
            <a:fillRect/>
          </a:stretch>
        </p:blipFill>
        <p:spPr>
          <a:xfrm>
            <a:off x="476275" y="1671038"/>
            <a:ext cx="1181300" cy="2742575"/>
          </a:xfrm>
          <a:prstGeom prst="rect">
            <a:avLst/>
          </a:prstGeom>
          <a:noFill/>
          <a:ln>
            <a:noFill/>
          </a:ln>
          <a:effectLst>
            <a:outerShdw blurRad="57150" rotWithShape="0" algn="bl" dir="5400000" dist="19050">
              <a:srgbClr val="000000">
                <a:alpha val="50000"/>
              </a:srgbClr>
            </a:outerShdw>
          </a:effectLst>
        </p:spPr>
      </p:pic>
      <p:sp>
        <p:nvSpPr>
          <p:cNvPr id="228" name="Google Shape;228;p30"/>
          <p:cNvSpPr txBox="1"/>
          <p:nvPr/>
        </p:nvSpPr>
        <p:spPr>
          <a:xfrm>
            <a:off x="26125" y="4566025"/>
            <a:ext cx="2490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latin typeface="Times New Roman"/>
                <a:ea typeface="Times New Roman"/>
                <a:cs typeface="Times New Roman"/>
                <a:sym typeface="Times New Roman"/>
              </a:rPr>
              <a:t>Deep AutoRec </a:t>
            </a:r>
            <a:r>
              <a:rPr i="1" lang="en" sz="1100">
                <a:latin typeface="Times New Roman"/>
                <a:ea typeface="Times New Roman"/>
                <a:cs typeface="Times New Roman"/>
                <a:sym typeface="Times New Roman"/>
              </a:rPr>
              <a:t>Model Structure</a:t>
            </a:r>
            <a:endParaRPr i="1" sz="1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a:p>
        </p:txBody>
      </p:sp>
      <p:pic>
        <p:nvPicPr>
          <p:cNvPr id="229" name="Google Shape;229;p30"/>
          <p:cNvPicPr preferRelativeResize="0"/>
          <p:nvPr/>
        </p:nvPicPr>
        <p:blipFill>
          <a:blip r:embed="rId4">
            <a:alphaModFix/>
          </a:blip>
          <a:stretch>
            <a:fillRect/>
          </a:stretch>
        </p:blipFill>
        <p:spPr>
          <a:xfrm>
            <a:off x="2128226" y="2571738"/>
            <a:ext cx="3044295" cy="1971788"/>
          </a:xfrm>
          <a:prstGeom prst="rect">
            <a:avLst/>
          </a:prstGeom>
          <a:noFill/>
          <a:ln>
            <a:noFill/>
          </a:ln>
          <a:effectLst>
            <a:outerShdw blurRad="57150" rotWithShape="0" algn="bl" dir="5400000" dist="19050">
              <a:srgbClr val="000000">
                <a:alpha val="50000"/>
              </a:srgbClr>
            </a:outerShdw>
          </a:effectLst>
        </p:spPr>
      </p:pic>
      <p:pic>
        <p:nvPicPr>
          <p:cNvPr id="230" name="Google Shape;230;p30"/>
          <p:cNvPicPr preferRelativeResize="0"/>
          <p:nvPr/>
        </p:nvPicPr>
        <p:blipFill>
          <a:blip r:embed="rId5">
            <a:alphaModFix/>
          </a:blip>
          <a:stretch>
            <a:fillRect/>
          </a:stretch>
        </p:blipFill>
        <p:spPr>
          <a:xfrm>
            <a:off x="5457825" y="2571738"/>
            <a:ext cx="3017525" cy="1971800"/>
          </a:xfrm>
          <a:prstGeom prst="rect">
            <a:avLst/>
          </a:prstGeom>
          <a:noFill/>
          <a:ln>
            <a:noFill/>
          </a:ln>
          <a:effectLst>
            <a:outerShdw blurRad="57150" rotWithShape="0" algn="bl" dir="5400000" dist="19050">
              <a:srgbClr val="000000">
                <a:alpha val="50000"/>
              </a:srgbClr>
            </a:outerShdw>
          </a:effectLst>
        </p:spPr>
      </p:pic>
      <p:sp>
        <p:nvSpPr>
          <p:cNvPr id="231" name="Google Shape;231;p30"/>
          <p:cNvSpPr txBox="1"/>
          <p:nvPr/>
        </p:nvSpPr>
        <p:spPr>
          <a:xfrm>
            <a:off x="2075313" y="4543538"/>
            <a:ext cx="3382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rgbClr val="292929"/>
                </a:solidFill>
                <a:latin typeface="Times New Roman"/>
                <a:ea typeface="Times New Roman"/>
                <a:cs typeface="Times New Roman"/>
                <a:sym typeface="Times New Roman"/>
              </a:rPr>
              <a:t>Train and Validation Epoch vs RMSE Graph for Deep AutoRec </a:t>
            </a:r>
            <a:endParaRPr i="1" sz="1000">
              <a:solidFill>
                <a:srgbClr val="292929"/>
              </a:solidFill>
              <a:latin typeface="Times New Roman"/>
              <a:ea typeface="Times New Roman"/>
              <a:cs typeface="Times New Roman"/>
              <a:sym typeface="Times New Roman"/>
            </a:endParaRPr>
          </a:p>
        </p:txBody>
      </p:sp>
      <p:sp>
        <p:nvSpPr>
          <p:cNvPr id="232" name="Google Shape;232;p30"/>
          <p:cNvSpPr txBox="1"/>
          <p:nvPr/>
        </p:nvSpPr>
        <p:spPr>
          <a:xfrm>
            <a:off x="5406850" y="4543538"/>
            <a:ext cx="3382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rgbClr val="292929"/>
                </a:solidFill>
                <a:latin typeface="Times New Roman"/>
                <a:ea typeface="Times New Roman"/>
                <a:cs typeface="Times New Roman"/>
                <a:sym typeface="Times New Roman"/>
              </a:rPr>
              <a:t>Train and Validation Epoch vs Loss Graph for Deep AutoRec </a:t>
            </a:r>
            <a:endParaRPr i="1" sz="1000">
              <a:solidFill>
                <a:srgbClr val="292929"/>
              </a:solidFill>
              <a:latin typeface="Times New Roman"/>
              <a:ea typeface="Times New Roman"/>
              <a:cs typeface="Times New Roman"/>
              <a:sym typeface="Times New Roman"/>
            </a:endParaRPr>
          </a:p>
        </p:txBody>
      </p:sp>
      <p:sp>
        <p:nvSpPr>
          <p:cNvPr id="233" name="Google Shape;233;p30"/>
          <p:cNvSpPr txBox="1"/>
          <p:nvPr/>
        </p:nvSpPr>
        <p:spPr>
          <a:xfrm>
            <a:off x="2102100" y="1310950"/>
            <a:ext cx="368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solidFill>
                  <a:srgbClr val="292929"/>
                </a:solidFill>
                <a:latin typeface="Georgia"/>
                <a:ea typeface="Georgia"/>
                <a:cs typeface="Georgia"/>
                <a:sym typeface="Georgia"/>
              </a:rPr>
              <a:t>DeepAutoRec </a:t>
            </a:r>
            <a:endParaRPr b="1"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Training user-item matrix has default ratings = 0</a:t>
            </a:r>
            <a:endParaRPr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Number of users = 6040</a:t>
            </a:r>
            <a:endParaRPr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Number of movies = 3952</a:t>
            </a:r>
            <a:endParaRPr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Layers = [256, 512, 256]</a:t>
            </a:r>
            <a:endParaRPr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Dropout rate = 0.8 Activation and last_activation = 'selu’</a:t>
            </a:r>
            <a:endParaRPr i="1" sz="1000">
              <a:solidFill>
                <a:srgbClr val="292929"/>
              </a:solidFill>
              <a:latin typeface="Georgia"/>
              <a:ea typeface="Georgia"/>
              <a:cs typeface="Georgia"/>
              <a:sym typeface="Georgia"/>
            </a:endParaRPr>
          </a:p>
          <a:p>
            <a:pPr indent="0" lvl="0" marL="0" rtl="0" algn="l">
              <a:spcBef>
                <a:spcPts val="0"/>
              </a:spcBef>
              <a:spcAft>
                <a:spcPts val="0"/>
              </a:spcAft>
              <a:buNone/>
            </a:pPr>
            <a:r>
              <a:rPr i="1" lang="en" sz="1000">
                <a:solidFill>
                  <a:srgbClr val="292929"/>
                </a:solidFill>
                <a:latin typeface="Georgia"/>
                <a:ea typeface="Georgia"/>
                <a:cs typeface="Georgia"/>
                <a:sym typeface="Georgia"/>
              </a:rPr>
              <a:t>Regularization alpha of encoder and decoder = 0.001</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Word2Vec</a:t>
            </a:r>
            <a:endParaRPr sz="2000">
              <a:latin typeface="Georgia"/>
              <a:ea typeface="Georgia"/>
              <a:cs typeface="Georgia"/>
              <a:sym typeface="Georgia"/>
            </a:endParaRPr>
          </a:p>
        </p:txBody>
      </p:sp>
      <p:sp>
        <p:nvSpPr>
          <p:cNvPr id="239" name="Google Shape;239;p31"/>
          <p:cNvSpPr txBox="1"/>
          <p:nvPr/>
        </p:nvSpPr>
        <p:spPr>
          <a:xfrm>
            <a:off x="152400" y="619050"/>
            <a:ext cx="8572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Word2vec models input movies and translate them into vectors, and then train on these movie embedding vectors</a:t>
            </a:r>
            <a:endParaRPr i="1" sz="1800">
              <a:latin typeface="Georgia"/>
              <a:ea typeface="Georgia"/>
              <a:cs typeface="Georgia"/>
              <a:sym typeface="Georgia"/>
            </a:endParaRPr>
          </a:p>
        </p:txBody>
      </p:sp>
      <p:sp>
        <p:nvSpPr>
          <p:cNvPr id="240" name="Google Shape;240;p31"/>
          <p:cNvSpPr txBox="1"/>
          <p:nvPr/>
        </p:nvSpPr>
        <p:spPr>
          <a:xfrm>
            <a:off x="98250" y="4598850"/>
            <a:ext cx="42270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2400"/>
              </a:spcBef>
              <a:spcAft>
                <a:spcPts val="0"/>
              </a:spcAft>
              <a:buNone/>
            </a:pPr>
            <a:r>
              <a:rPr i="1" lang="en" sz="1200">
                <a:solidFill>
                  <a:srgbClr val="292929"/>
                </a:solidFill>
                <a:latin typeface="Times New Roman"/>
                <a:ea typeface="Times New Roman"/>
                <a:cs typeface="Times New Roman"/>
                <a:sym typeface="Times New Roman"/>
              </a:rPr>
              <a:t>Word2Vec Content Based Filtering Concept (from Grimaldi 2018)</a:t>
            </a:r>
            <a:endParaRPr/>
          </a:p>
        </p:txBody>
      </p:sp>
      <p:pic>
        <p:nvPicPr>
          <p:cNvPr id="241" name="Google Shape;241;p31"/>
          <p:cNvPicPr preferRelativeResize="0"/>
          <p:nvPr/>
        </p:nvPicPr>
        <p:blipFill>
          <a:blip r:embed="rId3">
            <a:alphaModFix/>
          </a:blip>
          <a:stretch>
            <a:fillRect/>
          </a:stretch>
        </p:blipFill>
        <p:spPr>
          <a:xfrm>
            <a:off x="788963" y="1551750"/>
            <a:ext cx="2225573" cy="2894700"/>
          </a:xfrm>
          <a:prstGeom prst="rect">
            <a:avLst/>
          </a:prstGeom>
          <a:noFill/>
          <a:ln>
            <a:noFill/>
          </a:ln>
          <a:effectLst>
            <a:outerShdw blurRad="57150" rotWithShape="0" algn="bl" dir="5400000" dist="19050">
              <a:srgbClr val="000000">
                <a:alpha val="50000"/>
              </a:srgbClr>
            </a:outerShdw>
          </a:effectLst>
        </p:spPr>
      </p:pic>
      <p:pic>
        <p:nvPicPr>
          <p:cNvPr id="242" name="Google Shape;242;p31"/>
          <p:cNvPicPr preferRelativeResize="0"/>
          <p:nvPr/>
        </p:nvPicPr>
        <p:blipFill rotWithShape="1">
          <a:blip r:embed="rId4">
            <a:alphaModFix/>
          </a:blip>
          <a:srcRect b="10023" l="0" r="0" t="0"/>
          <a:stretch/>
        </p:blipFill>
        <p:spPr>
          <a:xfrm>
            <a:off x="4930875" y="2021138"/>
            <a:ext cx="3686175" cy="2425325"/>
          </a:xfrm>
          <a:prstGeom prst="rect">
            <a:avLst/>
          </a:prstGeom>
          <a:noFill/>
          <a:ln>
            <a:noFill/>
          </a:ln>
          <a:effectLst>
            <a:outerShdw blurRad="57150" rotWithShape="0" algn="bl" dir="5400000" dist="19050">
              <a:srgbClr val="000000">
                <a:alpha val="50000"/>
              </a:srgbClr>
            </a:outerShdw>
          </a:effectLst>
        </p:spPr>
      </p:pic>
      <p:sp>
        <p:nvSpPr>
          <p:cNvPr id="243" name="Google Shape;243;p31"/>
          <p:cNvSpPr txBox="1"/>
          <p:nvPr/>
        </p:nvSpPr>
        <p:spPr>
          <a:xfrm>
            <a:off x="4990500" y="4598850"/>
            <a:ext cx="37341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2400"/>
              </a:spcBef>
              <a:spcAft>
                <a:spcPts val="0"/>
              </a:spcAft>
              <a:buNone/>
            </a:pPr>
            <a:r>
              <a:rPr i="1" lang="en" sz="1200">
                <a:solidFill>
                  <a:srgbClr val="292929"/>
                </a:solidFill>
                <a:latin typeface="Times New Roman"/>
                <a:ea typeface="Times New Roman"/>
                <a:cs typeface="Times New Roman"/>
                <a:sym typeface="Times New Roman"/>
              </a:rPr>
              <a:t>Word2Vec Model Architecture (from Karani,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Agenda</a:t>
            </a:r>
            <a:endParaRPr>
              <a:latin typeface="Georgia"/>
              <a:ea typeface="Georgia"/>
              <a:cs typeface="Georgia"/>
              <a:sym typeface="Georgia"/>
            </a:endParaRPr>
          </a:p>
        </p:txBody>
      </p:sp>
      <p:sp>
        <p:nvSpPr>
          <p:cNvPr id="74" name="Google Shape;74;p14"/>
          <p:cNvSpPr txBox="1"/>
          <p:nvPr>
            <p:ph idx="1" type="body"/>
          </p:nvPr>
        </p:nvSpPr>
        <p:spPr>
          <a:xfrm>
            <a:off x="471900" y="1919075"/>
            <a:ext cx="4100100" cy="27102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25000"/>
              </a:lnSpc>
              <a:spcBef>
                <a:spcPts val="0"/>
              </a:spcBef>
              <a:spcAft>
                <a:spcPts val="0"/>
              </a:spcAft>
              <a:buClr>
                <a:srgbClr val="434343"/>
              </a:buClr>
              <a:buSzPct val="100000"/>
              <a:buFont typeface="Georgia"/>
              <a:buChar char="❏"/>
            </a:pPr>
            <a:r>
              <a:rPr lang="en" sz="2200">
                <a:solidFill>
                  <a:srgbClr val="434343"/>
                </a:solidFill>
                <a:latin typeface="Georgia"/>
                <a:ea typeface="Georgia"/>
                <a:cs typeface="Georgia"/>
                <a:sym typeface="Georgia"/>
              </a:rPr>
              <a:t>Introduction</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434343"/>
              </a:buClr>
              <a:buSzPct val="100000"/>
              <a:buFont typeface="Georgia"/>
              <a:buChar char="❏"/>
            </a:pPr>
            <a:r>
              <a:rPr lang="en" sz="2200">
                <a:solidFill>
                  <a:srgbClr val="434343"/>
                </a:solidFill>
                <a:latin typeface="Georgia"/>
                <a:ea typeface="Georgia"/>
                <a:cs typeface="Georgia"/>
                <a:sym typeface="Georgia"/>
              </a:rPr>
              <a:t>About Project &amp; Summary</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000000"/>
              </a:buClr>
              <a:buSzPct val="100000"/>
              <a:buFont typeface="Georgia"/>
              <a:buChar char="❏"/>
            </a:pPr>
            <a:r>
              <a:rPr lang="en" sz="2200">
                <a:solidFill>
                  <a:srgbClr val="434343"/>
                </a:solidFill>
                <a:latin typeface="Georgia"/>
                <a:ea typeface="Georgia"/>
                <a:cs typeface="Georgia"/>
                <a:sym typeface="Georgia"/>
              </a:rPr>
              <a:t>EDA</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000000"/>
              </a:buClr>
              <a:buSzPct val="100000"/>
              <a:buFont typeface="Georgia"/>
              <a:buChar char="❏"/>
            </a:pPr>
            <a:r>
              <a:rPr lang="en" sz="2200">
                <a:solidFill>
                  <a:srgbClr val="434343"/>
                </a:solidFill>
                <a:latin typeface="Georgia"/>
                <a:ea typeface="Georgia"/>
                <a:cs typeface="Georgia"/>
                <a:sym typeface="Georgia"/>
              </a:rPr>
              <a:t>Baseline Results</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000000"/>
              </a:buClr>
              <a:buSzPct val="100000"/>
              <a:buFont typeface="Georgia"/>
              <a:buChar char="❏"/>
            </a:pPr>
            <a:r>
              <a:rPr lang="en" sz="2200">
                <a:solidFill>
                  <a:srgbClr val="434343"/>
                </a:solidFill>
                <a:latin typeface="Georgia"/>
                <a:ea typeface="Georgia"/>
                <a:cs typeface="Georgia"/>
                <a:sym typeface="Georgia"/>
              </a:rPr>
              <a:t>Transformer Model</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434343"/>
              </a:buClr>
              <a:buSzPct val="100000"/>
              <a:buFont typeface="Georgia"/>
              <a:buChar char="❏"/>
            </a:pPr>
            <a:r>
              <a:rPr lang="en" sz="2200">
                <a:solidFill>
                  <a:srgbClr val="434343"/>
                </a:solidFill>
                <a:latin typeface="Georgia"/>
                <a:ea typeface="Georgia"/>
                <a:cs typeface="Georgia"/>
                <a:sym typeface="Georgia"/>
              </a:rPr>
              <a:t>Autoencoder</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000000"/>
              </a:buClr>
              <a:buSzPct val="100000"/>
              <a:buFont typeface="Georgia"/>
              <a:buChar char="❏"/>
            </a:pPr>
            <a:r>
              <a:rPr lang="en" sz="2200">
                <a:solidFill>
                  <a:srgbClr val="434343"/>
                </a:solidFill>
                <a:latin typeface="Georgia"/>
                <a:ea typeface="Georgia"/>
                <a:cs typeface="Georgia"/>
                <a:sym typeface="Georgia"/>
              </a:rPr>
              <a:t>Word2Vec</a:t>
            </a:r>
            <a:endParaRPr sz="2200">
              <a:solidFill>
                <a:srgbClr val="434343"/>
              </a:solidFill>
              <a:latin typeface="Georgia"/>
              <a:ea typeface="Georgia"/>
              <a:cs typeface="Georgia"/>
              <a:sym typeface="Georgia"/>
            </a:endParaRPr>
          </a:p>
          <a:p>
            <a:pPr indent="-347345" lvl="0" marL="457200" rtl="0" algn="l">
              <a:lnSpc>
                <a:spcPct val="125000"/>
              </a:lnSpc>
              <a:spcBef>
                <a:spcPts val="0"/>
              </a:spcBef>
              <a:spcAft>
                <a:spcPts val="0"/>
              </a:spcAft>
              <a:buClr>
                <a:srgbClr val="000000"/>
              </a:buClr>
              <a:buSzPct val="100000"/>
              <a:buFont typeface="Georgia"/>
              <a:buChar char="❏"/>
            </a:pPr>
            <a:r>
              <a:rPr lang="en" sz="2200">
                <a:solidFill>
                  <a:srgbClr val="434343"/>
                </a:solidFill>
                <a:latin typeface="Georgia"/>
                <a:ea typeface="Georgia"/>
                <a:cs typeface="Georgia"/>
                <a:sym typeface="Georgia"/>
              </a:rPr>
              <a:t>Takeaways &amp; Next Steps</a:t>
            </a:r>
            <a:endParaRPr sz="2200">
              <a:solidFill>
                <a:srgbClr val="434343"/>
              </a:solidFill>
              <a:latin typeface="Georgia"/>
              <a:ea typeface="Georgia"/>
              <a:cs typeface="Georgia"/>
              <a:sym typeface="Georgia"/>
            </a:endParaRPr>
          </a:p>
        </p:txBody>
      </p:sp>
      <p:pic>
        <p:nvPicPr>
          <p:cNvPr id="75" name="Google Shape;75;p14"/>
          <p:cNvPicPr preferRelativeResize="0"/>
          <p:nvPr/>
        </p:nvPicPr>
        <p:blipFill rotWithShape="1">
          <a:blip r:embed="rId3">
            <a:alphaModFix/>
          </a:blip>
          <a:srcRect b="10857" l="0" r="0" t="0"/>
          <a:stretch/>
        </p:blipFill>
        <p:spPr>
          <a:xfrm>
            <a:off x="4988150" y="1919075"/>
            <a:ext cx="3010125" cy="2604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Word2Vec</a:t>
            </a:r>
            <a:endParaRPr sz="2000">
              <a:latin typeface="Georgia"/>
              <a:ea typeface="Georgia"/>
              <a:cs typeface="Georgia"/>
              <a:sym typeface="Georgia"/>
            </a:endParaRPr>
          </a:p>
        </p:txBody>
      </p:sp>
      <p:sp>
        <p:nvSpPr>
          <p:cNvPr id="249" name="Google Shape;249;p32"/>
          <p:cNvSpPr txBox="1"/>
          <p:nvPr/>
        </p:nvSpPr>
        <p:spPr>
          <a:xfrm>
            <a:off x="152400" y="619050"/>
            <a:ext cx="8572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To appropriately visualize word2vec embeddings, </a:t>
            </a:r>
            <a:r>
              <a:rPr i="1" lang="en" sz="1800">
                <a:solidFill>
                  <a:srgbClr val="292929"/>
                </a:solidFill>
                <a:latin typeface="Georgia"/>
                <a:ea typeface="Georgia"/>
                <a:cs typeface="Georgia"/>
                <a:sym typeface="Georgia"/>
              </a:rPr>
              <a:t>tsne and umap are leveraged for dimension reduction</a:t>
            </a:r>
            <a:endParaRPr i="1" sz="1800">
              <a:latin typeface="Georgia"/>
              <a:ea typeface="Georgia"/>
              <a:cs typeface="Georgia"/>
              <a:sym typeface="Georgia"/>
            </a:endParaRPr>
          </a:p>
        </p:txBody>
      </p:sp>
      <p:sp>
        <p:nvSpPr>
          <p:cNvPr id="250" name="Google Shape;250;p32"/>
          <p:cNvSpPr txBox="1"/>
          <p:nvPr/>
        </p:nvSpPr>
        <p:spPr>
          <a:xfrm>
            <a:off x="791225" y="4461900"/>
            <a:ext cx="34464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200">
                <a:latin typeface="Times New Roman"/>
                <a:ea typeface="Times New Roman"/>
                <a:cs typeface="Times New Roman"/>
                <a:sym typeface="Times New Roman"/>
              </a:rPr>
              <a:t>Visualize word2vec embeddings by reducing dimensions using UMAP</a:t>
            </a:r>
            <a:endParaRPr/>
          </a:p>
        </p:txBody>
      </p:sp>
      <p:sp>
        <p:nvSpPr>
          <p:cNvPr id="251" name="Google Shape;251;p32"/>
          <p:cNvSpPr txBox="1"/>
          <p:nvPr/>
        </p:nvSpPr>
        <p:spPr>
          <a:xfrm>
            <a:off x="4758600" y="4486400"/>
            <a:ext cx="31017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200">
                <a:latin typeface="Times New Roman"/>
                <a:ea typeface="Times New Roman"/>
                <a:cs typeface="Times New Roman"/>
                <a:sym typeface="Times New Roman"/>
              </a:rPr>
              <a:t>Visualize word2vec embeddings by reducing dimensions using t-SNE</a:t>
            </a:r>
            <a:endParaRPr/>
          </a:p>
        </p:txBody>
      </p:sp>
      <p:pic>
        <p:nvPicPr>
          <p:cNvPr id="252" name="Google Shape;252;p32"/>
          <p:cNvPicPr preferRelativeResize="0"/>
          <p:nvPr/>
        </p:nvPicPr>
        <p:blipFill>
          <a:blip r:embed="rId3">
            <a:alphaModFix/>
          </a:blip>
          <a:stretch>
            <a:fillRect/>
          </a:stretch>
        </p:blipFill>
        <p:spPr>
          <a:xfrm>
            <a:off x="722150" y="1660175"/>
            <a:ext cx="3182019" cy="2757750"/>
          </a:xfrm>
          <a:prstGeom prst="rect">
            <a:avLst/>
          </a:prstGeom>
          <a:noFill/>
          <a:ln>
            <a:noFill/>
          </a:ln>
        </p:spPr>
      </p:pic>
      <p:pic>
        <p:nvPicPr>
          <p:cNvPr id="253" name="Google Shape;253;p32"/>
          <p:cNvPicPr preferRelativeResize="0"/>
          <p:nvPr/>
        </p:nvPicPr>
        <p:blipFill>
          <a:blip r:embed="rId4">
            <a:alphaModFix/>
          </a:blip>
          <a:stretch>
            <a:fillRect/>
          </a:stretch>
        </p:blipFill>
        <p:spPr>
          <a:xfrm>
            <a:off x="4758600" y="1647925"/>
            <a:ext cx="2887240" cy="278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Word2Vec</a:t>
            </a:r>
            <a:endParaRPr sz="2000">
              <a:latin typeface="Georgia"/>
              <a:ea typeface="Georgia"/>
              <a:cs typeface="Georgia"/>
              <a:sym typeface="Georgia"/>
            </a:endParaRPr>
          </a:p>
        </p:txBody>
      </p:sp>
      <p:sp>
        <p:nvSpPr>
          <p:cNvPr id="259" name="Google Shape;259;p33"/>
          <p:cNvSpPr txBox="1"/>
          <p:nvPr/>
        </p:nvSpPr>
        <p:spPr>
          <a:xfrm>
            <a:off x="152400" y="676200"/>
            <a:ext cx="85722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latin typeface="Georgia"/>
                <a:ea typeface="Georgia"/>
                <a:cs typeface="Georgia"/>
                <a:sym typeface="Georgia"/>
              </a:rPr>
              <a:t>Recommendation Outputs</a:t>
            </a:r>
            <a:endParaRPr i="1" sz="1800">
              <a:latin typeface="Georgia"/>
              <a:ea typeface="Georgia"/>
              <a:cs typeface="Georgia"/>
              <a:sym typeface="Georgia"/>
            </a:endParaRPr>
          </a:p>
        </p:txBody>
      </p:sp>
      <p:sp>
        <p:nvSpPr>
          <p:cNvPr id="260" name="Google Shape;260;p33"/>
          <p:cNvSpPr txBox="1"/>
          <p:nvPr/>
        </p:nvSpPr>
        <p:spPr>
          <a:xfrm>
            <a:off x="2999650" y="4666825"/>
            <a:ext cx="5523000" cy="369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1200">
                <a:latin typeface="Times New Roman"/>
                <a:ea typeface="Times New Roman"/>
                <a:cs typeface="Times New Roman"/>
                <a:sym typeface="Times New Roman"/>
              </a:rPr>
              <a:t>Get recommendations outputs Word2Vec Model</a:t>
            </a:r>
            <a:endParaRPr/>
          </a:p>
        </p:txBody>
      </p:sp>
      <p:pic>
        <p:nvPicPr>
          <p:cNvPr id="261" name="Google Shape;261;p33"/>
          <p:cNvPicPr preferRelativeResize="0"/>
          <p:nvPr/>
        </p:nvPicPr>
        <p:blipFill>
          <a:blip r:embed="rId3">
            <a:alphaModFix/>
          </a:blip>
          <a:stretch>
            <a:fillRect/>
          </a:stretch>
        </p:blipFill>
        <p:spPr>
          <a:xfrm>
            <a:off x="152400" y="1291288"/>
            <a:ext cx="4619625" cy="1762125"/>
          </a:xfrm>
          <a:prstGeom prst="rect">
            <a:avLst/>
          </a:prstGeom>
          <a:noFill/>
          <a:ln>
            <a:noFill/>
          </a:ln>
          <a:effectLst>
            <a:outerShdw blurRad="57150" rotWithShape="0" algn="bl" dir="5400000" dist="19050">
              <a:srgbClr val="000000">
                <a:alpha val="50000"/>
              </a:srgbClr>
            </a:outerShdw>
          </a:effectLst>
        </p:spPr>
      </p:pic>
      <p:pic>
        <p:nvPicPr>
          <p:cNvPr id="262" name="Google Shape;262;p33"/>
          <p:cNvPicPr preferRelativeResize="0"/>
          <p:nvPr/>
        </p:nvPicPr>
        <p:blipFill>
          <a:blip r:embed="rId4">
            <a:alphaModFix/>
          </a:blip>
          <a:stretch>
            <a:fillRect/>
          </a:stretch>
        </p:blipFill>
        <p:spPr>
          <a:xfrm>
            <a:off x="2999650" y="3133300"/>
            <a:ext cx="5867400" cy="1533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98250"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Takeaways and Next Steps</a:t>
            </a:r>
            <a:endParaRPr sz="2000">
              <a:latin typeface="Georgia"/>
              <a:ea typeface="Georgia"/>
              <a:cs typeface="Georgia"/>
              <a:sym typeface="Georgia"/>
            </a:endParaRPr>
          </a:p>
        </p:txBody>
      </p:sp>
      <p:graphicFrame>
        <p:nvGraphicFramePr>
          <p:cNvPr id="268" name="Google Shape;268;p34"/>
          <p:cNvGraphicFramePr/>
          <p:nvPr/>
        </p:nvGraphicFramePr>
        <p:xfrm>
          <a:off x="-12" y="668475"/>
          <a:ext cx="3000000" cy="3000000"/>
        </p:xfrm>
        <a:graphic>
          <a:graphicData uri="http://schemas.openxmlformats.org/drawingml/2006/table">
            <a:tbl>
              <a:tblPr>
                <a:noFill/>
                <a:tableStyleId>{A0680217-80DB-4F19-BC5F-0537175AE780}</a:tableStyleId>
              </a:tblPr>
              <a:tblGrid>
                <a:gridCol w="1467400"/>
                <a:gridCol w="1636300"/>
                <a:gridCol w="3217950"/>
                <a:gridCol w="2822350"/>
              </a:tblGrid>
              <a:tr h="480825">
                <a:tc>
                  <a:txBody>
                    <a:bodyPr/>
                    <a:lstStyle/>
                    <a:p>
                      <a:pPr indent="0" lvl="0" marL="0" rtl="0" algn="ctr">
                        <a:spcBef>
                          <a:spcPts val="0"/>
                        </a:spcBef>
                        <a:spcAft>
                          <a:spcPts val="0"/>
                        </a:spcAft>
                        <a:buNone/>
                      </a:pPr>
                      <a:r>
                        <a:rPr b="1" lang="en" sz="1200">
                          <a:solidFill>
                            <a:schemeClr val="accent1"/>
                          </a:solidFill>
                          <a:latin typeface="Georgia"/>
                          <a:ea typeface="Georgia"/>
                          <a:cs typeface="Georgia"/>
                          <a:sym typeface="Georgia"/>
                        </a:rPr>
                        <a:t>Application</a:t>
                      </a:r>
                      <a:endParaRPr b="1" sz="1200">
                        <a:solidFill>
                          <a:schemeClr val="accent1"/>
                        </a:solidFill>
                        <a:latin typeface="Georgia"/>
                        <a:ea typeface="Georgia"/>
                        <a:cs typeface="Georgia"/>
                        <a:sym typeface="Georgia"/>
                      </a:endParaRPr>
                    </a:p>
                  </a:txBody>
                  <a:tcPr marT="63500" marB="63500" marR="63500" marL="63500"/>
                </a:tc>
                <a:tc>
                  <a:txBody>
                    <a:bodyPr/>
                    <a:lstStyle/>
                    <a:p>
                      <a:pPr indent="0" lvl="0" marL="0" rtl="0" algn="ctr">
                        <a:spcBef>
                          <a:spcPts val="0"/>
                        </a:spcBef>
                        <a:spcAft>
                          <a:spcPts val="0"/>
                        </a:spcAft>
                        <a:buNone/>
                      </a:pPr>
                      <a:r>
                        <a:rPr b="1" lang="en" sz="1200">
                          <a:solidFill>
                            <a:schemeClr val="accent1"/>
                          </a:solidFill>
                          <a:latin typeface="Georgia"/>
                          <a:ea typeface="Georgia"/>
                          <a:cs typeface="Georgia"/>
                          <a:sym typeface="Georgia"/>
                        </a:rPr>
                        <a:t>Recommendation </a:t>
                      </a:r>
                      <a:r>
                        <a:rPr b="1" lang="en" sz="1200">
                          <a:solidFill>
                            <a:schemeClr val="accent1"/>
                          </a:solidFill>
                          <a:latin typeface="Georgia"/>
                          <a:ea typeface="Georgia"/>
                          <a:cs typeface="Georgia"/>
                          <a:sym typeface="Georgia"/>
                        </a:rPr>
                        <a:t>Method</a:t>
                      </a:r>
                      <a:endParaRPr b="1" sz="1200">
                        <a:solidFill>
                          <a:schemeClr val="accent1"/>
                        </a:solidFill>
                        <a:latin typeface="Georgia"/>
                        <a:ea typeface="Georgia"/>
                        <a:cs typeface="Georgia"/>
                        <a:sym typeface="Georgia"/>
                      </a:endParaRPr>
                    </a:p>
                  </a:txBody>
                  <a:tcPr marT="63500" marB="63500" marR="63500" marL="63500"/>
                </a:tc>
                <a:tc>
                  <a:txBody>
                    <a:bodyPr/>
                    <a:lstStyle/>
                    <a:p>
                      <a:pPr indent="0" lvl="0" marL="0" rtl="0" algn="ctr">
                        <a:spcBef>
                          <a:spcPts val="0"/>
                        </a:spcBef>
                        <a:spcAft>
                          <a:spcPts val="0"/>
                        </a:spcAft>
                        <a:buNone/>
                      </a:pPr>
                      <a:r>
                        <a:rPr b="1" lang="en" sz="1200">
                          <a:solidFill>
                            <a:schemeClr val="accent1"/>
                          </a:solidFill>
                          <a:latin typeface="Georgia"/>
                          <a:ea typeface="Georgia"/>
                          <a:cs typeface="Georgia"/>
                          <a:sym typeface="Georgia"/>
                        </a:rPr>
                        <a:t>Parameters and Configurations of Best Model</a:t>
                      </a:r>
                      <a:endParaRPr b="1" sz="1200">
                        <a:solidFill>
                          <a:schemeClr val="accent1"/>
                        </a:solidFill>
                        <a:latin typeface="Georgia"/>
                        <a:ea typeface="Georgia"/>
                        <a:cs typeface="Georgia"/>
                        <a:sym typeface="Georgia"/>
                      </a:endParaRPr>
                    </a:p>
                  </a:txBody>
                  <a:tcPr marT="63500" marB="63500" marR="63500" marL="63500"/>
                </a:tc>
                <a:tc>
                  <a:txBody>
                    <a:bodyPr/>
                    <a:lstStyle/>
                    <a:p>
                      <a:pPr indent="0" lvl="0" marL="0" rtl="0" algn="ctr">
                        <a:spcBef>
                          <a:spcPts val="0"/>
                        </a:spcBef>
                        <a:spcAft>
                          <a:spcPts val="0"/>
                        </a:spcAft>
                        <a:buNone/>
                      </a:pPr>
                      <a:r>
                        <a:rPr b="1" lang="en" sz="1200">
                          <a:solidFill>
                            <a:schemeClr val="accent1"/>
                          </a:solidFill>
                          <a:latin typeface="Georgia"/>
                          <a:ea typeface="Georgia"/>
                          <a:cs typeface="Georgia"/>
                          <a:sym typeface="Georgia"/>
                        </a:rPr>
                        <a:t>Result(s) of Best Model</a:t>
                      </a:r>
                      <a:endParaRPr b="1" sz="1200">
                        <a:solidFill>
                          <a:schemeClr val="accent1"/>
                        </a:solidFill>
                        <a:latin typeface="Georgia"/>
                        <a:ea typeface="Georgia"/>
                        <a:cs typeface="Georgia"/>
                        <a:sym typeface="Georgia"/>
                      </a:endParaRPr>
                    </a:p>
                  </a:txBody>
                  <a:tcPr marT="63500" marB="63500" marR="63500" marL="63500"/>
                </a:tc>
              </a:tr>
              <a:tr h="649450">
                <a:tc>
                  <a:txBody>
                    <a:bodyPr/>
                    <a:lstStyle/>
                    <a:p>
                      <a:pPr indent="0" lvl="0" marL="0" rtl="0" algn="l">
                        <a:spcBef>
                          <a:spcPts val="0"/>
                        </a:spcBef>
                        <a:spcAft>
                          <a:spcPts val="0"/>
                        </a:spcAft>
                        <a:buNone/>
                      </a:pPr>
                      <a:r>
                        <a:rPr lang="en" sz="1200">
                          <a:latin typeface="Georgia"/>
                          <a:ea typeface="Georgia"/>
                          <a:cs typeface="Georgia"/>
                          <a:sym typeface="Georgia"/>
                        </a:rPr>
                        <a:t>Vanilla Embedding </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1200">
                          <a:latin typeface="Georgia"/>
                          <a:ea typeface="Georgia"/>
                          <a:cs typeface="Georgia"/>
                          <a:sym typeface="Georgia"/>
                        </a:rPr>
                        <a:t>Collaborative Filtering</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Number of users = 6040</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Number of movies = 3952</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Number of dimensional embeddings for movies and users</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 100</a:t>
                      </a:r>
                      <a:endParaRPr sz="9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RMSE = 0.877</a:t>
                      </a:r>
                      <a:endParaRPr sz="900">
                        <a:latin typeface="Georgia"/>
                        <a:ea typeface="Georgia"/>
                        <a:cs typeface="Georgia"/>
                        <a:sym typeface="Georgia"/>
                      </a:endParaRPr>
                    </a:p>
                  </a:txBody>
                  <a:tcPr marT="63500" marB="63500" marR="63500" marL="63500"/>
                </a:tc>
              </a:tr>
              <a:tr h="911700">
                <a:tc>
                  <a:txBody>
                    <a:bodyPr/>
                    <a:lstStyle/>
                    <a:p>
                      <a:pPr indent="0" lvl="0" marL="0" rtl="0" algn="l">
                        <a:spcBef>
                          <a:spcPts val="0"/>
                        </a:spcBef>
                        <a:spcAft>
                          <a:spcPts val="0"/>
                        </a:spcAft>
                        <a:buNone/>
                      </a:pPr>
                      <a:r>
                        <a:rPr lang="en" sz="1200">
                          <a:latin typeface="Georgia"/>
                          <a:ea typeface="Georgia"/>
                          <a:cs typeface="Georgia"/>
                          <a:sym typeface="Georgia"/>
                        </a:rPr>
                        <a:t>Behavioral Sequence Transformer</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1200">
                          <a:latin typeface="Georgia"/>
                          <a:ea typeface="Georgia"/>
                          <a:cs typeface="Georgia"/>
                          <a:sym typeface="Georgia"/>
                        </a:rPr>
                        <a:t>Collaborative Filtering</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FC Layer Units = [256, 128]</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Dropout Rate = 0.3</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Attention Heads = 8</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Transformation Blocks = 2</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Learning Rate = 0.02</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Batch Size = 256</a:t>
                      </a:r>
                      <a:endParaRPr sz="9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RMSE = 0.860</a:t>
                      </a:r>
                      <a:endParaRPr sz="900">
                        <a:latin typeface="Georgia"/>
                        <a:ea typeface="Georgia"/>
                        <a:cs typeface="Georgia"/>
                        <a:sym typeface="Georgia"/>
                      </a:endParaRPr>
                    </a:p>
                  </a:txBody>
                  <a:tcPr marT="63500" marB="63500" marR="63500" marL="63500"/>
                </a:tc>
              </a:tr>
              <a:tr h="1042850">
                <a:tc>
                  <a:txBody>
                    <a:bodyPr/>
                    <a:lstStyle/>
                    <a:p>
                      <a:pPr indent="0" lvl="0" marL="0" rtl="0" algn="l">
                        <a:spcBef>
                          <a:spcPts val="0"/>
                        </a:spcBef>
                        <a:spcAft>
                          <a:spcPts val="0"/>
                        </a:spcAft>
                        <a:buNone/>
                      </a:pPr>
                      <a:r>
                        <a:rPr lang="en" sz="1200">
                          <a:latin typeface="Georgia"/>
                          <a:ea typeface="Georgia"/>
                          <a:cs typeface="Georgia"/>
                          <a:sym typeface="Georgia"/>
                        </a:rPr>
                        <a:t>Deep AutoEncoders</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1200">
                          <a:latin typeface="Georgia"/>
                          <a:ea typeface="Georgia"/>
                          <a:cs typeface="Georgia"/>
                          <a:sym typeface="Georgia"/>
                        </a:rPr>
                        <a:t>Collaborative Filtering</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Deep AE model</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Training user-item matrix has default ratings = 0</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Number of users = 6040</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Number of movies = 3952</a:t>
                      </a:r>
                      <a:endParaRPr sz="900">
                        <a:latin typeface="Georgia"/>
                        <a:ea typeface="Georgia"/>
                        <a:cs typeface="Georgia"/>
                        <a:sym typeface="Georgia"/>
                      </a:endParaRPr>
                    </a:p>
                    <a:p>
                      <a:pPr indent="0" lvl="0" marL="0" rtl="0" algn="l">
                        <a:spcBef>
                          <a:spcPts val="0"/>
                        </a:spcBef>
                        <a:spcAft>
                          <a:spcPts val="0"/>
                        </a:spcAft>
                        <a:buNone/>
                      </a:pPr>
                      <a:r>
                        <a:rPr lang="en" sz="900">
                          <a:solidFill>
                            <a:srgbClr val="292929"/>
                          </a:solidFill>
                          <a:highlight>
                            <a:srgbClr val="FFFFFF"/>
                          </a:highlight>
                          <a:latin typeface="Georgia"/>
                          <a:ea typeface="Georgia"/>
                          <a:cs typeface="Georgia"/>
                          <a:sym typeface="Georgia"/>
                        </a:rPr>
                        <a:t>Layers = [256, 512, 256]</a:t>
                      </a:r>
                      <a:endParaRPr sz="9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900">
                          <a:solidFill>
                            <a:srgbClr val="292929"/>
                          </a:solidFill>
                          <a:highlight>
                            <a:srgbClr val="FFFFFF"/>
                          </a:highlight>
                          <a:latin typeface="Georgia"/>
                          <a:ea typeface="Georgia"/>
                          <a:cs typeface="Georgia"/>
                          <a:sym typeface="Georgia"/>
                        </a:rPr>
                        <a:t>Dropout rate = 0.8 Activation and last_activation = 'selu’</a:t>
                      </a:r>
                      <a:endParaRPr sz="9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900">
                          <a:solidFill>
                            <a:srgbClr val="292929"/>
                          </a:solidFill>
                          <a:highlight>
                            <a:srgbClr val="FFFFFF"/>
                          </a:highlight>
                          <a:latin typeface="Georgia"/>
                          <a:ea typeface="Georgia"/>
                          <a:cs typeface="Georgia"/>
                          <a:sym typeface="Georgia"/>
                        </a:rPr>
                        <a:t>Regularization alpha of encoder and decoder = 0.001</a:t>
                      </a:r>
                      <a:endParaRPr sz="9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solidFill>
                            <a:srgbClr val="292929"/>
                          </a:solidFill>
                          <a:latin typeface="Georgia"/>
                          <a:ea typeface="Georgia"/>
                          <a:cs typeface="Georgia"/>
                          <a:sym typeface="Georgia"/>
                        </a:rPr>
                        <a:t>M</a:t>
                      </a:r>
                      <a:r>
                        <a:rPr lang="en" sz="900">
                          <a:solidFill>
                            <a:srgbClr val="292929"/>
                          </a:solidFill>
                          <a:latin typeface="Georgia"/>
                          <a:ea typeface="Georgia"/>
                          <a:cs typeface="Georgia"/>
                          <a:sym typeface="Georgia"/>
                        </a:rPr>
                        <a:t>asked RMSE (RMSE only for non-zero ratings) = 0.858</a:t>
                      </a:r>
                      <a:endParaRPr sz="900">
                        <a:latin typeface="Georgia"/>
                        <a:ea typeface="Georgia"/>
                        <a:cs typeface="Georgia"/>
                        <a:sym typeface="Georgia"/>
                      </a:endParaRPr>
                    </a:p>
                  </a:txBody>
                  <a:tcPr marT="63500" marB="63500" marR="63500" marL="63500"/>
                </a:tc>
              </a:tr>
              <a:tr h="1364625">
                <a:tc>
                  <a:txBody>
                    <a:bodyPr/>
                    <a:lstStyle/>
                    <a:p>
                      <a:pPr indent="0" lvl="0" marL="0" rtl="0" algn="l">
                        <a:spcBef>
                          <a:spcPts val="0"/>
                        </a:spcBef>
                        <a:spcAft>
                          <a:spcPts val="0"/>
                        </a:spcAft>
                        <a:buNone/>
                      </a:pPr>
                      <a:r>
                        <a:rPr lang="en" sz="1200">
                          <a:latin typeface="Georgia"/>
                          <a:ea typeface="Georgia"/>
                          <a:cs typeface="Georgia"/>
                          <a:sym typeface="Georgia"/>
                        </a:rPr>
                        <a:t>Word2Vec</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1200">
                          <a:latin typeface="Georgia"/>
                          <a:ea typeface="Georgia"/>
                          <a:cs typeface="Georgia"/>
                          <a:sym typeface="Georgia"/>
                        </a:rPr>
                        <a:t>Content Filtering</a:t>
                      </a:r>
                      <a:endParaRPr sz="12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Window = 8, Sg = 1, Hs = 0</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Negative = 15, Alpha = 0.001</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Min_alpha = 0.0001, Seed = 34</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Progress_per = 250, Epochs = 20, Report_delay = 1</a:t>
                      </a:r>
                      <a:endParaRPr sz="900">
                        <a:latin typeface="Georgia"/>
                        <a:ea typeface="Georgia"/>
                        <a:cs typeface="Georgia"/>
                        <a:sym typeface="Georgia"/>
                      </a:endParaRPr>
                    </a:p>
                  </a:txBody>
                  <a:tcPr marT="63500" marB="63500" marR="63500" marL="63500"/>
                </a:tc>
                <a:tc>
                  <a:txBody>
                    <a:bodyPr/>
                    <a:lstStyle/>
                    <a:p>
                      <a:pPr indent="0" lvl="0" marL="0" rtl="0" algn="l">
                        <a:spcBef>
                          <a:spcPts val="0"/>
                        </a:spcBef>
                        <a:spcAft>
                          <a:spcPts val="0"/>
                        </a:spcAft>
                        <a:buNone/>
                      </a:pPr>
                      <a:r>
                        <a:rPr lang="en" sz="900">
                          <a:latin typeface="Georgia"/>
                          <a:ea typeface="Georgia"/>
                          <a:cs typeface="Georgia"/>
                          <a:sym typeface="Georgia"/>
                        </a:rPr>
                        <a:t>Probability of being the nearby word for every word in the vocabulary on average for top 6 movies recommended </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 0.97 (using a movie’s vector as input)</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900">
                          <a:latin typeface="Georgia"/>
                          <a:ea typeface="Georgia"/>
                          <a:cs typeface="Georgia"/>
                          <a:sym typeface="Georgia"/>
                        </a:rPr>
                        <a:t>Probability of being the nearby word for every word in the vocabulary on average for top 6 movies recommended = 0.92 (using average of all the vectors of movie that user watches as input)</a:t>
                      </a:r>
                      <a:endParaRPr sz="900">
                        <a:latin typeface="Georgia"/>
                        <a:ea typeface="Georgia"/>
                        <a:cs typeface="Georgia"/>
                        <a:sym typeface="Georgia"/>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Takeaways and Next Steps</a:t>
            </a:r>
            <a:endParaRPr sz="2000">
              <a:latin typeface="Georgia"/>
              <a:ea typeface="Georgia"/>
              <a:cs typeface="Georgia"/>
              <a:sym typeface="Georgia"/>
            </a:endParaRPr>
          </a:p>
        </p:txBody>
      </p:sp>
      <p:sp>
        <p:nvSpPr>
          <p:cNvPr id="274" name="Google Shape;274;p35"/>
          <p:cNvSpPr txBox="1"/>
          <p:nvPr/>
        </p:nvSpPr>
        <p:spPr>
          <a:xfrm>
            <a:off x="76200" y="619050"/>
            <a:ext cx="8991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While there is always room for improvement, we are pleased with our progress towards generating movie recommendations, and our (deep) learning along the way</a:t>
            </a:r>
            <a:endParaRPr i="1" sz="1800">
              <a:latin typeface="Georgia"/>
              <a:ea typeface="Georgia"/>
              <a:cs typeface="Georgia"/>
              <a:sym typeface="Georgia"/>
            </a:endParaRPr>
          </a:p>
        </p:txBody>
      </p:sp>
      <p:sp>
        <p:nvSpPr>
          <p:cNvPr id="275" name="Google Shape;275;p35"/>
          <p:cNvSpPr txBox="1"/>
          <p:nvPr/>
        </p:nvSpPr>
        <p:spPr>
          <a:xfrm>
            <a:off x="295775" y="1419725"/>
            <a:ext cx="7981200" cy="3140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Performance could have been boosted by being able to use the larger movielens dataset such as the 10M and 20M movielens datasets (only able to use 10m for Transformer)</a:t>
            </a:r>
            <a:endParaRPr sz="1500">
              <a:solidFill>
                <a:srgbClr val="434343"/>
              </a:solidFill>
              <a:latin typeface="Georgia"/>
              <a:ea typeface="Georgia"/>
              <a:cs typeface="Georgia"/>
              <a:sym typeface="Georgia"/>
            </a:endParaRPr>
          </a:p>
          <a:p>
            <a:pPr indent="-323850" lvl="0" marL="4572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Implement decoder in transformer model to generate movie titles from predictive ratings</a:t>
            </a:r>
            <a:endParaRPr sz="1500">
              <a:solidFill>
                <a:srgbClr val="434343"/>
              </a:solidFill>
              <a:latin typeface="Georgia"/>
              <a:ea typeface="Georgia"/>
              <a:cs typeface="Georgia"/>
              <a:sym typeface="Georgia"/>
            </a:endParaRPr>
          </a:p>
          <a:p>
            <a:pPr indent="-323850" lvl="0" marL="4572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Look more into the demographic-based approach for Auto encoders although it was not the best performing model, showed a lot of promising results</a:t>
            </a:r>
            <a:endParaRPr sz="1500">
              <a:solidFill>
                <a:srgbClr val="434343"/>
              </a:solidFill>
              <a:latin typeface="Georgia"/>
              <a:ea typeface="Georgia"/>
              <a:cs typeface="Georgia"/>
              <a:sym typeface="Georgia"/>
            </a:endParaRPr>
          </a:p>
          <a:p>
            <a:pPr indent="-323850" lvl="0" marL="457200" rtl="0" algn="l">
              <a:lnSpc>
                <a:spcPct val="150000"/>
              </a:lnSpc>
              <a:spcBef>
                <a:spcPts val="0"/>
              </a:spcBef>
              <a:spcAft>
                <a:spcPts val="0"/>
              </a:spcAft>
              <a:buClr>
                <a:srgbClr val="434343"/>
              </a:buClr>
              <a:buSzPts val="1500"/>
              <a:buFont typeface="Georgia"/>
              <a:buChar char="●"/>
            </a:pPr>
            <a:r>
              <a:rPr lang="en" sz="1500">
                <a:solidFill>
                  <a:srgbClr val="434343"/>
                </a:solidFill>
                <a:latin typeface="Georgia"/>
                <a:ea typeface="Georgia"/>
                <a:cs typeface="Georgia"/>
                <a:sym typeface="Georgia"/>
              </a:rPr>
              <a:t>Word2Vec content-based filtering performs recommendation tasks well, thus looking into Word2Vec collaborative filtering in the future would be a good idea</a:t>
            </a:r>
            <a:endParaRPr sz="1500">
              <a:solidFill>
                <a:srgbClr val="434343"/>
              </a:solidFill>
              <a:latin typeface="Georgia"/>
              <a:ea typeface="Georgia"/>
              <a:cs typeface="Georgia"/>
              <a:sym typeface="Georgia"/>
            </a:endParaRPr>
          </a:p>
          <a:p>
            <a:pPr indent="0" lvl="0" marL="457200" rtl="0" algn="l">
              <a:lnSpc>
                <a:spcPct val="150000"/>
              </a:lnSpc>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81" name="Google Shape;281;p36"/>
          <p:cNvSpPr txBox="1"/>
          <p:nvPr/>
        </p:nvSpPr>
        <p:spPr>
          <a:xfrm>
            <a:off x="1243800" y="858425"/>
            <a:ext cx="61152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rgbClr val="434343"/>
                </a:solidFill>
                <a:latin typeface="Merriweather"/>
                <a:ea typeface="Merriweather"/>
                <a:cs typeface="Merriweather"/>
                <a:sym typeface="Merriweather"/>
              </a:rPr>
              <a:t>Thank you everyone for a great semester!</a:t>
            </a:r>
            <a:endParaRPr sz="4800">
              <a:solidFill>
                <a:srgbClr val="434343"/>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87" name="Google Shape;287;p37"/>
          <p:cNvSpPr txBox="1"/>
          <p:nvPr/>
        </p:nvSpPr>
        <p:spPr>
          <a:xfrm>
            <a:off x="197825" y="182000"/>
            <a:ext cx="875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Mike:</a:t>
            </a:r>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https://towardsdatascience.com/how-to-build-from-scratch-a-content-based-movie-recommender-with-natural-language-processing-25ad400eb243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https://towardsdatascience.com/introduction-to-word-embedding-and-word2vec-652d0c2060fa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About Project &amp; Summary</a:t>
            </a:r>
            <a:endParaRPr>
              <a:latin typeface="Georgia"/>
              <a:ea typeface="Georgia"/>
              <a:cs typeface="Georgia"/>
              <a:sym typeface="Georgia"/>
            </a:endParaRPr>
          </a:p>
        </p:txBody>
      </p:sp>
      <p:pic>
        <p:nvPicPr>
          <p:cNvPr id="81" name="Google Shape;81;p15"/>
          <p:cNvPicPr preferRelativeResize="0"/>
          <p:nvPr/>
        </p:nvPicPr>
        <p:blipFill rotWithShape="1">
          <a:blip r:embed="rId3">
            <a:alphaModFix/>
          </a:blip>
          <a:srcRect b="-1750400" l="960" r="-959" t="1750400"/>
          <a:stretch/>
        </p:blipFill>
        <p:spPr>
          <a:xfrm>
            <a:off x="1171625" y="1533413"/>
            <a:ext cx="6934200" cy="9525"/>
          </a:xfrm>
          <a:prstGeom prst="rect">
            <a:avLst/>
          </a:prstGeom>
          <a:noFill/>
          <a:ln>
            <a:noFill/>
          </a:ln>
        </p:spPr>
      </p:pic>
      <p:sp>
        <p:nvSpPr>
          <p:cNvPr id="82" name="Google Shape;82;p15"/>
          <p:cNvSpPr txBox="1"/>
          <p:nvPr/>
        </p:nvSpPr>
        <p:spPr>
          <a:xfrm>
            <a:off x="1418450" y="2082575"/>
            <a:ext cx="7205400" cy="7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2000">
                <a:solidFill>
                  <a:srgbClr val="404040"/>
                </a:solidFill>
                <a:latin typeface="Georgia"/>
                <a:ea typeface="Georgia"/>
                <a:cs typeface="Georgia"/>
                <a:sym typeface="Georgia"/>
              </a:rPr>
              <a:t>Visualize data through </a:t>
            </a:r>
            <a:r>
              <a:rPr b="1" i="1" lang="en" sz="2000">
                <a:solidFill>
                  <a:srgbClr val="404040"/>
                </a:solidFill>
                <a:latin typeface="Georgia"/>
                <a:ea typeface="Georgia"/>
                <a:cs typeface="Georgia"/>
                <a:sym typeface="Georgia"/>
              </a:rPr>
              <a:t>EDA</a:t>
            </a:r>
            <a:r>
              <a:rPr lang="en" sz="2000">
                <a:solidFill>
                  <a:srgbClr val="404040"/>
                </a:solidFill>
                <a:latin typeface="Georgia"/>
                <a:ea typeface="Georgia"/>
                <a:cs typeface="Georgia"/>
                <a:sym typeface="Georgia"/>
              </a:rPr>
              <a:t> to help familiarize us with the datasets used (Movie, Ratings, and Users) and </a:t>
            </a:r>
            <a:r>
              <a:rPr b="1" i="1" lang="en" sz="2000">
                <a:solidFill>
                  <a:srgbClr val="404040"/>
                </a:solidFill>
                <a:latin typeface="Georgia"/>
                <a:ea typeface="Georgia"/>
                <a:cs typeface="Georgia"/>
                <a:sym typeface="Georgia"/>
              </a:rPr>
              <a:t>capture common data patterns </a:t>
            </a:r>
            <a:endParaRPr b="1" i="1" sz="2000">
              <a:solidFill>
                <a:srgbClr val="404040"/>
              </a:solidFill>
              <a:latin typeface="Georgia"/>
              <a:ea typeface="Georgia"/>
              <a:cs typeface="Georgia"/>
              <a:sym typeface="Georgia"/>
            </a:endParaRPr>
          </a:p>
        </p:txBody>
      </p:sp>
      <p:sp>
        <p:nvSpPr>
          <p:cNvPr id="83" name="Google Shape;83;p15"/>
          <p:cNvSpPr txBox="1"/>
          <p:nvPr/>
        </p:nvSpPr>
        <p:spPr>
          <a:xfrm>
            <a:off x="1418450" y="3468788"/>
            <a:ext cx="7205400" cy="7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i="1" lang="en" sz="2000">
                <a:solidFill>
                  <a:srgbClr val="434343"/>
                </a:solidFill>
                <a:latin typeface="Georgia"/>
                <a:ea typeface="Georgia"/>
                <a:cs typeface="Georgia"/>
                <a:sym typeface="Georgia"/>
              </a:rPr>
              <a:t>Improve upon</a:t>
            </a:r>
            <a:r>
              <a:rPr b="1" i="1" lang="en" sz="2000">
                <a:solidFill>
                  <a:srgbClr val="434343"/>
                </a:solidFill>
                <a:latin typeface="Georgia"/>
                <a:ea typeface="Georgia"/>
                <a:cs typeface="Georgia"/>
                <a:sym typeface="Georgia"/>
              </a:rPr>
              <a:t> an </a:t>
            </a:r>
            <a:r>
              <a:rPr b="1" i="1" lang="en" sz="2000">
                <a:solidFill>
                  <a:srgbClr val="434343"/>
                </a:solidFill>
                <a:latin typeface="Georgia"/>
                <a:ea typeface="Georgia"/>
                <a:cs typeface="Georgia"/>
                <a:sym typeface="Georgia"/>
              </a:rPr>
              <a:t>existing</a:t>
            </a:r>
            <a:r>
              <a:rPr b="1" i="1" lang="en" sz="2000">
                <a:solidFill>
                  <a:srgbClr val="434343"/>
                </a:solidFill>
                <a:latin typeface="Georgia"/>
                <a:ea typeface="Georgia"/>
                <a:cs typeface="Georgia"/>
                <a:sym typeface="Georgia"/>
              </a:rPr>
              <a:t> state of the art model </a:t>
            </a:r>
            <a:r>
              <a:rPr lang="en" sz="2000">
                <a:solidFill>
                  <a:srgbClr val="434343"/>
                </a:solidFill>
                <a:latin typeface="Georgia"/>
                <a:ea typeface="Georgia"/>
                <a:cs typeface="Georgia"/>
                <a:sym typeface="Georgia"/>
              </a:rPr>
              <a:t>by James Le by </a:t>
            </a:r>
            <a:r>
              <a:rPr lang="en" sz="2000">
                <a:solidFill>
                  <a:srgbClr val="434343"/>
                </a:solidFill>
                <a:latin typeface="Georgia"/>
                <a:ea typeface="Georgia"/>
                <a:cs typeface="Georgia"/>
                <a:sym typeface="Georgia"/>
              </a:rPr>
              <a:t>achieving</a:t>
            </a:r>
            <a:r>
              <a:rPr lang="en" sz="2000">
                <a:solidFill>
                  <a:srgbClr val="434343"/>
                </a:solidFill>
                <a:latin typeface="Georgia"/>
                <a:ea typeface="Georgia"/>
                <a:cs typeface="Georgia"/>
                <a:sym typeface="Georgia"/>
              </a:rPr>
              <a:t> a better RMSE  to more accurately provide a user with personalized content f</a:t>
            </a:r>
            <a:endParaRPr sz="2000">
              <a:solidFill>
                <a:srgbClr val="434343"/>
              </a:solidFill>
              <a:latin typeface="Georgia"/>
              <a:ea typeface="Georgia"/>
              <a:cs typeface="Georgia"/>
              <a:sym typeface="Georgia"/>
            </a:endParaRPr>
          </a:p>
        </p:txBody>
      </p:sp>
      <p:sp>
        <p:nvSpPr>
          <p:cNvPr id="84" name="Google Shape;84;p15"/>
          <p:cNvSpPr txBox="1"/>
          <p:nvPr/>
        </p:nvSpPr>
        <p:spPr>
          <a:xfrm>
            <a:off x="1418450" y="1054650"/>
            <a:ext cx="7205400" cy="7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i="1" lang="en" sz="2000">
                <a:solidFill>
                  <a:srgbClr val="404040"/>
                </a:solidFill>
                <a:latin typeface="Georgia"/>
                <a:ea typeface="Georgia"/>
                <a:cs typeface="Georgia"/>
                <a:sym typeface="Georgia"/>
              </a:rPr>
              <a:t>Leverage Movielens dataset</a:t>
            </a:r>
            <a:r>
              <a:rPr lang="en" sz="2000">
                <a:solidFill>
                  <a:srgbClr val="404040"/>
                </a:solidFill>
                <a:latin typeface="Georgia"/>
                <a:ea typeface="Georgia"/>
                <a:cs typeface="Georgia"/>
                <a:sym typeface="Georgia"/>
              </a:rPr>
              <a:t> and deep learning in </a:t>
            </a:r>
            <a:r>
              <a:rPr lang="en" sz="2000">
                <a:solidFill>
                  <a:srgbClr val="404040"/>
                </a:solidFill>
                <a:latin typeface="Georgia"/>
                <a:ea typeface="Georgia"/>
                <a:cs typeface="Georgia"/>
                <a:sym typeface="Georgia"/>
              </a:rPr>
              <a:t>recommendation</a:t>
            </a:r>
            <a:r>
              <a:rPr lang="en" sz="2000">
                <a:solidFill>
                  <a:srgbClr val="404040"/>
                </a:solidFill>
                <a:latin typeface="Georgia"/>
                <a:ea typeface="Georgia"/>
                <a:cs typeface="Georgia"/>
                <a:sym typeface="Georgia"/>
              </a:rPr>
              <a:t> systems to predict movie recommendations</a:t>
            </a:r>
            <a:endParaRPr sz="2000">
              <a:solidFill>
                <a:srgbClr val="404040"/>
              </a:solidFill>
              <a:latin typeface="Georgia"/>
              <a:ea typeface="Georgia"/>
              <a:cs typeface="Georgia"/>
              <a:sym typeface="Georgia"/>
            </a:endParaRPr>
          </a:p>
        </p:txBody>
      </p:sp>
      <p:pic>
        <p:nvPicPr>
          <p:cNvPr id="85" name="Google Shape;85;p15"/>
          <p:cNvPicPr preferRelativeResize="0"/>
          <p:nvPr/>
        </p:nvPicPr>
        <p:blipFill rotWithShape="1">
          <a:blip r:embed="rId3">
            <a:alphaModFix/>
          </a:blip>
          <a:srcRect b="-2699080" l="0" r="0" t="2699080"/>
          <a:stretch/>
        </p:blipFill>
        <p:spPr>
          <a:xfrm>
            <a:off x="721450" y="3368300"/>
            <a:ext cx="6934200" cy="9525"/>
          </a:xfrm>
          <a:prstGeom prst="rect">
            <a:avLst/>
          </a:prstGeom>
          <a:noFill/>
          <a:ln>
            <a:noFill/>
          </a:ln>
        </p:spPr>
      </p:pic>
      <p:pic>
        <p:nvPicPr>
          <p:cNvPr id="86" name="Google Shape;86;p15"/>
          <p:cNvPicPr preferRelativeResize="0"/>
          <p:nvPr/>
        </p:nvPicPr>
        <p:blipFill>
          <a:blip r:embed="rId4">
            <a:alphaModFix/>
          </a:blip>
          <a:stretch>
            <a:fillRect/>
          </a:stretch>
        </p:blipFill>
        <p:spPr>
          <a:xfrm>
            <a:off x="294100" y="2279250"/>
            <a:ext cx="903300" cy="854909"/>
          </a:xfrm>
          <a:prstGeom prst="rect">
            <a:avLst/>
          </a:prstGeom>
          <a:noFill/>
          <a:ln>
            <a:noFill/>
          </a:ln>
        </p:spPr>
      </p:pic>
      <p:pic>
        <p:nvPicPr>
          <p:cNvPr id="87" name="Google Shape;87;p15"/>
          <p:cNvPicPr preferRelativeResize="0"/>
          <p:nvPr/>
        </p:nvPicPr>
        <p:blipFill>
          <a:blip r:embed="rId5">
            <a:alphaModFix/>
          </a:blip>
          <a:stretch>
            <a:fillRect/>
          </a:stretch>
        </p:blipFill>
        <p:spPr>
          <a:xfrm>
            <a:off x="344474" y="883050"/>
            <a:ext cx="827150" cy="997470"/>
          </a:xfrm>
          <a:prstGeom prst="rect">
            <a:avLst/>
          </a:prstGeom>
          <a:noFill/>
          <a:ln>
            <a:noFill/>
          </a:ln>
        </p:spPr>
      </p:pic>
      <p:pic>
        <p:nvPicPr>
          <p:cNvPr id="88" name="Google Shape;88;p15"/>
          <p:cNvPicPr preferRelativeResize="0"/>
          <p:nvPr/>
        </p:nvPicPr>
        <p:blipFill>
          <a:blip r:embed="rId6">
            <a:alphaModFix/>
          </a:blip>
          <a:stretch>
            <a:fillRect/>
          </a:stretch>
        </p:blipFill>
        <p:spPr>
          <a:xfrm>
            <a:off x="294100" y="3441050"/>
            <a:ext cx="1004050" cy="118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EDA</a:t>
            </a:r>
            <a:endParaRPr sz="2000">
              <a:latin typeface="Georgia"/>
              <a:ea typeface="Georgia"/>
              <a:cs typeface="Georgia"/>
              <a:sym typeface="Georgia"/>
            </a:endParaRPr>
          </a:p>
        </p:txBody>
      </p:sp>
      <p:sp>
        <p:nvSpPr>
          <p:cNvPr id="94" name="Google Shape;94;p16"/>
          <p:cNvSpPr txBox="1"/>
          <p:nvPr/>
        </p:nvSpPr>
        <p:spPr>
          <a:xfrm>
            <a:off x="98250" y="619050"/>
            <a:ext cx="860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rgbClr val="292929"/>
                </a:solidFill>
                <a:latin typeface="Georgia"/>
                <a:ea typeface="Georgia"/>
                <a:cs typeface="Georgia"/>
                <a:sym typeface="Georgia"/>
              </a:rPr>
              <a:t>For us to better understand the dataset, exploratory data analysis (EDA) was performed</a:t>
            </a:r>
            <a:endParaRPr i="1">
              <a:latin typeface="Georgia"/>
              <a:ea typeface="Georgia"/>
              <a:cs typeface="Georgia"/>
              <a:sym typeface="Georgia"/>
            </a:endParaRPr>
          </a:p>
        </p:txBody>
      </p:sp>
      <p:pic>
        <p:nvPicPr>
          <p:cNvPr id="95" name="Google Shape;95;p16"/>
          <p:cNvPicPr preferRelativeResize="0"/>
          <p:nvPr/>
        </p:nvPicPr>
        <p:blipFill>
          <a:blip r:embed="rId3">
            <a:alphaModFix/>
          </a:blip>
          <a:stretch>
            <a:fillRect/>
          </a:stretch>
        </p:blipFill>
        <p:spPr>
          <a:xfrm>
            <a:off x="386225" y="1127126"/>
            <a:ext cx="3766434" cy="2341925"/>
          </a:xfrm>
          <a:prstGeom prst="rect">
            <a:avLst/>
          </a:prstGeom>
          <a:noFill/>
          <a:ln>
            <a:noFill/>
          </a:ln>
          <a:effectLst>
            <a:outerShdw blurRad="57150" rotWithShape="0" algn="bl" dir="5400000" dist="19050">
              <a:srgbClr val="000000">
                <a:alpha val="50000"/>
              </a:srgbClr>
            </a:outerShdw>
          </a:effectLst>
        </p:spPr>
      </p:pic>
      <p:pic>
        <p:nvPicPr>
          <p:cNvPr id="96" name="Google Shape;96;p16"/>
          <p:cNvPicPr preferRelativeResize="0"/>
          <p:nvPr/>
        </p:nvPicPr>
        <p:blipFill>
          <a:blip r:embed="rId4">
            <a:alphaModFix/>
          </a:blip>
          <a:stretch>
            <a:fillRect/>
          </a:stretch>
        </p:blipFill>
        <p:spPr>
          <a:xfrm>
            <a:off x="4689088" y="1244975"/>
            <a:ext cx="3912625" cy="2106225"/>
          </a:xfrm>
          <a:prstGeom prst="rect">
            <a:avLst/>
          </a:prstGeom>
          <a:noFill/>
          <a:ln>
            <a:noFill/>
          </a:ln>
          <a:effectLst>
            <a:outerShdw blurRad="57150" rotWithShape="0" algn="bl" dir="5400000" dist="19050">
              <a:srgbClr val="000000">
                <a:alpha val="50000"/>
              </a:srgbClr>
            </a:outerShdw>
          </a:effectLst>
        </p:spPr>
      </p:pic>
      <p:cxnSp>
        <p:nvCxnSpPr>
          <p:cNvPr id="97" name="Google Shape;97;p16"/>
          <p:cNvCxnSpPr/>
          <p:nvPr/>
        </p:nvCxnSpPr>
        <p:spPr>
          <a:xfrm>
            <a:off x="4441325" y="1141050"/>
            <a:ext cx="52800" cy="3704100"/>
          </a:xfrm>
          <a:prstGeom prst="straightConnector1">
            <a:avLst/>
          </a:prstGeom>
          <a:noFill/>
          <a:ln cap="flat" cmpd="sng" w="19050">
            <a:solidFill>
              <a:srgbClr val="999999"/>
            </a:solidFill>
            <a:prstDash val="dash"/>
            <a:round/>
            <a:headEnd len="med" w="med" type="none"/>
            <a:tailEnd len="med" w="med" type="none"/>
          </a:ln>
        </p:spPr>
      </p:cxnSp>
      <p:sp>
        <p:nvSpPr>
          <p:cNvPr id="98" name="Google Shape;98;p16"/>
          <p:cNvSpPr txBox="1"/>
          <p:nvPr/>
        </p:nvSpPr>
        <p:spPr>
          <a:xfrm>
            <a:off x="4689100" y="3437400"/>
            <a:ext cx="39126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
                <a:solidFill>
                  <a:srgbClr val="292929"/>
                </a:solidFill>
                <a:latin typeface="Georgia"/>
                <a:ea typeface="Georgia"/>
                <a:cs typeface="Georgia"/>
                <a:sym typeface="Georgia"/>
              </a:rPr>
              <a:t>WordCloud visualization showed the most prevalent genres (comedy and drama) and the effect. This provides a better idea of potential biases in the training set so we can eliminate them during our model constructing stage.</a:t>
            </a:r>
            <a:endParaRPr>
              <a:latin typeface="Georgia"/>
              <a:ea typeface="Georgia"/>
              <a:cs typeface="Georgia"/>
              <a:sym typeface="Georgia"/>
            </a:endParaRPr>
          </a:p>
        </p:txBody>
      </p:sp>
      <p:sp>
        <p:nvSpPr>
          <p:cNvPr id="99" name="Google Shape;99;p16"/>
          <p:cNvSpPr txBox="1"/>
          <p:nvPr/>
        </p:nvSpPr>
        <p:spPr>
          <a:xfrm>
            <a:off x="386175" y="3437400"/>
            <a:ext cx="3766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
                <a:solidFill>
                  <a:srgbClr val="292929"/>
                </a:solidFill>
                <a:latin typeface="Georgia"/>
                <a:ea typeface="Georgia"/>
                <a:cs typeface="Georgia"/>
                <a:sym typeface="Georgia"/>
              </a:rPr>
              <a:t>To get a sense of the distribution of movie ratings a bar chart was made to reveal that the ratings are skewed to left and have a mode of 4.</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Baseline Model: Vanilla Embedding</a:t>
            </a:r>
            <a:endParaRPr sz="2000">
              <a:latin typeface="Georgia"/>
              <a:ea typeface="Georgia"/>
              <a:cs typeface="Georgia"/>
              <a:sym typeface="Georgia"/>
            </a:endParaRPr>
          </a:p>
        </p:txBody>
      </p:sp>
      <p:sp>
        <p:nvSpPr>
          <p:cNvPr id="105" name="Google Shape;105;p17"/>
          <p:cNvSpPr txBox="1"/>
          <p:nvPr/>
        </p:nvSpPr>
        <p:spPr>
          <a:xfrm>
            <a:off x="225450" y="777325"/>
            <a:ext cx="857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a:latin typeface="Georgia"/>
                <a:ea typeface="Georgia"/>
                <a:cs typeface="Georgia"/>
                <a:sym typeface="Georgia"/>
              </a:rPr>
              <a:t>Our baseline model achieved a minimum RMSE at epoch 30 of 0.877, so the leading validation loss was 0.763. </a:t>
            </a:r>
            <a:endParaRPr i="1" sz="1800">
              <a:latin typeface="Georgia"/>
              <a:ea typeface="Georgia"/>
              <a:cs typeface="Georgia"/>
              <a:sym typeface="Georgia"/>
            </a:endParaRPr>
          </a:p>
        </p:txBody>
      </p:sp>
      <p:pic>
        <p:nvPicPr>
          <p:cNvPr id="106" name="Google Shape;106;p17"/>
          <p:cNvPicPr preferRelativeResize="0"/>
          <p:nvPr/>
        </p:nvPicPr>
        <p:blipFill>
          <a:blip r:embed="rId3">
            <a:alphaModFix/>
          </a:blip>
          <a:stretch>
            <a:fillRect/>
          </a:stretch>
        </p:blipFill>
        <p:spPr>
          <a:xfrm>
            <a:off x="5133799" y="1832575"/>
            <a:ext cx="3533450" cy="2231200"/>
          </a:xfrm>
          <a:prstGeom prst="rect">
            <a:avLst/>
          </a:prstGeom>
          <a:noFill/>
          <a:ln>
            <a:noFill/>
          </a:ln>
          <a:effectLst>
            <a:outerShdw blurRad="57150" rotWithShape="0" algn="bl" dir="5400000" dist="19050">
              <a:srgbClr val="000000">
                <a:alpha val="50000"/>
              </a:srgbClr>
            </a:outerShdw>
          </a:effectLst>
        </p:spPr>
      </p:pic>
      <p:pic>
        <p:nvPicPr>
          <p:cNvPr id="107" name="Google Shape;107;p17"/>
          <p:cNvPicPr preferRelativeResize="0"/>
          <p:nvPr/>
        </p:nvPicPr>
        <p:blipFill>
          <a:blip r:embed="rId4">
            <a:alphaModFix/>
          </a:blip>
          <a:stretch>
            <a:fillRect/>
          </a:stretch>
        </p:blipFill>
        <p:spPr>
          <a:xfrm>
            <a:off x="433000" y="1953150"/>
            <a:ext cx="4296825" cy="1990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Baseline Model</a:t>
            </a:r>
            <a:r>
              <a:rPr lang="en" sz="2000">
                <a:latin typeface="Georgia"/>
                <a:ea typeface="Georgia"/>
                <a:cs typeface="Georgia"/>
                <a:sym typeface="Georgia"/>
              </a:rPr>
              <a:t>: Vanilla Embedding</a:t>
            </a:r>
            <a:endParaRPr sz="2000">
              <a:latin typeface="Georgia"/>
              <a:ea typeface="Georgia"/>
              <a:cs typeface="Georgia"/>
              <a:sym typeface="Georgia"/>
            </a:endParaRPr>
          </a:p>
        </p:txBody>
      </p:sp>
      <p:sp>
        <p:nvSpPr>
          <p:cNvPr id="113" name="Google Shape;113;p18"/>
          <p:cNvSpPr txBox="1"/>
          <p:nvPr/>
        </p:nvSpPr>
        <p:spPr>
          <a:xfrm>
            <a:off x="152400" y="619050"/>
            <a:ext cx="8572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800">
                <a:solidFill>
                  <a:srgbClr val="292929"/>
                </a:solidFill>
                <a:latin typeface="Georgia"/>
                <a:ea typeface="Georgia"/>
                <a:cs typeface="Georgia"/>
                <a:sym typeface="Georgia"/>
              </a:rPr>
              <a:t>Using baseline model we generated movie rating</a:t>
            </a:r>
            <a:r>
              <a:rPr i="1" lang="en" sz="1800">
                <a:solidFill>
                  <a:srgbClr val="292929"/>
                </a:solidFill>
                <a:latin typeface="Georgia"/>
                <a:ea typeface="Georgia"/>
                <a:cs typeface="Georgia"/>
                <a:sym typeface="Georgia"/>
              </a:rPr>
              <a:t> recommendations and recommendations of unrated movies based on prediction ratings </a:t>
            </a:r>
            <a:endParaRPr i="1" sz="1800">
              <a:latin typeface="Georgia"/>
              <a:ea typeface="Georgia"/>
              <a:cs typeface="Georgia"/>
              <a:sym typeface="Georgia"/>
            </a:endParaRPr>
          </a:p>
        </p:txBody>
      </p:sp>
      <p:pic>
        <p:nvPicPr>
          <p:cNvPr id="114" name="Google Shape;114;p18"/>
          <p:cNvPicPr preferRelativeResize="0"/>
          <p:nvPr/>
        </p:nvPicPr>
        <p:blipFill>
          <a:blip r:embed="rId3">
            <a:alphaModFix/>
          </a:blip>
          <a:stretch>
            <a:fillRect/>
          </a:stretch>
        </p:blipFill>
        <p:spPr>
          <a:xfrm>
            <a:off x="591275" y="1555100"/>
            <a:ext cx="3734050" cy="3042550"/>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4">
            <a:alphaModFix/>
          </a:blip>
          <a:stretch>
            <a:fillRect/>
          </a:stretch>
        </p:blipFill>
        <p:spPr>
          <a:xfrm>
            <a:off x="4758600" y="1553900"/>
            <a:ext cx="3455995" cy="3044952"/>
          </a:xfrm>
          <a:prstGeom prst="rect">
            <a:avLst/>
          </a:prstGeom>
          <a:noFill/>
          <a:ln>
            <a:noFill/>
          </a:ln>
          <a:effectLst>
            <a:outerShdw blurRad="57150" rotWithShape="0" algn="bl" dir="5400000" dist="19050">
              <a:srgbClr val="000000">
                <a:alpha val="50000"/>
              </a:srgbClr>
            </a:outerShdw>
          </a:effectLst>
        </p:spPr>
      </p:pic>
      <p:sp>
        <p:nvSpPr>
          <p:cNvPr id="116" name="Google Shape;116;p18"/>
          <p:cNvSpPr txBox="1"/>
          <p:nvPr/>
        </p:nvSpPr>
        <p:spPr>
          <a:xfrm>
            <a:off x="591275" y="4598850"/>
            <a:ext cx="3734100" cy="3078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500"/>
              </a:spcAft>
              <a:buNone/>
            </a:pPr>
            <a:r>
              <a:rPr i="1" lang="en" sz="800">
                <a:latin typeface="Georgia"/>
                <a:ea typeface="Georgia"/>
                <a:cs typeface="Georgia"/>
                <a:sym typeface="Georgia"/>
              </a:rPr>
              <a:t>Movie Ratings Prediction of User with ID = 2000 </a:t>
            </a:r>
            <a:endParaRPr sz="800">
              <a:latin typeface="Georgia"/>
              <a:ea typeface="Georgia"/>
              <a:cs typeface="Georgia"/>
              <a:sym typeface="Georgia"/>
            </a:endParaRPr>
          </a:p>
        </p:txBody>
      </p:sp>
      <p:sp>
        <p:nvSpPr>
          <p:cNvPr id="117" name="Google Shape;117;p18"/>
          <p:cNvSpPr txBox="1"/>
          <p:nvPr/>
        </p:nvSpPr>
        <p:spPr>
          <a:xfrm>
            <a:off x="4758600" y="4598850"/>
            <a:ext cx="43854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i="1" lang="en" sz="800">
                <a:latin typeface="Georgia"/>
                <a:ea typeface="Georgia"/>
                <a:cs typeface="Georgia"/>
                <a:sym typeface="Georgia"/>
              </a:rPr>
              <a:t>Recommended Movies for User with ID = 2000 based on Predicted Ratings</a:t>
            </a:r>
            <a:endParaRPr sz="12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Tuned </a:t>
            </a:r>
            <a:r>
              <a:rPr lang="en" sz="2000">
                <a:latin typeface="Georgia"/>
                <a:ea typeface="Georgia"/>
                <a:cs typeface="Georgia"/>
                <a:sym typeface="Georgia"/>
              </a:rPr>
              <a:t>Baseline Model</a:t>
            </a:r>
            <a:endParaRPr/>
          </a:p>
        </p:txBody>
      </p:sp>
      <p:pic>
        <p:nvPicPr>
          <p:cNvPr id="123" name="Google Shape;123;p19"/>
          <p:cNvPicPr preferRelativeResize="0"/>
          <p:nvPr/>
        </p:nvPicPr>
        <p:blipFill>
          <a:blip r:embed="rId3">
            <a:alphaModFix/>
          </a:blip>
          <a:stretch>
            <a:fillRect/>
          </a:stretch>
        </p:blipFill>
        <p:spPr>
          <a:xfrm>
            <a:off x="204000" y="1135275"/>
            <a:ext cx="8735976" cy="3760725"/>
          </a:xfrm>
          <a:prstGeom prst="rect">
            <a:avLst/>
          </a:prstGeom>
          <a:noFill/>
          <a:ln>
            <a:noFill/>
          </a:ln>
          <a:effectLst>
            <a:outerShdw blurRad="57150" rotWithShape="0" algn="bl" dir="5400000" dist="19050">
              <a:srgbClr val="000000">
                <a:alpha val="50000"/>
              </a:srgbClr>
            </a:outerShdw>
          </a:effectLst>
        </p:spPr>
      </p:pic>
      <p:sp>
        <p:nvSpPr>
          <p:cNvPr id="124" name="Google Shape;124;p19"/>
          <p:cNvSpPr txBox="1"/>
          <p:nvPr/>
        </p:nvSpPr>
        <p:spPr>
          <a:xfrm>
            <a:off x="261125" y="728000"/>
            <a:ext cx="28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 Structure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Tuned Baseline Model</a:t>
            </a:r>
            <a:endParaRPr/>
          </a:p>
        </p:txBody>
      </p:sp>
      <p:sp>
        <p:nvSpPr>
          <p:cNvPr id="130" name="Google Shape;130;p20"/>
          <p:cNvSpPr txBox="1"/>
          <p:nvPr/>
        </p:nvSpPr>
        <p:spPr>
          <a:xfrm>
            <a:off x="401913" y="761988"/>
            <a:ext cx="857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a:latin typeface="Georgia"/>
                <a:ea typeface="Georgia"/>
                <a:cs typeface="Georgia"/>
                <a:sym typeface="Georgia"/>
              </a:rPr>
              <a:t>Our tuned baseline model achieved a minimum RMSE at epoch 20 of 0.858.</a:t>
            </a:r>
            <a:endParaRPr i="1" sz="1800">
              <a:latin typeface="Georgia"/>
              <a:ea typeface="Georgia"/>
              <a:cs typeface="Georgia"/>
              <a:sym typeface="Georgia"/>
            </a:endParaRPr>
          </a:p>
        </p:txBody>
      </p:sp>
      <p:pic>
        <p:nvPicPr>
          <p:cNvPr id="131" name="Google Shape;131;p20"/>
          <p:cNvPicPr preferRelativeResize="0"/>
          <p:nvPr/>
        </p:nvPicPr>
        <p:blipFill>
          <a:blip r:embed="rId3">
            <a:alphaModFix/>
          </a:blip>
          <a:stretch>
            <a:fillRect/>
          </a:stretch>
        </p:blipFill>
        <p:spPr>
          <a:xfrm>
            <a:off x="2732075" y="1526438"/>
            <a:ext cx="3762375" cy="2686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latin typeface="Georgia"/>
                <a:ea typeface="Georgia"/>
                <a:cs typeface="Georgia"/>
                <a:sym typeface="Georgia"/>
              </a:rPr>
              <a:t>Tuned Baseline Model</a:t>
            </a:r>
            <a:endParaRPr/>
          </a:p>
        </p:txBody>
      </p:sp>
      <p:pic>
        <p:nvPicPr>
          <p:cNvPr id="137" name="Google Shape;137;p21"/>
          <p:cNvPicPr preferRelativeResize="0"/>
          <p:nvPr/>
        </p:nvPicPr>
        <p:blipFill>
          <a:blip r:embed="rId3">
            <a:alphaModFix/>
          </a:blip>
          <a:stretch>
            <a:fillRect/>
          </a:stretch>
        </p:blipFill>
        <p:spPr>
          <a:xfrm>
            <a:off x="4922525" y="1492469"/>
            <a:ext cx="3734101" cy="3162131"/>
          </a:xfrm>
          <a:prstGeom prst="rect">
            <a:avLst/>
          </a:prstGeom>
          <a:noFill/>
          <a:ln>
            <a:noFill/>
          </a:ln>
          <a:effectLst>
            <a:outerShdw blurRad="57150" rotWithShape="0" algn="bl" dir="5400000" dist="19050">
              <a:srgbClr val="000000">
                <a:alpha val="50000"/>
              </a:srgbClr>
            </a:outerShdw>
          </a:effectLst>
        </p:spPr>
      </p:pic>
      <p:pic>
        <p:nvPicPr>
          <p:cNvPr id="138" name="Google Shape;138;p21"/>
          <p:cNvPicPr preferRelativeResize="0"/>
          <p:nvPr/>
        </p:nvPicPr>
        <p:blipFill>
          <a:blip r:embed="rId4">
            <a:alphaModFix/>
          </a:blip>
          <a:stretch>
            <a:fillRect/>
          </a:stretch>
        </p:blipFill>
        <p:spPr>
          <a:xfrm>
            <a:off x="519175" y="1492467"/>
            <a:ext cx="3878300" cy="3088532"/>
          </a:xfrm>
          <a:prstGeom prst="rect">
            <a:avLst/>
          </a:prstGeom>
          <a:noFill/>
          <a:ln>
            <a:noFill/>
          </a:ln>
          <a:effectLst>
            <a:outerShdw blurRad="57150" rotWithShape="0" algn="bl" dir="5400000" dist="19050">
              <a:srgbClr val="000000">
                <a:alpha val="50000"/>
              </a:srgbClr>
            </a:outerShdw>
          </a:effectLst>
        </p:spPr>
      </p:pic>
      <p:sp>
        <p:nvSpPr>
          <p:cNvPr id="139" name="Google Shape;139;p21"/>
          <p:cNvSpPr txBox="1"/>
          <p:nvPr/>
        </p:nvSpPr>
        <p:spPr>
          <a:xfrm>
            <a:off x="480500" y="4581000"/>
            <a:ext cx="3734100" cy="3078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500"/>
              </a:spcAft>
              <a:buNone/>
            </a:pPr>
            <a:r>
              <a:rPr i="1" lang="en" sz="800">
                <a:latin typeface="Georgia"/>
                <a:ea typeface="Georgia"/>
                <a:cs typeface="Georgia"/>
                <a:sym typeface="Georgia"/>
              </a:rPr>
              <a:t>Movie Ratings Prediction of User with ID = 2000 </a:t>
            </a:r>
            <a:endParaRPr sz="800">
              <a:latin typeface="Georgia"/>
              <a:ea typeface="Georgia"/>
              <a:cs typeface="Georgia"/>
              <a:sym typeface="Georgia"/>
            </a:endParaRPr>
          </a:p>
        </p:txBody>
      </p:sp>
      <p:sp>
        <p:nvSpPr>
          <p:cNvPr id="140" name="Google Shape;140;p21"/>
          <p:cNvSpPr txBox="1"/>
          <p:nvPr/>
        </p:nvSpPr>
        <p:spPr>
          <a:xfrm>
            <a:off x="98250" y="712175"/>
            <a:ext cx="86331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800">
                <a:solidFill>
                  <a:srgbClr val="292929"/>
                </a:solidFill>
                <a:latin typeface="Georgia"/>
                <a:ea typeface="Georgia"/>
                <a:cs typeface="Georgia"/>
                <a:sym typeface="Georgia"/>
              </a:rPr>
              <a:t>Using tuned baseline model we generated movie rating recommendations and recommendations of unrated movies based on prediction ratings </a:t>
            </a:r>
            <a:endParaRPr/>
          </a:p>
        </p:txBody>
      </p:sp>
      <p:sp>
        <p:nvSpPr>
          <p:cNvPr id="141" name="Google Shape;141;p21"/>
          <p:cNvSpPr txBox="1"/>
          <p:nvPr/>
        </p:nvSpPr>
        <p:spPr>
          <a:xfrm>
            <a:off x="4980175" y="4614675"/>
            <a:ext cx="43854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i="1" lang="en" sz="800">
                <a:latin typeface="Georgia"/>
                <a:ea typeface="Georgia"/>
                <a:cs typeface="Georgia"/>
                <a:sym typeface="Georgia"/>
              </a:rPr>
              <a:t>Recommended Movies for User with ID = 2000 based on Predicted Ratings</a:t>
            </a:r>
            <a:endParaRPr sz="12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