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69" r:id="rId3"/>
    <p:sldId id="257" r:id="rId4"/>
    <p:sldId id="258" r:id="rId5"/>
    <p:sldId id="268" r:id="rId6"/>
    <p:sldId id="261" r:id="rId7"/>
    <p:sldId id="276" r:id="rId8"/>
    <p:sldId id="277" r:id="rId9"/>
    <p:sldId id="262" r:id="rId10"/>
    <p:sldId id="263" r:id="rId11"/>
    <p:sldId id="267" r:id="rId12"/>
    <p:sldId id="275" r:id="rId13"/>
    <p:sldId id="266" r:id="rId14"/>
    <p:sldId id="273" r:id="rId15"/>
    <p:sldId id="274"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545"/>
    <p:restoredTop sz="94675"/>
  </p:normalViewPr>
  <p:slideViewPr>
    <p:cSldViewPr snapToGrid="0" snapToObjects="1">
      <p:cViewPr varScale="1">
        <p:scale>
          <a:sx n="31" d="100"/>
          <a:sy n="31" d="100"/>
        </p:scale>
        <p:origin x="192" y="19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1" Type="http://schemas.openxmlformats.org/officeDocument/2006/relationships/hyperlink" Target="https://archive.ics.uci.edu/ml/datasets/student+performance"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archive.ics.uci.edu/ml/datasets/student+performance" TargetMode="Externa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D46E75-34B0-45DE-9479-AD91D698102B}" type="doc">
      <dgm:prSet loTypeId="urn:microsoft.com/office/officeart/2016/7/layout/VerticalDownArrowProcess" loCatId="process" qsTypeId="urn:microsoft.com/office/officeart/2005/8/quickstyle/simple1" qsCatId="simple" csTypeId="urn:microsoft.com/office/officeart/2005/8/colors/accent2_2" csCatId="accent2" phldr="1"/>
      <dgm:spPr/>
      <dgm:t>
        <a:bodyPr/>
        <a:lstStyle/>
        <a:p>
          <a:endParaRPr lang="en-US"/>
        </a:p>
      </dgm:t>
    </dgm:pt>
    <dgm:pt modelId="{D69DFD39-E971-467B-A36C-2E4DBB75F3AC}">
      <dgm:prSet/>
      <dgm:spPr/>
      <dgm:t>
        <a:bodyPr/>
        <a:lstStyle/>
        <a:p>
          <a:r>
            <a:rPr lang="en-US"/>
            <a:t>Problem:</a:t>
          </a:r>
        </a:p>
      </dgm:t>
    </dgm:pt>
    <dgm:pt modelId="{F0D53583-A84E-48DF-B541-FEDA2BDA0E9E}" type="parTrans" cxnId="{BAD86BE8-4452-4733-B52C-8FE9A0A20ECE}">
      <dgm:prSet/>
      <dgm:spPr/>
      <dgm:t>
        <a:bodyPr/>
        <a:lstStyle/>
        <a:p>
          <a:endParaRPr lang="en-US"/>
        </a:p>
      </dgm:t>
    </dgm:pt>
    <dgm:pt modelId="{3C00B488-DA40-4C11-9873-05BF44A02D34}" type="sibTrans" cxnId="{BAD86BE8-4452-4733-B52C-8FE9A0A20ECE}">
      <dgm:prSet/>
      <dgm:spPr/>
      <dgm:t>
        <a:bodyPr/>
        <a:lstStyle/>
        <a:p>
          <a:endParaRPr lang="en-US"/>
        </a:p>
      </dgm:t>
    </dgm:pt>
    <dgm:pt modelId="{B46FF358-811E-4642-83DC-583D0275F6C1}">
      <dgm:prSet custT="1"/>
      <dgm:spPr/>
      <dgm:t>
        <a:bodyPr/>
        <a:lstStyle/>
        <a:p>
          <a:r>
            <a:rPr lang="en-US" sz="1400" dirty="0"/>
            <a:t>Regression: predict students’ final scores (continuous, integer values from 0 to 20) using first and second period grades and other social, economic, and education factors</a:t>
          </a:r>
        </a:p>
      </dgm:t>
    </dgm:pt>
    <dgm:pt modelId="{F746AA22-19C1-4F5E-9235-B80CA9A255C7}" type="parTrans" cxnId="{7882E357-83E6-4233-A9A9-A3880EBAAA54}">
      <dgm:prSet/>
      <dgm:spPr/>
      <dgm:t>
        <a:bodyPr/>
        <a:lstStyle/>
        <a:p>
          <a:endParaRPr lang="en-US"/>
        </a:p>
      </dgm:t>
    </dgm:pt>
    <dgm:pt modelId="{8F80702B-8F1A-4065-9991-42556EB895EF}" type="sibTrans" cxnId="{7882E357-83E6-4233-A9A9-A3880EBAAA54}">
      <dgm:prSet/>
      <dgm:spPr/>
      <dgm:t>
        <a:bodyPr/>
        <a:lstStyle/>
        <a:p>
          <a:endParaRPr lang="en-US"/>
        </a:p>
      </dgm:t>
    </dgm:pt>
    <dgm:pt modelId="{972644BF-2453-4002-9DDC-65B4E90D6C90}">
      <dgm:prSet custT="1"/>
      <dgm:spPr/>
      <dgm:t>
        <a:bodyPr/>
        <a:lstStyle/>
        <a:p>
          <a:r>
            <a:rPr lang="en-US" sz="1400" dirty="0"/>
            <a:t>Classification: classify students’ final performance (categorical values ‘good’, ‘fair’, ‘poor’) using first and second period grades and other social, economic, and education factors</a:t>
          </a:r>
        </a:p>
      </dgm:t>
    </dgm:pt>
    <dgm:pt modelId="{C71321A3-4015-4990-89CB-74E66ECD9EC1}" type="parTrans" cxnId="{25CB9AEF-978F-4927-8958-BC14761014D0}">
      <dgm:prSet/>
      <dgm:spPr/>
      <dgm:t>
        <a:bodyPr/>
        <a:lstStyle/>
        <a:p>
          <a:endParaRPr lang="en-US"/>
        </a:p>
      </dgm:t>
    </dgm:pt>
    <dgm:pt modelId="{58AD4C3C-A124-4D32-8B23-1D0AAD7FC86A}" type="sibTrans" cxnId="{25CB9AEF-978F-4927-8958-BC14761014D0}">
      <dgm:prSet/>
      <dgm:spPr/>
      <dgm:t>
        <a:bodyPr/>
        <a:lstStyle/>
        <a:p>
          <a:endParaRPr lang="en-US"/>
        </a:p>
      </dgm:t>
    </dgm:pt>
    <dgm:pt modelId="{E8D2A6C2-3C76-4A38-A03E-6B7356C3897E}">
      <dgm:prSet/>
      <dgm:spPr/>
      <dgm:t>
        <a:bodyPr/>
        <a:lstStyle/>
        <a:p>
          <a:r>
            <a:rPr lang="en-US" dirty="0"/>
            <a:t>Data overview and source</a:t>
          </a:r>
        </a:p>
      </dgm:t>
    </dgm:pt>
    <dgm:pt modelId="{5146A4A5-46CA-4383-8BA1-0A9CB1901969}" type="parTrans" cxnId="{D38CE37F-9626-4198-AC85-6B52B8E492D4}">
      <dgm:prSet/>
      <dgm:spPr/>
      <dgm:t>
        <a:bodyPr/>
        <a:lstStyle/>
        <a:p>
          <a:endParaRPr lang="en-US"/>
        </a:p>
      </dgm:t>
    </dgm:pt>
    <dgm:pt modelId="{0E7DED7B-3C9F-4EE0-BDCB-C61669D0BAFC}" type="sibTrans" cxnId="{D38CE37F-9626-4198-AC85-6B52B8E492D4}">
      <dgm:prSet/>
      <dgm:spPr/>
      <dgm:t>
        <a:bodyPr/>
        <a:lstStyle/>
        <a:p>
          <a:endParaRPr lang="en-US"/>
        </a:p>
      </dgm:t>
    </dgm:pt>
    <dgm:pt modelId="{DD3F5268-B424-4E4D-A55B-37F15BD63F4D}">
      <dgm:prSet/>
      <dgm:spPr/>
      <dgm:t>
        <a:bodyPr/>
        <a:lstStyle/>
        <a:p>
          <a:r>
            <a:rPr lang="en-US"/>
            <a:t>Implications:</a:t>
          </a:r>
        </a:p>
      </dgm:t>
    </dgm:pt>
    <dgm:pt modelId="{F5B0AB27-4FA8-4B72-A11E-F0CE1F0E0168}" type="parTrans" cxnId="{14774C09-7D0E-4132-9F6D-D0E1B2C456ED}">
      <dgm:prSet/>
      <dgm:spPr/>
      <dgm:t>
        <a:bodyPr/>
        <a:lstStyle/>
        <a:p>
          <a:endParaRPr lang="en-US"/>
        </a:p>
      </dgm:t>
    </dgm:pt>
    <dgm:pt modelId="{C213812F-A970-4CB9-BB96-43F8DA6E7ABE}" type="sibTrans" cxnId="{14774C09-7D0E-4132-9F6D-D0E1B2C456ED}">
      <dgm:prSet/>
      <dgm:spPr/>
      <dgm:t>
        <a:bodyPr/>
        <a:lstStyle/>
        <a:p>
          <a:endParaRPr lang="en-US"/>
        </a:p>
      </dgm:t>
    </dgm:pt>
    <dgm:pt modelId="{E58D6F57-5CB6-439F-8331-09A64B0F19BE}">
      <dgm:prSet/>
      <dgm:spPr/>
      <dgm:t>
        <a:bodyPr/>
        <a:lstStyle/>
        <a:p>
          <a:r>
            <a:rPr lang="en-US"/>
            <a:t>Original research:</a:t>
          </a:r>
        </a:p>
      </dgm:t>
    </dgm:pt>
    <dgm:pt modelId="{44F57F72-3DB2-4FE6-8B72-33F4E0A31981}" type="parTrans" cxnId="{AD75E16A-FA0B-491F-B7BA-7C0F92B4C3A2}">
      <dgm:prSet/>
      <dgm:spPr/>
      <dgm:t>
        <a:bodyPr/>
        <a:lstStyle/>
        <a:p>
          <a:endParaRPr lang="en-US"/>
        </a:p>
      </dgm:t>
    </dgm:pt>
    <dgm:pt modelId="{0ACFD49F-D595-4E61-AEE9-DADD5028C877}" type="sibTrans" cxnId="{AD75E16A-FA0B-491F-B7BA-7C0F92B4C3A2}">
      <dgm:prSet/>
      <dgm:spPr/>
      <dgm:t>
        <a:bodyPr/>
        <a:lstStyle/>
        <a:p>
          <a:endParaRPr lang="en-US"/>
        </a:p>
      </dgm:t>
    </dgm:pt>
    <dgm:pt modelId="{C14882EC-3D4D-A345-951E-2961D7F5ED95}">
      <dgm:prSet custT="1"/>
      <dgm:spPr/>
      <dgm:t>
        <a:bodyPr/>
        <a:lstStyle/>
        <a:p>
          <a:r>
            <a:rPr lang="en-US" sz="1400" dirty="0"/>
            <a:t>What type of courses can be offered to attract more students? Is it possible to predict student performance? </a:t>
          </a:r>
        </a:p>
        <a:p>
          <a:r>
            <a:rPr lang="en-US" sz="1400" dirty="0"/>
            <a:t>What are the factors that affect student achievement? </a:t>
          </a:r>
        </a:p>
        <a:p>
          <a:r>
            <a:rPr lang="en-US" sz="1400" dirty="0"/>
            <a:t>My model </a:t>
          </a:r>
          <a:r>
            <a:rPr lang="en-US" sz="1400" dirty="0" err="1"/>
            <a:t>explorse</a:t>
          </a:r>
          <a:r>
            <a:rPr lang="en-US" sz="1400" dirty="0"/>
            <a:t> these similar questions but look further into demographic factors such as family support, romantic relationships, alcohol consumption, and internet access.</a:t>
          </a:r>
        </a:p>
      </dgm:t>
    </dgm:pt>
    <dgm:pt modelId="{7BADA1D7-C0A5-424F-A849-98EE7F3306DB}" type="parTrans" cxnId="{C77C6187-2D5E-964F-9997-7012BCB61D29}">
      <dgm:prSet/>
      <dgm:spPr/>
      <dgm:t>
        <a:bodyPr/>
        <a:lstStyle/>
        <a:p>
          <a:endParaRPr lang="en-US"/>
        </a:p>
      </dgm:t>
    </dgm:pt>
    <dgm:pt modelId="{496E5303-1D87-704B-BDBE-663CDDCF53D1}" type="sibTrans" cxnId="{C77C6187-2D5E-964F-9997-7012BCB61D29}">
      <dgm:prSet/>
      <dgm:spPr/>
      <dgm:t>
        <a:bodyPr/>
        <a:lstStyle/>
        <a:p>
          <a:endParaRPr lang="en-US"/>
        </a:p>
      </dgm:t>
    </dgm:pt>
    <dgm:pt modelId="{6B69906F-7FBC-5048-BFF6-8F98BBC563EE}">
      <dgm:prSet custT="1"/>
      <dgm:spPr/>
      <dgm:t>
        <a:bodyPr/>
        <a:lstStyle/>
        <a:p>
          <a:r>
            <a:rPr lang="en-US" sz="1400" dirty="0"/>
            <a:t>Project: “Using Data Mining To Predict Secondary School Student Performance” by Cortez and Silva in 2008</a:t>
          </a:r>
        </a:p>
        <a:p>
          <a:r>
            <a:rPr lang="en-US" sz="1400" dirty="0"/>
            <a:t>Method: binary classification (pass/fail), classification with 5 levels ( I very good </a:t>
          </a:r>
          <a:r>
            <a:rPr lang="en-US" sz="1400" dirty="0">
              <a:sym typeface="Wingdings" pitchFamily="2" charset="2"/>
            </a:rPr>
            <a:t> </a:t>
          </a:r>
          <a:r>
            <a:rPr lang="en-US" sz="1400" dirty="0"/>
            <a:t> V insufficient),  regression, with a numeric output that ranges between (0%) and (100%)</a:t>
          </a:r>
        </a:p>
        <a:p>
          <a:r>
            <a:rPr lang="en-US" sz="1400" dirty="0"/>
            <a:t>Result: students’ final grades can be predicted by the first and/or second school period grades and also other relevant features </a:t>
          </a:r>
        </a:p>
      </dgm:t>
    </dgm:pt>
    <dgm:pt modelId="{DED6C2D8-E100-A54F-9730-670B323858B5}" type="parTrans" cxnId="{87835FFF-DE04-1045-9A10-E6A1AE5492B2}">
      <dgm:prSet/>
      <dgm:spPr/>
      <dgm:t>
        <a:bodyPr/>
        <a:lstStyle/>
        <a:p>
          <a:endParaRPr lang="en-US"/>
        </a:p>
      </dgm:t>
    </dgm:pt>
    <dgm:pt modelId="{8E395960-2325-2B47-B565-BE1F0A5F40B2}" type="sibTrans" cxnId="{87835FFF-DE04-1045-9A10-E6A1AE5492B2}">
      <dgm:prSet/>
      <dgm:spPr/>
      <dgm:t>
        <a:bodyPr/>
        <a:lstStyle/>
        <a:p>
          <a:endParaRPr lang="en-US"/>
        </a:p>
      </dgm:t>
    </dgm:pt>
    <dgm:pt modelId="{E1EBAF91-72AA-7B42-9A34-6DF9F634958B}">
      <dgm:prSet custT="1"/>
      <dgm:spPr/>
      <dgm:t>
        <a:bodyPr/>
        <a:lstStyle/>
        <a:p>
          <a:r>
            <a:rPr lang="en-US" sz="1400" dirty="0">
              <a:hlinkClick xmlns:r="http://schemas.openxmlformats.org/officeDocument/2006/relationships" r:id="rId1"/>
            </a:rPr>
            <a:t>https://archive.ics.uci.edu/ml/datasets/student+performance</a:t>
          </a:r>
          <a:endParaRPr lang="en-US" sz="1400" dirty="0"/>
        </a:p>
      </dgm:t>
    </dgm:pt>
    <dgm:pt modelId="{2C075AC8-5883-BA4D-BCEC-C8AD605909C6}" type="parTrans" cxnId="{4B6EA025-3770-D047-B813-C056913505E2}">
      <dgm:prSet/>
      <dgm:spPr/>
      <dgm:t>
        <a:bodyPr/>
        <a:lstStyle/>
        <a:p>
          <a:endParaRPr lang="en-US"/>
        </a:p>
      </dgm:t>
    </dgm:pt>
    <dgm:pt modelId="{6076154C-9AAB-0A40-9028-A7497FAB3474}" type="sibTrans" cxnId="{4B6EA025-3770-D047-B813-C056913505E2}">
      <dgm:prSet/>
      <dgm:spPr/>
      <dgm:t>
        <a:bodyPr/>
        <a:lstStyle/>
        <a:p>
          <a:endParaRPr lang="en-US"/>
        </a:p>
      </dgm:t>
    </dgm:pt>
    <dgm:pt modelId="{C46A6CFA-02E9-6A4E-B67A-589E275002DB}">
      <dgm:prSet custT="1"/>
      <dgm:spPr/>
      <dgm:t>
        <a:bodyPr/>
        <a:lstStyle/>
        <a:p>
          <a:r>
            <a:rPr lang="en-US" sz="1400" dirty="0"/>
            <a:t>1,044 instances (students) including 395 Mathematics class students and 649 Portuguese language class students</a:t>
          </a:r>
        </a:p>
        <a:p>
          <a:r>
            <a:rPr lang="en-US" sz="1400" dirty="0"/>
            <a:t> 33 features</a:t>
          </a:r>
        </a:p>
      </dgm:t>
    </dgm:pt>
    <dgm:pt modelId="{877BB904-3705-FC42-940C-03ABC84AFF68}" type="parTrans" cxnId="{0CF1869D-26E7-A243-90C2-A00DD936A08F}">
      <dgm:prSet/>
      <dgm:spPr/>
      <dgm:t>
        <a:bodyPr/>
        <a:lstStyle/>
        <a:p>
          <a:endParaRPr lang="en-US"/>
        </a:p>
      </dgm:t>
    </dgm:pt>
    <dgm:pt modelId="{ECB85F5A-C546-8743-80BD-F14C3D918EDC}" type="sibTrans" cxnId="{0CF1869D-26E7-A243-90C2-A00DD936A08F}">
      <dgm:prSet/>
      <dgm:spPr/>
      <dgm:t>
        <a:bodyPr/>
        <a:lstStyle/>
        <a:p>
          <a:endParaRPr lang="en-US"/>
        </a:p>
      </dgm:t>
    </dgm:pt>
    <dgm:pt modelId="{F88FCD19-24EC-8D48-AC52-9F9B15EFBB8E}" type="pres">
      <dgm:prSet presAssocID="{DBD46E75-34B0-45DE-9479-AD91D698102B}" presName="Name0" presStyleCnt="0">
        <dgm:presLayoutVars>
          <dgm:dir/>
          <dgm:animLvl val="lvl"/>
          <dgm:resizeHandles val="exact"/>
        </dgm:presLayoutVars>
      </dgm:prSet>
      <dgm:spPr/>
    </dgm:pt>
    <dgm:pt modelId="{94C79B6A-C45B-B545-B0C2-CBC0B3A5F20F}" type="pres">
      <dgm:prSet presAssocID="{E58D6F57-5CB6-439F-8331-09A64B0F19BE}" presName="boxAndChildren" presStyleCnt="0"/>
      <dgm:spPr/>
    </dgm:pt>
    <dgm:pt modelId="{AF5F5928-7A9A-2A4E-BA17-FE6DCC8A1E4B}" type="pres">
      <dgm:prSet presAssocID="{E58D6F57-5CB6-439F-8331-09A64B0F19BE}" presName="parentTextBox" presStyleLbl="alignNode1" presStyleIdx="0" presStyleCnt="4"/>
      <dgm:spPr/>
    </dgm:pt>
    <dgm:pt modelId="{CB1D7946-7BD9-9F41-AD26-2456C10BD042}" type="pres">
      <dgm:prSet presAssocID="{E58D6F57-5CB6-439F-8331-09A64B0F19BE}" presName="descendantBox" presStyleLbl="bgAccFollowNode1" presStyleIdx="0" presStyleCnt="4" custLinFactNeighborX="351"/>
      <dgm:spPr/>
    </dgm:pt>
    <dgm:pt modelId="{A3A18D81-8B8F-E243-AF0B-777CEE2E6547}" type="pres">
      <dgm:prSet presAssocID="{C213812F-A970-4CB9-BB96-43F8DA6E7ABE}" presName="sp" presStyleCnt="0"/>
      <dgm:spPr/>
    </dgm:pt>
    <dgm:pt modelId="{8AC526C3-BA74-8848-B0C4-51639E6D3A23}" type="pres">
      <dgm:prSet presAssocID="{DD3F5268-B424-4E4D-A55B-37F15BD63F4D}" presName="arrowAndChildren" presStyleCnt="0"/>
      <dgm:spPr/>
    </dgm:pt>
    <dgm:pt modelId="{B656914D-752C-0B40-B025-DAA1E43F7C2B}" type="pres">
      <dgm:prSet presAssocID="{DD3F5268-B424-4E4D-A55B-37F15BD63F4D}" presName="parentTextArrow" presStyleLbl="node1" presStyleIdx="0" presStyleCnt="0"/>
      <dgm:spPr/>
    </dgm:pt>
    <dgm:pt modelId="{D2A0722F-A680-CD48-A09F-2852F1E66FAB}" type="pres">
      <dgm:prSet presAssocID="{DD3F5268-B424-4E4D-A55B-37F15BD63F4D}" presName="arrow" presStyleLbl="alignNode1" presStyleIdx="1" presStyleCnt="4"/>
      <dgm:spPr/>
    </dgm:pt>
    <dgm:pt modelId="{6E8DD6EA-3942-C042-8E0E-5B9E8E0780FD}" type="pres">
      <dgm:prSet presAssocID="{DD3F5268-B424-4E4D-A55B-37F15BD63F4D}" presName="descendantArrow" presStyleLbl="bgAccFollowNode1" presStyleIdx="1" presStyleCnt="4" custLinFactNeighborX="2201" custLinFactNeighborY="1379"/>
      <dgm:spPr/>
    </dgm:pt>
    <dgm:pt modelId="{330D4A2B-147F-BA47-A3D6-7BC0A67F8F0D}" type="pres">
      <dgm:prSet presAssocID="{0E7DED7B-3C9F-4EE0-BDCB-C61669D0BAFC}" presName="sp" presStyleCnt="0"/>
      <dgm:spPr/>
    </dgm:pt>
    <dgm:pt modelId="{6E871E3D-6BEB-DF44-BE8B-0EEDABBC9EF8}" type="pres">
      <dgm:prSet presAssocID="{E8D2A6C2-3C76-4A38-A03E-6B7356C3897E}" presName="arrowAndChildren" presStyleCnt="0"/>
      <dgm:spPr/>
    </dgm:pt>
    <dgm:pt modelId="{55CF8AD5-FC2E-E34E-8F3F-8F312E7A288D}" type="pres">
      <dgm:prSet presAssocID="{E8D2A6C2-3C76-4A38-A03E-6B7356C3897E}" presName="parentTextArrow" presStyleLbl="node1" presStyleIdx="0" presStyleCnt="0"/>
      <dgm:spPr/>
    </dgm:pt>
    <dgm:pt modelId="{AACA012A-E666-544B-AD3D-4A332F50975A}" type="pres">
      <dgm:prSet presAssocID="{E8D2A6C2-3C76-4A38-A03E-6B7356C3897E}" presName="arrow" presStyleLbl="alignNode1" presStyleIdx="2" presStyleCnt="4"/>
      <dgm:spPr/>
    </dgm:pt>
    <dgm:pt modelId="{9FF00BA8-C52F-DB4D-874D-5B553F1BCEAC}" type="pres">
      <dgm:prSet presAssocID="{E8D2A6C2-3C76-4A38-A03E-6B7356C3897E}" presName="descendantArrow" presStyleLbl="bgAccFollowNode1" presStyleIdx="2" presStyleCnt="4"/>
      <dgm:spPr/>
    </dgm:pt>
    <dgm:pt modelId="{26E87A07-8F21-804F-A57C-7899ACB191F3}" type="pres">
      <dgm:prSet presAssocID="{3C00B488-DA40-4C11-9873-05BF44A02D34}" presName="sp" presStyleCnt="0"/>
      <dgm:spPr/>
    </dgm:pt>
    <dgm:pt modelId="{CE59C7B8-38DE-BA4C-B9BA-E456972B8D52}" type="pres">
      <dgm:prSet presAssocID="{D69DFD39-E971-467B-A36C-2E4DBB75F3AC}" presName="arrowAndChildren" presStyleCnt="0"/>
      <dgm:spPr/>
    </dgm:pt>
    <dgm:pt modelId="{CFC6EBA8-182A-B447-A9D3-F31B50D2EF0D}" type="pres">
      <dgm:prSet presAssocID="{D69DFD39-E971-467B-A36C-2E4DBB75F3AC}" presName="parentTextArrow" presStyleLbl="node1" presStyleIdx="0" presStyleCnt="0"/>
      <dgm:spPr/>
    </dgm:pt>
    <dgm:pt modelId="{F62CFE6D-7B70-694E-8206-498E01BB885C}" type="pres">
      <dgm:prSet presAssocID="{D69DFD39-E971-467B-A36C-2E4DBB75F3AC}" presName="arrow" presStyleLbl="alignNode1" presStyleIdx="3" presStyleCnt="4"/>
      <dgm:spPr/>
    </dgm:pt>
    <dgm:pt modelId="{EAFBB33C-F1ED-A047-B3EF-585917183D0D}" type="pres">
      <dgm:prSet presAssocID="{D69DFD39-E971-467B-A36C-2E4DBB75F3AC}" presName="descendantArrow" presStyleLbl="bgAccFollowNode1" presStyleIdx="3" presStyleCnt="4"/>
      <dgm:spPr/>
    </dgm:pt>
  </dgm:ptLst>
  <dgm:cxnLst>
    <dgm:cxn modelId="{14774C09-7D0E-4132-9F6D-D0E1B2C456ED}" srcId="{DBD46E75-34B0-45DE-9479-AD91D698102B}" destId="{DD3F5268-B424-4E4D-A55B-37F15BD63F4D}" srcOrd="2" destOrd="0" parTransId="{F5B0AB27-4FA8-4B72-A11E-F0CE1F0E0168}" sibTransId="{C213812F-A970-4CB9-BB96-43F8DA6E7ABE}"/>
    <dgm:cxn modelId="{59576A13-8D34-2C46-99EF-6A34EAABBB8C}" type="presOf" srcId="{C14882EC-3D4D-A345-951E-2961D7F5ED95}" destId="{6E8DD6EA-3942-C042-8E0E-5B9E8E0780FD}" srcOrd="0" destOrd="0" presId="urn:microsoft.com/office/officeart/2016/7/layout/VerticalDownArrowProcess"/>
    <dgm:cxn modelId="{3134A315-3F4D-AA49-AF9A-ACA915548E99}" type="presOf" srcId="{B46FF358-811E-4642-83DC-583D0275F6C1}" destId="{EAFBB33C-F1ED-A047-B3EF-585917183D0D}" srcOrd="0" destOrd="0" presId="urn:microsoft.com/office/officeart/2016/7/layout/VerticalDownArrowProcess"/>
    <dgm:cxn modelId="{3799FB1D-B91C-CA46-9EA1-C8BF7CC0B25C}" type="presOf" srcId="{C46A6CFA-02E9-6A4E-B67A-589E275002DB}" destId="{9FF00BA8-C52F-DB4D-874D-5B553F1BCEAC}" srcOrd="0" destOrd="1" presId="urn:microsoft.com/office/officeart/2016/7/layout/VerticalDownArrowProcess"/>
    <dgm:cxn modelId="{4B6EA025-3770-D047-B813-C056913505E2}" srcId="{E8D2A6C2-3C76-4A38-A03E-6B7356C3897E}" destId="{E1EBAF91-72AA-7B42-9A34-6DF9F634958B}" srcOrd="0" destOrd="0" parTransId="{2C075AC8-5883-BA4D-BCEC-C8AD605909C6}" sibTransId="{6076154C-9AAB-0A40-9028-A7497FAB3474}"/>
    <dgm:cxn modelId="{7552A52E-662A-2444-87E4-7C9AC2F0F7A7}" type="presOf" srcId="{D69DFD39-E971-467B-A36C-2E4DBB75F3AC}" destId="{F62CFE6D-7B70-694E-8206-498E01BB885C}" srcOrd="1" destOrd="0" presId="urn:microsoft.com/office/officeart/2016/7/layout/VerticalDownArrowProcess"/>
    <dgm:cxn modelId="{E60B6C35-E88E-6D47-B546-3C17F029985E}" type="presOf" srcId="{E58D6F57-5CB6-439F-8331-09A64B0F19BE}" destId="{AF5F5928-7A9A-2A4E-BA17-FE6DCC8A1E4B}" srcOrd="0" destOrd="0" presId="urn:microsoft.com/office/officeart/2016/7/layout/VerticalDownArrowProcess"/>
    <dgm:cxn modelId="{8A348536-23DE-144D-BBEF-AE12EA9022BC}" type="presOf" srcId="{E8D2A6C2-3C76-4A38-A03E-6B7356C3897E}" destId="{55CF8AD5-FC2E-E34E-8F3F-8F312E7A288D}" srcOrd="0" destOrd="0" presId="urn:microsoft.com/office/officeart/2016/7/layout/VerticalDownArrowProcess"/>
    <dgm:cxn modelId="{F564AC55-E907-1840-A0FD-3A08BE86FEB0}" type="presOf" srcId="{DD3F5268-B424-4E4D-A55B-37F15BD63F4D}" destId="{D2A0722F-A680-CD48-A09F-2852F1E66FAB}" srcOrd="1" destOrd="0" presId="urn:microsoft.com/office/officeart/2016/7/layout/VerticalDownArrowProcess"/>
    <dgm:cxn modelId="{7882E357-83E6-4233-A9A9-A3880EBAAA54}" srcId="{D69DFD39-E971-467B-A36C-2E4DBB75F3AC}" destId="{B46FF358-811E-4642-83DC-583D0275F6C1}" srcOrd="0" destOrd="0" parTransId="{F746AA22-19C1-4F5E-9235-B80CA9A255C7}" sibTransId="{8F80702B-8F1A-4065-9991-42556EB895EF}"/>
    <dgm:cxn modelId="{AD75E16A-FA0B-491F-B7BA-7C0F92B4C3A2}" srcId="{DBD46E75-34B0-45DE-9479-AD91D698102B}" destId="{E58D6F57-5CB6-439F-8331-09A64B0F19BE}" srcOrd="3" destOrd="0" parTransId="{44F57F72-3DB2-4FE6-8B72-33F4E0A31981}" sibTransId="{0ACFD49F-D595-4E61-AEE9-DADD5028C877}"/>
    <dgm:cxn modelId="{C169646F-C71A-9544-BC19-773BF3E6FC89}" type="presOf" srcId="{972644BF-2453-4002-9DDC-65B4E90D6C90}" destId="{EAFBB33C-F1ED-A047-B3EF-585917183D0D}" srcOrd="0" destOrd="1" presId="urn:microsoft.com/office/officeart/2016/7/layout/VerticalDownArrowProcess"/>
    <dgm:cxn modelId="{D38CE37F-9626-4198-AC85-6B52B8E492D4}" srcId="{DBD46E75-34B0-45DE-9479-AD91D698102B}" destId="{E8D2A6C2-3C76-4A38-A03E-6B7356C3897E}" srcOrd="1" destOrd="0" parTransId="{5146A4A5-46CA-4383-8BA1-0A9CB1901969}" sibTransId="{0E7DED7B-3C9F-4EE0-BDCB-C61669D0BAFC}"/>
    <dgm:cxn modelId="{C77C6187-2D5E-964F-9997-7012BCB61D29}" srcId="{DD3F5268-B424-4E4D-A55B-37F15BD63F4D}" destId="{C14882EC-3D4D-A345-951E-2961D7F5ED95}" srcOrd="0" destOrd="0" parTransId="{7BADA1D7-C0A5-424F-A849-98EE7F3306DB}" sibTransId="{496E5303-1D87-704B-BDBE-663CDDCF53D1}"/>
    <dgm:cxn modelId="{FF325299-D9D3-3C4A-A2D1-A74C0BF8B5C5}" type="presOf" srcId="{6B69906F-7FBC-5048-BFF6-8F98BBC563EE}" destId="{CB1D7946-7BD9-9F41-AD26-2456C10BD042}" srcOrd="0" destOrd="0" presId="urn:microsoft.com/office/officeart/2016/7/layout/VerticalDownArrowProcess"/>
    <dgm:cxn modelId="{0CF1869D-26E7-A243-90C2-A00DD936A08F}" srcId="{E8D2A6C2-3C76-4A38-A03E-6B7356C3897E}" destId="{C46A6CFA-02E9-6A4E-B67A-589E275002DB}" srcOrd="1" destOrd="0" parTransId="{877BB904-3705-FC42-940C-03ABC84AFF68}" sibTransId="{ECB85F5A-C546-8743-80BD-F14C3D918EDC}"/>
    <dgm:cxn modelId="{AE661A9F-653C-B948-808E-0E03B0E92864}" type="presOf" srcId="{D69DFD39-E971-467B-A36C-2E4DBB75F3AC}" destId="{CFC6EBA8-182A-B447-A9D3-F31B50D2EF0D}" srcOrd="0" destOrd="0" presId="urn:microsoft.com/office/officeart/2016/7/layout/VerticalDownArrowProcess"/>
    <dgm:cxn modelId="{0E8693B3-C623-5249-A6A6-846335EEFF4B}" type="presOf" srcId="{E1EBAF91-72AA-7B42-9A34-6DF9F634958B}" destId="{9FF00BA8-C52F-DB4D-874D-5B553F1BCEAC}" srcOrd="0" destOrd="0" presId="urn:microsoft.com/office/officeart/2016/7/layout/VerticalDownArrowProcess"/>
    <dgm:cxn modelId="{5FA60BD5-F6B3-2F4F-9322-F8AC34E2D2D0}" type="presOf" srcId="{DD3F5268-B424-4E4D-A55B-37F15BD63F4D}" destId="{B656914D-752C-0B40-B025-DAA1E43F7C2B}" srcOrd="0" destOrd="0" presId="urn:microsoft.com/office/officeart/2016/7/layout/VerticalDownArrowProcess"/>
    <dgm:cxn modelId="{62CE66E7-2FFC-8140-A9B6-AEBA849632D2}" type="presOf" srcId="{E8D2A6C2-3C76-4A38-A03E-6B7356C3897E}" destId="{AACA012A-E666-544B-AD3D-4A332F50975A}" srcOrd="1" destOrd="0" presId="urn:microsoft.com/office/officeart/2016/7/layout/VerticalDownArrowProcess"/>
    <dgm:cxn modelId="{BAD86BE8-4452-4733-B52C-8FE9A0A20ECE}" srcId="{DBD46E75-34B0-45DE-9479-AD91D698102B}" destId="{D69DFD39-E971-467B-A36C-2E4DBB75F3AC}" srcOrd="0" destOrd="0" parTransId="{F0D53583-A84E-48DF-B541-FEDA2BDA0E9E}" sibTransId="{3C00B488-DA40-4C11-9873-05BF44A02D34}"/>
    <dgm:cxn modelId="{25CB9AEF-978F-4927-8958-BC14761014D0}" srcId="{D69DFD39-E971-467B-A36C-2E4DBB75F3AC}" destId="{972644BF-2453-4002-9DDC-65B4E90D6C90}" srcOrd="1" destOrd="0" parTransId="{C71321A3-4015-4990-89CB-74E66ECD9EC1}" sibTransId="{58AD4C3C-A124-4D32-8B23-1D0AAD7FC86A}"/>
    <dgm:cxn modelId="{5D1D63FA-D0EC-0849-A4B4-AE3111ED6442}" type="presOf" srcId="{DBD46E75-34B0-45DE-9479-AD91D698102B}" destId="{F88FCD19-24EC-8D48-AC52-9F9B15EFBB8E}" srcOrd="0" destOrd="0" presId="urn:microsoft.com/office/officeart/2016/7/layout/VerticalDownArrowProcess"/>
    <dgm:cxn modelId="{87835FFF-DE04-1045-9A10-E6A1AE5492B2}" srcId="{E58D6F57-5CB6-439F-8331-09A64B0F19BE}" destId="{6B69906F-7FBC-5048-BFF6-8F98BBC563EE}" srcOrd="0" destOrd="0" parTransId="{DED6C2D8-E100-A54F-9730-670B323858B5}" sibTransId="{8E395960-2325-2B47-B565-BE1F0A5F40B2}"/>
    <dgm:cxn modelId="{22069182-CD0D-CC41-AE24-EA5B8E814FBD}" type="presParOf" srcId="{F88FCD19-24EC-8D48-AC52-9F9B15EFBB8E}" destId="{94C79B6A-C45B-B545-B0C2-CBC0B3A5F20F}" srcOrd="0" destOrd="0" presId="urn:microsoft.com/office/officeart/2016/7/layout/VerticalDownArrowProcess"/>
    <dgm:cxn modelId="{85424769-E48E-FA40-92BA-4A6C82BA7543}" type="presParOf" srcId="{94C79B6A-C45B-B545-B0C2-CBC0B3A5F20F}" destId="{AF5F5928-7A9A-2A4E-BA17-FE6DCC8A1E4B}" srcOrd="0" destOrd="0" presId="urn:microsoft.com/office/officeart/2016/7/layout/VerticalDownArrowProcess"/>
    <dgm:cxn modelId="{B4C5187F-5E5C-C84B-9D29-C90A5CC44BD3}" type="presParOf" srcId="{94C79B6A-C45B-B545-B0C2-CBC0B3A5F20F}" destId="{CB1D7946-7BD9-9F41-AD26-2456C10BD042}" srcOrd="1" destOrd="0" presId="urn:microsoft.com/office/officeart/2016/7/layout/VerticalDownArrowProcess"/>
    <dgm:cxn modelId="{82E23BF7-CC09-294B-B73E-0328B2A1CD18}" type="presParOf" srcId="{F88FCD19-24EC-8D48-AC52-9F9B15EFBB8E}" destId="{A3A18D81-8B8F-E243-AF0B-777CEE2E6547}" srcOrd="1" destOrd="0" presId="urn:microsoft.com/office/officeart/2016/7/layout/VerticalDownArrowProcess"/>
    <dgm:cxn modelId="{42847D7F-EF21-C54A-8A38-24EBDEA0A9C2}" type="presParOf" srcId="{F88FCD19-24EC-8D48-AC52-9F9B15EFBB8E}" destId="{8AC526C3-BA74-8848-B0C4-51639E6D3A23}" srcOrd="2" destOrd="0" presId="urn:microsoft.com/office/officeart/2016/7/layout/VerticalDownArrowProcess"/>
    <dgm:cxn modelId="{917239DF-0DDB-A141-8AC4-D6DE907D8FC8}" type="presParOf" srcId="{8AC526C3-BA74-8848-B0C4-51639E6D3A23}" destId="{B656914D-752C-0B40-B025-DAA1E43F7C2B}" srcOrd="0" destOrd="0" presId="urn:microsoft.com/office/officeart/2016/7/layout/VerticalDownArrowProcess"/>
    <dgm:cxn modelId="{E2ABF506-7C50-DF43-B8FE-B1739C68A36E}" type="presParOf" srcId="{8AC526C3-BA74-8848-B0C4-51639E6D3A23}" destId="{D2A0722F-A680-CD48-A09F-2852F1E66FAB}" srcOrd="1" destOrd="0" presId="urn:microsoft.com/office/officeart/2016/7/layout/VerticalDownArrowProcess"/>
    <dgm:cxn modelId="{41EBC027-3765-4042-BC8C-0F5CFD338DEC}" type="presParOf" srcId="{8AC526C3-BA74-8848-B0C4-51639E6D3A23}" destId="{6E8DD6EA-3942-C042-8E0E-5B9E8E0780FD}" srcOrd="2" destOrd="0" presId="urn:microsoft.com/office/officeart/2016/7/layout/VerticalDownArrowProcess"/>
    <dgm:cxn modelId="{1D380A61-2BEA-1540-A6AA-6F6BC33B2908}" type="presParOf" srcId="{F88FCD19-24EC-8D48-AC52-9F9B15EFBB8E}" destId="{330D4A2B-147F-BA47-A3D6-7BC0A67F8F0D}" srcOrd="3" destOrd="0" presId="urn:microsoft.com/office/officeart/2016/7/layout/VerticalDownArrowProcess"/>
    <dgm:cxn modelId="{E7F94E40-B160-B546-870E-1EA02F24AE51}" type="presParOf" srcId="{F88FCD19-24EC-8D48-AC52-9F9B15EFBB8E}" destId="{6E871E3D-6BEB-DF44-BE8B-0EEDABBC9EF8}" srcOrd="4" destOrd="0" presId="urn:microsoft.com/office/officeart/2016/7/layout/VerticalDownArrowProcess"/>
    <dgm:cxn modelId="{AF07DB6A-4406-6740-8926-53531F016ACB}" type="presParOf" srcId="{6E871E3D-6BEB-DF44-BE8B-0EEDABBC9EF8}" destId="{55CF8AD5-FC2E-E34E-8F3F-8F312E7A288D}" srcOrd="0" destOrd="0" presId="urn:microsoft.com/office/officeart/2016/7/layout/VerticalDownArrowProcess"/>
    <dgm:cxn modelId="{0CF5B41D-4553-CA4D-94AB-165A296DC3AF}" type="presParOf" srcId="{6E871E3D-6BEB-DF44-BE8B-0EEDABBC9EF8}" destId="{AACA012A-E666-544B-AD3D-4A332F50975A}" srcOrd="1" destOrd="0" presId="urn:microsoft.com/office/officeart/2016/7/layout/VerticalDownArrowProcess"/>
    <dgm:cxn modelId="{6FE63FDC-724E-D743-974E-2D4AD91433AB}" type="presParOf" srcId="{6E871E3D-6BEB-DF44-BE8B-0EEDABBC9EF8}" destId="{9FF00BA8-C52F-DB4D-874D-5B553F1BCEAC}" srcOrd="2" destOrd="0" presId="urn:microsoft.com/office/officeart/2016/7/layout/VerticalDownArrowProcess"/>
    <dgm:cxn modelId="{C68A58F0-A2A5-C847-ACEE-C0D299867037}" type="presParOf" srcId="{F88FCD19-24EC-8D48-AC52-9F9B15EFBB8E}" destId="{26E87A07-8F21-804F-A57C-7899ACB191F3}" srcOrd="5" destOrd="0" presId="urn:microsoft.com/office/officeart/2016/7/layout/VerticalDownArrowProcess"/>
    <dgm:cxn modelId="{A8F85566-A4DE-9B40-9370-00B72D53CECC}" type="presParOf" srcId="{F88FCD19-24EC-8D48-AC52-9F9B15EFBB8E}" destId="{CE59C7B8-38DE-BA4C-B9BA-E456972B8D52}" srcOrd="6" destOrd="0" presId="urn:microsoft.com/office/officeart/2016/7/layout/VerticalDownArrowProcess"/>
    <dgm:cxn modelId="{D1310668-1CF3-694F-8EB8-49962FFFAEEB}" type="presParOf" srcId="{CE59C7B8-38DE-BA4C-B9BA-E456972B8D52}" destId="{CFC6EBA8-182A-B447-A9D3-F31B50D2EF0D}" srcOrd="0" destOrd="0" presId="urn:microsoft.com/office/officeart/2016/7/layout/VerticalDownArrowProcess"/>
    <dgm:cxn modelId="{3CBE7C89-2058-CF49-9A80-248458AB5796}" type="presParOf" srcId="{CE59C7B8-38DE-BA4C-B9BA-E456972B8D52}" destId="{F62CFE6D-7B70-694E-8206-498E01BB885C}" srcOrd="1" destOrd="0" presId="urn:microsoft.com/office/officeart/2016/7/layout/VerticalDownArrowProcess"/>
    <dgm:cxn modelId="{FD03DA7D-F8BE-404E-B051-BD4389DACDF4}" type="presParOf" srcId="{CE59C7B8-38DE-BA4C-B9BA-E456972B8D52}" destId="{EAFBB33C-F1ED-A047-B3EF-585917183D0D}"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5F5928-7A9A-2A4E-BA17-FE6DCC8A1E4B}">
      <dsp:nvSpPr>
        <dsp:cNvPr id="0" name=""/>
        <dsp:cNvSpPr/>
      </dsp:nvSpPr>
      <dsp:spPr>
        <a:xfrm>
          <a:off x="0" y="3838200"/>
          <a:ext cx="2628900" cy="839704"/>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213360" rIns="186967" bIns="213360" numCol="1" spcCol="1270" anchor="ctr" anchorCtr="0">
          <a:noAutofit/>
        </a:bodyPr>
        <a:lstStyle/>
        <a:p>
          <a:pPr marL="0" lvl="0" indent="0" algn="ctr" defTabSz="1333500">
            <a:lnSpc>
              <a:spcPct val="90000"/>
            </a:lnSpc>
            <a:spcBef>
              <a:spcPct val="0"/>
            </a:spcBef>
            <a:spcAft>
              <a:spcPct val="35000"/>
            </a:spcAft>
            <a:buNone/>
          </a:pPr>
          <a:r>
            <a:rPr lang="en-US" sz="3000" kern="1200"/>
            <a:t>Original research:</a:t>
          </a:r>
        </a:p>
      </dsp:txBody>
      <dsp:txXfrm>
        <a:off x="0" y="3838200"/>
        <a:ext cx="2628900" cy="839704"/>
      </dsp:txXfrm>
    </dsp:sp>
    <dsp:sp modelId="{CB1D7946-7BD9-9F41-AD26-2456C10BD042}">
      <dsp:nvSpPr>
        <dsp:cNvPr id="0" name=""/>
        <dsp:cNvSpPr/>
      </dsp:nvSpPr>
      <dsp:spPr>
        <a:xfrm>
          <a:off x="2628900" y="3838200"/>
          <a:ext cx="7886700" cy="839704"/>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77800" rIns="159980" bIns="177800" numCol="1" spcCol="1270" anchor="ctr" anchorCtr="0">
          <a:noAutofit/>
        </a:bodyPr>
        <a:lstStyle/>
        <a:p>
          <a:pPr marL="0" lvl="0" indent="0" algn="l" defTabSz="622300">
            <a:lnSpc>
              <a:spcPct val="90000"/>
            </a:lnSpc>
            <a:spcBef>
              <a:spcPct val="0"/>
            </a:spcBef>
            <a:spcAft>
              <a:spcPct val="35000"/>
            </a:spcAft>
            <a:buNone/>
          </a:pPr>
          <a:r>
            <a:rPr lang="en-US" sz="1400" kern="1200" dirty="0"/>
            <a:t>Project: “Using Data Mining To Predict Secondary School Student Performance” by Cortez and Silva in 2008</a:t>
          </a:r>
        </a:p>
        <a:p>
          <a:pPr marL="0" lvl="0" indent="0" algn="l" defTabSz="622300">
            <a:lnSpc>
              <a:spcPct val="90000"/>
            </a:lnSpc>
            <a:spcBef>
              <a:spcPct val="0"/>
            </a:spcBef>
            <a:spcAft>
              <a:spcPct val="35000"/>
            </a:spcAft>
            <a:buNone/>
          </a:pPr>
          <a:r>
            <a:rPr lang="en-US" sz="1400" kern="1200" dirty="0"/>
            <a:t>Method: binary classification (pass/fail), classification with 5 levels ( I very good </a:t>
          </a:r>
          <a:r>
            <a:rPr lang="en-US" sz="1400" kern="1200" dirty="0">
              <a:sym typeface="Wingdings" pitchFamily="2" charset="2"/>
            </a:rPr>
            <a:t> </a:t>
          </a:r>
          <a:r>
            <a:rPr lang="en-US" sz="1400" kern="1200" dirty="0"/>
            <a:t> V insufficient),  regression, with a numeric output that ranges between (0%) and (100%)</a:t>
          </a:r>
        </a:p>
        <a:p>
          <a:pPr marL="0" lvl="0" indent="0" algn="l" defTabSz="622300">
            <a:lnSpc>
              <a:spcPct val="90000"/>
            </a:lnSpc>
            <a:spcBef>
              <a:spcPct val="0"/>
            </a:spcBef>
            <a:spcAft>
              <a:spcPct val="35000"/>
            </a:spcAft>
            <a:buNone/>
          </a:pPr>
          <a:r>
            <a:rPr lang="en-US" sz="1400" kern="1200" dirty="0"/>
            <a:t>Result: students’ final grades can be predicted by the first and/or second school period grades and also other relevant features </a:t>
          </a:r>
        </a:p>
      </dsp:txBody>
      <dsp:txXfrm>
        <a:off x="2628900" y="3838200"/>
        <a:ext cx="7886700" cy="839704"/>
      </dsp:txXfrm>
    </dsp:sp>
    <dsp:sp modelId="{D2A0722F-A680-CD48-A09F-2852F1E66FAB}">
      <dsp:nvSpPr>
        <dsp:cNvPr id="0" name=""/>
        <dsp:cNvSpPr/>
      </dsp:nvSpPr>
      <dsp:spPr>
        <a:xfrm rot="10800000">
          <a:off x="0" y="2559330"/>
          <a:ext cx="2628900" cy="1291465"/>
        </a:xfrm>
        <a:prstGeom prst="upArrowCallout">
          <a:avLst>
            <a:gd name="adj1" fmla="val 5000"/>
            <a:gd name="adj2" fmla="val 10000"/>
            <a:gd name="adj3" fmla="val 15000"/>
            <a:gd name="adj4" fmla="val 64977"/>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213360" rIns="186967" bIns="213360" numCol="1" spcCol="1270" anchor="ctr" anchorCtr="0">
          <a:noAutofit/>
        </a:bodyPr>
        <a:lstStyle/>
        <a:p>
          <a:pPr marL="0" lvl="0" indent="0" algn="ctr" defTabSz="1333500">
            <a:lnSpc>
              <a:spcPct val="90000"/>
            </a:lnSpc>
            <a:spcBef>
              <a:spcPct val="0"/>
            </a:spcBef>
            <a:spcAft>
              <a:spcPct val="35000"/>
            </a:spcAft>
            <a:buNone/>
          </a:pPr>
          <a:r>
            <a:rPr lang="en-US" sz="3000" kern="1200"/>
            <a:t>Implications:</a:t>
          </a:r>
        </a:p>
      </dsp:txBody>
      <dsp:txXfrm rot="-10800000">
        <a:off x="0" y="2559330"/>
        <a:ext cx="2628900" cy="839452"/>
      </dsp:txXfrm>
    </dsp:sp>
    <dsp:sp modelId="{6E8DD6EA-3942-C042-8E0E-5B9E8E0780FD}">
      <dsp:nvSpPr>
        <dsp:cNvPr id="0" name=""/>
        <dsp:cNvSpPr/>
      </dsp:nvSpPr>
      <dsp:spPr>
        <a:xfrm>
          <a:off x="2628900" y="2570906"/>
          <a:ext cx="7886700" cy="839452"/>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77800" rIns="159980" bIns="177800" numCol="1" spcCol="1270" anchor="ctr" anchorCtr="0">
          <a:noAutofit/>
        </a:bodyPr>
        <a:lstStyle/>
        <a:p>
          <a:pPr marL="0" lvl="0" indent="0" algn="l" defTabSz="622300">
            <a:lnSpc>
              <a:spcPct val="90000"/>
            </a:lnSpc>
            <a:spcBef>
              <a:spcPct val="0"/>
            </a:spcBef>
            <a:spcAft>
              <a:spcPct val="35000"/>
            </a:spcAft>
            <a:buNone/>
          </a:pPr>
          <a:r>
            <a:rPr lang="en-US" sz="1400" kern="1200" dirty="0"/>
            <a:t>What type of courses can be offered to attract more students? Is it possible to predict student performance? </a:t>
          </a:r>
        </a:p>
        <a:p>
          <a:pPr marL="0" lvl="0" indent="0" algn="l" defTabSz="622300">
            <a:lnSpc>
              <a:spcPct val="90000"/>
            </a:lnSpc>
            <a:spcBef>
              <a:spcPct val="0"/>
            </a:spcBef>
            <a:spcAft>
              <a:spcPct val="35000"/>
            </a:spcAft>
            <a:buNone/>
          </a:pPr>
          <a:r>
            <a:rPr lang="en-US" sz="1400" kern="1200" dirty="0"/>
            <a:t>What are the factors that affect student achievement? </a:t>
          </a:r>
        </a:p>
        <a:p>
          <a:pPr marL="0" lvl="0" indent="0" algn="l" defTabSz="622300">
            <a:lnSpc>
              <a:spcPct val="90000"/>
            </a:lnSpc>
            <a:spcBef>
              <a:spcPct val="0"/>
            </a:spcBef>
            <a:spcAft>
              <a:spcPct val="35000"/>
            </a:spcAft>
            <a:buNone/>
          </a:pPr>
          <a:r>
            <a:rPr lang="en-US" sz="1400" kern="1200" dirty="0"/>
            <a:t>My model </a:t>
          </a:r>
          <a:r>
            <a:rPr lang="en-US" sz="1400" kern="1200" dirty="0" err="1"/>
            <a:t>explorse</a:t>
          </a:r>
          <a:r>
            <a:rPr lang="en-US" sz="1400" kern="1200" dirty="0"/>
            <a:t> these similar questions but look further into demographic factors such as family support, romantic relationships, alcohol consumption, and internet access.</a:t>
          </a:r>
        </a:p>
      </dsp:txBody>
      <dsp:txXfrm>
        <a:off x="2628900" y="2570906"/>
        <a:ext cx="7886700" cy="839452"/>
      </dsp:txXfrm>
    </dsp:sp>
    <dsp:sp modelId="{AACA012A-E666-544B-AD3D-4A332F50975A}">
      <dsp:nvSpPr>
        <dsp:cNvPr id="0" name=""/>
        <dsp:cNvSpPr/>
      </dsp:nvSpPr>
      <dsp:spPr>
        <a:xfrm rot="10800000">
          <a:off x="0" y="1280460"/>
          <a:ext cx="2628900" cy="1291465"/>
        </a:xfrm>
        <a:prstGeom prst="upArrowCallout">
          <a:avLst>
            <a:gd name="adj1" fmla="val 5000"/>
            <a:gd name="adj2" fmla="val 10000"/>
            <a:gd name="adj3" fmla="val 15000"/>
            <a:gd name="adj4" fmla="val 64977"/>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213360" rIns="186967" bIns="213360" numCol="1" spcCol="1270" anchor="ctr" anchorCtr="0">
          <a:noAutofit/>
        </a:bodyPr>
        <a:lstStyle/>
        <a:p>
          <a:pPr marL="0" lvl="0" indent="0" algn="ctr" defTabSz="1333500">
            <a:lnSpc>
              <a:spcPct val="90000"/>
            </a:lnSpc>
            <a:spcBef>
              <a:spcPct val="0"/>
            </a:spcBef>
            <a:spcAft>
              <a:spcPct val="35000"/>
            </a:spcAft>
            <a:buNone/>
          </a:pPr>
          <a:r>
            <a:rPr lang="en-US" sz="3000" kern="1200" dirty="0"/>
            <a:t>Data overview and source</a:t>
          </a:r>
        </a:p>
      </dsp:txBody>
      <dsp:txXfrm rot="-10800000">
        <a:off x="0" y="1280460"/>
        <a:ext cx="2628900" cy="839452"/>
      </dsp:txXfrm>
    </dsp:sp>
    <dsp:sp modelId="{9FF00BA8-C52F-DB4D-874D-5B553F1BCEAC}">
      <dsp:nvSpPr>
        <dsp:cNvPr id="0" name=""/>
        <dsp:cNvSpPr/>
      </dsp:nvSpPr>
      <dsp:spPr>
        <a:xfrm>
          <a:off x="2628900" y="1280460"/>
          <a:ext cx="7886700" cy="839452"/>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77800" rIns="159980" bIns="177800" numCol="1" spcCol="1270" anchor="ctr" anchorCtr="0">
          <a:noAutofit/>
        </a:bodyPr>
        <a:lstStyle/>
        <a:p>
          <a:pPr marL="0" lvl="0" indent="0" algn="l" defTabSz="622300">
            <a:lnSpc>
              <a:spcPct val="90000"/>
            </a:lnSpc>
            <a:spcBef>
              <a:spcPct val="0"/>
            </a:spcBef>
            <a:spcAft>
              <a:spcPct val="35000"/>
            </a:spcAft>
            <a:buNone/>
          </a:pPr>
          <a:r>
            <a:rPr lang="en-US" sz="1400" kern="1200" dirty="0">
              <a:hlinkClick xmlns:r="http://schemas.openxmlformats.org/officeDocument/2006/relationships" r:id="rId1"/>
            </a:rPr>
            <a:t>https://archive.ics.uci.edu/ml/datasets/student+performance</a:t>
          </a:r>
          <a:endParaRPr lang="en-US" sz="1400" kern="1200" dirty="0"/>
        </a:p>
        <a:p>
          <a:pPr marL="0" lvl="0" indent="0" algn="l" defTabSz="622300">
            <a:lnSpc>
              <a:spcPct val="90000"/>
            </a:lnSpc>
            <a:spcBef>
              <a:spcPct val="0"/>
            </a:spcBef>
            <a:spcAft>
              <a:spcPct val="35000"/>
            </a:spcAft>
            <a:buNone/>
          </a:pPr>
          <a:r>
            <a:rPr lang="en-US" sz="1400" kern="1200" dirty="0"/>
            <a:t>1,044 instances (students) including 395 Mathematics class students and 649 Portuguese language class students</a:t>
          </a:r>
        </a:p>
        <a:p>
          <a:pPr marL="0" lvl="0" indent="0" algn="l" defTabSz="622300">
            <a:lnSpc>
              <a:spcPct val="90000"/>
            </a:lnSpc>
            <a:spcBef>
              <a:spcPct val="0"/>
            </a:spcBef>
            <a:spcAft>
              <a:spcPct val="35000"/>
            </a:spcAft>
            <a:buNone/>
          </a:pPr>
          <a:r>
            <a:rPr lang="en-US" sz="1400" kern="1200" dirty="0"/>
            <a:t> 33 features</a:t>
          </a:r>
        </a:p>
      </dsp:txBody>
      <dsp:txXfrm>
        <a:off x="2628900" y="1280460"/>
        <a:ext cx="7886700" cy="839452"/>
      </dsp:txXfrm>
    </dsp:sp>
    <dsp:sp modelId="{F62CFE6D-7B70-694E-8206-498E01BB885C}">
      <dsp:nvSpPr>
        <dsp:cNvPr id="0" name=""/>
        <dsp:cNvSpPr/>
      </dsp:nvSpPr>
      <dsp:spPr>
        <a:xfrm rot="10800000">
          <a:off x="0" y="1590"/>
          <a:ext cx="2628900" cy="1291465"/>
        </a:xfrm>
        <a:prstGeom prst="upArrowCallout">
          <a:avLst>
            <a:gd name="adj1" fmla="val 5000"/>
            <a:gd name="adj2" fmla="val 10000"/>
            <a:gd name="adj3" fmla="val 15000"/>
            <a:gd name="adj4" fmla="val 64977"/>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213360" rIns="186967" bIns="213360" numCol="1" spcCol="1270" anchor="ctr" anchorCtr="0">
          <a:noAutofit/>
        </a:bodyPr>
        <a:lstStyle/>
        <a:p>
          <a:pPr marL="0" lvl="0" indent="0" algn="ctr" defTabSz="1333500">
            <a:lnSpc>
              <a:spcPct val="90000"/>
            </a:lnSpc>
            <a:spcBef>
              <a:spcPct val="0"/>
            </a:spcBef>
            <a:spcAft>
              <a:spcPct val="35000"/>
            </a:spcAft>
            <a:buNone/>
          </a:pPr>
          <a:r>
            <a:rPr lang="en-US" sz="3000" kern="1200"/>
            <a:t>Problem:</a:t>
          </a:r>
        </a:p>
      </dsp:txBody>
      <dsp:txXfrm rot="-10800000">
        <a:off x="0" y="1590"/>
        <a:ext cx="2628900" cy="839452"/>
      </dsp:txXfrm>
    </dsp:sp>
    <dsp:sp modelId="{EAFBB33C-F1ED-A047-B3EF-585917183D0D}">
      <dsp:nvSpPr>
        <dsp:cNvPr id="0" name=""/>
        <dsp:cNvSpPr/>
      </dsp:nvSpPr>
      <dsp:spPr>
        <a:xfrm>
          <a:off x="2628900" y="1590"/>
          <a:ext cx="7886700" cy="839452"/>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77800" rIns="159980" bIns="177800" numCol="1" spcCol="1270" anchor="ctr" anchorCtr="0">
          <a:noAutofit/>
        </a:bodyPr>
        <a:lstStyle/>
        <a:p>
          <a:pPr marL="0" lvl="0" indent="0" algn="l" defTabSz="622300">
            <a:lnSpc>
              <a:spcPct val="90000"/>
            </a:lnSpc>
            <a:spcBef>
              <a:spcPct val="0"/>
            </a:spcBef>
            <a:spcAft>
              <a:spcPct val="35000"/>
            </a:spcAft>
            <a:buNone/>
          </a:pPr>
          <a:r>
            <a:rPr lang="en-US" sz="1400" kern="1200" dirty="0"/>
            <a:t>Regression: predict students’ final scores (continuous, integer values from 0 to 20) using first and second period grades and other social, economic, and education factors</a:t>
          </a:r>
        </a:p>
        <a:p>
          <a:pPr marL="0" lvl="0" indent="0" algn="l" defTabSz="622300">
            <a:lnSpc>
              <a:spcPct val="90000"/>
            </a:lnSpc>
            <a:spcBef>
              <a:spcPct val="0"/>
            </a:spcBef>
            <a:spcAft>
              <a:spcPct val="35000"/>
            </a:spcAft>
            <a:buNone/>
          </a:pPr>
          <a:r>
            <a:rPr lang="en-US" sz="1400" kern="1200" dirty="0"/>
            <a:t>Classification: classify students’ final performance (categorical values ‘good’, ‘fair’, ‘poor’) using first and second period grades and other social, economic, and education factors</a:t>
          </a:r>
        </a:p>
      </dsp:txBody>
      <dsp:txXfrm>
        <a:off x="2628900" y="1590"/>
        <a:ext cx="7886700" cy="839452"/>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4T01:21:40.499"/>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3T23:41:16.074"/>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3T23:41:16.074"/>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3T23:41:16.074"/>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3T23:41:51.553"/>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4T01:03:14.304"/>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4T01:03:14.304"/>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4T01:03:14.304"/>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4T01:03:14.304"/>
    </inkml:context>
    <inkml:brush xml:id="br0">
      <inkml:brushProperty name="width" value="0.1" units="cm"/>
      <inkml:brushProperty name="height" value="0.1" units="cm"/>
      <inkml:brushProperty name="color" value="#FFFFFF"/>
    </inkml:brush>
  </inkml:definitions>
  <inkml:trace contextRef="#ctx0" brushRef="#br0">1 0 128,'0'6'0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11/30/20</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545168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11/30/20</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950214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11/30/20</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268267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11/30/20</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8926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11/30/20</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01070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11/30/20</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45099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11/30/20</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06559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11/30/20</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19379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11/30/20</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808454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11/30/20</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9353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11/30/20</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792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11/30/20</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67996882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nnieptba/data1030_project.git"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0.png"/><Relationship Id="rId7" Type="http://schemas.openxmlformats.org/officeDocument/2006/relationships/image" Target="../media/image15.png"/><Relationship Id="rId2" Type="http://schemas.openxmlformats.org/officeDocument/2006/relationships/customXml" Target="../ink/ink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7.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3.png"/><Relationship Id="rId2" Type="http://schemas.openxmlformats.org/officeDocument/2006/relationships/customXml" Target="../ink/ink8.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7.png"/><Relationship Id="rId7" Type="http://schemas.openxmlformats.org/officeDocument/2006/relationships/image" Target="../media/image27.png"/><Relationship Id="rId2" Type="http://schemas.openxmlformats.org/officeDocument/2006/relationships/customXml" Target="../ink/ink9.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customXml" Target="../ink/ink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customXml" Target="../ink/ink5.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4">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620B13-1CFF-E144-BB7A-9CC98EC0876D}"/>
              </a:ext>
            </a:extLst>
          </p:cNvPr>
          <p:cNvSpPr>
            <a:spLocks noGrp="1"/>
          </p:cNvSpPr>
          <p:nvPr>
            <p:ph type="ctrTitle"/>
          </p:nvPr>
        </p:nvSpPr>
        <p:spPr>
          <a:xfrm>
            <a:off x="890338" y="836249"/>
            <a:ext cx="4253162" cy="2592324"/>
          </a:xfrm>
        </p:spPr>
        <p:txBody>
          <a:bodyPr anchor="b">
            <a:normAutofit/>
          </a:bodyPr>
          <a:lstStyle/>
          <a:p>
            <a:pPr>
              <a:lnSpc>
                <a:spcPct val="90000"/>
              </a:lnSpc>
            </a:pPr>
            <a:r>
              <a:rPr lang="en-US" sz="4800" b="1" dirty="0"/>
              <a:t>PREDICTING PORTUGESE SECONDARY SCHOOL STUDENT PERFORMANCE</a:t>
            </a:r>
            <a:br>
              <a:rPr lang="en-US" sz="3200" dirty="0"/>
            </a:br>
            <a:endParaRPr lang="en-US" sz="3200" dirty="0"/>
          </a:p>
        </p:txBody>
      </p:sp>
      <p:sp>
        <p:nvSpPr>
          <p:cNvPr id="3" name="Subtitle 2">
            <a:extLst>
              <a:ext uri="{FF2B5EF4-FFF2-40B4-BE49-F238E27FC236}">
                <a16:creationId xmlns:a16="http://schemas.microsoft.com/office/drawing/2014/main" id="{2BA624EB-FE98-B74C-B552-B3C80C049941}"/>
              </a:ext>
            </a:extLst>
          </p:cNvPr>
          <p:cNvSpPr>
            <a:spLocks noGrp="1"/>
          </p:cNvSpPr>
          <p:nvPr>
            <p:ph type="subTitle" idx="1"/>
          </p:nvPr>
        </p:nvSpPr>
        <p:spPr>
          <a:xfrm>
            <a:off x="890339" y="4636008"/>
            <a:ext cx="3734014" cy="1572768"/>
          </a:xfrm>
        </p:spPr>
        <p:txBody>
          <a:bodyPr>
            <a:normAutofit/>
          </a:bodyPr>
          <a:lstStyle/>
          <a:p>
            <a:r>
              <a:rPr lang="en-US" b="1" dirty="0"/>
              <a:t>ANNIE PHAN (Banner ID: B01309278)</a:t>
            </a:r>
            <a:endParaRPr lang="en-US" dirty="0"/>
          </a:p>
        </p:txBody>
      </p:sp>
      <p:sp>
        <p:nvSpPr>
          <p:cNvPr id="30"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27432"/>
          </a:xfrm>
          <a:custGeom>
            <a:avLst/>
            <a:gdLst>
              <a:gd name="connsiteX0" fmla="*/ 0 w 3474720"/>
              <a:gd name="connsiteY0" fmla="*/ 0 h 27432"/>
              <a:gd name="connsiteX1" fmla="*/ 660197 w 3474720"/>
              <a:gd name="connsiteY1" fmla="*/ 0 h 27432"/>
              <a:gd name="connsiteX2" fmla="*/ 1355141 w 3474720"/>
              <a:gd name="connsiteY2" fmla="*/ 0 h 27432"/>
              <a:gd name="connsiteX3" fmla="*/ 2084832 w 3474720"/>
              <a:gd name="connsiteY3" fmla="*/ 0 h 27432"/>
              <a:gd name="connsiteX4" fmla="*/ 2814523 w 3474720"/>
              <a:gd name="connsiteY4" fmla="*/ 0 h 27432"/>
              <a:gd name="connsiteX5" fmla="*/ 3474720 w 3474720"/>
              <a:gd name="connsiteY5" fmla="*/ 0 h 27432"/>
              <a:gd name="connsiteX6" fmla="*/ 3474720 w 3474720"/>
              <a:gd name="connsiteY6" fmla="*/ 27432 h 27432"/>
              <a:gd name="connsiteX7" fmla="*/ 2710282 w 3474720"/>
              <a:gd name="connsiteY7" fmla="*/ 27432 h 27432"/>
              <a:gd name="connsiteX8" fmla="*/ 1945843 w 3474720"/>
              <a:gd name="connsiteY8" fmla="*/ 27432 h 27432"/>
              <a:gd name="connsiteX9" fmla="*/ 1250899 w 3474720"/>
              <a:gd name="connsiteY9" fmla="*/ 27432 h 27432"/>
              <a:gd name="connsiteX10" fmla="*/ 0 w 3474720"/>
              <a:gd name="connsiteY10" fmla="*/ 27432 h 27432"/>
              <a:gd name="connsiteX11" fmla="*/ 0 w 347472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4720" h="27432" fill="none" extrusionOk="0">
                <a:moveTo>
                  <a:pt x="0" y="0"/>
                </a:moveTo>
                <a:cubicBezTo>
                  <a:pt x="307185" y="-8713"/>
                  <a:pt x="392307" y="-13121"/>
                  <a:pt x="660197" y="0"/>
                </a:cubicBezTo>
                <a:cubicBezTo>
                  <a:pt x="928087" y="13121"/>
                  <a:pt x="1167029" y="-2668"/>
                  <a:pt x="1355141" y="0"/>
                </a:cubicBezTo>
                <a:cubicBezTo>
                  <a:pt x="1543253" y="2668"/>
                  <a:pt x="1739408" y="-6709"/>
                  <a:pt x="2084832" y="0"/>
                </a:cubicBezTo>
                <a:cubicBezTo>
                  <a:pt x="2430256" y="6709"/>
                  <a:pt x="2538889" y="29706"/>
                  <a:pt x="2814523" y="0"/>
                </a:cubicBezTo>
                <a:cubicBezTo>
                  <a:pt x="3090157" y="-29706"/>
                  <a:pt x="3152920" y="-15446"/>
                  <a:pt x="3474720" y="0"/>
                </a:cubicBezTo>
                <a:cubicBezTo>
                  <a:pt x="3473554" y="7395"/>
                  <a:pt x="3474765" y="21864"/>
                  <a:pt x="3474720" y="27432"/>
                </a:cubicBezTo>
                <a:cubicBezTo>
                  <a:pt x="3275380" y="12730"/>
                  <a:pt x="2958934" y="10130"/>
                  <a:pt x="2710282" y="27432"/>
                </a:cubicBezTo>
                <a:cubicBezTo>
                  <a:pt x="2461630" y="44734"/>
                  <a:pt x="2131168" y="43757"/>
                  <a:pt x="1945843" y="27432"/>
                </a:cubicBezTo>
                <a:cubicBezTo>
                  <a:pt x="1760518" y="11107"/>
                  <a:pt x="1444829" y="-3738"/>
                  <a:pt x="1250899" y="27432"/>
                </a:cubicBezTo>
                <a:cubicBezTo>
                  <a:pt x="1056969" y="58602"/>
                  <a:pt x="444992" y="52761"/>
                  <a:pt x="0" y="27432"/>
                </a:cubicBezTo>
                <a:cubicBezTo>
                  <a:pt x="-503" y="20663"/>
                  <a:pt x="1168" y="5855"/>
                  <a:pt x="0" y="0"/>
                </a:cubicBezTo>
                <a:close/>
              </a:path>
              <a:path w="3474720" h="27432" stroke="0" extrusionOk="0">
                <a:moveTo>
                  <a:pt x="0" y="0"/>
                </a:moveTo>
                <a:cubicBezTo>
                  <a:pt x="300114" y="-5103"/>
                  <a:pt x="525093" y="-25284"/>
                  <a:pt x="660197" y="0"/>
                </a:cubicBezTo>
                <a:cubicBezTo>
                  <a:pt x="795301" y="25284"/>
                  <a:pt x="1023172" y="17955"/>
                  <a:pt x="1250899" y="0"/>
                </a:cubicBezTo>
                <a:cubicBezTo>
                  <a:pt x="1478626" y="-17955"/>
                  <a:pt x="1782079" y="-27844"/>
                  <a:pt x="2015338" y="0"/>
                </a:cubicBezTo>
                <a:cubicBezTo>
                  <a:pt x="2248597" y="27844"/>
                  <a:pt x="2491007" y="27648"/>
                  <a:pt x="2675534" y="0"/>
                </a:cubicBezTo>
                <a:cubicBezTo>
                  <a:pt x="2860061" y="-27648"/>
                  <a:pt x="3088679" y="-3661"/>
                  <a:pt x="3474720" y="0"/>
                </a:cubicBezTo>
                <a:cubicBezTo>
                  <a:pt x="3474913" y="12649"/>
                  <a:pt x="3473732" y="17989"/>
                  <a:pt x="3474720" y="27432"/>
                </a:cubicBezTo>
                <a:cubicBezTo>
                  <a:pt x="3317198" y="15714"/>
                  <a:pt x="2959205" y="52182"/>
                  <a:pt x="2779776" y="27432"/>
                </a:cubicBezTo>
                <a:cubicBezTo>
                  <a:pt x="2600347" y="2682"/>
                  <a:pt x="2382660" y="-684"/>
                  <a:pt x="2015338" y="27432"/>
                </a:cubicBezTo>
                <a:cubicBezTo>
                  <a:pt x="1648016" y="55548"/>
                  <a:pt x="1641073" y="39646"/>
                  <a:pt x="1424635" y="27432"/>
                </a:cubicBezTo>
                <a:cubicBezTo>
                  <a:pt x="1208197" y="15218"/>
                  <a:pt x="1021559" y="15893"/>
                  <a:pt x="729691" y="27432"/>
                </a:cubicBezTo>
                <a:cubicBezTo>
                  <a:pt x="437823" y="38971"/>
                  <a:pt x="153856" y="-2647"/>
                  <a:pt x="0" y="27432"/>
                </a:cubicBezTo>
                <a:cubicBezTo>
                  <a:pt x="1300" y="19678"/>
                  <a:pt x="-86" y="12044"/>
                  <a:pt x="0" y="0"/>
                </a:cubicBezTo>
                <a:close/>
              </a:path>
            </a:pathLst>
          </a:custGeom>
          <a:solidFill>
            <a:srgbClr val="AB96C6"/>
          </a:solidFill>
          <a:ln w="38100" cap="rnd">
            <a:solidFill>
              <a:srgbClr val="AB96C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A04B7B2-2454-45CF-A561-0BC5F15F6B53}"/>
              </a:ext>
            </a:extLst>
          </p:cNvPr>
          <p:cNvPicPr>
            <a:picLocks noChangeAspect="1"/>
          </p:cNvPicPr>
          <p:nvPr/>
        </p:nvPicPr>
        <p:blipFill rotWithShape="1">
          <a:blip r:embed="rId2"/>
          <a:srcRect l="13418" r="14865"/>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Rectangle 4">
            <a:extLst>
              <a:ext uri="{FF2B5EF4-FFF2-40B4-BE49-F238E27FC236}">
                <a16:creationId xmlns:a16="http://schemas.microsoft.com/office/drawing/2014/main" id="{F51C89C2-0E3D-644E-A853-8828602A8A6F}"/>
              </a:ext>
            </a:extLst>
          </p:cNvPr>
          <p:cNvSpPr/>
          <p:nvPr/>
        </p:nvSpPr>
        <p:spPr>
          <a:xfrm>
            <a:off x="890338" y="3343562"/>
            <a:ext cx="3734015" cy="369332"/>
          </a:xfrm>
          <a:prstGeom prst="rect">
            <a:avLst/>
          </a:prstGeom>
        </p:spPr>
        <p:txBody>
          <a:bodyPr wrap="square">
            <a:spAutoFit/>
          </a:bodyPr>
          <a:lstStyle/>
          <a:p>
            <a:r>
              <a:rPr lang="en-US" b="1" u="sng" dirty="0">
                <a:hlinkClick r:id="rId3"/>
              </a:rPr>
              <a:t>https://github.com/annieptba/data1030_project.git</a:t>
            </a:r>
            <a:endParaRPr lang="en-US" dirty="0"/>
          </a:p>
        </p:txBody>
      </p:sp>
    </p:spTree>
    <p:extLst>
      <p:ext uri="{BB962C8B-B14F-4D97-AF65-F5344CB8AC3E}">
        <p14:creationId xmlns:p14="http://schemas.microsoft.com/office/powerpoint/2010/main" val="250820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2CF0E6-0798-014B-B9EB-9B72B330AE51}"/>
              </a:ext>
            </a:extLst>
          </p:cNvPr>
          <p:cNvSpPr>
            <a:spLocks noGrp="1"/>
          </p:cNvSpPr>
          <p:nvPr>
            <p:ph type="title"/>
          </p:nvPr>
        </p:nvSpPr>
        <p:spPr>
          <a:xfrm>
            <a:off x="640080" y="325369"/>
            <a:ext cx="4368602" cy="1956841"/>
          </a:xfrm>
        </p:spPr>
        <p:txBody>
          <a:bodyPr anchor="b">
            <a:normAutofit fontScale="90000"/>
          </a:bodyPr>
          <a:lstStyle/>
          <a:p>
            <a:r>
              <a:rPr lang="en-US" sz="6600" dirty="0"/>
              <a:t>2. EDA - CORRELATION HEATMAP</a:t>
            </a:r>
          </a:p>
        </p:txBody>
      </p:sp>
      <p:sp>
        <p:nvSpPr>
          <p:cNvPr id="24"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563839"/>
            <a:ext cx="3931920" cy="27432"/>
          </a:xfrm>
          <a:custGeom>
            <a:avLst/>
            <a:gdLst>
              <a:gd name="connsiteX0" fmla="*/ 0 w 3931920"/>
              <a:gd name="connsiteY0" fmla="*/ 0 h 27432"/>
              <a:gd name="connsiteX1" fmla="*/ 733958 w 3931920"/>
              <a:gd name="connsiteY1" fmla="*/ 0 h 27432"/>
              <a:gd name="connsiteX2" fmla="*/ 1428598 w 3931920"/>
              <a:gd name="connsiteY2" fmla="*/ 0 h 27432"/>
              <a:gd name="connsiteX3" fmla="*/ 2123237 w 3931920"/>
              <a:gd name="connsiteY3" fmla="*/ 0 h 27432"/>
              <a:gd name="connsiteX4" fmla="*/ 2660599 w 3931920"/>
              <a:gd name="connsiteY4" fmla="*/ 0 h 27432"/>
              <a:gd name="connsiteX5" fmla="*/ 3237281 w 3931920"/>
              <a:gd name="connsiteY5" fmla="*/ 0 h 27432"/>
              <a:gd name="connsiteX6" fmla="*/ 3931920 w 3931920"/>
              <a:gd name="connsiteY6" fmla="*/ 0 h 27432"/>
              <a:gd name="connsiteX7" fmla="*/ 3931920 w 3931920"/>
              <a:gd name="connsiteY7" fmla="*/ 27432 h 27432"/>
              <a:gd name="connsiteX8" fmla="*/ 3276600 w 3931920"/>
              <a:gd name="connsiteY8" fmla="*/ 27432 h 27432"/>
              <a:gd name="connsiteX9" fmla="*/ 2739238 w 3931920"/>
              <a:gd name="connsiteY9" fmla="*/ 27432 h 27432"/>
              <a:gd name="connsiteX10" fmla="*/ 2201875 w 3931920"/>
              <a:gd name="connsiteY10" fmla="*/ 27432 h 27432"/>
              <a:gd name="connsiteX11" fmla="*/ 1507236 w 3931920"/>
              <a:gd name="connsiteY11" fmla="*/ 27432 h 27432"/>
              <a:gd name="connsiteX12" fmla="*/ 930554 w 3931920"/>
              <a:gd name="connsiteY12" fmla="*/ 27432 h 27432"/>
              <a:gd name="connsiteX13" fmla="*/ 0 w 3931920"/>
              <a:gd name="connsiteY13" fmla="*/ 27432 h 27432"/>
              <a:gd name="connsiteX14" fmla="*/ 0 w 3931920"/>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31920" h="27432" fill="none" extrusionOk="0">
                <a:moveTo>
                  <a:pt x="0" y="0"/>
                </a:moveTo>
                <a:cubicBezTo>
                  <a:pt x="245351" y="16874"/>
                  <a:pt x="509174" y="13736"/>
                  <a:pt x="733958" y="0"/>
                </a:cubicBezTo>
                <a:cubicBezTo>
                  <a:pt x="958742" y="-13736"/>
                  <a:pt x="1245406" y="-17215"/>
                  <a:pt x="1428598" y="0"/>
                </a:cubicBezTo>
                <a:cubicBezTo>
                  <a:pt x="1611790" y="17215"/>
                  <a:pt x="1930525" y="20562"/>
                  <a:pt x="2123237" y="0"/>
                </a:cubicBezTo>
                <a:cubicBezTo>
                  <a:pt x="2315949" y="-20562"/>
                  <a:pt x="2485508" y="11332"/>
                  <a:pt x="2660599" y="0"/>
                </a:cubicBezTo>
                <a:cubicBezTo>
                  <a:pt x="2835690" y="-11332"/>
                  <a:pt x="3075198" y="-14809"/>
                  <a:pt x="3237281" y="0"/>
                </a:cubicBezTo>
                <a:cubicBezTo>
                  <a:pt x="3399364" y="14809"/>
                  <a:pt x="3745084" y="-4992"/>
                  <a:pt x="3931920" y="0"/>
                </a:cubicBezTo>
                <a:cubicBezTo>
                  <a:pt x="3930963" y="8431"/>
                  <a:pt x="3931571" y="14612"/>
                  <a:pt x="3931920" y="27432"/>
                </a:cubicBezTo>
                <a:cubicBezTo>
                  <a:pt x="3765435" y="40792"/>
                  <a:pt x="3452398" y="38703"/>
                  <a:pt x="3276600" y="27432"/>
                </a:cubicBezTo>
                <a:cubicBezTo>
                  <a:pt x="3100802" y="16161"/>
                  <a:pt x="2914889" y="26998"/>
                  <a:pt x="2739238" y="27432"/>
                </a:cubicBezTo>
                <a:cubicBezTo>
                  <a:pt x="2563587" y="27866"/>
                  <a:pt x="2395484" y="39154"/>
                  <a:pt x="2201875" y="27432"/>
                </a:cubicBezTo>
                <a:cubicBezTo>
                  <a:pt x="2008266" y="15710"/>
                  <a:pt x="1781367" y="4899"/>
                  <a:pt x="1507236" y="27432"/>
                </a:cubicBezTo>
                <a:cubicBezTo>
                  <a:pt x="1233105" y="49965"/>
                  <a:pt x="1075495" y="47542"/>
                  <a:pt x="930554" y="27432"/>
                </a:cubicBezTo>
                <a:cubicBezTo>
                  <a:pt x="785613" y="7322"/>
                  <a:pt x="268930" y="30433"/>
                  <a:pt x="0" y="27432"/>
                </a:cubicBezTo>
                <a:cubicBezTo>
                  <a:pt x="226" y="18208"/>
                  <a:pt x="-648" y="12891"/>
                  <a:pt x="0" y="0"/>
                </a:cubicBezTo>
                <a:close/>
              </a:path>
              <a:path w="3931920" h="27432" stroke="0" extrusionOk="0">
                <a:moveTo>
                  <a:pt x="0" y="0"/>
                </a:moveTo>
                <a:cubicBezTo>
                  <a:pt x="278269" y="4786"/>
                  <a:pt x="349028" y="-10422"/>
                  <a:pt x="616001" y="0"/>
                </a:cubicBezTo>
                <a:cubicBezTo>
                  <a:pt x="882974" y="10422"/>
                  <a:pt x="931617" y="-15515"/>
                  <a:pt x="1153363" y="0"/>
                </a:cubicBezTo>
                <a:cubicBezTo>
                  <a:pt x="1375109" y="15515"/>
                  <a:pt x="1704089" y="-3631"/>
                  <a:pt x="1887322" y="0"/>
                </a:cubicBezTo>
                <a:cubicBezTo>
                  <a:pt x="2070555" y="3631"/>
                  <a:pt x="2344155" y="2213"/>
                  <a:pt x="2503322" y="0"/>
                </a:cubicBezTo>
                <a:cubicBezTo>
                  <a:pt x="2662489" y="-2213"/>
                  <a:pt x="2976859" y="26691"/>
                  <a:pt x="3119323" y="0"/>
                </a:cubicBezTo>
                <a:cubicBezTo>
                  <a:pt x="3261787" y="-26691"/>
                  <a:pt x="3588171" y="-28651"/>
                  <a:pt x="3931920" y="0"/>
                </a:cubicBezTo>
                <a:cubicBezTo>
                  <a:pt x="3930565" y="9524"/>
                  <a:pt x="3930718" y="13975"/>
                  <a:pt x="3931920" y="27432"/>
                </a:cubicBezTo>
                <a:cubicBezTo>
                  <a:pt x="3664329" y="4021"/>
                  <a:pt x="3437686" y="14511"/>
                  <a:pt x="3276600" y="27432"/>
                </a:cubicBezTo>
                <a:cubicBezTo>
                  <a:pt x="3115514" y="40353"/>
                  <a:pt x="2913592" y="48967"/>
                  <a:pt x="2739238" y="27432"/>
                </a:cubicBezTo>
                <a:cubicBezTo>
                  <a:pt x="2564884" y="5897"/>
                  <a:pt x="2294049" y="39820"/>
                  <a:pt x="2083918" y="27432"/>
                </a:cubicBezTo>
                <a:cubicBezTo>
                  <a:pt x="1873787" y="15044"/>
                  <a:pt x="1718903" y="21388"/>
                  <a:pt x="1428598" y="27432"/>
                </a:cubicBezTo>
                <a:cubicBezTo>
                  <a:pt x="1138293" y="33476"/>
                  <a:pt x="952209" y="50441"/>
                  <a:pt x="812597" y="27432"/>
                </a:cubicBezTo>
                <a:cubicBezTo>
                  <a:pt x="672985" y="4423"/>
                  <a:pt x="305800" y="28240"/>
                  <a:pt x="0" y="27432"/>
                </a:cubicBezTo>
                <a:cubicBezTo>
                  <a:pt x="-800" y="16780"/>
                  <a:pt x="-583" y="12910"/>
                  <a:pt x="0" y="0"/>
                </a:cubicBezTo>
                <a:close/>
              </a:path>
            </a:pathLst>
          </a:custGeom>
          <a:solidFill>
            <a:srgbClr val="AB96C6"/>
          </a:solidFill>
          <a:ln w="38100" cap="rnd">
            <a:solidFill>
              <a:srgbClr val="AB96C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ontent Placeholder 13">
            <a:extLst>
              <a:ext uri="{FF2B5EF4-FFF2-40B4-BE49-F238E27FC236}">
                <a16:creationId xmlns:a16="http://schemas.microsoft.com/office/drawing/2014/main" id="{0B747BB9-DDA1-4C39-8131-802DAC04DD05}"/>
              </a:ext>
            </a:extLst>
          </p:cNvPr>
          <p:cNvSpPr>
            <a:spLocks noGrp="1"/>
          </p:cNvSpPr>
          <p:nvPr>
            <p:ph idx="1"/>
          </p:nvPr>
        </p:nvSpPr>
        <p:spPr>
          <a:xfrm>
            <a:off x="493123" y="2634081"/>
            <a:ext cx="5036197" cy="3898550"/>
          </a:xfrm>
        </p:spPr>
        <p:txBody>
          <a:bodyPr>
            <a:noAutofit/>
          </a:bodyPr>
          <a:lstStyle/>
          <a:p>
            <a:r>
              <a:rPr lang="en-US" sz="2000" dirty="0"/>
              <a:t>a strong positive relationship between the 1st and 2nd period scores and final scores, signaling that score prediction can be quite accurate</a:t>
            </a:r>
          </a:p>
          <a:p>
            <a:r>
              <a:rPr lang="en-US" sz="2000" dirty="0"/>
              <a:t>final scores also seem to have quite strong positive relationships with the mother and father's education and study time </a:t>
            </a:r>
          </a:p>
          <a:p>
            <a:r>
              <a:rPr lang="en-US" sz="2000" dirty="0"/>
              <a:t>other positive but weaker relationships between finals cores and other variables include family quality and free time</a:t>
            </a:r>
          </a:p>
          <a:p>
            <a:r>
              <a:rPr lang="en-US" sz="2000" dirty="0"/>
              <a:t>a negative relationship between final age and scores, which can be because the materials get harder</a:t>
            </a:r>
          </a:p>
          <a:p>
            <a:r>
              <a:rPr lang="en-US" sz="2000" dirty="0"/>
              <a:t>a weak negative relationship between health and final scores, raising concerns about mental health. </a:t>
            </a:r>
          </a:p>
        </p:txBody>
      </p:sp>
      <p:pic>
        <p:nvPicPr>
          <p:cNvPr id="5" name="Content Placeholder 4" descr="Chart&#10;&#10;Description automatically generated">
            <a:extLst>
              <a:ext uri="{FF2B5EF4-FFF2-40B4-BE49-F238E27FC236}">
                <a16:creationId xmlns:a16="http://schemas.microsoft.com/office/drawing/2014/main" id="{28646152-94CF-2649-8290-781126747FE8}"/>
              </a:ext>
            </a:extLst>
          </p:cNvPr>
          <p:cNvPicPr>
            <a:picLocks noChangeAspect="1"/>
          </p:cNvPicPr>
          <p:nvPr/>
        </p:nvPicPr>
        <p:blipFill rotWithShape="1">
          <a:blip r:embed="rId2"/>
          <a:srcRect b="303"/>
          <a:stretch/>
        </p:blipFill>
        <p:spPr>
          <a:xfrm>
            <a:off x="5676277" y="0"/>
            <a:ext cx="6517762" cy="6498068"/>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322226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C6C333-C190-DB4A-A179-29DBB27382E6}"/>
              </a:ext>
            </a:extLst>
          </p:cNvPr>
          <p:cNvSpPr>
            <a:spLocks noGrp="1"/>
          </p:cNvSpPr>
          <p:nvPr>
            <p:ph type="title"/>
          </p:nvPr>
        </p:nvSpPr>
        <p:spPr>
          <a:xfrm>
            <a:off x="630936" y="640080"/>
            <a:ext cx="4818888" cy="1481328"/>
          </a:xfrm>
        </p:spPr>
        <p:txBody>
          <a:bodyPr anchor="b">
            <a:normAutofit fontScale="90000"/>
          </a:bodyPr>
          <a:lstStyle/>
          <a:p>
            <a:pPr>
              <a:lnSpc>
                <a:spcPct val="90000"/>
              </a:lnSpc>
            </a:pPr>
            <a:r>
              <a:rPr lang="en-US" sz="4800" dirty="0"/>
              <a:t>3. METHODS – machine LEARNIJG MODELS &amp; FEATURE IMPORTANCES</a:t>
            </a:r>
          </a:p>
        </p:txBody>
      </p:sp>
      <p:sp>
        <p:nvSpPr>
          <p:cNvPr id="19"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AB96C6"/>
          </a:solidFill>
          <a:ln w="38100" cap="rnd">
            <a:solidFill>
              <a:srgbClr val="AB96C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C6621D5-8DF2-9543-A7FD-3336FD49D431}"/>
              </a:ext>
            </a:extLst>
          </p:cNvPr>
          <p:cNvSpPr>
            <a:spLocks noGrp="1"/>
          </p:cNvSpPr>
          <p:nvPr>
            <p:ph idx="1"/>
          </p:nvPr>
        </p:nvSpPr>
        <p:spPr>
          <a:xfrm>
            <a:off x="630936" y="2660904"/>
            <a:ext cx="5458606" cy="4121784"/>
          </a:xfrm>
        </p:spPr>
        <p:txBody>
          <a:bodyPr anchor="t">
            <a:noAutofit/>
          </a:bodyPr>
          <a:lstStyle/>
          <a:p>
            <a:pPr>
              <a:lnSpc>
                <a:spcPct val="100000"/>
              </a:lnSpc>
            </a:pPr>
            <a:r>
              <a:rPr lang="en-US" sz="1800" b="1" dirty="0"/>
              <a:t>Splitting</a:t>
            </a:r>
            <a:r>
              <a:rPr lang="en-US" sz="1800" dirty="0"/>
              <a:t>: Both data sets are </a:t>
            </a:r>
            <a:r>
              <a:rPr lang="en-US" sz="1800" b="1" dirty="0"/>
              <a:t>IID, relatively small, and don’t have group structure, time series, and missing values </a:t>
            </a:r>
            <a:r>
              <a:rPr lang="en-US" sz="1800" b="1" dirty="0">
                <a:sym typeface="Wingdings" pitchFamily="2" charset="2"/>
              </a:rPr>
              <a:t> </a:t>
            </a:r>
            <a:r>
              <a:rPr lang="en-US" sz="1800" b="1" dirty="0"/>
              <a:t>basic </a:t>
            </a:r>
            <a:r>
              <a:rPr lang="en-US" sz="1800" b="1" dirty="0" err="1"/>
              <a:t>train_test_split</a:t>
            </a:r>
            <a:r>
              <a:rPr lang="en-US" sz="1800" b="1" dirty="0"/>
              <a:t> and a </a:t>
            </a:r>
            <a:r>
              <a:rPr lang="en-US" sz="1800" b="1" dirty="0" err="1"/>
              <a:t>KFold</a:t>
            </a:r>
            <a:r>
              <a:rPr lang="en-US" sz="1800" b="1" dirty="0"/>
              <a:t> split</a:t>
            </a:r>
            <a:r>
              <a:rPr lang="en-US" sz="1800" dirty="0"/>
              <a:t> </a:t>
            </a:r>
          </a:p>
          <a:p>
            <a:pPr>
              <a:lnSpc>
                <a:spcPct val="100000"/>
              </a:lnSpc>
            </a:pPr>
            <a:r>
              <a:rPr lang="en-US" sz="1800" b="1" dirty="0"/>
              <a:t>Preprocessing: ordinal features already encoded, </a:t>
            </a:r>
            <a:r>
              <a:rPr lang="en-US" sz="1800" b="1" dirty="0" err="1"/>
              <a:t>OneHotEncoder</a:t>
            </a:r>
            <a:r>
              <a:rPr lang="en-US" sz="1800" b="1" dirty="0"/>
              <a:t> on the remaining non-bounded/ranked, categorical features and the </a:t>
            </a:r>
            <a:r>
              <a:rPr lang="en-US" sz="1800" b="1" dirty="0" err="1"/>
              <a:t>MixMaxEncoder</a:t>
            </a:r>
            <a:r>
              <a:rPr lang="en-US" sz="1800" b="1" dirty="0"/>
              <a:t> on the bounded continuous features, </a:t>
            </a:r>
            <a:r>
              <a:rPr lang="en-US" sz="1800" b="1" dirty="0" err="1"/>
              <a:t>LabelEncoder</a:t>
            </a:r>
            <a:r>
              <a:rPr lang="en-US" sz="1800" b="1" dirty="0"/>
              <a:t> on the target variable</a:t>
            </a:r>
            <a:endParaRPr lang="en-US" sz="1800" dirty="0"/>
          </a:p>
          <a:p>
            <a:pPr>
              <a:lnSpc>
                <a:spcPct val="100000"/>
              </a:lnSpc>
            </a:pPr>
            <a:r>
              <a:rPr lang="en-US" sz="1800" dirty="0"/>
              <a:t>choose accuracy score because my datasets are both balanced (0.671 Class 1 for Math and 0.846 Class 1 for Portuguese) </a:t>
            </a:r>
          </a:p>
          <a:p>
            <a:r>
              <a:rPr lang="en-US" sz="1800" dirty="0"/>
              <a:t>measure uncertainties due to splitting and non-deterministic ML models, I </a:t>
            </a:r>
            <a:r>
              <a:rPr lang="en-US" sz="1800" b="1" dirty="0"/>
              <a:t>loop through 10 random states</a:t>
            </a:r>
            <a:r>
              <a:rPr lang="en-US" sz="1800" dirty="0"/>
              <a:t> and </a:t>
            </a:r>
            <a:r>
              <a:rPr lang="en-US" sz="1800" b="1" dirty="0"/>
              <a:t>calculate the mean and standard deviation of the test scores</a:t>
            </a:r>
            <a:r>
              <a:rPr lang="en-US" sz="1800" dirty="0"/>
              <a:t> </a:t>
            </a:r>
          </a:p>
          <a:p>
            <a:r>
              <a:rPr lang="en-US" sz="1800" dirty="0"/>
              <a:t>additional cross-validation </a:t>
            </a:r>
            <a:r>
              <a:rPr lang="en-US" sz="1800" b="1" dirty="0"/>
              <a:t>confusion matrix and ROC curve</a:t>
            </a:r>
            <a:r>
              <a:rPr lang="en-US" sz="1800" dirty="0"/>
              <a:t> </a:t>
            </a:r>
          </a:p>
          <a:p>
            <a:r>
              <a:rPr lang="en-US" sz="1800" b="1" dirty="0"/>
              <a:t>developed an ML pipeline using K-Fold Cross Validation (</a:t>
            </a:r>
            <a:r>
              <a:rPr lang="en-US" sz="1800" b="1" dirty="0" err="1"/>
              <a:t>GridSearchCV</a:t>
            </a:r>
            <a:r>
              <a:rPr lang="en-US" sz="1800" b="1" dirty="0"/>
              <a:t>),</a:t>
            </a:r>
            <a:endParaRPr lang="en-US" sz="1800" dirty="0"/>
          </a:p>
        </p:txBody>
      </p:sp>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21" name="Ink 20">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6" name="Picture 5">
            <a:extLst>
              <a:ext uri="{FF2B5EF4-FFF2-40B4-BE49-F238E27FC236}">
                <a16:creationId xmlns:a16="http://schemas.microsoft.com/office/drawing/2014/main" id="{7B3D64DC-2F35-6C45-BCEF-F77791D01437}"/>
              </a:ext>
            </a:extLst>
          </p:cNvPr>
          <p:cNvPicPr>
            <a:picLocks noChangeAspect="1"/>
          </p:cNvPicPr>
          <p:nvPr/>
        </p:nvPicPr>
        <p:blipFill>
          <a:blip r:embed="rId4"/>
          <a:stretch>
            <a:fillRect/>
          </a:stretch>
        </p:blipFill>
        <p:spPr>
          <a:xfrm>
            <a:off x="6186563" y="1170432"/>
            <a:ext cx="980909" cy="1490472"/>
          </a:xfrm>
          <a:prstGeom prst="rect">
            <a:avLst/>
          </a:prstGeom>
        </p:spPr>
      </p:pic>
      <p:pic>
        <p:nvPicPr>
          <p:cNvPr id="8" name="Picture 7">
            <a:extLst>
              <a:ext uri="{FF2B5EF4-FFF2-40B4-BE49-F238E27FC236}">
                <a16:creationId xmlns:a16="http://schemas.microsoft.com/office/drawing/2014/main" id="{6E15B1A9-B72D-4B4F-9E61-F3AD47C825D8}"/>
              </a:ext>
            </a:extLst>
          </p:cNvPr>
          <p:cNvPicPr>
            <a:picLocks noChangeAspect="1"/>
          </p:cNvPicPr>
          <p:nvPr/>
        </p:nvPicPr>
        <p:blipFill>
          <a:blip r:embed="rId5"/>
          <a:stretch>
            <a:fillRect/>
          </a:stretch>
        </p:blipFill>
        <p:spPr>
          <a:xfrm>
            <a:off x="6225612" y="3637984"/>
            <a:ext cx="876300" cy="1524000"/>
          </a:xfrm>
          <a:prstGeom prst="rect">
            <a:avLst/>
          </a:prstGeom>
        </p:spPr>
      </p:pic>
      <p:pic>
        <p:nvPicPr>
          <p:cNvPr id="10" name="Picture 9">
            <a:extLst>
              <a:ext uri="{FF2B5EF4-FFF2-40B4-BE49-F238E27FC236}">
                <a16:creationId xmlns:a16="http://schemas.microsoft.com/office/drawing/2014/main" id="{09C44CCD-DD49-904A-AFC3-ACFBE1F1C542}"/>
              </a:ext>
            </a:extLst>
          </p:cNvPr>
          <p:cNvPicPr>
            <a:picLocks noChangeAspect="1"/>
          </p:cNvPicPr>
          <p:nvPr/>
        </p:nvPicPr>
        <p:blipFill>
          <a:blip r:embed="rId6"/>
          <a:stretch>
            <a:fillRect/>
          </a:stretch>
        </p:blipFill>
        <p:spPr>
          <a:xfrm>
            <a:off x="8671897" y="3668464"/>
            <a:ext cx="597938" cy="1463040"/>
          </a:xfrm>
          <a:prstGeom prst="rect">
            <a:avLst/>
          </a:prstGeom>
        </p:spPr>
      </p:pic>
      <p:pic>
        <p:nvPicPr>
          <p:cNvPr id="14" name="Picture 13">
            <a:extLst>
              <a:ext uri="{FF2B5EF4-FFF2-40B4-BE49-F238E27FC236}">
                <a16:creationId xmlns:a16="http://schemas.microsoft.com/office/drawing/2014/main" id="{7FFB39AB-E322-AF43-8BCE-7998B0057E08}"/>
              </a:ext>
            </a:extLst>
          </p:cNvPr>
          <p:cNvPicPr>
            <a:picLocks noChangeAspect="1"/>
          </p:cNvPicPr>
          <p:nvPr/>
        </p:nvPicPr>
        <p:blipFill>
          <a:blip r:embed="rId7"/>
          <a:stretch>
            <a:fillRect/>
          </a:stretch>
        </p:blipFill>
        <p:spPr>
          <a:xfrm>
            <a:off x="7311091" y="3623490"/>
            <a:ext cx="1143000" cy="1485900"/>
          </a:xfrm>
          <a:prstGeom prst="rect">
            <a:avLst/>
          </a:prstGeom>
        </p:spPr>
      </p:pic>
      <p:sp>
        <p:nvSpPr>
          <p:cNvPr id="15" name="Rectangle 14">
            <a:extLst>
              <a:ext uri="{FF2B5EF4-FFF2-40B4-BE49-F238E27FC236}">
                <a16:creationId xmlns:a16="http://schemas.microsoft.com/office/drawing/2014/main" id="{7EC4103F-9DF1-7C45-92F3-15AFA123279A}"/>
              </a:ext>
            </a:extLst>
          </p:cNvPr>
          <p:cNvSpPr/>
          <p:nvPr/>
        </p:nvSpPr>
        <p:spPr>
          <a:xfrm>
            <a:off x="6080760" y="385630"/>
            <a:ext cx="6096000" cy="646331"/>
          </a:xfrm>
          <a:prstGeom prst="rect">
            <a:avLst/>
          </a:prstGeom>
        </p:spPr>
        <p:txBody>
          <a:bodyPr>
            <a:spAutoFit/>
          </a:bodyPr>
          <a:lstStyle/>
          <a:p>
            <a:pPr>
              <a:lnSpc>
                <a:spcPct val="100000"/>
              </a:lnSpc>
            </a:pPr>
            <a:r>
              <a:rPr lang="en-US" b="1" dirty="0"/>
              <a:t>create an additional feature called “</a:t>
            </a:r>
            <a:r>
              <a:rPr lang="en-US" b="1" dirty="0" err="1"/>
              <a:t>pass_fail</a:t>
            </a:r>
            <a:r>
              <a:rPr lang="en-US" b="1" dirty="0"/>
              <a:t>” which denotes that a student fail if their score us below 10 and pass if otherwise.</a:t>
            </a:r>
            <a:r>
              <a:rPr lang="en-US" dirty="0"/>
              <a:t> </a:t>
            </a:r>
          </a:p>
        </p:txBody>
      </p:sp>
      <p:sp>
        <p:nvSpPr>
          <p:cNvPr id="16" name="Rectangle 15">
            <a:extLst>
              <a:ext uri="{FF2B5EF4-FFF2-40B4-BE49-F238E27FC236}">
                <a16:creationId xmlns:a16="http://schemas.microsoft.com/office/drawing/2014/main" id="{0BCE6D79-FAC2-754A-86AE-CA9D20389144}"/>
              </a:ext>
            </a:extLst>
          </p:cNvPr>
          <p:cNvSpPr/>
          <p:nvPr/>
        </p:nvSpPr>
        <p:spPr>
          <a:xfrm>
            <a:off x="6135405" y="2877820"/>
            <a:ext cx="6096000" cy="646331"/>
          </a:xfrm>
          <a:prstGeom prst="rect">
            <a:avLst/>
          </a:prstGeom>
        </p:spPr>
        <p:txBody>
          <a:bodyPr>
            <a:spAutoFit/>
          </a:bodyPr>
          <a:lstStyle/>
          <a:p>
            <a:pPr>
              <a:lnSpc>
                <a:spcPct val="100000"/>
              </a:lnSpc>
            </a:pPr>
            <a:r>
              <a:rPr lang="en-US" b="1" dirty="0"/>
              <a:t>3 sub-models: Model 1 consists of all midterm and final scores, Model 2 consists of only the first midterm scores and final scores, and Model 3 consists of no midterm and only final scores</a:t>
            </a:r>
            <a:r>
              <a:rPr lang="en-US" dirty="0"/>
              <a:t> </a:t>
            </a:r>
          </a:p>
        </p:txBody>
      </p:sp>
    </p:spTree>
    <p:extLst>
      <p:ext uri="{BB962C8B-B14F-4D97-AF65-F5344CB8AC3E}">
        <p14:creationId xmlns:p14="http://schemas.microsoft.com/office/powerpoint/2010/main" val="3777137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C6C333-C190-DB4A-A179-29DBB27382E6}"/>
              </a:ext>
            </a:extLst>
          </p:cNvPr>
          <p:cNvSpPr>
            <a:spLocks noGrp="1"/>
          </p:cNvSpPr>
          <p:nvPr>
            <p:ph type="title"/>
          </p:nvPr>
        </p:nvSpPr>
        <p:spPr>
          <a:xfrm>
            <a:off x="630936" y="640080"/>
            <a:ext cx="4818888" cy="1481328"/>
          </a:xfrm>
        </p:spPr>
        <p:txBody>
          <a:bodyPr anchor="b">
            <a:normAutofit fontScale="90000"/>
          </a:bodyPr>
          <a:lstStyle/>
          <a:p>
            <a:pPr>
              <a:lnSpc>
                <a:spcPct val="90000"/>
              </a:lnSpc>
            </a:pPr>
            <a:r>
              <a:rPr lang="en-US" sz="4800" dirty="0"/>
              <a:t>3. METHODS – machine LEARNIJG MODELS &amp; FEATURE IMPORTANCES</a:t>
            </a:r>
          </a:p>
        </p:txBody>
      </p:sp>
      <p:sp>
        <p:nvSpPr>
          <p:cNvPr id="19"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AB96C6"/>
          </a:solidFill>
          <a:ln w="38100" cap="rnd">
            <a:solidFill>
              <a:srgbClr val="AB96C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C6621D5-8DF2-9543-A7FD-3336FD49D431}"/>
              </a:ext>
            </a:extLst>
          </p:cNvPr>
          <p:cNvSpPr>
            <a:spLocks noGrp="1"/>
          </p:cNvSpPr>
          <p:nvPr>
            <p:ph idx="1"/>
          </p:nvPr>
        </p:nvSpPr>
        <p:spPr>
          <a:xfrm>
            <a:off x="472245" y="2404872"/>
            <a:ext cx="6384101" cy="5000644"/>
          </a:xfrm>
        </p:spPr>
        <p:txBody>
          <a:bodyPr anchor="t">
            <a:normAutofit fontScale="40000" lnSpcReduction="20000"/>
          </a:bodyPr>
          <a:lstStyle/>
          <a:p>
            <a:pPr>
              <a:lnSpc>
                <a:spcPct val="100000"/>
              </a:lnSpc>
            </a:pPr>
            <a:r>
              <a:rPr lang="en-US" sz="5000" dirty="0"/>
              <a:t>3 ML algorithms: logistic regression, random forest classifier, support vector classifier. </a:t>
            </a:r>
          </a:p>
          <a:p>
            <a:pPr>
              <a:lnSpc>
                <a:spcPct val="100000"/>
              </a:lnSpc>
            </a:pPr>
            <a:r>
              <a:rPr lang="en-US" sz="5000" dirty="0"/>
              <a:t>Hyperparameter tuning</a:t>
            </a:r>
          </a:p>
          <a:p>
            <a:pPr lvl="1">
              <a:lnSpc>
                <a:spcPct val="100000"/>
              </a:lnSpc>
            </a:pPr>
            <a:r>
              <a:rPr lang="en-US" sz="5000" dirty="0" err="1"/>
              <a:t>LogisticRegression</a:t>
            </a:r>
            <a:r>
              <a:rPr lang="en-US" sz="5000" dirty="0"/>
              <a:t>(penalty='l1', solver='saga', </a:t>
            </a:r>
            <a:r>
              <a:rPr lang="en-US" sz="5000" dirty="0" err="1"/>
              <a:t>max_iter</a:t>
            </a:r>
            <a:r>
              <a:rPr lang="en-US" sz="5000" dirty="0"/>
              <a:t>=10000, </a:t>
            </a:r>
            <a:r>
              <a:rPr lang="en-US" sz="5000" dirty="0" err="1"/>
              <a:t>random_state</a:t>
            </a:r>
            <a:r>
              <a:rPr lang="en-US" sz="5000" dirty="0"/>
              <a:t> = 20)</a:t>
            </a:r>
          </a:p>
          <a:p>
            <a:pPr lvl="2">
              <a:lnSpc>
                <a:spcPct val="100000"/>
              </a:lnSpc>
            </a:pPr>
            <a:r>
              <a:rPr lang="en-US" sz="5000" dirty="0"/>
              <a:t>Tune: '</a:t>
            </a:r>
            <a:r>
              <a:rPr lang="en-US" sz="5000" dirty="0" err="1"/>
              <a:t>logisticregression</a:t>
            </a:r>
            <a:r>
              <a:rPr lang="en-US" sz="5000" dirty="0"/>
              <a:t>__C': </a:t>
            </a:r>
            <a:r>
              <a:rPr lang="en-US" sz="5000" dirty="0" err="1"/>
              <a:t>np.logspace</a:t>
            </a:r>
            <a:r>
              <a:rPr lang="en-US" sz="5000" dirty="0"/>
              <a:t>(-2,2, num=8)</a:t>
            </a:r>
          </a:p>
          <a:p>
            <a:pPr lvl="1">
              <a:lnSpc>
                <a:spcPct val="100000"/>
              </a:lnSpc>
            </a:pPr>
            <a:r>
              <a:rPr lang="en-US" sz="5000" dirty="0" err="1"/>
              <a:t>RandomForestClassifier</a:t>
            </a:r>
            <a:r>
              <a:rPr lang="en-US" sz="5000" dirty="0"/>
              <a:t>(</a:t>
            </a:r>
            <a:r>
              <a:rPr lang="en-US" sz="5000" dirty="0" err="1"/>
              <a:t>n_estimators</a:t>
            </a:r>
            <a:r>
              <a:rPr lang="en-US" sz="5000" dirty="0"/>
              <a:t> = 100,random_state=</a:t>
            </a:r>
            <a:r>
              <a:rPr lang="en-US" sz="5000" dirty="0" err="1"/>
              <a:t>random_state</a:t>
            </a:r>
            <a:r>
              <a:rPr lang="en-US" sz="5000" dirty="0"/>
              <a:t>)</a:t>
            </a:r>
          </a:p>
          <a:p>
            <a:pPr lvl="2">
              <a:lnSpc>
                <a:spcPct val="100000"/>
              </a:lnSpc>
            </a:pPr>
            <a:r>
              <a:rPr lang="en-US" sz="5000" dirty="0"/>
              <a:t>Tune: ‘</a:t>
            </a:r>
            <a:r>
              <a:rPr lang="en-US" sz="5000" dirty="0" err="1"/>
              <a:t>randomforestclassifier</a:t>
            </a:r>
            <a:r>
              <a:rPr lang="en-US" sz="5000" dirty="0"/>
              <a:t>__</a:t>
            </a:r>
            <a:r>
              <a:rPr lang="en-US" sz="5000" dirty="0" err="1"/>
              <a:t>max_depth</a:t>
            </a:r>
            <a:r>
              <a:rPr lang="en-US" sz="5000" dirty="0"/>
              <a:t>’: </a:t>
            </a:r>
            <a:r>
              <a:rPr lang="en-US" sz="5000" dirty="0" err="1"/>
              <a:t>np.linspace</a:t>
            </a:r>
            <a:r>
              <a:rPr lang="en-US" sz="5000" dirty="0"/>
              <a:t>(2,30,num=9,dtype=int)</a:t>
            </a:r>
          </a:p>
          <a:p>
            <a:pPr lvl="2">
              <a:lnSpc>
                <a:spcPct val="100000"/>
              </a:lnSpc>
            </a:pPr>
            <a:r>
              <a:rPr lang="en-US" sz="5000" dirty="0"/>
              <a:t>Tune: '</a:t>
            </a:r>
            <a:r>
              <a:rPr lang="en-US" sz="5000" dirty="0" err="1"/>
              <a:t>randomforestclassifier</a:t>
            </a:r>
            <a:r>
              <a:rPr lang="en-US" sz="5000" dirty="0"/>
              <a:t>__</a:t>
            </a:r>
            <a:r>
              <a:rPr lang="en-US" sz="5000" dirty="0" err="1"/>
              <a:t>max_features</a:t>
            </a:r>
            <a:r>
              <a:rPr lang="en-US" sz="5000" dirty="0"/>
              <a:t>': </a:t>
            </a:r>
            <a:r>
              <a:rPr lang="en-US" sz="5000" dirty="0" err="1"/>
              <a:t>np.linspace</a:t>
            </a:r>
            <a:r>
              <a:rPr lang="en-US" sz="5000" dirty="0"/>
              <a:t>(0.25,1,5)</a:t>
            </a:r>
          </a:p>
          <a:p>
            <a:pPr lvl="1">
              <a:lnSpc>
                <a:spcPct val="100000"/>
              </a:lnSpc>
            </a:pPr>
            <a:r>
              <a:rPr lang="en-US" sz="5000" dirty="0"/>
              <a:t>SVC(</a:t>
            </a:r>
            <a:r>
              <a:rPr lang="en-US" sz="5000" dirty="0" err="1"/>
              <a:t>random_state</a:t>
            </a:r>
            <a:r>
              <a:rPr lang="en-US" sz="5000" dirty="0"/>
              <a:t> = 20)</a:t>
            </a:r>
          </a:p>
          <a:p>
            <a:pPr lvl="2">
              <a:lnSpc>
                <a:spcPct val="100000"/>
              </a:lnSpc>
            </a:pPr>
            <a:r>
              <a:rPr lang="en-US" sz="5000" dirty="0"/>
              <a:t>Tune  '</a:t>
            </a:r>
            <a:r>
              <a:rPr lang="en-US" sz="5000" dirty="0" err="1"/>
              <a:t>svc__C</a:t>
            </a:r>
            <a:r>
              <a:rPr lang="en-US" sz="5000" dirty="0"/>
              <a:t>': </a:t>
            </a:r>
            <a:r>
              <a:rPr lang="en-US" sz="5000" dirty="0" err="1"/>
              <a:t>np.logspace</a:t>
            </a:r>
            <a:r>
              <a:rPr lang="en-US" sz="5000" dirty="0"/>
              <a:t>(-3,4,num=8)</a:t>
            </a:r>
          </a:p>
          <a:p>
            <a:pPr lvl="2">
              <a:lnSpc>
                <a:spcPct val="100000"/>
              </a:lnSpc>
            </a:pPr>
            <a:r>
              <a:rPr lang="en-US" sz="5000" dirty="0"/>
              <a:t>Tune: ‘</a:t>
            </a:r>
            <a:r>
              <a:rPr lang="en-US" sz="5000" dirty="0" err="1"/>
              <a:t>svc__gamma</a:t>
            </a:r>
            <a:r>
              <a:rPr lang="en-US" sz="5000" dirty="0"/>
              <a:t>': </a:t>
            </a:r>
            <a:r>
              <a:rPr lang="en-US" sz="5000" dirty="0" err="1"/>
              <a:t>np.logspace</a:t>
            </a:r>
            <a:r>
              <a:rPr lang="en-US" sz="5000" dirty="0"/>
              <a:t>(-3,4,num=8)</a:t>
            </a:r>
          </a:p>
          <a:p>
            <a:pPr>
              <a:lnSpc>
                <a:spcPct val="100000"/>
              </a:lnSpc>
            </a:pPr>
            <a:r>
              <a:rPr lang="en-US" sz="5000" dirty="0"/>
              <a:t>Feature importance</a:t>
            </a:r>
          </a:p>
          <a:p>
            <a:pPr lvl="1">
              <a:lnSpc>
                <a:spcPct val="100000"/>
              </a:lnSpc>
            </a:pPr>
            <a:r>
              <a:rPr lang="en-US" sz="5000" dirty="0"/>
              <a:t>LR: perturbation, linear coefficients, SHAP (</a:t>
            </a:r>
            <a:r>
              <a:rPr lang="en-US" sz="5000" dirty="0" err="1"/>
              <a:t>LinearExplainer</a:t>
            </a:r>
            <a:r>
              <a:rPr lang="en-US" sz="5000" dirty="0"/>
              <a:t>). </a:t>
            </a:r>
          </a:p>
          <a:p>
            <a:pPr lvl="1">
              <a:lnSpc>
                <a:spcPct val="100000"/>
              </a:lnSpc>
            </a:pPr>
            <a:r>
              <a:rPr lang="en-US" sz="5000" dirty="0"/>
              <a:t>RFC: perturbation, random forest metrics, SHAP (</a:t>
            </a:r>
            <a:r>
              <a:rPr lang="en-US" sz="5000" dirty="0" err="1"/>
              <a:t>TreeExplainer</a:t>
            </a:r>
            <a:r>
              <a:rPr lang="en-US" sz="5000" dirty="0"/>
              <a:t>).</a:t>
            </a:r>
          </a:p>
          <a:p>
            <a:pPr lvl="1">
              <a:lnSpc>
                <a:spcPct val="100000"/>
              </a:lnSpc>
            </a:pPr>
            <a:r>
              <a:rPr lang="en-US" sz="5000" dirty="0"/>
              <a:t>SVC: perturbation and SHAP (</a:t>
            </a:r>
            <a:r>
              <a:rPr lang="en-US" sz="5000" dirty="0" err="1"/>
              <a:t>KernelExplainer</a:t>
            </a:r>
            <a:r>
              <a:rPr lang="en-US" sz="5000" dirty="0"/>
              <a:t>). </a:t>
            </a:r>
          </a:p>
        </p:txBody>
      </p:sp>
      <mc:AlternateContent xmlns:mc="http://schemas.openxmlformats.org/markup-compatibility/2006">
        <mc:Choice xmlns:p14="http://schemas.microsoft.com/office/powerpoint/2010/main" Requires="p14">
          <p:contentPart p14:bwMode="auto" r:id="rId2">
            <p14:nvContentPartPr>
              <p14:cNvPr id="21" name="Ink 20">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p:pic>
            <p:nvPicPr>
              <p:cNvPr id="21" name="Ink 20">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4098" name="Picture 2" descr="Logistic Regression Explained. [ — Logistic Regression explained… | by  Jaime Zornoza | Towards Data Science">
            <a:extLst>
              <a:ext uri="{FF2B5EF4-FFF2-40B4-BE49-F238E27FC236}">
                <a16:creationId xmlns:a16="http://schemas.microsoft.com/office/drawing/2014/main" id="{CA541C2F-5091-784A-947A-905A1004AB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38231" y="0"/>
            <a:ext cx="2723681" cy="231028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Random forest - Wikipedia">
            <a:extLst>
              <a:ext uri="{FF2B5EF4-FFF2-40B4-BE49-F238E27FC236}">
                <a16:creationId xmlns:a16="http://schemas.microsoft.com/office/drawing/2014/main" id="{CBEC2A3B-A492-174C-98FD-929F4E7B08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12134" y="2261068"/>
            <a:ext cx="3430684" cy="2573013"/>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Support Vector Machines for Classification | by Oscar Contreras Carrasco |  Towards Data Science">
            <a:extLst>
              <a:ext uri="{FF2B5EF4-FFF2-40B4-BE49-F238E27FC236}">
                <a16:creationId xmlns:a16="http://schemas.microsoft.com/office/drawing/2014/main" id="{197DD0F3-5409-FB45-A302-BC9C2BC14C5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73121" y="4660787"/>
            <a:ext cx="2196192" cy="2152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9561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2E59424-33E1-4F37-8425-9F1139219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9694F8A0-A600-40AB-84BE-03637A1D7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4745565" y="-4745565"/>
            <a:ext cx="2700870" cy="12192000"/>
          </a:xfrm>
          <a:custGeom>
            <a:avLst/>
            <a:gdLst>
              <a:gd name="connsiteX0" fmla="*/ 0 w 2700870"/>
              <a:gd name="connsiteY0" fmla="*/ 0 h 12192000"/>
              <a:gd name="connsiteX1" fmla="*/ 0 w 2700870"/>
              <a:gd name="connsiteY1" fmla="*/ 12192000 h 12192000"/>
              <a:gd name="connsiteX2" fmla="*/ 2661694 w 2700870"/>
              <a:gd name="connsiteY2" fmla="*/ 12192000 h 12192000"/>
              <a:gd name="connsiteX3" fmla="*/ 2632716 w 2700870"/>
              <a:gd name="connsiteY3" fmla="*/ 11941855 h 12192000"/>
              <a:gd name="connsiteX4" fmla="*/ 2605238 w 2700870"/>
              <a:gd name="connsiteY4" fmla="*/ 10895781 h 12192000"/>
              <a:gd name="connsiteX5" fmla="*/ 2672927 w 2700870"/>
              <a:gd name="connsiteY5" fmla="*/ 9729981 h 12192000"/>
              <a:gd name="connsiteX6" fmla="*/ 2672927 w 2700870"/>
              <a:gd name="connsiteY6" fmla="*/ 9349685 h 12192000"/>
              <a:gd name="connsiteX7" fmla="*/ 2665256 w 2700870"/>
              <a:gd name="connsiteY7" fmla="*/ 8947869 h 12192000"/>
              <a:gd name="connsiteX8" fmla="*/ 2666835 w 2700870"/>
              <a:gd name="connsiteY8" fmla="*/ 7719557 h 12192000"/>
              <a:gd name="connsiteX9" fmla="*/ 2648109 w 2700870"/>
              <a:gd name="connsiteY9" fmla="*/ 6285351 h 12192000"/>
              <a:gd name="connsiteX10" fmla="*/ 2672476 w 2700870"/>
              <a:gd name="connsiteY10" fmla="*/ 5314115 h 12192000"/>
              <a:gd name="connsiteX11" fmla="*/ 2662774 w 2700870"/>
              <a:gd name="connsiteY11" fmla="*/ 4956020 h 12192000"/>
              <a:gd name="connsiteX12" fmla="*/ 2679020 w 2700870"/>
              <a:gd name="connsiteY12" fmla="*/ 4142653 h 12192000"/>
              <a:gd name="connsiteX13" fmla="*/ 2681951 w 2700870"/>
              <a:gd name="connsiteY13" fmla="*/ 3198141 h 12192000"/>
              <a:gd name="connsiteX14" fmla="*/ 2632541 w 2700870"/>
              <a:gd name="connsiteY14" fmla="*/ 1982283 h 12192000"/>
              <a:gd name="connsiteX15" fmla="*/ 2667512 w 2700870"/>
              <a:gd name="connsiteY15" fmla="*/ 1445702 h 12192000"/>
              <a:gd name="connsiteX16" fmla="*/ 2660518 w 2700870"/>
              <a:gd name="connsiteY16" fmla="*/ 750797 h 12192000"/>
              <a:gd name="connsiteX17" fmla="*/ 2651539 w 2700870"/>
              <a:gd name="connsiteY17" fmla="*/ 168769 h 12192000"/>
              <a:gd name="connsiteX18" fmla="*/ 2668618 w 2700870"/>
              <a:gd name="connsiteY18" fmla="*/ 0 h 12192000"/>
              <a:gd name="connsiteX19" fmla="*/ 781493 w 2700870"/>
              <a:gd name="connsiteY19" fmla="*/ 0 h 12192000"/>
              <a:gd name="connsiteX20" fmla="*/ 409569 w 2700870"/>
              <a:gd name="connsiteY20" fmla="*/ 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00870" h="12192000">
                <a:moveTo>
                  <a:pt x="0" y="0"/>
                </a:moveTo>
                <a:lnTo>
                  <a:pt x="0" y="12192000"/>
                </a:lnTo>
                <a:lnTo>
                  <a:pt x="2661694" y="12192000"/>
                </a:lnTo>
                <a:lnTo>
                  <a:pt x="2632716" y="11941855"/>
                </a:lnTo>
                <a:cubicBezTo>
                  <a:pt x="2602362" y="11594183"/>
                  <a:pt x="2599485" y="11245047"/>
                  <a:pt x="2605238" y="10895781"/>
                </a:cubicBezTo>
                <a:cubicBezTo>
                  <a:pt x="2611558" y="10506425"/>
                  <a:pt x="2629380" y="10117297"/>
                  <a:pt x="2672927" y="9729981"/>
                </a:cubicBezTo>
                <a:cubicBezTo>
                  <a:pt x="2684548" y="9603480"/>
                  <a:pt x="2684548" y="9476187"/>
                  <a:pt x="2672927" y="9349685"/>
                </a:cubicBezTo>
                <a:cubicBezTo>
                  <a:pt x="2663496" y="9215958"/>
                  <a:pt x="2660924" y="9081848"/>
                  <a:pt x="2665256" y="8947869"/>
                </a:cubicBezTo>
                <a:cubicBezTo>
                  <a:pt x="2678116" y="8538360"/>
                  <a:pt x="2648559" y="8128618"/>
                  <a:pt x="2666835" y="7719557"/>
                </a:cubicBezTo>
                <a:cubicBezTo>
                  <a:pt x="2688269" y="7240958"/>
                  <a:pt x="2663226" y="6763493"/>
                  <a:pt x="2648109" y="6285351"/>
                </a:cubicBezTo>
                <a:cubicBezTo>
                  <a:pt x="2637956" y="5961455"/>
                  <a:pt x="2631636" y="5637330"/>
                  <a:pt x="2672476" y="5314115"/>
                </a:cubicBezTo>
                <a:cubicBezTo>
                  <a:pt x="2687594" y="5195204"/>
                  <a:pt x="2674732" y="5074932"/>
                  <a:pt x="2662774" y="4956020"/>
                </a:cubicBezTo>
                <a:cubicBezTo>
                  <a:pt x="2635699" y="4683988"/>
                  <a:pt x="2650591" y="4413093"/>
                  <a:pt x="2679020" y="4142653"/>
                </a:cubicBezTo>
                <a:cubicBezTo>
                  <a:pt x="2712412" y="3827814"/>
                  <a:pt x="2702710" y="3513204"/>
                  <a:pt x="2681951" y="3198141"/>
                </a:cubicBezTo>
                <a:cubicBezTo>
                  <a:pt x="2655103" y="2793383"/>
                  <a:pt x="2621257" y="2389987"/>
                  <a:pt x="2632541" y="1982283"/>
                </a:cubicBezTo>
                <a:cubicBezTo>
                  <a:pt x="2637279" y="1803119"/>
                  <a:pt x="2653299" y="1624412"/>
                  <a:pt x="2667512" y="1445702"/>
                </a:cubicBezTo>
                <a:cubicBezTo>
                  <a:pt x="2682111" y="1214217"/>
                  <a:pt x="2679764" y="981948"/>
                  <a:pt x="2660518" y="750797"/>
                </a:cubicBezTo>
                <a:cubicBezTo>
                  <a:pt x="2647658" y="556628"/>
                  <a:pt x="2639366" y="362460"/>
                  <a:pt x="2651539" y="168769"/>
                </a:cubicBezTo>
                <a:lnTo>
                  <a:pt x="2668618" y="0"/>
                </a:lnTo>
                <a:lnTo>
                  <a:pt x="781493" y="0"/>
                </a:lnTo>
                <a:lnTo>
                  <a:pt x="409569" y="0"/>
                </a:lnTo>
                <a:close/>
              </a:path>
            </a:pathLst>
          </a:custGeom>
          <a:solidFill>
            <a:srgbClr val="AB96C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0C6C333-C190-DB4A-A179-29DBB27382E6}"/>
              </a:ext>
            </a:extLst>
          </p:cNvPr>
          <p:cNvSpPr>
            <a:spLocks noGrp="1"/>
          </p:cNvSpPr>
          <p:nvPr>
            <p:ph type="title"/>
          </p:nvPr>
        </p:nvSpPr>
        <p:spPr>
          <a:xfrm>
            <a:off x="630936" y="749173"/>
            <a:ext cx="3475383" cy="1600200"/>
          </a:xfrm>
        </p:spPr>
        <p:txBody>
          <a:bodyPr anchor="ctr">
            <a:normAutofit/>
          </a:bodyPr>
          <a:lstStyle/>
          <a:p>
            <a:pPr>
              <a:lnSpc>
                <a:spcPct val="90000"/>
              </a:lnSpc>
            </a:pPr>
            <a:r>
              <a:rPr lang="en-US" sz="3700" dirty="0">
                <a:solidFill>
                  <a:schemeClr val="bg1"/>
                </a:solidFill>
              </a:rPr>
              <a:t>4. RESULTS –MODEL PERFORMANCE</a:t>
            </a:r>
          </a:p>
        </p:txBody>
      </p:sp>
      <p:sp>
        <p:nvSpPr>
          <p:cNvPr id="24"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49173"/>
            <a:ext cx="18288" cy="1600200"/>
          </a:xfrm>
          <a:custGeom>
            <a:avLst/>
            <a:gdLst>
              <a:gd name="connsiteX0" fmla="*/ 0 w 18288"/>
              <a:gd name="connsiteY0" fmla="*/ 0 h 1600200"/>
              <a:gd name="connsiteX1" fmla="*/ 18288 w 18288"/>
              <a:gd name="connsiteY1" fmla="*/ 0 h 1600200"/>
              <a:gd name="connsiteX2" fmla="*/ 18288 w 18288"/>
              <a:gd name="connsiteY2" fmla="*/ 549402 h 1600200"/>
              <a:gd name="connsiteX3" fmla="*/ 18288 w 18288"/>
              <a:gd name="connsiteY3" fmla="*/ 1114806 h 1600200"/>
              <a:gd name="connsiteX4" fmla="*/ 18288 w 18288"/>
              <a:gd name="connsiteY4" fmla="*/ 1600200 h 1600200"/>
              <a:gd name="connsiteX5" fmla="*/ 0 w 18288"/>
              <a:gd name="connsiteY5" fmla="*/ 1600200 h 1600200"/>
              <a:gd name="connsiteX6" fmla="*/ 0 w 18288"/>
              <a:gd name="connsiteY6" fmla="*/ 1066800 h 1600200"/>
              <a:gd name="connsiteX7" fmla="*/ 0 w 18288"/>
              <a:gd name="connsiteY7" fmla="*/ 517398 h 1600200"/>
              <a:gd name="connsiteX8" fmla="*/ 0 w 18288"/>
              <a:gd name="connsiteY8" fmla="*/ 0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 h="1600200" fill="none" extrusionOk="0">
                <a:moveTo>
                  <a:pt x="0" y="0"/>
                </a:moveTo>
                <a:cubicBezTo>
                  <a:pt x="4865" y="374"/>
                  <a:pt x="13608" y="53"/>
                  <a:pt x="18288" y="0"/>
                </a:cubicBezTo>
                <a:cubicBezTo>
                  <a:pt x="23286" y="215154"/>
                  <a:pt x="-6672" y="375145"/>
                  <a:pt x="18288" y="549402"/>
                </a:cubicBezTo>
                <a:cubicBezTo>
                  <a:pt x="43248" y="723659"/>
                  <a:pt x="44414" y="873011"/>
                  <a:pt x="18288" y="1114806"/>
                </a:cubicBezTo>
                <a:cubicBezTo>
                  <a:pt x="-7838" y="1356601"/>
                  <a:pt x="13030" y="1360490"/>
                  <a:pt x="18288" y="1600200"/>
                </a:cubicBezTo>
                <a:cubicBezTo>
                  <a:pt x="10638" y="1600772"/>
                  <a:pt x="4111" y="1599793"/>
                  <a:pt x="0" y="1600200"/>
                </a:cubicBezTo>
                <a:cubicBezTo>
                  <a:pt x="-6890" y="1375807"/>
                  <a:pt x="21339" y="1304563"/>
                  <a:pt x="0" y="1066800"/>
                </a:cubicBezTo>
                <a:cubicBezTo>
                  <a:pt x="-21339" y="829037"/>
                  <a:pt x="-23009" y="689986"/>
                  <a:pt x="0" y="517398"/>
                </a:cubicBezTo>
                <a:cubicBezTo>
                  <a:pt x="23009" y="344810"/>
                  <a:pt x="-9921" y="122345"/>
                  <a:pt x="0" y="0"/>
                </a:cubicBezTo>
                <a:close/>
              </a:path>
              <a:path w="18288" h="1600200" stroke="0" extrusionOk="0">
                <a:moveTo>
                  <a:pt x="0" y="0"/>
                </a:moveTo>
                <a:cubicBezTo>
                  <a:pt x="5341" y="9"/>
                  <a:pt x="11148" y="-611"/>
                  <a:pt x="18288" y="0"/>
                </a:cubicBezTo>
                <a:cubicBezTo>
                  <a:pt x="31387" y="104987"/>
                  <a:pt x="17137" y="300374"/>
                  <a:pt x="18288" y="485394"/>
                </a:cubicBezTo>
                <a:cubicBezTo>
                  <a:pt x="19439" y="670414"/>
                  <a:pt x="37394" y="922400"/>
                  <a:pt x="18288" y="1050798"/>
                </a:cubicBezTo>
                <a:cubicBezTo>
                  <a:pt x="-818" y="1179196"/>
                  <a:pt x="6556" y="1394957"/>
                  <a:pt x="18288" y="1600200"/>
                </a:cubicBezTo>
                <a:cubicBezTo>
                  <a:pt x="12642" y="1600430"/>
                  <a:pt x="3803" y="1599869"/>
                  <a:pt x="0" y="1600200"/>
                </a:cubicBezTo>
                <a:cubicBezTo>
                  <a:pt x="10832" y="1355159"/>
                  <a:pt x="-10163" y="1159269"/>
                  <a:pt x="0" y="1034796"/>
                </a:cubicBezTo>
                <a:cubicBezTo>
                  <a:pt x="10163" y="910323"/>
                  <a:pt x="5178" y="626710"/>
                  <a:pt x="0" y="469392"/>
                </a:cubicBezTo>
                <a:cubicBezTo>
                  <a:pt x="-5178" y="312074"/>
                  <a:pt x="20387" y="137476"/>
                  <a:pt x="0" y="0"/>
                </a:cubicBezTo>
                <a:close/>
              </a:path>
            </a:pathLst>
          </a:custGeom>
          <a:solidFill>
            <a:schemeClr val="bg1"/>
          </a:solidFill>
          <a:ln w="34925">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C6621D5-8DF2-9543-A7FD-3336FD49D431}"/>
              </a:ext>
            </a:extLst>
          </p:cNvPr>
          <p:cNvSpPr>
            <a:spLocks noGrp="1"/>
          </p:cNvSpPr>
          <p:nvPr>
            <p:ph idx="1"/>
          </p:nvPr>
        </p:nvSpPr>
        <p:spPr>
          <a:xfrm>
            <a:off x="4560073" y="55631"/>
            <a:ext cx="7592303" cy="2987284"/>
          </a:xfrm>
        </p:spPr>
        <p:txBody>
          <a:bodyPr anchor="ctr">
            <a:noAutofit/>
          </a:bodyPr>
          <a:lstStyle/>
          <a:p>
            <a:pPr>
              <a:lnSpc>
                <a:spcPct val="100000"/>
              </a:lnSpc>
            </a:pPr>
            <a:r>
              <a:rPr lang="en-US" dirty="0">
                <a:solidFill>
                  <a:schemeClr val="bg1"/>
                </a:solidFill>
              </a:rPr>
              <a:t>highest accuracy from Model 1 because the algo have more score information to leverage from to predict the performance, accuracy score erodes over Model 2 and Model 3 because the algo have less score information to predict from. </a:t>
            </a:r>
          </a:p>
          <a:p>
            <a:pPr>
              <a:lnSpc>
                <a:spcPct val="100000"/>
              </a:lnSpc>
            </a:pPr>
            <a:r>
              <a:rPr lang="en-US" dirty="0">
                <a:solidFill>
                  <a:schemeClr val="bg1"/>
                </a:solidFill>
              </a:rPr>
              <a:t>Model 2 performs pretty well, and its results fit into an academic context because it allows schools and teachers to identify weak students early on to take necessary actions</a:t>
            </a:r>
            <a:r>
              <a:rPr lang="en-US" sz="1600" dirty="0">
                <a:solidFill>
                  <a:schemeClr val="bg1"/>
                </a:solidFill>
              </a:rPr>
              <a:t> </a:t>
            </a:r>
            <a:br>
              <a:rPr lang="en-US" sz="1600" dirty="0">
                <a:solidFill>
                  <a:schemeClr val="bg1"/>
                </a:solidFill>
              </a:rPr>
            </a:br>
            <a:endParaRPr lang="en-US" sz="1600" dirty="0">
              <a:solidFill>
                <a:schemeClr val="bg1"/>
              </a:solidFill>
            </a:endParaRPr>
          </a:p>
        </p:txBody>
      </p:sp>
      <p:pic>
        <p:nvPicPr>
          <p:cNvPr id="19" name="Picture 18">
            <a:extLst>
              <a:ext uri="{FF2B5EF4-FFF2-40B4-BE49-F238E27FC236}">
                <a16:creationId xmlns:a16="http://schemas.microsoft.com/office/drawing/2014/main" id="{D7DBCCF1-0880-3944-AA2D-99B0693A45CC}"/>
              </a:ext>
            </a:extLst>
          </p:cNvPr>
          <p:cNvPicPr/>
          <p:nvPr/>
        </p:nvPicPr>
        <p:blipFill>
          <a:blip r:embed="rId2"/>
          <a:stretch>
            <a:fillRect/>
          </a:stretch>
        </p:blipFill>
        <p:spPr>
          <a:xfrm>
            <a:off x="3238500" y="2735265"/>
            <a:ext cx="5943600" cy="4020185"/>
          </a:xfrm>
          <a:prstGeom prst="rect">
            <a:avLst/>
          </a:prstGeom>
        </p:spPr>
      </p:pic>
    </p:spTree>
    <p:extLst>
      <p:ext uri="{BB962C8B-B14F-4D97-AF65-F5344CB8AC3E}">
        <p14:creationId xmlns:p14="http://schemas.microsoft.com/office/powerpoint/2010/main" val="1403773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C6C333-C190-DB4A-A179-29DBB27382E6}"/>
              </a:ext>
            </a:extLst>
          </p:cNvPr>
          <p:cNvSpPr>
            <a:spLocks noGrp="1"/>
          </p:cNvSpPr>
          <p:nvPr>
            <p:ph type="title"/>
          </p:nvPr>
        </p:nvSpPr>
        <p:spPr>
          <a:xfrm>
            <a:off x="630936" y="640080"/>
            <a:ext cx="4818888" cy="1481328"/>
          </a:xfrm>
        </p:spPr>
        <p:txBody>
          <a:bodyPr anchor="b">
            <a:normAutofit/>
          </a:bodyPr>
          <a:lstStyle/>
          <a:p>
            <a:pPr>
              <a:lnSpc>
                <a:spcPct val="90000"/>
              </a:lnSpc>
            </a:pPr>
            <a:r>
              <a:rPr lang="en-US" sz="4800" dirty="0"/>
              <a:t>4. RESULTS – CONFUSION MATRICES AND ROC CURVES</a:t>
            </a:r>
          </a:p>
        </p:txBody>
      </p:sp>
      <p:sp>
        <p:nvSpPr>
          <p:cNvPr id="19"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AB96C6"/>
          </a:solidFill>
          <a:ln w="38100" cap="rnd">
            <a:solidFill>
              <a:srgbClr val="AB96C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C6621D5-8DF2-9543-A7FD-3336FD49D431}"/>
              </a:ext>
            </a:extLst>
          </p:cNvPr>
          <p:cNvSpPr>
            <a:spLocks noGrp="1"/>
          </p:cNvSpPr>
          <p:nvPr>
            <p:ph idx="1"/>
          </p:nvPr>
        </p:nvSpPr>
        <p:spPr>
          <a:xfrm>
            <a:off x="474577" y="2857500"/>
            <a:ext cx="4377263" cy="3547872"/>
          </a:xfrm>
        </p:spPr>
        <p:txBody>
          <a:bodyPr anchor="t">
            <a:normAutofit lnSpcReduction="10000"/>
          </a:bodyPr>
          <a:lstStyle/>
          <a:p>
            <a:pPr>
              <a:lnSpc>
                <a:spcPct val="100000"/>
              </a:lnSpc>
            </a:pPr>
            <a:r>
              <a:rPr lang="en-US" dirty="0"/>
              <a:t>Model 2 is quite accurate and allows the most actionable insights for educators to help teachers improve students performance before it’s too close to the end of the semester</a:t>
            </a:r>
          </a:p>
          <a:p>
            <a:pPr>
              <a:lnSpc>
                <a:spcPct val="100000"/>
              </a:lnSpc>
            </a:pPr>
            <a:r>
              <a:rPr lang="en-US" dirty="0"/>
              <a:t>Display Random Forest Classification’s  Confusion Matrix and ROC Curves for Model 2 for both the Math and Portuguese dataset because these were the best models</a:t>
            </a:r>
          </a:p>
        </p:txBody>
      </p:sp>
      <mc:AlternateContent xmlns:mc="http://schemas.openxmlformats.org/markup-compatibility/2006">
        <mc:Choice xmlns:p14="http://schemas.microsoft.com/office/powerpoint/2010/main" Requires="p14">
          <p:contentPart p14:bwMode="auto" r:id="rId2">
            <p14:nvContentPartPr>
              <p14:cNvPr id="21" name="Ink 20">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p:pic>
            <p:nvPicPr>
              <p:cNvPr id="21" name="Ink 20">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11" name="Picture 10">
            <a:extLst>
              <a:ext uri="{FF2B5EF4-FFF2-40B4-BE49-F238E27FC236}">
                <a16:creationId xmlns:a16="http://schemas.microsoft.com/office/drawing/2014/main" id="{E6F59C30-8EDD-6145-9421-A5F9022D6649}"/>
              </a:ext>
            </a:extLst>
          </p:cNvPr>
          <p:cNvPicPr>
            <a:picLocks noChangeAspect="1"/>
          </p:cNvPicPr>
          <p:nvPr/>
        </p:nvPicPr>
        <p:blipFill>
          <a:blip r:embed="rId4"/>
          <a:stretch>
            <a:fillRect/>
          </a:stretch>
        </p:blipFill>
        <p:spPr>
          <a:xfrm>
            <a:off x="4886613" y="4005399"/>
            <a:ext cx="3744468" cy="2496312"/>
          </a:xfrm>
          <a:prstGeom prst="rect">
            <a:avLst/>
          </a:prstGeom>
        </p:spPr>
      </p:pic>
      <p:pic>
        <p:nvPicPr>
          <p:cNvPr id="13" name="Picture 12">
            <a:extLst>
              <a:ext uri="{FF2B5EF4-FFF2-40B4-BE49-F238E27FC236}">
                <a16:creationId xmlns:a16="http://schemas.microsoft.com/office/drawing/2014/main" id="{7C86BF0B-9F15-B246-9641-04E1E3E599C1}"/>
              </a:ext>
            </a:extLst>
          </p:cNvPr>
          <p:cNvPicPr>
            <a:picLocks noChangeAspect="1"/>
          </p:cNvPicPr>
          <p:nvPr/>
        </p:nvPicPr>
        <p:blipFill>
          <a:blip r:embed="rId5"/>
          <a:stretch>
            <a:fillRect/>
          </a:stretch>
        </p:blipFill>
        <p:spPr>
          <a:xfrm>
            <a:off x="5072367" y="1388810"/>
            <a:ext cx="3285588" cy="2496312"/>
          </a:xfrm>
          <a:prstGeom prst="rect">
            <a:avLst/>
          </a:prstGeom>
        </p:spPr>
      </p:pic>
      <p:pic>
        <p:nvPicPr>
          <p:cNvPr id="15" name="Picture 14">
            <a:extLst>
              <a:ext uri="{FF2B5EF4-FFF2-40B4-BE49-F238E27FC236}">
                <a16:creationId xmlns:a16="http://schemas.microsoft.com/office/drawing/2014/main" id="{20DA84B8-2E70-A14E-916F-176969AF1186}"/>
              </a:ext>
            </a:extLst>
          </p:cNvPr>
          <p:cNvPicPr>
            <a:picLocks noChangeAspect="1"/>
          </p:cNvPicPr>
          <p:nvPr/>
        </p:nvPicPr>
        <p:blipFill>
          <a:blip r:embed="rId6"/>
          <a:stretch>
            <a:fillRect/>
          </a:stretch>
        </p:blipFill>
        <p:spPr>
          <a:xfrm>
            <a:off x="8408597" y="3947456"/>
            <a:ext cx="3818176" cy="2545450"/>
          </a:xfrm>
          <a:prstGeom prst="rect">
            <a:avLst/>
          </a:prstGeom>
        </p:spPr>
      </p:pic>
      <p:pic>
        <p:nvPicPr>
          <p:cNvPr id="18" name="Picture 17">
            <a:extLst>
              <a:ext uri="{FF2B5EF4-FFF2-40B4-BE49-F238E27FC236}">
                <a16:creationId xmlns:a16="http://schemas.microsoft.com/office/drawing/2014/main" id="{767FB7D3-8F8F-F54B-9DD7-790E5812BAC8}"/>
              </a:ext>
            </a:extLst>
          </p:cNvPr>
          <p:cNvPicPr>
            <a:picLocks noChangeAspect="1"/>
          </p:cNvPicPr>
          <p:nvPr/>
        </p:nvPicPr>
        <p:blipFill>
          <a:blip r:embed="rId7"/>
          <a:stretch>
            <a:fillRect/>
          </a:stretch>
        </p:blipFill>
        <p:spPr>
          <a:xfrm>
            <a:off x="8465261" y="1357459"/>
            <a:ext cx="3414678" cy="2715768"/>
          </a:xfrm>
          <a:prstGeom prst="rect">
            <a:avLst/>
          </a:prstGeom>
        </p:spPr>
      </p:pic>
      <p:sp>
        <p:nvSpPr>
          <p:cNvPr id="20" name="Rectangle 19">
            <a:extLst>
              <a:ext uri="{FF2B5EF4-FFF2-40B4-BE49-F238E27FC236}">
                <a16:creationId xmlns:a16="http://schemas.microsoft.com/office/drawing/2014/main" id="{B68433FF-E035-3A4D-9A84-504661AC6495}"/>
              </a:ext>
            </a:extLst>
          </p:cNvPr>
          <p:cNvSpPr/>
          <p:nvPr/>
        </p:nvSpPr>
        <p:spPr>
          <a:xfrm>
            <a:off x="4888773" y="153188"/>
            <a:ext cx="3742308" cy="1477328"/>
          </a:xfrm>
          <a:prstGeom prst="rect">
            <a:avLst/>
          </a:prstGeom>
        </p:spPr>
        <p:txBody>
          <a:bodyPr wrap="square">
            <a:spAutoFit/>
          </a:bodyPr>
          <a:lstStyle/>
          <a:p>
            <a:r>
              <a:rPr lang="en-US" b="1" dirty="0">
                <a:solidFill>
                  <a:srgbClr val="002060"/>
                </a:solidFill>
              </a:rPr>
              <a:t>Math, Model 2:</a:t>
            </a:r>
          </a:p>
          <a:p>
            <a:pPr marL="285750" indent="-285750">
              <a:buFont typeface="Arial" panose="020B0604020202020204" pitchFamily="34" charset="0"/>
              <a:buChar char="•"/>
            </a:pPr>
            <a:r>
              <a:rPr lang="en-US" b="1" dirty="0">
                <a:solidFill>
                  <a:srgbClr val="002060"/>
                </a:solidFill>
              </a:rPr>
              <a:t>Random Forest Classification (</a:t>
            </a:r>
            <a:r>
              <a:rPr lang="en-US" b="1" dirty="0" err="1">
                <a:solidFill>
                  <a:srgbClr val="002060"/>
                </a:solidFill>
              </a:rPr>
              <a:t>n_estimators</a:t>
            </a:r>
            <a:r>
              <a:rPr lang="en-US" b="1" dirty="0">
                <a:solidFill>
                  <a:srgbClr val="002060"/>
                </a:solidFill>
              </a:rPr>
              <a:t> = 100, </a:t>
            </a:r>
            <a:r>
              <a:rPr lang="en-US" b="1" dirty="0" err="1">
                <a:solidFill>
                  <a:srgbClr val="002060"/>
                </a:solidFill>
              </a:rPr>
              <a:t>random_state</a:t>
            </a:r>
            <a:r>
              <a:rPr lang="en-US" b="1" dirty="0">
                <a:solidFill>
                  <a:srgbClr val="002060"/>
                </a:solidFill>
              </a:rPr>
              <a:t> = 42, </a:t>
            </a:r>
            <a:r>
              <a:rPr lang="en-US" b="1" dirty="0" err="1">
                <a:solidFill>
                  <a:srgbClr val="002060"/>
                </a:solidFill>
              </a:rPr>
              <a:t>max_depth</a:t>
            </a:r>
            <a:r>
              <a:rPr lang="en-US" b="1" dirty="0">
                <a:solidFill>
                  <a:srgbClr val="002060"/>
                </a:solidFill>
              </a:rPr>
              <a:t> = 9, </a:t>
            </a:r>
            <a:r>
              <a:rPr lang="en-US" b="1" dirty="0" err="1">
                <a:solidFill>
                  <a:srgbClr val="002060"/>
                </a:solidFill>
              </a:rPr>
              <a:t>max_features</a:t>
            </a:r>
            <a:r>
              <a:rPr lang="en-US" b="1" dirty="0">
                <a:solidFill>
                  <a:srgbClr val="002060"/>
                </a:solidFill>
              </a:rPr>
              <a:t> = 0.625)</a:t>
            </a:r>
          </a:p>
          <a:p>
            <a:pPr marL="285750" indent="-285750">
              <a:buFont typeface="Arial" panose="020B0604020202020204" pitchFamily="34" charset="0"/>
              <a:buChar char="•"/>
            </a:pPr>
            <a:r>
              <a:rPr lang="en-US" b="1" dirty="0">
                <a:solidFill>
                  <a:srgbClr val="002060"/>
                </a:solidFill>
              </a:rPr>
              <a:t>Test accuracy: 0.924</a:t>
            </a:r>
            <a:br>
              <a:rPr lang="en-US" b="1" dirty="0">
                <a:solidFill>
                  <a:srgbClr val="002060"/>
                </a:solidFill>
              </a:rPr>
            </a:br>
            <a:endParaRPr lang="en-US" b="1" dirty="0">
              <a:solidFill>
                <a:srgbClr val="002060"/>
              </a:solidFill>
            </a:endParaRPr>
          </a:p>
        </p:txBody>
      </p:sp>
      <p:sp>
        <p:nvSpPr>
          <p:cNvPr id="22" name="Rectangle 21">
            <a:extLst>
              <a:ext uri="{FF2B5EF4-FFF2-40B4-BE49-F238E27FC236}">
                <a16:creationId xmlns:a16="http://schemas.microsoft.com/office/drawing/2014/main" id="{060B9F86-F024-C545-9DBE-8DA5A8F0AFEF}"/>
              </a:ext>
            </a:extLst>
          </p:cNvPr>
          <p:cNvSpPr/>
          <p:nvPr/>
        </p:nvSpPr>
        <p:spPr>
          <a:xfrm>
            <a:off x="8481742" y="121959"/>
            <a:ext cx="3818176" cy="1200329"/>
          </a:xfrm>
          <a:prstGeom prst="rect">
            <a:avLst/>
          </a:prstGeom>
        </p:spPr>
        <p:txBody>
          <a:bodyPr wrap="square">
            <a:spAutoFit/>
          </a:bodyPr>
          <a:lstStyle/>
          <a:p>
            <a:r>
              <a:rPr lang="en-US" b="1" dirty="0">
                <a:solidFill>
                  <a:srgbClr val="002060"/>
                </a:solidFill>
              </a:rPr>
              <a:t>Portuguese Model 2:</a:t>
            </a:r>
          </a:p>
          <a:p>
            <a:pPr marL="285750" indent="-285750">
              <a:buFont typeface="Arial" panose="020B0604020202020204" pitchFamily="34" charset="0"/>
              <a:buChar char="•"/>
            </a:pPr>
            <a:r>
              <a:rPr lang="en-US" b="1" dirty="0">
                <a:solidFill>
                  <a:srgbClr val="002060"/>
                </a:solidFill>
              </a:rPr>
              <a:t>Random Forest Classification (</a:t>
            </a:r>
            <a:r>
              <a:rPr lang="en-US" b="1" dirty="0" err="1">
                <a:solidFill>
                  <a:srgbClr val="002060"/>
                </a:solidFill>
              </a:rPr>
              <a:t>n_estimators</a:t>
            </a:r>
            <a:r>
              <a:rPr lang="en-US" b="1" dirty="0">
                <a:solidFill>
                  <a:srgbClr val="002060"/>
                </a:solidFill>
              </a:rPr>
              <a:t> = 100, </a:t>
            </a:r>
            <a:r>
              <a:rPr lang="en-US" b="1" dirty="0" err="1">
                <a:solidFill>
                  <a:srgbClr val="002060"/>
                </a:solidFill>
              </a:rPr>
              <a:t>random_state</a:t>
            </a:r>
            <a:r>
              <a:rPr lang="en-US" b="1" dirty="0">
                <a:solidFill>
                  <a:srgbClr val="002060"/>
                </a:solidFill>
              </a:rPr>
              <a:t> = 42, </a:t>
            </a:r>
            <a:r>
              <a:rPr lang="en-US" b="1" dirty="0" err="1">
                <a:solidFill>
                  <a:srgbClr val="002060"/>
                </a:solidFill>
              </a:rPr>
              <a:t>max_depth</a:t>
            </a:r>
            <a:r>
              <a:rPr lang="en-US" b="1" dirty="0">
                <a:solidFill>
                  <a:srgbClr val="002060"/>
                </a:solidFill>
              </a:rPr>
              <a:t> = 2 </a:t>
            </a:r>
            <a:r>
              <a:rPr lang="en-US" b="1" dirty="0" err="1">
                <a:solidFill>
                  <a:srgbClr val="002060"/>
                </a:solidFill>
              </a:rPr>
              <a:t>max_features</a:t>
            </a:r>
            <a:r>
              <a:rPr lang="en-US" b="1" dirty="0">
                <a:solidFill>
                  <a:srgbClr val="002060"/>
                </a:solidFill>
              </a:rPr>
              <a:t> = 0.625)</a:t>
            </a:r>
          </a:p>
          <a:p>
            <a:pPr marL="285750" indent="-285750">
              <a:buFont typeface="Arial" panose="020B0604020202020204" pitchFamily="34" charset="0"/>
              <a:buChar char="•"/>
            </a:pPr>
            <a:r>
              <a:rPr lang="en-US" b="1" dirty="0">
                <a:solidFill>
                  <a:srgbClr val="002060"/>
                </a:solidFill>
              </a:rPr>
              <a:t>Test accuracy: 0.954</a:t>
            </a:r>
            <a:endParaRPr lang="en-US" dirty="0"/>
          </a:p>
        </p:txBody>
      </p:sp>
    </p:spTree>
    <p:extLst>
      <p:ext uri="{BB962C8B-B14F-4D97-AF65-F5344CB8AC3E}">
        <p14:creationId xmlns:p14="http://schemas.microsoft.com/office/powerpoint/2010/main" val="257410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C6C333-C190-DB4A-A179-29DBB27382E6}"/>
              </a:ext>
            </a:extLst>
          </p:cNvPr>
          <p:cNvSpPr>
            <a:spLocks noGrp="1"/>
          </p:cNvSpPr>
          <p:nvPr>
            <p:ph type="title"/>
          </p:nvPr>
        </p:nvSpPr>
        <p:spPr>
          <a:xfrm>
            <a:off x="630936" y="640080"/>
            <a:ext cx="4818888" cy="1481328"/>
          </a:xfrm>
        </p:spPr>
        <p:txBody>
          <a:bodyPr anchor="b">
            <a:normAutofit/>
          </a:bodyPr>
          <a:lstStyle/>
          <a:p>
            <a:pPr>
              <a:lnSpc>
                <a:spcPct val="90000"/>
              </a:lnSpc>
            </a:pPr>
            <a:r>
              <a:rPr lang="en-US" sz="4800" dirty="0">
                <a:solidFill>
                  <a:srgbClr val="7030A0"/>
                </a:solidFill>
              </a:rPr>
              <a:t>4. RESULTS – FEATURE IMPORTANCES</a:t>
            </a:r>
          </a:p>
        </p:txBody>
      </p:sp>
      <p:sp>
        <p:nvSpPr>
          <p:cNvPr id="19"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AB96C6"/>
          </a:solidFill>
          <a:ln w="38100" cap="rnd">
            <a:solidFill>
              <a:srgbClr val="AB96C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C6621D5-8DF2-9543-A7FD-3336FD49D431}"/>
              </a:ext>
            </a:extLst>
          </p:cNvPr>
          <p:cNvSpPr>
            <a:spLocks noGrp="1"/>
          </p:cNvSpPr>
          <p:nvPr>
            <p:ph idx="1"/>
          </p:nvPr>
        </p:nvSpPr>
        <p:spPr>
          <a:xfrm>
            <a:off x="509350" y="2574036"/>
            <a:ext cx="4591162" cy="3927675"/>
          </a:xfrm>
        </p:spPr>
        <p:txBody>
          <a:bodyPr anchor="t">
            <a:noAutofit/>
          </a:bodyPr>
          <a:lstStyle/>
          <a:p>
            <a:pPr>
              <a:lnSpc>
                <a:spcPct val="100000"/>
              </a:lnSpc>
            </a:pPr>
            <a:r>
              <a:rPr lang="en-US" sz="1800" dirty="0"/>
              <a:t>Features importance varies by model, but there are some commonality. </a:t>
            </a:r>
          </a:p>
          <a:p>
            <a:pPr>
              <a:lnSpc>
                <a:spcPct val="100000"/>
              </a:lnSpc>
            </a:pPr>
            <a:r>
              <a:rPr lang="en-US" sz="1800" dirty="0"/>
              <a:t>For Models 1 and 2, the midterm scores are the most important features. </a:t>
            </a:r>
          </a:p>
          <a:p>
            <a:pPr>
              <a:lnSpc>
                <a:spcPct val="100000"/>
              </a:lnSpc>
            </a:pPr>
            <a:r>
              <a:rPr lang="en-US" sz="1800" dirty="0"/>
              <a:t>Other important features are </a:t>
            </a:r>
            <a:r>
              <a:rPr lang="en-US" sz="1800" b="1" dirty="0"/>
              <a:t>romantic status, internet access, the jobs of the parents, absences, and school supplement and fam supplement.</a:t>
            </a:r>
            <a:r>
              <a:rPr lang="en-US" sz="1800" dirty="0"/>
              <a:t> </a:t>
            </a:r>
          </a:p>
          <a:p>
            <a:pPr>
              <a:lnSpc>
                <a:spcPct val="100000"/>
              </a:lnSpc>
            </a:pPr>
            <a:r>
              <a:rPr lang="en-US" sz="1800" dirty="0"/>
              <a:t>Some of the </a:t>
            </a:r>
            <a:r>
              <a:rPr lang="en-US" sz="1800" b="1" dirty="0"/>
              <a:t>least important features are health, family size &amp; relationship, and travel time.</a:t>
            </a:r>
            <a:r>
              <a:rPr lang="en-US" sz="1800" dirty="0"/>
              <a:t> </a:t>
            </a:r>
          </a:p>
          <a:p>
            <a:pPr>
              <a:lnSpc>
                <a:spcPct val="100000"/>
              </a:lnSpc>
            </a:pPr>
            <a:r>
              <a:rPr lang="en-US" sz="1800" dirty="0"/>
              <a:t>Educators should focus on helping students navigate adolescent relationships in a way that could positively impact their performance, work closely with parents of students who have weak performance, and provide more supplement when necessary. </a:t>
            </a:r>
            <a:endParaRPr lang="en-US" sz="1800" dirty="0">
              <a:solidFill>
                <a:schemeClr val="bg1"/>
              </a:solidFill>
            </a:endParaRPr>
          </a:p>
        </p:txBody>
      </p:sp>
      <mc:AlternateContent xmlns:mc="http://schemas.openxmlformats.org/markup-compatibility/2006">
        <mc:Choice xmlns:p14="http://schemas.microsoft.com/office/powerpoint/2010/main" Requires="p14">
          <p:contentPart p14:bwMode="auto" r:id="rId2">
            <p14:nvContentPartPr>
              <p14:cNvPr id="21" name="Ink 20">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p:pic>
            <p:nvPicPr>
              <p:cNvPr id="21" name="Ink 20">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14" name="Picture 13">
            <a:extLst>
              <a:ext uri="{FF2B5EF4-FFF2-40B4-BE49-F238E27FC236}">
                <a16:creationId xmlns:a16="http://schemas.microsoft.com/office/drawing/2014/main" id="{BDA78439-BDFA-054D-BBC6-3DD5DCD18899}"/>
              </a:ext>
            </a:extLst>
          </p:cNvPr>
          <p:cNvPicPr>
            <a:picLocks noChangeAspect="1"/>
          </p:cNvPicPr>
          <p:nvPr/>
        </p:nvPicPr>
        <p:blipFill>
          <a:blip r:embed="rId4"/>
          <a:stretch>
            <a:fillRect/>
          </a:stretch>
        </p:blipFill>
        <p:spPr>
          <a:xfrm>
            <a:off x="5449824" y="51885"/>
            <a:ext cx="2898101" cy="2173576"/>
          </a:xfrm>
          <a:prstGeom prst="rect">
            <a:avLst/>
          </a:prstGeom>
        </p:spPr>
      </p:pic>
      <p:pic>
        <p:nvPicPr>
          <p:cNvPr id="16" name="Picture 15">
            <a:extLst>
              <a:ext uri="{FF2B5EF4-FFF2-40B4-BE49-F238E27FC236}">
                <a16:creationId xmlns:a16="http://schemas.microsoft.com/office/drawing/2014/main" id="{2F3E4BC3-5FC6-A841-8E82-0ADB4137118A}"/>
              </a:ext>
            </a:extLst>
          </p:cNvPr>
          <p:cNvPicPr>
            <a:picLocks noChangeAspect="1"/>
          </p:cNvPicPr>
          <p:nvPr/>
        </p:nvPicPr>
        <p:blipFill>
          <a:blip r:embed="rId5"/>
          <a:stretch>
            <a:fillRect/>
          </a:stretch>
        </p:blipFill>
        <p:spPr>
          <a:xfrm>
            <a:off x="5517549" y="4570151"/>
            <a:ext cx="3350591" cy="2203704"/>
          </a:xfrm>
          <a:prstGeom prst="rect">
            <a:avLst/>
          </a:prstGeom>
        </p:spPr>
      </p:pic>
      <p:pic>
        <p:nvPicPr>
          <p:cNvPr id="23" name="Picture 22">
            <a:extLst>
              <a:ext uri="{FF2B5EF4-FFF2-40B4-BE49-F238E27FC236}">
                <a16:creationId xmlns:a16="http://schemas.microsoft.com/office/drawing/2014/main" id="{80E9AF8D-E1DB-8B4B-9E24-2819AB1C67B8}"/>
              </a:ext>
            </a:extLst>
          </p:cNvPr>
          <p:cNvPicPr>
            <a:picLocks noChangeAspect="1"/>
          </p:cNvPicPr>
          <p:nvPr/>
        </p:nvPicPr>
        <p:blipFill>
          <a:blip r:embed="rId6"/>
          <a:stretch>
            <a:fillRect/>
          </a:stretch>
        </p:blipFill>
        <p:spPr>
          <a:xfrm>
            <a:off x="5285611" y="2225461"/>
            <a:ext cx="3207115" cy="1875128"/>
          </a:xfrm>
          <a:prstGeom prst="rect">
            <a:avLst/>
          </a:prstGeom>
        </p:spPr>
      </p:pic>
      <p:pic>
        <p:nvPicPr>
          <p:cNvPr id="7" name="Picture 6">
            <a:extLst>
              <a:ext uri="{FF2B5EF4-FFF2-40B4-BE49-F238E27FC236}">
                <a16:creationId xmlns:a16="http://schemas.microsoft.com/office/drawing/2014/main" id="{9F8B5EAD-6454-3C46-82A5-B33206F81F29}"/>
              </a:ext>
            </a:extLst>
          </p:cNvPr>
          <p:cNvPicPr>
            <a:picLocks noChangeAspect="1"/>
          </p:cNvPicPr>
          <p:nvPr/>
        </p:nvPicPr>
        <p:blipFill>
          <a:blip r:embed="rId7"/>
          <a:stretch>
            <a:fillRect/>
          </a:stretch>
        </p:blipFill>
        <p:spPr>
          <a:xfrm>
            <a:off x="8936182" y="2225461"/>
            <a:ext cx="2888950" cy="1866495"/>
          </a:xfrm>
          <a:prstGeom prst="rect">
            <a:avLst/>
          </a:prstGeom>
        </p:spPr>
      </p:pic>
      <p:pic>
        <p:nvPicPr>
          <p:cNvPr id="9" name="Picture 8">
            <a:extLst>
              <a:ext uri="{FF2B5EF4-FFF2-40B4-BE49-F238E27FC236}">
                <a16:creationId xmlns:a16="http://schemas.microsoft.com/office/drawing/2014/main" id="{8260C64B-5B8C-D54A-BBEF-59598B0EBFC8}"/>
              </a:ext>
            </a:extLst>
          </p:cNvPr>
          <p:cNvPicPr>
            <a:picLocks noChangeAspect="1"/>
          </p:cNvPicPr>
          <p:nvPr/>
        </p:nvPicPr>
        <p:blipFill>
          <a:blip r:embed="rId8"/>
          <a:stretch>
            <a:fillRect/>
          </a:stretch>
        </p:blipFill>
        <p:spPr>
          <a:xfrm>
            <a:off x="8820912" y="51885"/>
            <a:ext cx="2898101" cy="2173576"/>
          </a:xfrm>
          <a:prstGeom prst="rect">
            <a:avLst/>
          </a:prstGeom>
        </p:spPr>
      </p:pic>
      <p:pic>
        <p:nvPicPr>
          <p:cNvPr id="12" name="Picture 11">
            <a:extLst>
              <a:ext uri="{FF2B5EF4-FFF2-40B4-BE49-F238E27FC236}">
                <a16:creationId xmlns:a16="http://schemas.microsoft.com/office/drawing/2014/main" id="{905ACC9D-31F9-9341-8703-61AE032BDB6F}"/>
              </a:ext>
            </a:extLst>
          </p:cNvPr>
          <p:cNvPicPr>
            <a:picLocks noChangeAspect="1"/>
          </p:cNvPicPr>
          <p:nvPr/>
        </p:nvPicPr>
        <p:blipFill>
          <a:blip r:embed="rId9"/>
          <a:stretch>
            <a:fillRect/>
          </a:stretch>
        </p:blipFill>
        <p:spPr>
          <a:xfrm>
            <a:off x="9032601" y="4091956"/>
            <a:ext cx="2742362" cy="2766044"/>
          </a:xfrm>
          <a:prstGeom prst="rect">
            <a:avLst/>
          </a:prstGeom>
        </p:spPr>
      </p:pic>
    </p:spTree>
    <p:extLst>
      <p:ext uri="{BB962C8B-B14F-4D97-AF65-F5344CB8AC3E}">
        <p14:creationId xmlns:p14="http://schemas.microsoft.com/office/powerpoint/2010/main" val="1227553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2E59424-33E1-4F37-8425-9F1139219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9694F8A0-A600-40AB-84BE-03637A1D7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4745565" y="-4745565"/>
            <a:ext cx="2700870" cy="12192000"/>
          </a:xfrm>
          <a:custGeom>
            <a:avLst/>
            <a:gdLst>
              <a:gd name="connsiteX0" fmla="*/ 0 w 2700870"/>
              <a:gd name="connsiteY0" fmla="*/ 0 h 12192000"/>
              <a:gd name="connsiteX1" fmla="*/ 0 w 2700870"/>
              <a:gd name="connsiteY1" fmla="*/ 12192000 h 12192000"/>
              <a:gd name="connsiteX2" fmla="*/ 2661694 w 2700870"/>
              <a:gd name="connsiteY2" fmla="*/ 12192000 h 12192000"/>
              <a:gd name="connsiteX3" fmla="*/ 2632716 w 2700870"/>
              <a:gd name="connsiteY3" fmla="*/ 11941855 h 12192000"/>
              <a:gd name="connsiteX4" fmla="*/ 2605238 w 2700870"/>
              <a:gd name="connsiteY4" fmla="*/ 10895781 h 12192000"/>
              <a:gd name="connsiteX5" fmla="*/ 2672927 w 2700870"/>
              <a:gd name="connsiteY5" fmla="*/ 9729981 h 12192000"/>
              <a:gd name="connsiteX6" fmla="*/ 2672927 w 2700870"/>
              <a:gd name="connsiteY6" fmla="*/ 9349685 h 12192000"/>
              <a:gd name="connsiteX7" fmla="*/ 2665256 w 2700870"/>
              <a:gd name="connsiteY7" fmla="*/ 8947869 h 12192000"/>
              <a:gd name="connsiteX8" fmla="*/ 2666835 w 2700870"/>
              <a:gd name="connsiteY8" fmla="*/ 7719557 h 12192000"/>
              <a:gd name="connsiteX9" fmla="*/ 2648109 w 2700870"/>
              <a:gd name="connsiteY9" fmla="*/ 6285351 h 12192000"/>
              <a:gd name="connsiteX10" fmla="*/ 2672476 w 2700870"/>
              <a:gd name="connsiteY10" fmla="*/ 5314115 h 12192000"/>
              <a:gd name="connsiteX11" fmla="*/ 2662774 w 2700870"/>
              <a:gd name="connsiteY11" fmla="*/ 4956020 h 12192000"/>
              <a:gd name="connsiteX12" fmla="*/ 2679020 w 2700870"/>
              <a:gd name="connsiteY12" fmla="*/ 4142653 h 12192000"/>
              <a:gd name="connsiteX13" fmla="*/ 2681951 w 2700870"/>
              <a:gd name="connsiteY13" fmla="*/ 3198141 h 12192000"/>
              <a:gd name="connsiteX14" fmla="*/ 2632541 w 2700870"/>
              <a:gd name="connsiteY14" fmla="*/ 1982283 h 12192000"/>
              <a:gd name="connsiteX15" fmla="*/ 2667512 w 2700870"/>
              <a:gd name="connsiteY15" fmla="*/ 1445702 h 12192000"/>
              <a:gd name="connsiteX16" fmla="*/ 2660518 w 2700870"/>
              <a:gd name="connsiteY16" fmla="*/ 750797 h 12192000"/>
              <a:gd name="connsiteX17" fmla="*/ 2651539 w 2700870"/>
              <a:gd name="connsiteY17" fmla="*/ 168769 h 12192000"/>
              <a:gd name="connsiteX18" fmla="*/ 2668618 w 2700870"/>
              <a:gd name="connsiteY18" fmla="*/ 0 h 12192000"/>
              <a:gd name="connsiteX19" fmla="*/ 781493 w 2700870"/>
              <a:gd name="connsiteY19" fmla="*/ 0 h 12192000"/>
              <a:gd name="connsiteX20" fmla="*/ 409569 w 2700870"/>
              <a:gd name="connsiteY20" fmla="*/ 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00870" h="12192000">
                <a:moveTo>
                  <a:pt x="0" y="0"/>
                </a:moveTo>
                <a:lnTo>
                  <a:pt x="0" y="12192000"/>
                </a:lnTo>
                <a:lnTo>
                  <a:pt x="2661694" y="12192000"/>
                </a:lnTo>
                <a:lnTo>
                  <a:pt x="2632716" y="11941855"/>
                </a:lnTo>
                <a:cubicBezTo>
                  <a:pt x="2602362" y="11594183"/>
                  <a:pt x="2599485" y="11245047"/>
                  <a:pt x="2605238" y="10895781"/>
                </a:cubicBezTo>
                <a:cubicBezTo>
                  <a:pt x="2611558" y="10506425"/>
                  <a:pt x="2629380" y="10117297"/>
                  <a:pt x="2672927" y="9729981"/>
                </a:cubicBezTo>
                <a:cubicBezTo>
                  <a:pt x="2684548" y="9603480"/>
                  <a:pt x="2684548" y="9476187"/>
                  <a:pt x="2672927" y="9349685"/>
                </a:cubicBezTo>
                <a:cubicBezTo>
                  <a:pt x="2663496" y="9215958"/>
                  <a:pt x="2660924" y="9081848"/>
                  <a:pt x="2665256" y="8947869"/>
                </a:cubicBezTo>
                <a:cubicBezTo>
                  <a:pt x="2678116" y="8538360"/>
                  <a:pt x="2648559" y="8128618"/>
                  <a:pt x="2666835" y="7719557"/>
                </a:cubicBezTo>
                <a:cubicBezTo>
                  <a:pt x="2688269" y="7240958"/>
                  <a:pt x="2663226" y="6763493"/>
                  <a:pt x="2648109" y="6285351"/>
                </a:cubicBezTo>
                <a:cubicBezTo>
                  <a:pt x="2637956" y="5961455"/>
                  <a:pt x="2631636" y="5637330"/>
                  <a:pt x="2672476" y="5314115"/>
                </a:cubicBezTo>
                <a:cubicBezTo>
                  <a:pt x="2687594" y="5195204"/>
                  <a:pt x="2674732" y="5074932"/>
                  <a:pt x="2662774" y="4956020"/>
                </a:cubicBezTo>
                <a:cubicBezTo>
                  <a:pt x="2635699" y="4683988"/>
                  <a:pt x="2650591" y="4413093"/>
                  <a:pt x="2679020" y="4142653"/>
                </a:cubicBezTo>
                <a:cubicBezTo>
                  <a:pt x="2712412" y="3827814"/>
                  <a:pt x="2702710" y="3513204"/>
                  <a:pt x="2681951" y="3198141"/>
                </a:cubicBezTo>
                <a:cubicBezTo>
                  <a:pt x="2655103" y="2793383"/>
                  <a:pt x="2621257" y="2389987"/>
                  <a:pt x="2632541" y="1982283"/>
                </a:cubicBezTo>
                <a:cubicBezTo>
                  <a:pt x="2637279" y="1803119"/>
                  <a:pt x="2653299" y="1624412"/>
                  <a:pt x="2667512" y="1445702"/>
                </a:cubicBezTo>
                <a:cubicBezTo>
                  <a:pt x="2682111" y="1214217"/>
                  <a:pt x="2679764" y="981948"/>
                  <a:pt x="2660518" y="750797"/>
                </a:cubicBezTo>
                <a:cubicBezTo>
                  <a:pt x="2647658" y="556628"/>
                  <a:pt x="2639366" y="362460"/>
                  <a:pt x="2651539" y="168769"/>
                </a:cubicBezTo>
                <a:lnTo>
                  <a:pt x="2668618" y="0"/>
                </a:lnTo>
                <a:lnTo>
                  <a:pt x="781493" y="0"/>
                </a:lnTo>
                <a:lnTo>
                  <a:pt x="409569" y="0"/>
                </a:lnTo>
                <a:close/>
              </a:path>
            </a:pathLst>
          </a:custGeom>
          <a:solidFill>
            <a:srgbClr val="AB96C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0C6C333-C190-DB4A-A179-29DBB27382E6}"/>
              </a:ext>
            </a:extLst>
          </p:cNvPr>
          <p:cNvSpPr>
            <a:spLocks noGrp="1"/>
          </p:cNvSpPr>
          <p:nvPr>
            <p:ph type="title"/>
          </p:nvPr>
        </p:nvSpPr>
        <p:spPr>
          <a:xfrm>
            <a:off x="630936" y="749173"/>
            <a:ext cx="3475383" cy="1600200"/>
          </a:xfrm>
        </p:spPr>
        <p:txBody>
          <a:bodyPr anchor="ctr">
            <a:normAutofit/>
          </a:bodyPr>
          <a:lstStyle/>
          <a:p>
            <a:pPr>
              <a:lnSpc>
                <a:spcPct val="90000"/>
              </a:lnSpc>
            </a:pPr>
            <a:r>
              <a:rPr lang="en-US" sz="3700" dirty="0">
                <a:solidFill>
                  <a:schemeClr val="bg1"/>
                </a:solidFill>
              </a:rPr>
              <a:t>4. OUTLOOK</a:t>
            </a:r>
          </a:p>
        </p:txBody>
      </p:sp>
      <p:sp>
        <p:nvSpPr>
          <p:cNvPr id="24"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49173"/>
            <a:ext cx="18288" cy="1600200"/>
          </a:xfrm>
          <a:custGeom>
            <a:avLst/>
            <a:gdLst>
              <a:gd name="connsiteX0" fmla="*/ 0 w 18288"/>
              <a:gd name="connsiteY0" fmla="*/ 0 h 1600200"/>
              <a:gd name="connsiteX1" fmla="*/ 18288 w 18288"/>
              <a:gd name="connsiteY1" fmla="*/ 0 h 1600200"/>
              <a:gd name="connsiteX2" fmla="*/ 18288 w 18288"/>
              <a:gd name="connsiteY2" fmla="*/ 549402 h 1600200"/>
              <a:gd name="connsiteX3" fmla="*/ 18288 w 18288"/>
              <a:gd name="connsiteY3" fmla="*/ 1114806 h 1600200"/>
              <a:gd name="connsiteX4" fmla="*/ 18288 w 18288"/>
              <a:gd name="connsiteY4" fmla="*/ 1600200 h 1600200"/>
              <a:gd name="connsiteX5" fmla="*/ 0 w 18288"/>
              <a:gd name="connsiteY5" fmla="*/ 1600200 h 1600200"/>
              <a:gd name="connsiteX6" fmla="*/ 0 w 18288"/>
              <a:gd name="connsiteY6" fmla="*/ 1066800 h 1600200"/>
              <a:gd name="connsiteX7" fmla="*/ 0 w 18288"/>
              <a:gd name="connsiteY7" fmla="*/ 517398 h 1600200"/>
              <a:gd name="connsiteX8" fmla="*/ 0 w 18288"/>
              <a:gd name="connsiteY8" fmla="*/ 0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 h="1600200" fill="none" extrusionOk="0">
                <a:moveTo>
                  <a:pt x="0" y="0"/>
                </a:moveTo>
                <a:cubicBezTo>
                  <a:pt x="4865" y="374"/>
                  <a:pt x="13608" y="53"/>
                  <a:pt x="18288" y="0"/>
                </a:cubicBezTo>
                <a:cubicBezTo>
                  <a:pt x="23286" y="215154"/>
                  <a:pt x="-6672" y="375145"/>
                  <a:pt x="18288" y="549402"/>
                </a:cubicBezTo>
                <a:cubicBezTo>
                  <a:pt x="43248" y="723659"/>
                  <a:pt x="44414" y="873011"/>
                  <a:pt x="18288" y="1114806"/>
                </a:cubicBezTo>
                <a:cubicBezTo>
                  <a:pt x="-7838" y="1356601"/>
                  <a:pt x="13030" y="1360490"/>
                  <a:pt x="18288" y="1600200"/>
                </a:cubicBezTo>
                <a:cubicBezTo>
                  <a:pt x="10638" y="1600772"/>
                  <a:pt x="4111" y="1599793"/>
                  <a:pt x="0" y="1600200"/>
                </a:cubicBezTo>
                <a:cubicBezTo>
                  <a:pt x="-6890" y="1375807"/>
                  <a:pt x="21339" y="1304563"/>
                  <a:pt x="0" y="1066800"/>
                </a:cubicBezTo>
                <a:cubicBezTo>
                  <a:pt x="-21339" y="829037"/>
                  <a:pt x="-23009" y="689986"/>
                  <a:pt x="0" y="517398"/>
                </a:cubicBezTo>
                <a:cubicBezTo>
                  <a:pt x="23009" y="344810"/>
                  <a:pt x="-9921" y="122345"/>
                  <a:pt x="0" y="0"/>
                </a:cubicBezTo>
                <a:close/>
              </a:path>
              <a:path w="18288" h="1600200" stroke="0" extrusionOk="0">
                <a:moveTo>
                  <a:pt x="0" y="0"/>
                </a:moveTo>
                <a:cubicBezTo>
                  <a:pt x="5341" y="9"/>
                  <a:pt x="11148" y="-611"/>
                  <a:pt x="18288" y="0"/>
                </a:cubicBezTo>
                <a:cubicBezTo>
                  <a:pt x="31387" y="104987"/>
                  <a:pt x="17137" y="300374"/>
                  <a:pt x="18288" y="485394"/>
                </a:cubicBezTo>
                <a:cubicBezTo>
                  <a:pt x="19439" y="670414"/>
                  <a:pt x="37394" y="922400"/>
                  <a:pt x="18288" y="1050798"/>
                </a:cubicBezTo>
                <a:cubicBezTo>
                  <a:pt x="-818" y="1179196"/>
                  <a:pt x="6556" y="1394957"/>
                  <a:pt x="18288" y="1600200"/>
                </a:cubicBezTo>
                <a:cubicBezTo>
                  <a:pt x="12642" y="1600430"/>
                  <a:pt x="3803" y="1599869"/>
                  <a:pt x="0" y="1600200"/>
                </a:cubicBezTo>
                <a:cubicBezTo>
                  <a:pt x="10832" y="1355159"/>
                  <a:pt x="-10163" y="1159269"/>
                  <a:pt x="0" y="1034796"/>
                </a:cubicBezTo>
                <a:cubicBezTo>
                  <a:pt x="10163" y="910323"/>
                  <a:pt x="5178" y="626710"/>
                  <a:pt x="0" y="469392"/>
                </a:cubicBezTo>
                <a:cubicBezTo>
                  <a:pt x="-5178" y="312074"/>
                  <a:pt x="20387" y="137476"/>
                  <a:pt x="0" y="0"/>
                </a:cubicBezTo>
                <a:close/>
              </a:path>
            </a:pathLst>
          </a:custGeom>
          <a:solidFill>
            <a:schemeClr val="bg1"/>
          </a:solidFill>
          <a:ln w="34925">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C6621D5-8DF2-9543-A7FD-3336FD49D431}"/>
              </a:ext>
            </a:extLst>
          </p:cNvPr>
          <p:cNvSpPr>
            <a:spLocks noGrp="1"/>
          </p:cNvSpPr>
          <p:nvPr>
            <p:ph idx="1"/>
          </p:nvPr>
        </p:nvSpPr>
        <p:spPr>
          <a:xfrm>
            <a:off x="4560073" y="55631"/>
            <a:ext cx="6966451" cy="2867451"/>
          </a:xfrm>
        </p:spPr>
        <p:txBody>
          <a:bodyPr anchor="ctr">
            <a:noAutofit/>
          </a:bodyPr>
          <a:lstStyle/>
          <a:p>
            <a:r>
              <a:rPr lang="en-US" sz="2000" b="1" dirty="0"/>
              <a:t>Weak spots:</a:t>
            </a:r>
            <a:r>
              <a:rPr lang="en-US" sz="2000" dirty="0"/>
              <a:t> used all features for prediction</a:t>
            </a:r>
          </a:p>
          <a:p>
            <a:r>
              <a:rPr lang="en-US" sz="2000" b="1" dirty="0"/>
              <a:t>Improvement suggestions:</a:t>
            </a:r>
            <a:r>
              <a:rPr lang="en-US" sz="2000" dirty="0"/>
              <a:t> feature selection, feature engineering, multi-class classification, more complex ML models such as </a:t>
            </a:r>
            <a:r>
              <a:rPr lang="en-US" sz="2000" dirty="0" err="1"/>
              <a:t>XGBoost</a:t>
            </a:r>
            <a:r>
              <a:rPr lang="en-US" sz="2000" dirty="0"/>
              <a:t>, PCA, KNN, etc.</a:t>
            </a:r>
          </a:p>
          <a:p>
            <a:r>
              <a:rPr lang="en-US" sz="2000" b="1" dirty="0"/>
              <a:t>Additional info:</a:t>
            </a:r>
            <a:r>
              <a:rPr lang="en-US" sz="2000" dirty="0"/>
              <a:t> homework scores, school attitude, prior exposure to the subject, enjoyment of the subjects, more continuous or ordinal features, students’ performance in more countries, more holistic measures of academic performance, such as average grades across the school year or school attitude should be considered.</a:t>
            </a:r>
            <a:br>
              <a:rPr lang="en-US" sz="1600" dirty="0">
                <a:solidFill>
                  <a:schemeClr val="bg1"/>
                </a:solidFill>
              </a:rPr>
            </a:br>
            <a:endParaRPr lang="en-US" sz="1600" dirty="0">
              <a:solidFill>
                <a:schemeClr val="bg1"/>
              </a:solidFill>
            </a:endParaRPr>
          </a:p>
        </p:txBody>
      </p:sp>
      <p:pic>
        <p:nvPicPr>
          <p:cNvPr id="5122" name="Picture 2" descr="An Introduction to Feature Selection | by Jaime Zornoza | Towards Data  Science">
            <a:extLst>
              <a:ext uri="{FF2B5EF4-FFF2-40B4-BE49-F238E27FC236}">
                <a16:creationId xmlns:a16="http://schemas.microsoft.com/office/drawing/2014/main" id="{38BE21D8-5CD8-4945-87BC-97C5011EA9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664" y="3098546"/>
            <a:ext cx="5055212" cy="286745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2CEBD92-8FBF-0A47-BF66-8E09B607F44A}"/>
              </a:ext>
            </a:extLst>
          </p:cNvPr>
          <p:cNvPicPr>
            <a:picLocks noChangeAspect="1"/>
          </p:cNvPicPr>
          <p:nvPr/>
        </p:nvPicPr>
        <p:blipFill>
          <a:blip r:embed="rId3"/>
          <a:stretch>
            <a:fillRect/>
          </a:stretch>
        </p:blipFill>
        <p:spPr>
          <a:xfrm>
            <a:off x="5273921" y="2978713"/>
            <a:ext cx="4611037" cy="2572306"/>
          </a:xfrm>
          <a:prstGeom prst="rect">
            <a:avLst/>
          </a:prstGeom>
        </p:spPr>
      </p:pic>
    </p:spTree>
    <p:extLst>
      <p:ext uri="{BB962C8B-B14F-4D97-AF65-F5344CB8AC3E}">
        <p14:creationId xmlns:p14="http://schemas.microsoft.com/office/powerpoint/2010/main" val="1569014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6C608-C4E2-A545-8258-792A8E0712EA}"/>
              </a:ext>
            </a:extLst>
          </p:cNvPr>
          <p:cNvSpPr>
            <a:spLocks noGrp="1"/>
          </p:cNvSpPr>
          <p:nvPr>
            <p:ph type="title"/>
          </p:nvPr>
        </p:nvSpPr>
        <p:spPr/>
        <p:txBody>
          <a:bodyPr/>
          <a:lstStyle/>
          <a:p>
            <a:r>
              <a:rPr lang="en-US" dirty="0"/>
              <a:t>CONTENT OVERVIEW</a:t>
            </a:r>
          </a:p>
        </p:txBody>
      </p:sp>
      <p:sp>
        <p:nvSpPr>
          <p:cNvPr id="3" name="Content Placeholder 2">
            <a:extLst>
              <a:ext uri="{FF2B5EF4-FFF2-40B4-BE49-F238E27FC236}">
                <a16:creationId xmlns:a16="http://schemas.microsoft.com/office/drawing/2014/main" id="{0C351E35-FF66-FC46-9568-49F533570370}"/>
              </a:ext>
            </a:extLst>
          </p:cNvPr>
          <p:cNvSpPr>
            <a:spLocks noGrp="1"/>
          </p:cNvSpPr>
          <p:nvPr>
            <p:ph idx="1"/>
          </p:nvPr>
        </p:nvSpPr>
        <p:spPr/>
        <p:txBody>
          <a:bodyPr/>
          <a:lstStyle/>
          <a:p>
            <a:r>
              <a:rPr lang="en-US" dirty="0"/>
              <a:t>1. Introduction</a:t>
            </a:r>
          </a:p>
          <a:p>
            <a:r>
              <a:rPr lang="en-US" dirty="0"/>
              <a:t>2. EDA</a:t>
            </a:r>
            <a:br>
              <a:rPr lang="en-US" dirty="0"/>
            </a:br>
            <a:r>
              <a:rPr lang="en-US" dirty="0"/>
              <a:t>3. Methods</a:t>
            </a:r>
          </a:p>
          <a:p>
            <a:r>
              <a:rPr lang="en-US" dirty="0"/>
              <a:t>4. Results</a:t>
            </a:r>
          </a:p>
          <a:p>
            <a:r>
              <a:rPr lang="en-US" dirty="0"/>
              <a:t>5. Outlook</a:t>
            </a:r>
          </a:p>
        </p:txBody>
      </p:sp>
      <p:sp>
        <p:nvSpPr>
          <p:cNvPr id="4" name="Text Placeholder 3">
            <a:extLst>
              <a:ext uri="{FF2B5EF4-FFF2-40B4-BE49-F238E27FC236}">
                <a16:creationId xmlns:a16="http://schemas.microsoft.com/office/drawing/2014/main" id="{D0B07949-C0D2-144A-8C92-E7FFFC1610D2}"/>
              </a:ext>
            </a:extLst>
          </p:cNvPr>
          <p:cNvSpPr>
            <a:spLocks noGrp="1"/>
          </p:cNvSpPr>
          <p:nvPr>
            <p:ph type="body" sz="half" idx="2"/>
          </p:nvPr>
        </p:nvSpPr>
        <p:spPr/>
        <p:txBody>
          <a:bodyPr/>
          <a:lstStyle/>
          <a:p>
            <a:endParaRPr lang="en-US"/>
          </a:p>
        </p:txBody>
      </p:sp>
      <p:pic>
        <p:nvPicPr>
          <p:cNvPr id="5" name="Picture 4" descr="Predicting Student Performance using Advanced Learning Analytics">
            <a:extLst>
              <a:ext uri="{FF2B5EF4-FFF2-40B4-BE49-F238E27FC236}">
                <a16:creationId xmlns:a16="http://schemas.microsoft.com/office/drawing/2014/main" id="{A2829D03-A347-3842-B1C9-C8F06ED1BE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9165" y="2171700"/>
            <a:ext cx="4127500" cy="196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3635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FCA7F1-B4AC-8C4A-820C-FC9CEACD2080}"/>
              </a:ext>
            </a:extLst>
          </p:cNvPr>
          <p:cNvSpPr>
            <a:spLocks noGrp="1"/>
          </p:cNvSpPr>
          <p:nvPr>
            <p:ph type="title"/>
          </p:nvPr>
        </p:nvSpPr>
        <p:spPr>
          <a:xfrm>
            <a:off x="838200" y="365126"/>
            <a:ext cx="8746671" cy="794204"/>
          </a:xfrm>
        </p:spPr>
        <p:txBody>
          <a:bodyPr>
            <a:normAutofit fontScale="90000"/>
          </a:bodyPr>
          <a:lstStyle/>
          <a:p>
            <a:r>
              <a:rPr lang="en-US" sz="8000" dirty="0">
                <a:solidFill>
                  <a:srgbClr val="AB96C6"/>
                </a:solidFill>
              </a:rPr>
              <a:t>1. Introduction</a:t>
            </a:r>
          </a:p>
        </p:txBody>
      </p:sp>
      <p:graphicFrame>
        <p:nvGraphicFramePr>
          <p:cNvPr id="19" name="Content Placeholder 2">
            <a:extLst>
              <a:ext uri="{FF2B5EF4-FFF2-40B4-BE49-F238E27FC236}">
                <a16:creationId xmlns:a16="http://schemas.microsoft.com/office/drawing/2014/main" id="{32872214-2952-410C-93B8-A887B50083FF}"/>
              </a:ext>
            </a:extLst>
          </p:cNvPr>
          <p:cNvGraphicFramePr>
            <a:graphicFrameLocks noGrp="1"/>
          </p:cNvGraphicFramePr>
          <p:nvPr>
            <p:ph idx="1"/>
            <p:extLst>
              <p:ext uri="{D42A27DB-BD31-4B8C-83A1-F6EECF244321}">
                <p14:modId xmlns:p14="http://schemas.microsoft.com/office/powerpoint/2010/main" val="2973141150"/>
              </p:ext>
            </p:extLst>
          </p:nvPr>
        </p:nvGraphicFramePr>
        <p:xfrm>
          <a:off x="838200" y="1502229"/>
          <a:ext cx="10515600" cy="46794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1617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19C930AD-D4FC-482F-B9FE-D6AC10EBA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2E3986-7FF8-0D49-8AD2-97CDB6836C8C}"/>
              </a:ext>
            </a:extLst>
          </p:cNvPr>
          <p:cNvSpPr>
            <a:spLocks noGrp="1"/>
          </p:cNvSpPr>
          <p:nvPr>
            <p:ph type="title"/>
          </p:nvPr>
        </p:nvSpPr>
        <p:spPr>
          <a:xfrm>
            <a:off x="630936" y="734214"/>
            <a:ext cx="3383280" cy="1600200"/>
          </a:xfrm>
        </p:spPr>
        <p:txBody>
          <a:bodyPr anchor="ctr">
            <a:normAutofit fontScale="90000"/>
          </a:bodyPr>
          <a:lstStyle/>
          <a:p>
            <a:r>
              <a:rPr lang="en-US" sz="4600" dirty="0"/>
              <a:t>2. EDA – final grades and pass fail overview</a:t>
            </a:r>
          </a:p>
        </p:txBody>
      </p:sp>
      <mc:AlternateContent xmlns:mc="http://schemas.openxmlformats.org/markup-compatibility/2006" xmlns:p14="http://schemas.microsoft.com/office/powerpoint/2010/main">
        <mc:Choice Requires="p14">
          <p:contentPart p14:bwMode="auto" r:id="rId2">
            <p14:nvContentPartPr>
              <p14:cNvPr id="40" name="Ink 39">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40" name="Ink 39">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sp>
        <p:nvSpPr>
          <p:cNvPr id="42"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572" y="734214"/>
            <a:ext cx="18288" cy="1600200"/>
          </a:xfrm>
          <a:custGeom>
            <a:avLst/>
            <a:gdLst>
              <a:gd name="connsiteX0" fmla="*/ 0 w 18288"/>
              <a:gd name="connsiteY0" fmla="*/ 0 h 1600200"/>
              <a:gd name="connsiteX1" fmla="*/ 18288 w 18288"/>
              <a:gd name="connsiteY1" fmla="*/ 0 h 1600200"/>
              <a:gd name="connsiteX2" fmla="*/ 18288 w 18288"/>
              <a:gd name="connsiteY2" fmla="*/ 549402 h 1600200"/>
              <a:gd name="connsiteX3" fmla="*/ 18288 w 18288"/>
              <a:gd name="connsiteY3" fmla="*/ 1114806 h 1600200"/>
              <a:gd name="connsiteX4" fmla="*/ 18288 w 18288"/>
              <a:gd name="connsiteY4" fmla="*/ 1600200 h 1600200"/>
              <a:gd name="connsiteX5" fmla="*/ 0 w 18288"/>
              <a:gd name="connsiteY5" fmla="*/ 1600200 h 1600200"/>
              <a:gd name="connsiteX6" fmla="*/ 0 w 18288"/>
              <a:gd name="connsiteY6" fmla="*/ 1066800 h 1600200"/>
              <a:gd name="connsiteX7" fmla="*/ 0 w 18288"/>
              <a:gd name="connsiteY7" fmla="*/ 517398 h 1600200"/>
              <a:gd name="connsiteX8" fmla="*/ 0 w 18288"/>
              <a:gd name="connsiteY8" fmla="*/ 0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 h="1600200" fill="none" extrusionOk="0">
                <a:moveTo>
                  <a:pt x="0" y="0"/>
                </a:moveTo>
                <a:cubicBezTo>
                  <a:pt x="4865" y="374"/>
                  <a:pt x="13608" y="53"/>
                  <a:pt x="18288" y="0"/>
                </a:cubicBezTo>
                <a:cubicBezTo>
                  <a:pt x="23286" y="215154"/>
                  <a:pt x="-6672" y="375145"/>
                  <a:pt x="18288" y="549402"/>
                </a:cubicBezTo>
                <a:cubicBezTo>
                  <a:pt x="43248" y="723659"/>
                  <a:pt x="44414" y="873011"/>
                  <a:pt x="18288" y="1114806"/>
                </a:cubicBezTo>
                <a:cubicBezTo>
                  <a:pt x="-7838" y="1356601"/>
                  <a:pt x="13030" y="1360490"/>
                  <a:pt x="18288" y="1600200"/>
                </a:cubicBezTo>
                <a:cubicBezTo>
                  <a:pt x="10638" y="1600772"/>
                  <a:pt x="4111" y="1599793"/>
                  <a:pt x="0" y="1600200"/>
                </a:cubicBezTo>
                <a:cubicBezTo>
                  <a:pt x="-6890" y="1375807"/>
                  <a:pt x="21339" y="1304563"/>
                  <a:pt x="0" y="1066800"/>
                </a:cubicBezTo>
                <a:cubicBezTo>
                  <a:pt x="-21339" y="829037"/>
                  <a:pt x="-23009" y="689986"/>
                  <a:pt x="0" y="517398"/>
                </a:cubicBezTo>
                <a:cubicBezTo>
                  <a:pt x="23009" y="344810"/>
                  <a:pt x="-9921" y="122345"/>
                  <a:pt x="0" y="0"/>
                </a:cubicBezTo>
                <a:close/>
              </a:path>
              <a:path w="18288" h="1600200" stroke="0" extrusionOk="0">
                <a:moveTo>
                  <a:pt x="0" y="0"/>
                </a:moveTo>
                <a:cubicBezTo>
                  <a:pt x="5341" y="9"/>
                  <a:pt x="11148" y="-611"/>
                  <a:pt x="18288" y="0"/>
                </a:cubicBezTo>
                <a:cubicBezTo>
                  <a:pt x="31387" y="104987"/>
                  <a:pt x="17137" y="300374"/>
                  <a:pt x="18288" y="485394"/>
                </a:cubicBezTo>
                <a:cubicBezTo>
                  <a:pt x="19439" y="670414"/>
                  <a:pt x="37394" y="922400"/>
                  <a:pt x="18288" y="1050798"/>
                </a:cubicBezTo>
                <a:cubicBezTo>
                  <a:pt x="-818" y="1179196"/>
                  <a:pt x="6556" y="1394957"/>
                  <a:pt x="18288" y="1600200"/>
                </a:cubicBezTo>
                <a:cubicBezTo>
                  <a:pt x="12642" y="1600430"/>
                  <a:pt x="3803" y="1599869"/>
                  <a:pt x="0" y="1600200"/>
                </a:cubicBezTo>
                <a:cubicBezTo>
                  <a:pt x="10832" y="1355159"/>
                  <a:pt x="-10163" y="1159269"/>
                  <a:pt x="0" y="1034796"/>
                </a:cubicBezTo>
                <a:cubicBezTo>
                  <a:pt x="10163" y="910323"/>
                  <a:pt x="5178" y="626710"/>
                  <a:pt x="0" y="469392"/>
                </a:cubicBezTo>
                <a:cubicBezTo>
                  <a:pt x="-5178" y="312074"/>
                  <a:pt x="20387" y="137476"/>
                  <a:pt x="0" y="0"/>
                </a:cubicBezTo>
                <a:close/>
              </a:path>
            </a:pathLst>
          </a:custGeom>
          <a:solidFill>
            <a:srgbClr val="AB96C6"/>
          </a:solidFill>
          <a:ln w="34925">
            <a:solidFill>
              <a:srgbClr val="AB96C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8180679-D3CD-8441-9C97-EED3093062BC}"/>
              </a:ext>
            </a:extLst>
          </p:cNvPr>
          <p:cNvSpPr>
            <a:spLocks noGrp="1"/>
          </p:cNvSpPr>
          <p:nvPr>
            <p:ph idx="1"/>
          </p:nvPr>
        </p:nvSpPr>
        <p:spPr>
          <a:xfrm>
            <a:off x="4387216" y="734214"/>
            <a:ext cx="7503032" cy="2493618"/>
          </a:xfrm>
        </p:spPr>
        <p:txBody>
          <a:bodyPr anchor="ctr">
            <a:normAutofit/>
          </a:bodyPr>
          <a:lstStyle/>
          <a:p>
            <a:pPr>
              <a:lnSpc>
                <a:spcPct val="100000"/>
              </a:lnSpc>
            </a:pPr>
            <a:r>
              <a:rPr lang="en-US" sz="2400" dirty="0"/>
              <a:t>More students have a higher Portuguese score than Math scores. This poses questions about Math vs Portuguese teaching level of Portuguese </a:t>
            </a:r>
            <a:r>
              <a:rPr lang="en-US" sz="2400" dirty="0" err="1"/>
              <a:t>schoolss</a:t>
            </a:r>
            <a:endParaRPr lang="en-US" sz="2400" dirty="0"/>
          </a:p>
          <a:p>
            <a:pPr>
              <a:lnSpc>
                <a:spcPct val="100000"/>
              </a:lnSpc>
            </a:pPr>
            <a:r>
              <a:rPr lang="en-US" sz="2400" dirty="0"/>
              <a:t> % of students who fail is quite high: 32.9% for Math and 15.4% for Portuguese </a:t>
            </a:r>
            <a:br>
              <a:rPr lang="en-US" sz="2400" dirty="0"/>
            </a:br>
            <a:endParaRPr lang="en-US" sz="2400" dirty="0"/>
          </a:p>
        </p:txBody>
      </p:sp>
      <p:pic>
        <p:nvPicPr>
          <p:cNvPr id="5" name="Picture 4">
            <a:extLst>
              <a:ext uri="{FF2B5EF4-FFF2-40B4-BE49-F238E27FC236}">
                <a16:creationId xmlns:a16="http://schemas.microsoft.com/office/drawing/2014/main" id="{99460F24-DE6D-2144-BA6E-70616F92B03A}"/>
              </a:ext>
            </a:extLst>
          </p:cNvPr>
          <p:cNvPicPr>
            <a:picLocks noChangeAspect="1"/>
          </p:cNvPicPr>
          <p:nvPr/>
        </p:nvPicPr>
        <p:blipFill>
          <a:blip r:embed="rId4"/>
          <a:stretch>
            <a:fillRect/>
          </a:stretch>
        </p:blipFill>
        <p:spPr>
          <a:xfrm>
            <a:off x="4300854" y="3358692"/>
            <a:ext cx="7675755" cy="2844860"/>
          </a:xfrm>
          <a:prstGeom prst="rect">
            <a:avLst/>
          </a:prstGeom>
        </p:spPr>
      </p:pic>
      <p:pic>
        <p:nvPicPr>
          <p:cNvPr id="7" name="Picture 6">
            <a:extLst>
              <a:ext uri="{FF2B5EF4-FFF2-40B4-BE49-F238E27FC236}">
                <a16:creationId xmlns:a16="http://schemas.microsoft.com/office/drawing/2014/main" id="{79C22233-4896-BD4D-B3F6-9DE3CA663B29}"/>
              </a:ext>
            </a:extLst>
          </p:cNvPr>
          <p:cNvPicPr>
            <a:picLocks noChangeAspect="1"/>
          </p:cNvPicPr>
          <p:nvPr/>
        </p:nvPicPr>
        <p:blipFill>
          <a:blip r:embed="rId5"/>
          <a:stretch>
            <a:fillRect/>
          </a:stretch>
        </p:blipFill>
        <p:spPr>
          <a:xfrm>
            <a:off x="70195" y="3732550"/>
            <a:ext cx="3848268" cy="2541309"/>
          </a:xfrm>
          <a:prstGeom prst="rect">
            <a:avLst/>
          </a:prstGeom>
        </p:spPr>
      </p:pic>
    </p:spTree>
    <p:extLst>
      <p:ext uri="{BB962C8B-B14F-4D97-AF65-F5344CB8AC3E}">
        <p14:creationId xmlns:p14="http://schemas.microsoft.com/office/powerpoint/2010/main" val="2793489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8AD65-9D5F-F447-8650-198FA2A938FA}"/>
              </a:ext>
            </a:extLst>
          </p:cNvPr>
          <p:cNvSpPr>
            <a:spLocks noGrp="1"/>
          </p:cNvSpPr>
          <p:nvPr>
            <p:ph type="title"/>
          </p:nvPr>
        </p:nvSpPr>
        <p:spPr/>
        <p:txBody>
          <a:bodyPr>
            <a:normAutofit/>
          </a:bodyPr>
          <a:lstStyle/>
          <a:p>
            <a:r>
              <a:rPr lang="en-US" dirty="0"/>
              <a:t>2. EDA – PASS FAIL STATUS AND ABSENCES</a:t>
            </a:r>
          </a:p>
        </p:txBody>
      </p:sp>
      <p:sp>
        <p:nvSpPr>
          <p:cNvPr id="11" name="Rectangle 10">
            <a:extLst>
              <a:ext uri="{FF2B5EF4-FFF2-40B4-BE49-F238E27FC236}">
                <a16:creationId xmlns:a16="http://schemas.microsoft.com/office/drawing/2014/main" id="{02F013C0-2064-3A49-89F4-F5C88DC473DC}"/>
              </a:ext>
            </a:extLst>
          </p:cNvPr>
          <p:cNvSpPr/>
          <p:nvPr/>
        </p:nvSpPr>
        <p:spPr>
          <a:xfrm>
            <a:off x="839788" y="1821660"/>
            <a:ext cx="5232415" cy="1338828"/>
          </a:xfrm>
          <a:prstGeom prst="rect">
            <a:avLst/>
          </a:prstGeom>
        </p:spPr>
        <p:txBody>
          <a:bodyPr wrap="square">
            <a:spAutoFit/>
          </a:bodyPr>
          <a:lstStyle/>
          <a:p>
            <a:pPr indent="-228600">
              <a:spcAft>
                <a:spcPts val="600"/>
              </a:spcAft>
              <a:buFont typeface="Arial" panose="020B0604020202020204" pitchFamily="34" charset="0"/>
              <a:buChar char="•"/>
            </a:pPr>
            <a:r>
              <a:rPr lang="en-US" dirty="0"/>
              <a:t>Students have more absences in Math than Portuguese </a:t>
            </a:r>
            <a:r>
              <a:rPr lang="en-US" dirty="0">
                <a:sym typeface="Wingdings" pitchFamily="2" charset="2"/>
              </a:rPr>
              <a:t></a:t>
            </a:r>
            <a:r>
              <a:rPr lang="en-US" dirty="0"/>
              <a:t> students may be less interested or struggle more with this subject</a:t>
            </a:r>
            <a:r>
              <a:rPr lang="en-US" sz="2000" dirty="0"/>
              <a:t> </a:t>
            </a:r>
          </a:p>
          <a:p>
            <a:pPr indent="-228600">
              <a:spcAft>
                <a:spcPts val="600"/>
              </a:spcAft>
              <a:buFont typeface="Arial" panose="020B0604020202020204" pitchFamily="34" charset="0"/>
              <a:buChar char="•"/>
            </a:pPr>
            <a:r>
              <a:rPr lang="en-US" dirty="0"/>
              <a:t>More students who had higher absences were able to pass Portuguese than Math, which again suggests that Math is harder than Portuguese for the students</a:t>
            </a:r>
            <a:r>
              <a:rPr lang="en-US" sz="2000" dirty="0"/>
              <a:t> </a:t>
            </a:r>
            <a:endParaRPr lang="en-US" sz="2000" b="1" dirty="0"/>
          </a:p>
        </p:txBody>
      </p:sp>
      <p:pic>
        <p:nvPicPr>
          <p:cNvPr id="7" name="Picture 6" descr="Chart, histogram&#10;&#10;Description automatically generated">
            <a:extLst>
              <a:ext uri="{FF2B5EF4-FFF2-40B4-BE49-F238E27FC236}">
                <a16:creationId xmlns:a16="http://schemas.microsoft.com/office/drawing/2014/main" id="{55D0913D-6240-0346-B815-DB83C53CC769}"/>
              </a:ext>
            </a:extLst>
          </p:cNvPr>
          <p:cNvPicPr/>
          <p:nvPr/>
        </p:nvPicPr>
        <p:blipFill>
          <a:blip r:embed="rId2">
            <a:extLst>
              <a:ext uri="{28A0092B-C50C-407E-A947-70E740481C1C}">
                <a14:useLocalDpi xmlns:a14="http://schemas.microsoft.com/office/drawing/2010/main" val="0"/>
              </a:ext>
            </a:extLst>
          </a:blip>
          <a:stretch>
            <a:fillRect/>
          </a:stretch>
        </p:blipFill>
        <p:spPr>
          <a:xfrm>
            <a:off x="736614" y="3331400"/>
            <a:ext cx="10718771" cy="3429000"/>
          </a:xfrm>
          <a:prstGeom prst="rect">
            <a:avLst/>
          </a:prstGeom>
        </p:spPr>
      </p:pic>
      <p:sp>
        <p:nvSpPr>
          <p:cNvPr id="4" name="Text Placeholder 3">
            <a:extLst>
              <a:ext uri="{FF2B5EF4-FFF2-40B4-BE49-F238E27FC236}">
                <a16:creationId xmlns:a16="http://schemas.microsoft.com/office/drawing/2014/main" id="{3AB3596F-86CE-EC48-A299-BD152839E6CB}"/>
              </a:ext>
            </a:extLst>
          </p:cNvPr>
          <p:cNvSpPr>
            <a:spLocks noGrp="1"/>
          </p:cNvSpPr>
          <p:nvPr>
            <p:ph type="body" sz="quarter" idx="3"/>
          </p:nvPr>
        </p:nvSpPr>
        <p:spPr>
          <a:xfrm>
            <a:off x="6172200" y="1938528"/>
            <a:ext cx="5183188" cy="1392872"/>
          </a:xfrm>
        </p:spPr>
        <p:txBody>
          <a:bodyPr>
            <a:noAutofit/>
          </a:bodyPr>
          <a:lstStyle/>
          <a:p>
            <a:pPr indent="-228600">
              <a:spcAft>
                <a:spcPts val="600"/>
              </a:spcAft>
              <a:buFont typeface="Arial" panose="020B0604020202020204" pitchFamily="34" charset="0"/>
              <a:buChar char="•"/>
            </a:pPr>
            <a:r>
              <a:rPr lang="en-US" sz="2000" dirty="0"/>
              <a:t>why students are absent more in Math</a:t>
            </a:r>
          </a:p>
          <a:p>
            <a:pPr indent="-228600">
              <a:spcAft>
                <a:spcPts val="600"/>
              </a:spcAft>
              <a:buFont typeface="Arial" panose="020B0604020202020204" pitchFamily="34" charset="0"/>
              <a:buChar char="•"/>
            </a:pPr>
            <a:r>
              <a:rPr lang="en-US" sz="2000" dirty="0"/>
              <a:t>how or if they are struggling with the subject,</a:t>
            </a:r>
          </a:p>
          <a:p>
            <a:pPr indent="-228600">
              <a:spcAft>
                <a:spcPts val="600"/>
              </a:spcAft>
              <a:buFont typeface="Arial" panose="020B0604020202020204" pitchFamily="34" charset="0"/>
              <a:buChar char="•"/>
            </a:pPr>
            <a:r>
              <a:rPr lang="en-US" sz="2000" dirty="0"/>
              <a:t>what can be done to improve </a:t>
            </a:r>
          </a:p>
        </p:txBody>
      </p:sp>
    </p:spTree>
    <p:extLst>
      <p:ext uri="{BB962C8B-B14F-4D97-AF65-F5344CB8AC3E}">
        <p14:creationId xmlns:p14="http://schemas.microsoft.com/office/powerpoint/2010/main" val="3082270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0A38BD-1668-7D42-8AE2-7F0F06A9303C}"/>
              </a:ext>
            </a:extLst>
          </p:cNvPr>
          <p:cNvSpPr>
            <a:spLocks noGrp="1"/>
          </p:cNvSpPr>
          <p:nvPr>
            <p:ph type="title"/>
          </p:nvPr>
        </p:nvSpPr>
        <p:spPr>
          <a:xfrm>
            <a:off x="630936" y="602673"/>
            <a:ext cx="3684056" cy="1783911"/>
          </a:xfrm>
        </p:spPr>
        <p:txBody>
          <a:bodyPr anchor="ctr">
            <a:normAutofit fontScale="90000"/>
          </a:bodyPr>
          <a:lstStyle/>
          <a:p>
            <a:r>
              <a:rPr lang="en-US" sz="4800" dirty="0"/>
              <a:t>2. EDA – PASS FAIL STATUS AND PARENTS’JOBS</a:t>
            </a:r>
          </a:p>
        </p:txBody>
      </p:sp>
      <mc:AlternateContent xmlns:mc="http://schemas.openxmlformats.org/markup-compatibility/2006" xmlns:p14="http://schemas.microsoft.com/office/powerpoint/2010/main">
        <mc:Choice Requires="p14">
          <p:contentPart p14:bwMode="auto" r:id="rId2">
            <p14:nvContentPartPr>
              <p14: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sp>
        <p:nvSpPr>
          <p:cNvPr id="18"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86384"/>
            <a:ext cx="18288" cy="1600200"/>
          </a:xfrm>
          <a:custGeom>
            <a:avLst/>
            <a:gdLst>
              <a:gd name="connsiteX0" fmla="*/ 0 w 18288"/>
              <a:gd name="connsiteY0" fmla="*/ 0 h 1600200"/>
              <a:gd name="connsiteX1" fmla="*/ 18288 w 18288"/>
              <a:gd name="connsiteY1" fmla="*/ 0 h 1600200"/>
              <a:gd name="connsiteX2" fmla="*/ 18288 w 18288"/>
              <a:gd name="connsiteY2" fmla="*/ 549402 h 1600200"/>
              <a:gd name="connsiteX3" fmla="*/ 18288 w 18288"/>
              <a:gd name="connsiteY3" fmla="*/ 1114806 h 1600200"/>
              <a:gd name="connsiteX4" fmla="*/ 18288 w 18288"/>
              <a:gd name="connsiteY4" fmla="*/ 1600200 h 1600200"/>
              <a:gd name="connsiteX5" fmla="*/ 0 w 18288"/>
              <a:gd name="connsiteY5" fmla="*/ 1600200 h 1600200"/>
              <a:gd name="connsiteX6" fmla="*/ 0 w 18288"/>
              <a:gd name="connsiteY6" fmla="*/ 1066800 h 1600200"/>
              <a:gd name="connsiteX7" fmla="*/ 0 w 18288"/>
              <a:gd name="connsiteY7" fmla="*/ 517398 h 1600200"/>
              <a:gd name="connsiteX8" fmla="*/ 0 w 18288"/>
              <a:gd name="connsiteY8" fmla="*/ 0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 h="1600200" fill="none" extrusionOk="0">
                <a:moveTo>
                  <a:pt x="0" y="0"/>
                </a:moveTo>
                <a:cubicBezTo>
                  <a:pt x="4865" y="374"/>
                  <a:pt x="13608" y="53"/>
                  <a:pt x="18288" y="0"/>
                </a:cubicBezTo>
                <a:cubicBezTo>
                  <a:pt x="23286" y="215154"/>
                  <a:pt x="-6672" y="375145"/>
                  <a:pt x="18288" y="549402"/>
                </a:cubicBezTo>
                <a:cubicBezTo>
                  <a:pt x="43248" y="723659"/>
                  <a:pt x="44414" y="873011"/>
                  <a:pt x="18288" y="1114806"/>
                </a:cubicBezTo>
                <a:cubicBezTo>
                  <a:pt x="-7838" y="1356601"/>
                  <a:pt x="13030" y="1360490"/>
                  <a:pt x="18288" y="1600200"/>
                </a:cubicBezTo>
                <a:cubicBezTo>
                  <a:pt x="10638" y="1600772"/>
                  <a:pt x="4111" y="1599793"/>
                  <a:pt x="0" y="1600200"/>
                </a:cubicBezTo>
                <a:cubicBezTo>
                  <a:pt x="-6890" y="1375807"/>
                  <a:pt x="21339" y="1304563"/>
                  <a:pt x="0" y="1066800"/>
                </a:cubicBezTo>
                <a:cubicBezTo>
                  <a:pt x="-21339" y="829037"/>
                  <a:pt x="-23009" y="689986"/>
                  <a:pt x="0" y="517398"/>
                </a:cubicBezTo>
                <a:cubicBezTo>
                  <a:pt x="23009" y="344810"/>
                  <a:pt x="-9921" y="122345"/>
                  <a:pt x="0" y="0"/>
                </a:cubicBezTo>
                <a:close/>
              </a:path>
              <a:path w="18288" h="1600200" stroke="0" extrusionOk="0">
                <a:moveTo>
                  <a:pt x="0" y="0"/>
                </a:moveTo>
                <a:cubicBezTo>
                  <a:pt x="5341" y="9"/>
                  <a:pt x="11148" y="-611"/>
                  <a:pt x="18288" y="0"/>
                </a:cubicBezTo>
                <a:cubicBezTo>
                  <a:pt x="31387" y="104987"/>
                  <a:pt x="17137" y="300374"/>
                  <a:pt x="18288" y="485394"/>
                </a:cubicBezTo>
                <a:cubicBezTo>
                  <a:pt x="19439" y="670414"/>
                  <a:pt x="37394" y="922400"/>
                  <a:pt x="18288" y="1050798"/>
                </a:cubicBezTo>
                <a:cubicBezTo>
                  <a:pt x="-818" y="1179196"/>
                  <a:pt x="6556" y="1394957"/>
                  <a:pt x="18288" y="1600200"/>
                </a:cubicBezTo>
                <a:cubicBezTo>
                  <a:pt x="12642" y="1600430"/>
                  <a:pt x="3803" y="1599869"/>
                  <a:pt x="0" y="1600200"/>
                </a:cubicBezTo>
                <a:cubicBezTo>
                  <a:pt x="10832" y="1355159"/>
                  <a:pt x="-10163" y="1159269"/>
                  <a:pt x="0" y="1034796"/>
                </a:cubicBezTo>
                <a:cubicBezTo>
                  <a:pt x="10163" y="910323"/>
                  <a:pt x="5178" y="626710"/>
                  <a:pt x="0" y="469392"/>
                </a:cubicBezTo>
                <a:cubicBezTo>
                  <a:pt x="-5178" y="312074"/>
                  <a:pt x="20387" y="137476"/>
                  <a:pt x="0" y="0"/>
                </a:cubicBezTo>
                <a:close/>
              </a:path>
            </a:pathLst>
          </a:custGeom>
          <a:solidFill>
            <a:srgbClr val="AB96C6"/>
          </a:solidFill>
          <a:ln w="34925">
            <a:solidFill>
              <a:srgbClr val="AB96C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B34B3D06-308B-45B4-A2F0-46555DB25231}"/>
              </a:ext>
            </a:extLst>
          </p:cNvPr>
          <p:cNvSpPr>
            <a:spLocks noGrp="1"/>
          </p:cNvSpPr>
          <p:nvPr>
            <p:ph idx="1"/>
          </p:nvPr>
        </p:nvSpPr>
        <p:spPr>
          <a:xfrm>
            <a:off x="4621151" y="379476"/>
            <a:ext cx="7703984" cy="2414016"/>
          </a:xfrm>
        </p:spPr>
        <p:txBody>
          <a:bodyPr anchor="ctr">
            <a:noAutofit/>
          </a:bodyPr>
          <a:lstStyle/>
          <a:p>
            <a:r>
              <a:rPr lang="en-US" sz="2200" dirty="0"/>
              <a:t>correlation between the parents’ job and students’ performance</a:t>
            </a:r>
          </a:p>
          <a:p>
            <a:r>
              <a:rPr lang="en-US" sz="2200" dirty="0"/>
              <a:t>more students pass if their parents are in a “highly educated” field, such as health or teacher and vice versa. </a:t>
            </a:r>
          </a:p>
          <a:p>
            <a:r>
              <a:rPr lang="en-US" sz="2200" dirty="0"/>
              <a:t>there isn’t a significant different between the number of students who pass and fail with respect to the mother or father’s job, which suggests that both parents’ jobs are equally important.</a:t>
            </a:r>
          </a:p>
          <a:p>
            <a:r>
              <a:rPr lang="en-US" sz="2200" dirty="0"/>
              <a:t>suggests some degree of socioeconomic inequality in education </a:t>
            </a:r>
          </a:p>
        </p:txBody>
      </p:sp>
      <p:pic>
        <p:nvPicPr>
          <p:cNvPr id="12" name="Picture 11" descr="Chart, bar chart, histogram&#10;&#10;Description automatically generated">
            <a:extLst>
              <a:ext uri="{FF2B5EF4-FFF2-40B4-BE49-F238E27FC236}">
                <a16:creationId xmlns:a16="http://schemas.microsoft.com/office/drawing/2014/main" id="{42130237-206D-2C49-8786-EB2D1AC27F3B}"/>
              </a:ext>
            </a:extLst>
          </p:cNvPr>
          <p:cNvPicPr/>
          <p:nvPr/>
        </p:nvPicPr>
        <p:blipFill>
          <a:blip r:embed="rId4">
            <a:extLst>
              <a:ext uri="{28A0092B-C50C-407E-A947-70E740481C1C}">
                <a14:useLocalDpi xmlns:a14="http://schemas.microsoft.com/office/drawing/2010/main" val="0"/>
              </a:ext>
            </a:extLst>
          </a:blip>
          <a:stretch>
            <a:fillRect/>
          </a:stretch>
        </p:blipFill>
        <p:spPr>
          <a:xfrm>
            <a:off x="2326304" y="2933562"/>
            <a:ext cx="7539392" cy="3522102"/>
          </a:xfrm>
          <a:prstGeom prst="rect">
            <a:avLst/>
          </a:prstGeom>
        </p:spPr>
      </p:pic>
    </p:spTree>
    <p:extLst>
      <p:ext uri="{BB962C8B-B14F-4D97-AF65-F5344CB8AC3E}">
        <p14:creationId xmlns:p14="http://schemas.microsoft.com/office/powerpoint/2010/main" val="1343704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0A38BD-1668-7D42-8AE2-7F0F06A9303C}"/>
              </a:ext>
            </a:extLst>
          </p:cNvPr>
          <p:cNvSpPr>
            <a:spLocks noGrp="1"/>
          </p:cNvSpPr>
          <p:nvPr>
            <p:ph type="title"/>
          </p:nvPr>
        </p:nvSpPr>
        <p:spPr>
          <a:xfrm>
            <a:off x="630936" y="602673"/>
            <a:ext cx="3684056" cy="1783911"/>
          </a:xfrm>
        </p:spPr>
        <p:txBody>
          <a:bodyPr anchor="ctr">
            <a:normAutofit fontScale="90000"/>
          </a:bodyPr>
          <a:lstStyle/>
          <a:p>
            <a:r>
              <a:rPr lang="en-US" sz="4800" dirty="0"/>
              <a:t>2. EDA – STUDYTIME, FINAL GRADE, INTERNET ACCESS</a:t>
            </a:r>
          </a:p>
        </p:txBody>
      </p:sp>
      <mc:AlternateContent xmlns:mc="http://schemas.openxmlformats.org/markup-compatibility/2006">
        <mc:Choice xmlns:p14="http://schemas.microsoft.com/office/powerpoint/2010/main" Requires="p14">
          <p:contentPart p14:bwMode="auto" r:id="rId2">
            <p14:nvContentPartPr>
              <p14: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p:pic>
            <p:nvPicPr>
              <p: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sp>
        <p:nvSpPr>
          <p:cNvPr id="18"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86384"/>
            <a:ext cx="18288" cy="1600200"/>
          </a:xfrm>
          <a:custGeom>
            <a:avLst/>
            <a:gdLst>
              <a:gd name="connsiteX0" fmla="*/ 0 w 18288"/>
              <a:gd name="connsiteY0" fmla="*/ 0 h 1600200"/>
              <a:gd name="connsiteX1" fmla="*/ 18288 w 18288"/>
              <a:gd name="connsiteY1" fmla="*/ 0 h 1600200"/>
              <a:gd name="connsiteX2" fmla="*/ 18288 w 18288"/>
              <a:gd name="connsiteY2" fmla="*/ 549402 h 1600200"/>
              <a:gd name="connsiteX3" fmla="*/ 18288 w 18288"/>
              <a:gd name="connsiteY3" fmla="*/ 1114806 h 1600200"/>
              <a:gd name="connsiteX4" fmla="*/ 18288 w 18288"/>
              <a:gd name="connsiteY4" fmla="*/ 1600200 h 1600200"/>
              <a:gd name="connsiteX5" fmla="*/ 0 w 18288"/>
              <a:gd name="connsiteY5" fmla="*/ 1600200 h 1600200"/>
              <a:gd name="connsiteX6" fmla="*/ 0 w 18288"/>
              <a:gd name="connsiteY6" fmla="*/ 1066800 h 1600200"/>
              <a:gd name="connsiteX7" fmla="*/ 0 w 18288"/>
              <a:gd name="connsiteY7" fmla="*/ 517398 h 1600200"/>
              <a:gd name="connsiteX8" fmla="*/ 0 w 18288"/>
              <a:gd name="connsiteY8" fmla="*/ 0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 h="1600200" fill="none" extrusionOk="0">
                <a:moveTo>
                  <a:pt x="0" y="0"/>
                </a:moveTo>
                <a:cubicBezTo>
                  <a:pt x="4865" y="374"/>
                  <a:pt x="13608" y="53"/>
                  <a:pt x="18288" y="0"/>
                </a:cubicBezTo>
                <a:cubicBezTo>
                  <a:pt x="23286" y="215154"/>
                  <a:pt x="-6672" y="375145"/>
                  <a:pt x="18288" y="549402"/>
                </a:cubicBezTo>
                <a:cubicBezTo>
                  <a:pt x="43248" y="723659"/>
                  <a:pt x="44414" y="873011"/>
                  <a:pt x="18288" y="1114806"/>
                </a:cubicBezTo>
                <a:cubicBezTo>
                  <a:pt x="-7838" y="1356601"/>
                  <a:pt x="13030" y="1360490"/>
                  <a:pt x="18288" y="1600200"/>
                </a:cubicBezTo>
                <a:cubicBezTo>
                  <a:pt x="10638" y="1600772"/>
                  <a:pt x="4111" y="1599793"/>
                  <a:pt x="0" y="1600200"/>
                </a:cubicBezTo>
                <a:cubicBezTo>
                  <a:pt x="-6890" y="1375807"/>
                  <a:pt x="21339" y="1304563"/>
                  <a:pt x="0" y="1066800"/>
                </a:cubicBezTo>
                <a:cubicBezTo>
                  <a:pt x="-21339" y="829037"/>
                  <a:pt x="-23009" y="689986"/>
                  <a:pt x="0" y="517398"/>
                </a:cubicBezTo>
                <a:cubicBezTo>
                  <a:pt x="23009" y="344810"/>
                  <a:pt x="-9921" y="122345"/>
                  <a:pt x="0" y="0"/>
                </a:cubicBezTo>
                <a:close/>
              </a:path>
              <a:path w="18288" h="1600200" stroke="0" extrusionOk="0">
                <a:moveTo>
                  <a:pt x="0" y="0"/>
                </a:moveTo>
                <a:cubicBezTo>
                  <a:pt x="5341" y="9"/>
                  <a:pt x="11148" y="-611"/>
                  <a:pt x="18288" y="0"/>
                </a:cubicBezTo>
                <a:cubicBezTo>
                  <a:pt x="31387" y="104987"/>
                  <a:pt x="17137" y="300374"/>
                  <a:pt x="18288" y="485394"/>
                </a:cubicBezTo>
                <a:cubicBezTo>
                  <a:pt x="19439" y="670414"/>
                  <a:pt x="37394" y="922400"/>
                  <a:pt x="18288" y="1050798"/>
                </a:cubicBezTo>
                <a:cubicBezTo>
                  <a:pt x="-818" y="1179196"/>
                  <a:pt x="6556" y="1394957"/>
                  <a:pt x="18288" y="1600200"/>
                </a:cubicBezTo>
                <a:cubicBezTo>
                  <a:pt x="12642" y="1600430"/>
                  <a:pt x="3803" y="1599869"/>
                  <a:pt x="0" y="1600200"/>
                </a:cubicBezTo>
                <a:cubicBezTo>
                  <a:pt x="10832" y="1355159"/>
                  <a:pt x="-10163" y="1159269"/>
                  <a:pt x="0" y="1034796"/>
                </a:cubicBezTo>
                <a:cubicBezTo>
                  <a:pt x="10163" y="910323"/>
                  <a:pt x="5178" y="626710"/>
                  <a:pt x="0" y="469392"/>
                </a:cubicBezTo>
                <a:cubicBezTo>
                  <a:pt x="-5178" y="312074"/>
                  <a:pt x="20387" y="137476"/>
                  <a:pt x="0" y="0"/>
                </a:cubicBezTo>
                <a:close/>
              </a:path>
            </a:pathLst>
          </a:custGeom>
          <a:solidFill>
            <a:srgbClr val="AB96C6"/>
          </a:solidFill>
          <a:ln w="34925">
            <a:solidFill>
              <a:srgbClr val="AB96C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B34B3D06-308B-45B4-A2F0-46555DB25231}"/>
              </a:ext>
            </a:extLst>
          </p:cNvPr>
          <p:cNvSpPr>
            <a:spLocks noGrp="1"/>
          </p:cNvSpPr>
          <p:nvPr>
            <p:ph idx="1"/>
          </p:nvPr>
        </p:nvSpPr>
        <p:spPr>
          <a:xfrm>
            <a:off x="4621151" y="379475"/>
            <a:ext cx="7421497" cy="2717015"/>
          </a:xfrm>
        </p:spPr>
        <p:txBody>
          <a:bodyPr anchor="ctr">
            <a:noAutofit/>
          </a:bodyPr>
          <a:lstStyle/>
          <a:p>
            <a:r>
              <a:rPr lang="en-US" sz="2000" dirty="0"/>
              <a:t>students who have internet have higher grades than those who don’t </a:t>
            </a:r>
            <a:r>
              <a:rPr lang="en-US" sz="2000" dirty="0">
                <a:sym typeface="Wingdings" pitchFamily="2" charset="2"/>
              </a:rPr>
              <a:t> </a:t>
            </a:r>
            <a:r>
              <a:rPr lang="en-US" sz="2000" dirty="0"/>
              <a:t>internet is quite important for studying. </a:t>
            </a:r>
          </a:p>
          <a:p>
            <a:r>
              <a:rPr lang="en-US" sz="2000" dirty="0"/>
              <a:t>for students who study less in both subjects, there is a smaller difference in the final grades between those who don’t have internet and those who do compared to students who study more </a:t>
            </a:r>
            <a:r>
              <a:rPr lang="en-US" sz="2000" dirty="0">
                <a:sym typeface="Wingdings" pitchFamily="2" charset="2"/>
              </a:rPr>
              <a:t> </a:t>
            </a:r>
            <a:r>
              <a:rPr lang="en-US" sz="2000" dirty="0"/>
              <a:t>strong students are more effective at using the internet for studying</a:t>
            </a:r>
          </a:p>
          <a:p>
            <a:r>
              <a:rPr lang="en-US" sz="2000" dirty="0">
                <a:sym typeface="Wingdings" pitchFamily="2" charset="2"/>
              </a:rPr>
              <a:t></a:t>
            </a:r>
            <a:r>
              <a:rPr lang="en-US" sz="2000" dirty="0"/>
              <a:t>needs to be more research into what the students do on the Internet, how much time do they dedicate their internet use to studying, and how schools can assist students in using the Internet for more education purposes.</a:t>
            </a:r>
          </a:p>
        </p:txBody>
      </p:sp>
      <p:pic>
        <p:nvPicPr>
          <p:cNvPr id="8" name="Picture 7" descr="Chart, box and whisker chart&#10;&#10;Description automatically generated">
            <a:extLst>
              <a:ext uri="{FF2B5EF4-FFF2-40B4-BE49-F238E27FC236}">
                <a16:creationId xmlns:a16="http://schemas.microsoft.com/office/drawing/2014/main" id="{CAC1D379-50A4-444B-9BC1-EF2994EEF997}"/>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2112934" y="3016690"/>
            <a:ext cx="8539826" cy="3461835"/>
          </a:xfrm>
          <a:prstGeom prst="rect">
            <a:avLst/>
          </a:prstGeom>
        </p:spPr>
      </p:pic>
    </p:spTree>
    <p:extLst>
      <p:ext uri="{BB962C8B-B14F-4D97-AF65-F5344CB8AC3E}">
        <p14:creationId xmlns:p14="http://schemas.microsoft.com/office/powerpoint/2010/main" val="1908398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0A38BD-1668-7D42-8AE2-7F0F06A9303C}"/>
              </a:ext>
            </a:extLst>
          </p:cNvPr>
          <p:cNvSpPr>
            <a:spLocks noGrp="1"/>
          </p:cNvSpPr>
          <p:nvPr>
            <p:ph type="title"/>
          </p:nvPr>
        </p:nvSpPr>
        <p:spPr>
          <a:xfrm>
            <a:off x="630936" y="602673"/>
            <a:ext cx="3684056" cy="1783911"/>
          </a:xfrm>
        </p:spPr>
        <p:txBody>
          <a:bodyPr anchor="ctr">
            <a:normAutofit/>
          </a:bodyPr>
          <a:lstStyle/>
          <a:p>
            <a:r>
              <a:rPr lang="en-US" sz="4800" dirty="0"/>
              <a:t>2. EDA – ABSENCES, AGE, ROMANCE</a:t>
            </a:r>
          </a:p>
        </p:txBody>
      </p:sp>
      <mc:AlternateContent xmlns:mc="http://schemas.openxmlformats.org/markup-compatibility/2006">
        <mc:Choice xmlns:p14="http://schemas.microsoft.com/office/powerpoint/2010/main" Requires="p14">
          <p:contentPart p14:bwMode="auto" r:id="rId2">
            <p14:nvContentPartPr>
              <p14: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p:pic>
            <p:nvPicPr>
              <p: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sp>
        <p:nvSpPr>
          <p:cNvPr id="18"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86384"/>
            <a:ext cx="18288" cy="1600200"/>
          </a:xfrm>
          <a:custGeom>
            <a:avLst/>
            <a:gdLst>
              <a:gd name="connsiteX0" fmla="*/ 0 w 18288"/>
              <a:gd name="connsiteY0" fmla="*/ 0 h 1600200"/>
              <a:gd name="connsiteX1" fmla="*/ 18288 w 18288"/>
              <a:gd name="connsiteY1" fmla="*/ 0 h 1600200"/>
              <a:gd name="connsiteX2" fmla="*/ 18288 w 18288"/>
              <a:gd name="connsiteY2" fmla="*/ 549402 h 1600200"/>
              <a:gd name="connsiteX3" fmla="*/ 18288 w 18288"/>
              <a:gd name="connsiteY3" fmla="*/ 1114806 h 1600200"/>
              <a:gd name="connsiteX4" fmla="*/ 18288 w 18288"/>
              <a:gd name="connsiteY4" fmla="*/ 1600200 h 1600200"/>
              <a:gd name="connsiteX5" fmla="*/ 0 w 18288"/>
              <a:gd name="connsiteY5" fmla="*/ 1600200 h 1600200"/>
              <a:gd name="connsiteX6" fmla="*/ 0 w 18288"/>
              <a:gd name="connsiteY6" fmla="*/ 1066800 h 1600200"/>
              <a:gd name="connsiteX7" fmla="*/ 0 w 18288"/>
              <a:gd name="connsiteY7" fmla="*/ 517398 h 1600200"/>
              <a:gd name="connsiteX8" fmla="*/ 0 w 18288"/>
              <a:gd name="connsiteY8" fmla="*/ 0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 h="1600200" fill="none" extrusionOk="0">
                <a:moveTo>
                  <a:pt x="0" y="0"/>
                </a:moveTo>
                <a:cubicBezTo>
                  <a:pt x="4865" y="374"/>
                  <a:pt x="13608" y="53"/>
                  <a:pt x="18288" y="0"/>
                </a:cubicBezTo>
                <a:cubicBezTo>
                  <a:pt x="23286" y="215154"/>
                  <a:pt x="-6672" y="375145"/>
                  <a:pt x="18288" y="549402"/>
                </a:cubicBezTo>
                <a:cubicBezTo>
                  <a:pt x="43248" y="723659"/>
                  <a:pt x="44414" y="873011"/>
                  <a:pt x="18288" y="1114806"/>
                </a:cubicBezTo>
                <a:cubicBezTo>
                  <a:pt x="-7838" y="1356601"/>
                  <a:pt x="13030" y="1360490"/>
                  <a:pt x="18288" y="1600200"/>
                </a:cubicBezTo>
                <a:cubicBezTo>
                  <a:pt x="10638" y="1600772"/>
                  <a:pt x="4111" y="1599793"/>
                  <a:pt x="0" y="1600200"/>
                </a:cubicBezTo>
                <a:cubicBezTo>
                  <a:pt x="-6890" y="1375807"/>
                  <a:pt x="21339" y="1304563"/>
                  <a:pt x="0" y="1066800"/>
                </a:cubicBezTo>
                <a:cubicBezTo>
                  <a:pt x="-21339" y="829037"/>
                  <a:pt x="-23009" y="689986"/>
                  <a:pt x="0" y="517398"/>
                </a:cubicBezTo>
                <a:cubicBezTo>
                  <a:pt x="23009" y="344810"/>
                  <a:pt x="-9921" y="122345"/>
                  <a:pt x="0" y="0"/>
                </a:cubicBezTo>
                <a:close/>
              </a:path>
              <a:path w="18288" h="1600200" stroke="0" extrusionOk="0">
                <a:moveTo>
                  <a:pt x="0" y="0"/>
                </a:moveTo>
                <a:cubicBezTo>
                  <a:pt x="5341" y="9"/>
                  <a:pt x="11148" y="-611"/>
                  <a:pt x="18288" y="0"/>
                </a:cubicBezTo>
                <a:cubicBezTo>
                  <a:pt x="31387" y="104987"/>
                  <a:pt x="17137" y="300374"/>
                  <a:pt x="18288" y="485394"/>
                </a:cubicBezTo>
                <a:cubicBezTo>
                  <a:pt x="19439" y="670414"/>
                  <a:pt x="37394" y="922400"/>
                  <a:pt x="18288" y="1050798"/>
                </a:cubicBezTo>
                <a:cubicBezTo>
                  <a:pt x="-818" y="1179196"/>
                  <a:pt x="6556" y="1394957"/>
                  <a:pt x="18288" y="1600200"/>
                </a:cubicBezTo>
                <a:cubicBezTo>
                  <a:pt x="12642" y="1600430"/>
                  <a:pt x="3803" y="1599869"/>
                  <a:pt x="0" y="1600200"/>
                </a:cubicBezTo>
                <a:cubicBezTo>
                  <a:pt x="10832" y="1355159"/>
                  <a:pt x="-10163" y="1159269"/>
                  <a:pt x="0" y="1034796"/>
                </a:cubicBezTo>
                <a:cubicBezTo>
                  <a:pt x="10163" y="910323"/>
                  <a:pt x="5178" y="626710"/>
                  <a:pt x="0" y="469392"/>
                </a:cubicBezTo>
                <a:cubicBezTo>
                  <a:pt x="-5178" y="312074"/>
                  <a:pt x="20387" y="137476"/>
                  <a:pt x="0" y="0"/>
                </a:cubicBezTo>
                <a:close/>
              </a:path>
            </a:pathLst>
          </a:custGeom>
          <a:solidFill>
            <a:srgbClr val="AB96C6"/>
          </a:solidFill>
          <a:ln w="34925">
            <a:solidFill>
              <a:srgbClr val="AB96C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B34B3D06-308B-45B4-A2F0-46555DB25231}"/>
              </a:ext>
            </a:extLst>
          </p:cNvPr>
          <p:cNvSpPr>
            <a:spLocks noGrp="1"/>
          </p:cNvSpPr>
          <p:nvPr>
            <p:ph idx="1"/>
          </p:nvPr>
        </p:nvSpPr>
        <p:spPr>
          <a:xfrm>
            <a:off x="4621151" y="379475"/>
            <a:ext cx="7421497" cy="2375231"/>
          </a:xfrm>
        </p:spPr>
        <p:txBody>
          <a:bodyPr anchor="ctr">
            <a:noAutofit/>
          </a:bodyPr>
          <a:lstStyle/>
          <a:p>
            <a:r>
              <a:rPr lang="en-US" sz="2200" dirty="0"/>
              <a:t>students who are in a relationship have more absences than those who don’t. </a:t>
            </a:r>
            <a:r>
              <a:rPr lang="en-US" sz="2200" dirty="0">
                <a:sym typeface="Wingdings" pitchFamily="2" charset="2"/>
              </a:rPr>
              <a:t> </a:t>
            </a:r>
            <a:r>
              <a:rPr lang="en-US" sz="2200" dirty="0"/>
              <a:t>suggests that relationships can distract students from school. </a:t>
            </a:r>
          </a:p>
          <a:p>
            <a:r>
              <a:rPr lang="en-US" sz="2200" dirty="0"/>
              <a:t>In math, students between 17 – 19 years old have the most absences and are in a relationship more.</a:t>
            </a:r>
          </a:p>
          <a:p>
            <a:r>
              <a:rPr lang="en-US" sz="2200" dirty="0"/>
              <a:t> In Portuguese, there are more students who are in a relationship than Math, and these students also have more absences </a:t>
            </a:r>
            <a:r>
              <a:rPr lang="en-US" sz="2200" dirty="0">
                <a:sym typeface="Wingdings" pitchFamily="2" charset="2"/>
              </a:rPr>
              <a:t> </a:t>
            </a:r>
            <a:r>
              <a:rPr lang="en-US" sz="2200" dirty="0"/>
              <a:t>suggests that either students in Math are more “disciplined” or math is harder and require students to study more</a:t>
            </a:r>
            <a:r>
              <a:rPr lang="en-US" dirty="0"/>
              <a:t>.</a:t>
            </a:r>
          </a:p>
        </p:txBody>
      </p:sp>
      <p:pic>
        <p:nvPicPr>
          <p:cNvPr id="9" name="Picture 8" descr="A picture containing chart&#10;&#10;Description automatically generated">
            <a:extLst>
              <a:ext uri="{FF2B5EF4-FFF2-40B4-BE49-F238E27FC236}">
                <a16:creationId xmlns:a16="http://schemas.microsoft.com/office/drawing/2014/main" id="{C1CABAE9-FBE4-7343-99EB-6885D4B3ABE1}"/>
              </a:ext>
            </a:extLst>
          </p:cNvPr>
          <p:cNvPicPr/>
          <p:nvPr/>
        </p:nvPicPr>
        <p:blipFill>
          <a:blip r:embed="rId4">
            <a:extLst>
              <a:ext uri="{28A0092B-C50C-407E-A947-70E740481C1C}">
                <a14:useLocalDpi xmlns:a14="http://schemas.microsoft.com/office/drawing/2010/main" val="0"/>
              </a:ext>
            </a:extLst>
          </a:blip>
          <a:stretch>
            <a:fillRect/>
          </a:stretch>
        </p:blipFill>
        <p:spPr>
          <a:xfrm>
            <a:off x="1980719" y="3134181"/>
            <a:ext cx="8428477" cy="3382035"/>
          </a:xfrm>
          <a:prstGeom prst="rect">
            <a:avLst/>
          </a:prstGeom>
        </p:spPr>
      </p:pic>
    </p:spTree>
    <p:extLst>
      <p:ext uri="{BB962C8B-B14F-4D97-AF65-F5344CB8AC3E}">
        <p14:creationId xmlns:p14="http://schemas.microsoft.com/office/powerpoint/2010/main" val="2458585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49255B-E996-CD4D-A38F-B975E77AE90C}"/>
              </a:ext>
            </a:extLst>
          </p:cNvPr>
          <p:cNvSpPr>
            <a:spLocks noGrp="1"/>
          </p:cNvSpPr>
          <p:nvPr>
            <p:ph type="title"/>
          </p:nvPr>
        </p:nvSpPr>
        <p:spPr>
          <a:xfrm>
            <a:off x="630936" y="640080"/>
            <a:ext cx="4818888" cy="1481328"/>
          </a:xfrm>
        </p:spPr>
        <p:txBody>
          <a:bodyPr anchor="b">
            <a:normAutofit fontScale="90000"/>
          </a:bodyPr>
          <a:lstStyle/>
          <a:p>
            <a:r>
              <a:rPr lang="en-US" sz="6000" dirty="0"/>
              <a:t>2. EDA – SCATTER MATRIX</a:t>
            </a:r>
            <a:endParaRPr lang="en-US" sz="5600" dirty="0"/>
          </a:p>
        </p:txBody>
      </p:sp>
      <p:sp>
        <p:nvSpPr>
          <p:cNvPr id="14"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AB96C6"/>
          </a:solidFill>
          <a:ln w="38100" cap="rnd">
            <a:solidFill>
              <a:srgbClr val="AB96C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630684E9-489C-4214-920F-766C7BA19C09}"/>
              </a:ext>
            </a:extLst>
          </p:cNvPr>
          <p:cNvSpPr>
            <a:spLocks noGrp="1"/>
          </p:cNvSpPr>
          <p:nvPr>
            <p:ph idx="1"/>
          </p:nvPr>
        </p:nvSpPr>
        <p:spPr>
          <a:xfrm>
            <a:off x="630936" y="2660904"/>
            <a:ext cx="4818888" cy="3547872"/>
          </a:xfrm>
        </p:spPr>
        <p:txBody>
          <a:bodyPr anchor="t">
            <a:normAutofit/>
          </a:bodyPr>
          <a:lstStyle/>
          <a:p>
            <a:r>
              <a:rPr lang="en-US" dirty="0"/>
              <a:t>a strong positive relationship between the 1st and 2nd period scores and final scores, signaling that score prediction can be quite accurate. </a:t>
            </a:r>
          </a:p>
          <a:p>
            <a:r>
              <a:rPr lang="en-US" dirty="0"/>
              <a:t>relationships between final scores and other variables aren't s obvious.</a:t>
            </a:r>
          </a:p>
        </p:txBody>
      </p:sp>
      <mc:AlternateContent xmlns:mc="http://schemas.openxmlformats.org/markup-compatibility/2006" xmlns:p14="http://schemas.microsoft.com/office/powerpoint/2010/main">
        <mc:Choice Requires="p14">
          <p:contentPart p14:bwMode="auto" r:id="rId2">
            <p14:nvContentPartPr>
              <p14: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5" name="Content Placeholder 4" descr="A picture containing chart&#10;&#10;Description automatically generated">
            <a:extLst>
              <a:ext uri="{FF2B5EF4-FFF2-40B4-BE49-F238E27FC236}">
                <a16:creationId xmlns:a16="http://schemas.microsoft.com/office/drawing/2014/main" id="{1E8CC2CB-7156-4C4F-852D-F3BB12A1C5E8}"/>
              </a:ext>
            </a:extLst>
          </p:cNvPr>
          <p:cNvPicPr>
            <a:picLocks noChangeAspect="1"/>
          </p:cNvPicPr>
          <p:nvPr/>
        </p:nvPicPr>
        <p:blipFill>
          <a:blip r:embed="rId4"/>
          <a:stretch>
            <a:fillRect/>
          </a:stretch>
        </p:blipFill>
        <p:spPr>
          <a:xfrm>
            <a:off x="6099048" y="760929"/>
            <a:ext cx="5458968" cy="5336141"/>
          </a:xfrm>
          <a:prstGeom prst="rect">
            <a:avLst/>
          </a:prstGeom>
        </p:spPr>
      </p:pic>
    </p:spTree>
    <p:extLst>
      <p:ext uri="{BB962C8B-B14F-4D97-AF65-F5344CB8AC3E}">
        <p14:creationId xmlns:p14="http://schemas.microsoft.com/office/powerpoint/2010/main" val="399369186"/>
      </p:ext>
    </p:extLst>
  </p:cSld>
  <p:clrMapOvr>
    <a:masterClrMapping/>
  </p:clrMapOvr>
</p:sld>
</file>

<file path=ppt/theme/theme1.xml><?xml version="1.0" encoding="utf-8"?>
<a:theme xmlns:a="http://schemas.openxmlformats.org/drawingml/2006/main" name="SketchyVTI">
  <a:themeElements>
    <a:clrScheme name="AnalogousFromLightSeedRightStep">
      <a:dk1>
        <a:srgbClr val="000000"/>
      </a:dk1>
      <a:lt1>
        <a:srgbClr val="FFFFFF"/>
      </a:lt1>
      <a:dk2>
        <a:srgbClr val="3C2441"/>
      </a:dk2>
      <a:lt2>
        <a:srgbClr val="E5E8E2"/>
      </a:lt2>
      <a:accent1>
        <a:srgbClr val="AB96C6"/>
      </a:accent1>
      <a:accent2>
        <a:srgbClr val="B17FBA"/>
      </a:accent2>
      <a:accent3>
        <a:srgbClr val="C696BA"/>
      </a:accent3>
      <a:accent4>
        <a:srgbClr val="BA7F92"/>
      </a:accent4>
      <a:accent5>
        <a:srgbClr val="C49792"/>
      </a:accent5>
      <a:accent6>
        <a:srgbClr val="BA9D7F"/>
      </a:accent6>
      <a:hlink>
        <a:srgbClr val="738A54"/>
      </a:hlink>
      <a:folHlink>
        <a:srgbClr val="7F7F7F"/>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432</TotalTime>
  <Words>1687</Words>
  <Application>Microsoft Macintosh PowerPoint</Application>
  <PresentationFormat>Widescreen</PresentationFormat>
  <Paragraphs>101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The Hand Bold</vt:lpstr>
      <vt:lpstr>The Serif Hand Black</vt:lpstr>
      <vt:lpstr>Wingdings</vt:lpstr>
      <vt:lpstr>SketchyVTI</vt:lpstr>
      <vt:lpstr>PREDICTING PORTUGESE SECONDARY SCHOOL STUDENT PERFORMANCE </vt:lpstr>
      <vt:lpstr>CONTENT OVERVIEW</vt:lpstr>
      <vt:lpstr>1. Introduction</vt:lpstr>
      <vt:lpstr>2. EDA – final grades and pass fail overview</vt:lpstr>
      <vt:lpstr>2. EDA – PASS FAIL STATUS AND ABSENCES</vt:lpstr>
      <vt:lpstr>2. EDA – PASS FAIL STATUS AND PARENTS’JOBS</vt:lpstr>
      <vt:lpstr>2. EDA – STUDYTIME, FINAL GRADE, INTERNET ACCESS</vt:lpstr>
      <vt:lpstr>2. EDA – ABSENCES, AGE, ROMANCE</vt:lpstr>
      <vt:lpstr>2. EDA – SCATTER MATRIX</vt:lpstr>
      <vt:lpstr>2. EDA - CORRELATION HEATMAP</vt:lpstr>
      <vt:lpstr>3. METHODS – machine LEARNIJG MODELS &amp; FEATURE IMPORTANCES</vt:lpstr>
      <vt:lpstr>3. METHODS – machine LEARNIJG MODELS &amp; FEATURE IMPORTANCES</vt:lpstr>
      <vt:lpstr>4. RESULTS –MODEL PERFORMANCE</vt:lpstr>
      <vt:lpstr>4. RESULTS – CONFUSION MATRICES AND ROC CURVES</vt:lpstr>
      <vt:lpstr>4. RESULTS – FEATURE IMPORTANCES</vt:lpstr>
      <vt:lpstr>4. OUTLOOK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PORTUGESE SECONDARY SCHOOL STUDENT PERFORMANCE </dc:title>
  <dc:creator>Annie Phan</dc:creator>
  <cp:lastModifiedBy>Annie Phan</cp:lastModifiedBy>
  <cp:revision>33</cp:revision>
  <dcterms:created xsi:type="dcterms:W3CDTF">2020-10-14T01:31:08Z</dcterms:created>
  <dcterms:modified xsi:type="dcterms:W3CDTF">2020-12-01T04:24:58Z</dcterms:modified>
</cp:coreProperties>
</file>