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58" r:id="rId5"/>
    <p:sldId id="268" r:id="rId6"/>
    <p:sldId id="261" r:id="rId7"/>
    <p:sldId id="276" r:id="rId8"/>
    <p:sldId id="277" r:id="rId9"/>
    <p:sldId id="262" r:id="rId10"/>
    <p:sldId id="263" r:id="rId11"/>
    <p:sldId id="267" r:id="rId12"/>
    <p:sldId id="275" r:id="rId13"/>
    <p:sldId id="266" r:id="rId14"/>
    <p:sldId id="273"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61"/>
    <p:restoredTop sz="94675"/>
  </p:normalViewPr>
  <p:slideViewPr>
    <p:cSldViewPr snapToGrid="0" snapToObjects="1">
      <p:cViewPr varScale="1">
        <p:scale>
          <a:sx n="46" d="100"/>
          <a:sy n="46" d="100"/>
        </p:scale>
        <p:origin x="192" y="1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6E75-34B0-45DE-9479-AD91D698102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D69DFD39-E971-467B-A36C-2E4DBB75F3AC}">
      <dgm:prSet/>
      <dgm:spPr/>
      <dgm:t>
        <a:bodyPr/>
        <a:lstStyle/>
        <a:p>
          <a:r>
            <a:rPr lang="en-US"/>
            <a:t>Problem:</a:t>
          </a:r>
        </a:p>
      </dgm:t>
    </dgm:pt>
    <dgm:pt modelId="{F0D53583-A84E-48DF-B541-FEDA2BDA0E9E}" type="parTrans" cxnId="{BAD86BE8-4452-4733-B52C-8FE9A0A20ECE}">
      <dgm:prSet/>
      <dgm:spPr/>
      <dgm:t>
        <a:bodyPr/>
        <a:lstStyle/>
        <a:p>
          <a:endParaRPr lang="en-US"/>
        </a:p>
      </dgm:t>
    </dgm:pt>
    <dgm:pt modelId="{3C00B488-DA40-4C11-9873-05BF44A02D34}" type="sibTrans" cxnId="{BAD86BE8-4452-4733-B52C-8FE9A0A20ECE}">
      <dgm:prSet/>
      <dgm:spPr/>
      <dgm:t>
        <a:bodyPr/>
        <a:lstStyle/>
        <a:p>
          <a:endParaRPr lang="en-US"/>
        </a:p>
      </dgm:t>
    </dgm:pt>
    <dgm:pt modelId="{B46FF358-811E-4642-83DC-583D0275F6C1}">
      <dgm:prSet custT="1"/>
      <dgm:spPr/>
      <dgm:t>
        <a:bodyPr/>
        <a:lstStyle/>
        <a:p>
          <a:r>
            <a:rPr lang="en-US" sz="1400" dirty="0"/>
            <a:t>Regression: predict students’ final scores (continuous, integer values from 0 to 20) using first and second period grades and other social, economic, and education factors</a:t>
          </a:r>
        </a:p>
      </dgm:t>
    </dgm:pt>
    <dgm:pt modelId="{F746AA22-19C1-4F5E-9235-B80CA9A255C7}" type="parTrans" cxnId="{7882E357-83E6-4233-A9A9-A3880EBAAA54}">
      <dgm:prSet/>
      <dgm:spPr/>
      <dgm:t>
        <a:bodyPr/>
        <a:lstStyle/>
        <a:p>
          <a:endParaRPr lang="en-US"/>
        </a:p>
      </dgm:t>
    </dgm:pt>
    <dgm:pt modelId="{8F80702B-8F1A-4065-9991-42556EB895EF}" type="sibTrans" cxnId="{7882E357-83E6-4233-A9A9-A3880EBAAA54}">
      <dgm:prSet/>
      <dgm:spPr/>
      <dgm:t>
        <a:bodyPr/>
        <a:lstStyle/>
        <a:p>
          <a:endParaRPr lang="en-US"/>
        </a:p>
      </dgm:t>
    </dgm:pt>
    <dgm:pt modelId="{972644BF-2453-4002-9DDC-65B4E90D6C90}">
      <dgm:prSet custT="1"/>
      <dgm:spPr/>
      <dgm:t>
        <a:bodyPr/>
        <a:lstStyle/>
        <a:p>
          <a:r>
            <a:rPr lang="en-US" sz="1400" dirty="0"/>
            <a:t>Classification: classify students’ final performance (categorical values ‘good’, ‘fair’, ‘poor’) using first and second period grades and other social, economic, and education factors</a:t>
          </a:r>
        </a:p>
      </dgm:t>
    </dgm:pt>
    <dgm:pt modelId="{C71321A3-4015-4990-89CB-74E66ECD9EC1}" type="parTrans" cxnId="{25CB9AEF-978F-4927-8958-BC14761014D0}">
      <dgm:prSet/>
      <dgm:spPr/>
      <dgm:t>
        <a:bodyPr/>
        <a:lstStyle/>
        <a:p>
          <a:endParaRPr lang="en-US"/>
        </a:p>
      </dgm:t>
    </dgm:pt>
    <dgm:pt modelId="{58AD4C3C-A124-4D32-8B23-1D0AAD7FC86A}" type="sibTrans" cxnId="{25CB9AEF-978F-4927-8958-BC14761014D0}">
      <dgm:prSet/>
      <dgm:spPr/>
      <dgm:t>
        <a:bodyPr/>
        <a:lstStyle/>
        <a:p>
          <a:endParaRPr lang="en-US"/>
        </a:p>
      </dgm:t>
    </dgm:pt>
    <dgm:pt modelId="{E8D2A6C2-3C76-4A38-A03E-6B7356C3897E}">
      <dgm:prSet/>
      <dgm:spPr/>
      <dgm:t>
        <a:bodyPr/>
        <a:lstStyle/>
        <a:p>
          <a:r>
            <a:rPr lang="en-US" dirty="0"/>
            <a:t>Data overview and source</a:t>
          </a:r>
        </a:p>
      </dgm:t>
    </dgm:pt>
    <dgm:pt modelId="{5146A4A5-46CA-4383-8BA1-0A9CB1901969}" type="parTrans" cxnId="{D38CE37F-9626-4198-AC85-6B52B8E492D4}">
      <dgm:prSet/>
      <dgm:spPr/>
      <dgm:t>
        <a:bodyPr/>
        <a:lstStyle/>
        <a:p>
          <a:endParaRPr lang="en-US"/>
        </a:p>
      </dgm:t>
    </dgm:pt>
    <dgm:pt modelId="{0E7DED7B-3C9F-4EE0-BDCB-C61669D0BAFC}" type="sibTrans" cxnId="{D38CE37F-9626-4198-AC85-6B52B8E492D4}">
      <dgm:prSet/>
      <dgm:spPr/>
      <dgm:t>
        <a:bodyPr/>
        <a:lstStyle/>
        <a:p>
          <a:endParaRPr lang="en-US"/>
        </a:p>
      </dgm:t>
    </dgm:pt>
    <dgm:pt modelId="{DD3F5268-B424-4E4D-A55B-37F15BD63F4D}">
      <dgm:prSet/>
      <dgm:spPr/>
      <dgm:t>
        <a:bodyPr/>
        <a:lstStyle/>
        <a:p>
          <a:r>
            <a:rPr lang="en-US"/>
            <a:t>Implications:</a:t>
          </a:r>
        </a:p>
      </dgm:t>
    </dgm:pt>
    <dgm:pt modelId="{F5B0AB27-4FA8-4B72-A11E-F0CE1F0E0168}" type="parTrans" cxnId="{14774C09-7D0E-4132-9F6D-D0E1B2C456ED}">
      <dgm:prSet/>
      <dgm:spPr/>
      <dgm:t>
        <a:bodyPr/>
        <a:lstStyle/>
        <a:p>
          <a:endParaRPr lang="en-US"/>
        </a:p>
      </dgm:t>
    </dgm:pt>
    <dgm:pt modelId="{C213812F-A970-4CB9-BB96-43F8DA6E7ABE}" type="sibTrans" cxnId="{14774C09-7D0E-4132-9F6D-D0E1B2C456ED}">
      <dgm:prSet/>
      <dgm:spPr/>
      <dgm:t>
        <a:bodyPr/>
        <a:lstStyle/>
        <a:p>
          <a:endParaRPr lang="en-US"/>
        </a:p>
      </dgm:t>
    </dgm:pt>
    <dgm:pt modelId="{E58D6F57-5CB6-439F-8331-09A64B0F19BE}">
      <dgm:prSet/>
      <dgm:spPr/>
      <dgm:t>
        <a:bodyPr/>
        <a:lstStyle/>
        <a:p>
          <a:r>
            <a:rPr lang="en-US"/>
            <a:t>Original research:</a:t>
          </a:r>
        </a:p>
      </dgm:t>
    </dgm:pt>
    <dgm:pt modelId="{44F57F72-3DB2-4FE6-8B72-33F4E0A31981}" type="parTrans" cxnId="{AD75E16A-FA0B-491F-B7BA-7C0F92B4C3A2}">
      <dgm:prSet/>
      <dgm:spPr/>
      <dgm:t>
        <a:bodyPr/>
        <a:lstStyle/>
        <a:p>
          <a:endParaRPr lang="en-US"/>
        </a:p>
      </dgm:t>
    </dgm:pt>
    <dgm:pt modelId="{0ACFD49F-D595-4E61-AEE9-DADD5028C877}" type="sibTrans" cxnId="{AD75E16A-FA0B-491F-B7BA-7C0F92B4C3A2}">
      <dgm:prSet/>
      <dgm:spPr/>
      <dgm:t>
        <a:bodyPr/>
        <a:lstStyle/>
        <a:p>
          <a:endParaRPr lang="en-US"/>
        </a:p>
      </dgm:t>
    </dgm:pt>
    <dgm:pt modelId="{C14882EC-3D4D-A345-951E-2961D7F5ED95}">
      <dgm:prSet custT="1"/>
      <dgm:spPr/>
      <dgm:t>
        <a:bodyPr/>
        <a:lstStyle/>
        <a:p>
          <a:r>
            <a:rPr lang="en-US" sz="1400" dirty="0"/>
            <a:t>What type of courses can be offered to attract more students? Is it possible to predict student performance? </a:t>
          </a:r>
        </a:p>
        <a:p>
          <a:r>
            <a:rPr lang="en-US" sz="1400" dirty="0"/>
            <a:t>What are the factors that affect student achievement? </a:t>
          </a:r>
        </a:p>
        <a:p>
          <a:r>
            <a:rPr lang="en-US" sz="1400" dirty="0"/>
            <a:t>My model </a:t>
          </a:r>
          <a:r>
            <a:rPr lang="en-US" sz="1400" dirty="0" err="1"/>
            <a:t>explorse</a:t>
          </a:r>
          <a:r>
            <a:rPr lang="en-US" sz="1400" dirty="0"/>
            <a:t> these similar questions but look further into demographic factors such as family support, romantic relationships, alcohol consumption, and internet access.</a:t>
          </a:r>
        </a:p>
      </dgm:t>
    </dgm:pt>
    <dgm:pt modelId="{7BADA1D7-C0A5-424F-A849-98EE7F3306DB}" type="parTrans" cxnId="{C77C6187-2D5E-964F-9997-7012BCB61D29}">
      <dgm:prSet/>
      <dgm:spPr/>
      <dgm:t>
        <a:bodyPr/>
        <a:lstStyle/>
        <a:p>
          <a:endParaRPr lang="en-US"/>
        </a:p>
      </dgm:t>
    </dgm:pt>
    <dgm:pt modelId="{496E5303-1D87-704B-BDBE-663CDDCF53D1}" type="sibTrans" cxnId="{C77C6187-2D5E-964F-9997-7012BCB61D29}">
      <dgm:prSet/>
      <dgm:spPr/>
      <dgm:t>
        <a:bodyPr/>
        <a:lstStyle/>
        <a:p>
          <a:endParaRPr lang="en-US"/>
        </a:p>
      </dgm:t>
    </dgm:pt>
    <dgm:pt modelId="{6B69906F-7FBC-5048-BFF6-8F98BBC563EE}">
      <dgm:prSet custT="1"/>
      <dgm:spPr/>
      <dgm:t>
        <a:bodyPr/>
        <a:lstStyle/>
        <a:p>
          <a:r>
            <a:rPr lang="en-US" sz="1400" dirty="0"/>
            <a:t>Project: “Using Data Mining To Predict Secondary School Student Performance” by Cortez and Silva in 2008</a:t>
          </a:r>
        </a:p>
        <a:p>
          <a:r>
            <a:rPr lang="en-US" sz="1400" dirty="0"/>
            <a:t>Method: binary classification (pass/fail), classification with 5 levels ( I very good </a:t>
          </a:r>
          <a:r>
            <a:rPr lang="en-US" sz="1400" dirty="0">
              <a:sym typeface="Wingdings" pitchFamily="2" charset="2"/>
            </a:rPr>
            <a:t> </a:t>
          </a:r>
          <a:r>
            <a:rPr lang="en-US" sz="1400" dirty="0"/>
            <a:t> V insufficient),  regression, with a numeric output that ranges between (0%) and (100%)</a:t>
          </a:r>
        </a:p>
        <a:p>
          <a:r>
            <a:rPr lang="en-US" sz="1400" dirty="0"/>
            <a:t>Result: students’ final grades can be predicted by the first and/or second school period grades and also other relevant features </a:t>
          </a:r>
        </a:p>
      </dgm:t>
    </dgm:pt>
    <dgm:pt modelId="{DED6C2D8-E100-A54F-9730-670B323858B5}" type="parTrans" cxnId="{87835FFF-DE04-1045-9A10-E6A1AE5492B2}">
      <dgm:prSet/>
      <dgm:spPr/>
      <dgm:t>
        <a:bodyPr/>
        <a:lstStyle/>
        <a:p>
          <a:endParaRPr lang="en-US"/>
        </a:p>
      </dgm:t>
    </dgm:pt>
    <dgm:pt modelId="{8E395960-2325-2B47-B565-BE1F0A5F40B2}" type="sibTrans" cxnId="{87835FFF-DE04-1045-9A10-E6A1AE5492B2}">
      <dgm:prSet/>
      <dgm:spPr/>
      <dgm:t>
        <a:bodyPr/>
        <a:lstStyle/>
        <a:p>
          <a:endParaRPr lang="en-US"/>
        </a:p>
      </dgm:t>
    </dgm:pt>
    <dgm:pt modelId="{E1EBAF91-72AA-7B42-9A34-6DF9F634958B}">
      <dgm:prSet custT="1"/>
      <dgm:spPr/>
      <dgm:t>
        <a:bodyPr/>
        <a:lstStyle/>
        <a:p>
          <a:r>
            <a:rPr lang="en-US" sz="1400" dirty="0">
              <a:hlinkClick xmlns:r="http://schemas.openxmlformats.org/officeDocument/2006/relationships" r:id="rId1"/>
            </a:rPr>
            <a:t>https://archive.ics.uci.edu/ml/datasets/student+performance</a:t>
          </a:r>
          <a:endParaRPr lang="en-US" sz="1400" dirty="0"/>
        </a:p>
      </dgm:t>
    </dgm:pt>
    <dgm:pt modelId="{2C075AC8-5883-BA4D-BCEC-C8AD605909C6}" type="parTrans" cxnId="{4B6EA025-3770-D047-B813-C056913505E2}">
      <dgm:prSet/>
      <dgm:spPr/>
      <dgm:t>
        <a:bodyPr/>
        <a:lstStyle/>
        <a:p>
          <a:endParaRPr lang="en-US"/>
        </a:p>
      </dgm:t>
    </dgm:pt>
    <dgm:pt modelId="{6076154C-9AAB-0A40-9028-A7497FAB3474}" type="sibTrans" cxnId="{4B6EA025-3770-D047-B813-C056913505E2}">
      <dgm:prSet/>
      <dgm:spPr/>
      <dgm:t>
        <a:bodyPr/>
        <a:lstStyle/>
        <a:p>
          <a:endParaRPr lang="en-US"/>
        </a:p>
      </dgm:t>
    </dgm:pt>
    <dgm:pt modelId="{C46A6CFA-02E9-6A4E-B67A-589E275002DB}">
      <dgm:prSet custT="1"/>
      <dgm:spPr/>
      <dgm:t>
        <a:bodyPr/>
        <a:lstStyle/>
        <a:p>
          <a:r>
            <a:rPr lang="en-US" sz="1400" dirty="0"/>
            <a:t>1,044 instances (students) including 395 Mathematics class students and 649 Portuguese language class students</a:t>
          </a:r>
        </a:p>
        <a:p>
          <a:r>
            <a:rPr lang="en-US" sz="1400" dirty="0"/>
            <a:t> 33 features</a:t>
          </a:r>
        </a:p>
      </dgm:t>
    </dgm:pt>
    <dgm:pt modelId="{877BB904-3705-FC42-940C-03ABC84AFF68}" type="parTrans" cxnId="{0CF1869D-26E7-A243-90C2-A00DD936A08F}">
      <dgm:prSet/>
      <dgm:spPr/>
      <dgm:t>
        <a:bodyPr/>
        <a:lstStyle/>
        <a:p>
          <a:endParaRPr lang="en-US"/>
        </a:p>
      </dgm:t>
    </dgm:pt>
    <dgm:pt modelId="{ECB85F5A-C546-8743-80BD-F14C3D918EDC}" type="sibTrans" cxnId="{0CF1869D-26E7-A243-90C2-A00DD936A08F}">
      <dgm:prSet/>
      <dgm:spPr/>
      <dgm:t>
        <a:bodyPr/>
        <a:lstStyle/>
        <a:p>
          <a:endParaRPr lang="en-US"/>
        </a:p>
      </dgm:t>
    </dgm:pt>
    <dgm:pt modelId="{F88FCD19-24EC-8D48-AC52-9F9B15EFBB8E}" type="pres">
      <dgm:prSet presAssocID="{DBD46E75-34B0-45DE-9479-AD91D698102B}" presName="Name0" presStyleCnt="0">
        <dgm:presLayoutVars>
          <dgm:dir/>
          <dgm:animLvl val="lvl"/>
          <dgm:resizeHandles val="exact"/>
        </dgm:presLayoutVars>
      </dgm:prSet>
      <dgm:spPr/>
    </dgm:pt>
    <dgm:pt modelId="{94C79B6A-C45B-B545-B0C2-CBC0B3A5F20F}" type="pres">
      <dgm:prSet presAssocID="{E58D6F57-5CB6-439F-8331-09A64B0F19BE}" presName="boxAndChildren" presStyleCnt="0"/>
      <dgm:spPr/>
    </dgm:pt>
    <dgm:pt modelId="{AF5F5928-7A9A-2A4E-BA17-FE6DCC8A1E4B}" type="pres">
      <dgm:prSet presAssocID="{E58D6F57-5CB6-439F-8331-09A64B0F19BE}" presName="parentTextBox" presStyleLbl="alignNode1" presStyleIdx="0" presStyleCnt="4"/>
      <dgm:spPr/>
    </dgm:pt>
    <dgm:pt modelId="{CB1D7946-7BD9-9F41-AD26-2456C10BD042}" type="pres">
      <dgm:prSet presAssocID="{E58D6F57-5CB6-439F-8331-09A64B0F19BE}" presName="descendantBox" presStyleLbl="bgAccFollowNode1" presStyleIdx="0" presStyleCnt="4" custLinFactNeighborX="351"/>
      <dgm:spPr/>
    </dgm:pt>
    <dgm:pt modelId="{A3A18D81-8B8F-E243-AF0B-777CEE2E6547}" type="pres">
      <dgm:prSet presAssocID="{C213812F-A970-4CB9-BB96-43F8DA6E7ABE}" presName="sp" presStyleCnt="0"/>
      <dgm:spPr/>
    </dgm:pt>
    <dgm:pt modelId="{8AC526C3-BA74-8848-B0C4-51639E6D3A23}" type="pres">
      <dgm:prSet presAssocID="{DD3F5268-B424-4E4D-A55B-37F15BD63F4D}" presName="arrowAndChildren" presStyleCnt="0"/>
      <dgm:spPr/>
    </dgm:pt>
    <dgm:pt modelId="{B656914D-752C-0B40-B025-DAA1E43F7C2B}" type="pres">
      <dgm:prSet presAssocID="{DD3F5268-B424-4E4D-A55B-37F15BD63F4D}" presName="parentTextArrow" presStyleLbl="node1" presStyleIdx="0" presStyleCnt="0"/>
      <dgm:spPr/>
    </dgm:pt>
    <dgm:pt modelId="{D2A0722F-A680-CD48-A09F-2852F1E66FAB}" type="pres">
      <dgm:prSet presAssocID="{DD3F5268-B424-4E4D-A55B-37F15BD63F4D}" presName="arrow" presStyleLbl="alignNode1" presStyleIdx="1" presStyleCnt="4"/>
      <dgm:spPr/>
    </dgm:pt>
    <dgm:pt modelId="{6E8DD6EA-3942-C042-8E0E-5B9E8E0780FD}" type="pres">
      <dgm:prSet presAssocID="{DD3F5268-B424-4E4D-A55B-37F15BD63F4D}" presName="descendantArrow" presStyleLbl="bgAccFollowNode1" presStyleIdx="1" presStyleCnt="4" custLinFactNeighborX="2201" custLinFactNeighborY="1379"/>
      <dgm:spPr/>
    </dgm:pt>
    <dgm:pt modelId="{330D4A2B-147F-BA47-A3D6-7BC0A67F8F0D}" type="pres">
      <dgm:prSet presAssocID="{0E7DED7B-3C9F-4EE0-BDCB-C61669D0BAFC}" presName="sp" presStyleCnt="0"/>
      <dgm:spPr/>
    </dgm:pt>
    <dgm:pt modelId="{6E871E3D-6BEB-DF44-BE8B-0EEDABBC9EF8}" type="pres">
      <dgm:prSet presAssocID="{E8D2A6C2-3C76-4A38-A03E-6B7356C3897E}" presName="arrowAndChildren" presStyleCnt="0"/>
      <dgm:spPr/>
    </dgm:pt>
    <dgm:pt modelId="{55CF8AD5-FC2E-E34E-8F3F-8F312E7A288D}" type="pres">
      <dgm:prSet presAssocID="{E8D2A6C2-3C76-4A38-A03E-6B7356C3897E}" presName="parentTextArrow" presStyleLbl="node1" presStyleIdx="0" presStyleCnt="0"/>
      <dgm:spPr/>
    </dgm:pt>
    <dgm:pt modelId="{AACA012A-E666-544B-AD3D-4A332F50975A}" type="pres">
      <dgm:prSet presAssocID="{E8D2A6C2-3C76-4A38-A03E-6B7356C3897E}" presName="arrow" presStyleLbl="alignNode1" presStyleIdx="2" presStyleCnt="4"/>
      <dgm:spPr/>
    </dgm:pt>
    <dgm:pt modelId="{9FF00BA8-C52F-DB4D-874D-5B553F1BCEAC}" type="pres">
      <dgm:prSet presAssocID="{E8D2A6C2-3C76-4A38-A03E-6B7356C3897E}" presName="descendantArrow" presStyleLbl="bgAccFollowNode1" presStyleIdx="2" presStyleCnt="4"/>
      <dgm:spPr/>
    </dgm:pt>
    <dgm:pt modelId="{26E87A07-8F21-804F-A57C-7899ACB191F3}" type="pres">
      <dgm:prSet presAssocID="{3C00B488-DA40-4C11-9873-05BF44A02D34}" presName="sp" presStyleCnt="0"/>
      <dgm:spPr/>
    </dgm:pt>
    <dgm:pt modelId="{CE59C7B8-38DE-BA4C-B9BA-E456972B8D52}" type="pres">
      <dgm:prSet presAssocID="{D69DFD39-E971-467B-A36C-2E4DBB75F3AC}" presName="arrowAndChildren" presStyleCnt="0"/>
      <dgm:spPr/>
    </dgm:pt>
    <dgm:pt modelId="{CFC6EBA8-182A-B447-A9D3-F31B50D2EF0D}" type="pres">
      <dgm:prSet presAssocID="{D69DFD39-E971-467B-A36C-2E4DBB75F3AC}" presName="parentTextArrow" presStyleLbl="node1" presStyleIdx="0" presStyleCnt="0"/>
      <dgm:spPr/>
    </dgm:pt>
    <dgm:pt modelId="{F62CFE6D-7B70-694E-8206-498E01BB885C}" type="pres">
      <dgm:prSet presAssocID="{D69DFD39-E971-467B-A36C-2E4DBB75F3AC}" presName="arrow" presStyleLbl="alignNode1" presStyleIdx="3" presStyleCnt="4"/>
      <dgm:spPr/>
    </dgm:pt>
    <dgm:pt modelId="{EAFBB33C-F1ED-A047-B3EF-585917183D0D}" type="pres">
      <dgm:prSet presAssocID="{D69DFD39-E971-467B-A36C-2E4DBB75F3AC}" presName="descendantArrow" presStyleLbl="bgAccFollowNode1" presStyleIdx="3" presStyleCnt="4"/>
      <dgm:spPr/>
    </dgm:pt>
  </dgm:ptLst>
  <dgm:cxnLst>
    <dgm:cxn modelId="{14774C09-7D0E-4132-9F6D-D0E1B2C456ED}" srcId="{DBD46E75-34B0-45DE-9479-AD91D698102B}" destId="{DD3F5268-B424-4E4D-A55B-37F15BD63F4D}" srcOrd="2" destOrd="0" parTransId="{F5B0AB27-4FA8-4B72-A11E-F0CE1F0E0168}" sibTransId="{C213812F-A970-4CB9-BB96-43F8DA6E7ABE}"/>
    <dgm:cxn modelId="{59576A13-8D34-2C46-99EF-6A34EAABBB8C}" type="presOf" srcId="{C14882EC-3D4D-A345-951E-2961D7F5ED95}" destId="{6E8DD6EA-3942-C042-8E0E-5B9E8E0780FD}" srcOrd="0" destOrd="0" presId="urn:microsoft.com/office/officeart/2016/7/layout/VerticalDownArrowProcess"/>
    <dgm:cxn modelId="{3134A315-3F4D-AA49-AF9A-ACA915548E99}" type="presOf" srcId="{B46FF358-811E-4642-83DC-583D0275F6C1}" destId="{EAFBB33C-F1ED-A047-B3EF-585917183D0D}" srcOrd="0" destOrd="0" presId="urn:microsoft.com/office/officeart/2016/7/layout/VerticalDownArrowProcess"/>
    <dgm:cxn modelId="{3799FB1D-B91C-CA46-9EA1-C8BF7CC0B25C}" type="presOf" srcId="{C46A6CFA-02E9-6A4E-B67A-589E275002DB}" destId="{9FF00BA8-C52F-DB4D-874D-5B553F1BCEAC}" srcOrd="0" destOrd="1" presId="urn:microsoft.com/office/officeart/2016/7/layout/VerticalDownArrowProcess"/>
    <dgm:cxn modelId="{4B6EA025-3770-D047-B813-C056913505E2}" srcId="{E8D2A6C2-3C76-4A38-A03E-6B7356C3897E}" destId="{E1EBAF91-72AA-7B42-9A34-6DF9F634958B}" srcOrd="0" destOrd="0" parTransId="{2C075AC8-5883-BA4D-BCEC-C8AD605909C6}" sibTransId="{6076154C-9AAB-0A40-9028-A7497FAB3474}"/>
    <dgm:cxn modelId="{7552A52E-662A-2444-87E4-7C9AC2F0F7A7}" type="presOf" srcId="{D69DFD39-E971-467B-A36C-2E4DBB75F3AC}" destId="{F62CFE6D-7B70-694E-8206-498E01BB885C}" srcOrd="1" destOrd="0" presId="urn:microsoft.com/office/officeart/2016/7/layout/VerticalDownArrowProcess"/>
    <dgm:cxn modelId="{E60B6C35-E88E-6D47-B546-3C17F029985E}" type="presOf" srcId="{E58D6F57-5CB6-439F-8331-09A64B0F19BE}" destId="{AF5F5928-7A9A-2A4E-BA17-FE6DCC8A1E4B}" srcOrd="0" destOrd="0" presId="urn:microsoft.com/office/officeart/2016/7/layout/VerticalDownArrowProcess"/>
    <dgm:cxn modelId="{8A348536-23DE-144D-BBEF-AE12EA9022BC}" type="presOf" srcId="{E8D2A6C2-3C76-4A38-A03E-6B7356C3897E}" destId="{55CF8AD5-FC2E-E34E-8F3F-8F312E7A288D}" srcOrd="0" destOrd="0" presId="urn:microsoft.com/office/officeart/2016/7/layout/VerticalDownArrowProcess"/>
    <dgm:cxn modelId="{F564AC55-E907-1840-A0FD-3A08BE86FEB0}" type="presOf" srcId="{DD3F5268-B424-4E4D-A55B-37F15BD63F4D}" destId="{D2A0722F-A680-CD48-A09F-2852F1E66FAB}" srcOrd="1" destOrd="0" presId="urn:microsoft.com/office/officeart/2016/7/layout/VerticalDownArrowProcess"/>
    <dgm:cxn modelId="{7882E357-83E6-4233-A9A9-A3880EBAAA54}" srcId="{D69DFD39-E971-467B-A36C-2E4DBB75F3AC}" destId="{B46FF358-811E-4642-83DC-583D0275F6C1}" srcOrd="0" destOrd="0" parTransId="{F746AA22-19C1-4F5E-9235-B80CA9A255C7}" sibTransId="{8F80702B-8F1A-4065-9991-42556EB895EF}"/>
    <dgm:cxn modelId="{AD75E16A-FA0B-491F-B7BA-7C0F92B4C3A2}" srcId="{DBD46E75-34B0-45DE-9479-AD91D698102B}" destId="{E58D6F57-5CB6-439F-8331-09A64B0F19BE}" srcOrd="3" destOrd="0" parTransId="{44F57F72-3DB2-4FE6-8B72-33F4E0A31981}" sibTransId="{0ACFD49F-D595-4E61-AEE9-DADD5028C877}"/>
    <dgm:cxn modelId="{C169646F-C71A-9544-BC19-773BF3E6FC89}" type="presOf" srcId="{972644BF-2453-4002-9DDC-65B4E90D6C90}" destId="{EAFBB33C-F1ED-A047-B3EF-585917183D0D}" srcOrd="0" destOrd="1" presId="urn:microsoft.com/office/officeart/2016/7/layout/VerticalDownArrowProcess"/>
    <dgm:cxn modelId="{D38CE37F-9626-4198-AC85-6B52B8E492D4}" srcId="{DBD46E75-34B0-45DE-9479-AD91D698102B}" destId="{E8D2A6C2-3C76-4A38-A03E-6B7356C3897E}" srcOrd="1" destOrd="0" parTransId="{5146A4A5-46CA-4383-8BA1-0A9CB1901969}" sibTransId="{0E7DED7B-3C9F-4EE0-BDCB-C61669D0BAFC}"/>
    <dgm:cxn modelId="{C77C6187-2D5E-964F-9997-7012BCB61D29}" srcId="{DD3F5268-B424-4E4D-A55B-37F15BD63F4D}" destId="{C14882EC-3D4D-A345-951E-2961D7F5ED95}" srcOrd="0" destOrd="0" parTransId="{7BADA1D7-C0A5-424F-A849-98EE7F3306DB}" sibTransId="{496E5303-1D87-704B-BDBE-663CDDCF53D1}"/>
    <dgm:cxn modelId="{FF325299-D9D3-3C4A-A2D1-A74C0BF8B5C5}" type="presOf" srcId="{6B69906F-7FBC-5048-BFF6-8F98BBC563EE}" destId="{CB1D7946-7BD9-9F41-AD26-2456C10BD042}" srcOrd="0" destOrd="0" presId="urn:microsoft.com/office/officeart/2016/7/layout/VerticalDownArrowProcess"/>
    <dgm:cxn modelId="{0CF1869D-26E7-A243-90C2-A00DD936A08F}" srcId="{E8D2A6C2-3C76-4A38-A03E-6B7356C3897E}" destId="{C46A6CFA-02E9-6A4E-B67A-589E275002DB}" srcOrd="1" destOrd="0" parTransId="{877BB904-3705-FC42-940C-03ABC84AFF68}" sibTransId="{ECB85F5A-C546-8743-80BD-F14C3D918EDC}"/>
    <dgm:cxn modelId="{AE661A9F-653C-B948-808E-0E03B0E92864}" type="presOf" srcId="{D69DFD39-E971-467B-A36C-2E4DBB75F3AC}" destId="{CFC6EBA8-182A-B447-A9D3-F31B50D2EF0D}" srcOrd="0" destOrd="0" presId="urn:microsoft.com/office/officeart/2016/7/layout/VerticalDownArrowProcess"/>
    <dgm:cxn modelId="{0E8693B3-C623-5249-A6A6-846335EEFF4B}" type="presOf" srcId="{E1EBAF91-72AA-7B42-9A34-6DF9F634958B}" destId="{9FF00BA8-C52F-DB4D-874D-5B553F1BCEAC}" srcOrd="0" destOrd="0" presId="urn:microsoft.com/office/officeart/2016/7/layout/VerticalDownArrowProcess"/>
    <dgm:cxn modelId="{5FA60BD5-F6B3-2F4F-9322-F8AC34E2D2D0}" type="presOf" srcId="{DD3F5268-B424-4E4D-A55B-37F15BD63F4D}" destId="{B656914D-752C-0B40-B025-DAA1E43F7C2B}" srcOrd="0" destOrd="0" presId="urn:microsoft.com/office/officeart/2016/7/layout/VerticalDownArrowProcess"/>
    <dgm:cxn modelId="{62CE66E7-2FFC-8140-A9B6-AEBA849632D2}" type="presOf" srcId="{E8D2A6C2-3C76-4A38-A03E-6B7356C3897E}" destId="{AACA012A-E666-544B-AD3D-4A332F50975A}" srcOrd="1" destOrd="0" presId="urn:microsoft.com/office/officeart/2016/7/layout/VerticalDownArrowProcess"/>
    <dgm:cxn modelId="{BAD86BE8-4452-4733-B52C-8FE9A0A20ECE}" srcId="{DBD46E75-34B0-45DE-9479-AD91D698102B}" destId="{D69DFD39-E971-467B-A36C-2E4DBB75F3AC}" srcOrd="0" destOrd="0" parTransId="{F0D53583-A84E-48DF-B541-FEDA2BDA0E9E}" sibTransId="{3C00B488-DA40-4C11-9873-05BF44A02D34}"/>
    <dgm:cxn modelId="{25CB9AEF-978F-4927-8958-BC14761014D0}" srcId="{D69DFD39-E971-467B-A36C-2E4DBB75F3AC}" destId="{972644BF-2453-4002-9DDC-65B4E90D6C90}" srcOrd="1" destOrd="0" parTransId="{C71321A3-4015-4990-89CB-74E66ECD9EC1}" sibTransId="{58AD4C3C-A124-4D32-8B23-1D0AAD7FC86A}"/>
    <dgm:cxn modelId="{5D1D63FA-D0EC-0849-A4B4-AE3111ED6442}" type="presOf" srcId="{DBD46E75-34B0-45DE-9479-AD91D698102B}" destId="{F88FCD19-24EC-8D48-AC52-9F9B15EFBB8E}" srcOrd="0" destOrd="0" presId="urn:microsoft.com/office/officeart/2016/7/layout/VerticalDownArrowProcess"/>
    <dgm:cxn modelId="{87835FFF-DE04-1045-9A10-E6A1AE5492B2}" srcId="{E58D6F57-5CB6-439F-8331-09A64B0F19BE}" destId="{6B69906F-7FBC-5048-BFF6-8F98BBC563EE}" srcOrd="0" destOrd="0" parTransId="{DED6C2D8-E100-A54F-9730-670B323858B5}" sibTransId="{8E395960-2325-2B47-B565-BE1F0A5F40B2}"/>
    <dgm:cxn modelId="{22069182-CD0D-CC41-AE24-EA5B8E814FBD}" type="presParOf" srcId="{F88FCD19-24EC-8D48-AC52-9F9B15EFBB8E}" destId="{94C79B6A-C45B-B545-B0C2-CBC0B3A5F20F}" srcOrd="0" destOrd="0" presId="urn:microsoft.com/office/officeart/2016/7/layout/VerticalDownArrowProcess"/>
    <dgm:cxn modelId="{85424769-E48E-FA40-92BA-4A6C82BA7543}" type="presParOf" srcId="{94C79B6A-C45B-B545-B0C2-CBC0B3A5F20F}" destId="{AF5F5928-7A9A-2A4E-BA17-FE6DCC8A1E4B}" srcOrd="0" destOrd="0" presId="urn:microsoft.com/office/officeart/2016/7/layout/VerticalDownArrowProcess"/>
    <dgm:cxn modelId="{B4C5187F-5E5C-C84B-9D29-C90A5CC44BD3}" type="presParOf" srcId="{94C79B6A-C45B-B545-B0C2-CBC0B3A5F20F}" destId="{CB1D7946-7BD9-9F41-AD26-2456C10BD042}" srcOrd="1" destOrd="0" presId="urn:microsoft.com/office/officeart/2016/7/layout/VerticalDownArrowProcess"/>
    <dgm:cxn modelId="{82E23BF7-CC09-294B-B73E-0328B2A1CD18}" type="presParOf" srcId="{F88FCD19-24EC-8D48-AC52-9F9B15EFBB8E}" destId="{A3A18D81-8B8F-E243-AF0B-777CEE2E6547}" srcOrd="1" destOrd="0" presId="urn:microsoft.com/office/officeart/2016/7/layout/VerticalDownArrowProcess"/>
    <dgm:cxn modelId="{42847D7F-EF21-C54A-8A38-24EBDEA0A9C2}" type="presParOf" srcId="{F88FCD19-24EC-8D48-AC52-9F9B15EFBB8E}" destId="{8AC526C3-BA74-8848-B0C4-51639E6D3A23}" srcOrd="2" destOrd="0" presId="urn:microsoft.com/office/officeart/2016/7/layout/VerticalDownArrowProcess"/>
    <dgm:cxn modelId="{917239DF-0DDB-A141-8AC4-D6DE907D8FC8}" type="presParOf" srcId="{8AC526C3-BA74-8848-B0C4-51639E6D3A23}" destId="{B656914D-752C-0B40-B025-DAA1E43F7C2B}" srcOrd="0" destOrd="0" presId="urn:microsoft.com/office/officeart/2016/7/layout/VerticalDownArrowProcess"/>
    <dgm:cxn modelId="{E2ABF506-7C50-DF43-B8FE-B1739C68A36E}" type="presParOf" srcId="{8AC526C3-BA74-8848-B0C4-51639E6D3A23}" destId="{D2A0722F-A680-CD48-A09F-2852F1E66FAB}" srcOrd="1" destOrd="0" presId="urn:microsoft.com/office/officeart/2016/7/layout/VerticalDownArrowProcess"/>
    <dgm:cxn modelId="{41EBC027-3765-4042-BC8C-0F5CFD338DEC}" type="presParOf" srcId="{8AC526C3-BA74-8848-B0C4-51639E6D3A23}" destId="{6E8DD6EA-3942-C042-8E0E-5B9E8E0780FD}" srcOrd="2" destOrd="0" presId="urn:microsoft.com/office/officeart/2016/7/layout/VerticalDownArrowProcess"/>
    <dgm:cxn modelId="{1D380A61-2BEA-1540-A6AA-6F6BC33B2908}" type="presParOf" srcId="{F88FCD19-24EC-8D48-AC52-9F9B15EFBB8E}" destId="{330D4A2B-147F-BA47-A3D6-7BC0A67F8F0D}" srcOrd="3" destOrd="0" presId="urn:microsoft.com/office/officeart/2016/7/layout/VerticalDownArrowProcess"/>
    <dgm:cxn modelId="{E7F94E40-B160-B546-870E-1EA02F24AE51}" type="presParOf" srcId="{F88FCD19-24EC-8D48-AC52-9F9B15EFBB8E}" destId="{6E871E3D-6BEB-DF44-BE8B-0EEDABBC9EF8}" srcOrd="4" destOrd="0" presId="urn:microsoft.com/office/officeart/2016/7/layout/VerticalDownArrowProcess"/>
    <dgm:cxn modelId="{AF07DB6A-4406-6740-8926-53531F016ACB}" type="presParOf" srcId="{6E871E3D-6BEB-DF44-BE8B-0EEDABBC9EF8}" destId="{55CF8AD5-FC2E-E34E-8F3F-8F312E7A288D}" srcOrd="0" destOrd="0" presId="urn:microsoft.com/office/officeart/2016/7/layout/VerticalDownArrowProcess"/>
    <dgm:cxn modelId="{0CF5B41D-4553-CA4D-94AB-165A296DC3AF}" type="presParOf" srcId="{6E871E3D-6BEB-DF44-BE8B-0EEDABBC9EF8}" destId="{AACA012A-E666-544B-AD3D-4A332F50975A}" srcOrd="1" destOrd="0" presId="urn:microsoft.com/office/officeart/2016/7/layout/VerticalDownArrowProcess"/>
    <dgm:cxn modelId="{6FE63FDC-724E-D743-974E-2D4AD91433AB}" type="presParOf" srcId="{6E871E3D-6BEB-DF44-BE8B-0EEDABBC9EF8}" destId="{9FF00BA8-C52F-DB4D-874D-5B553F1BCEAC}" srcOrd="2" destOrd="0" presId="urn:microsoft.com/office/officeart/2016/7/layout/VerticalDownArrowProcess"/>
    <dgm:cxn modelId="{C68A58F0-A2A5-C847-ACEE-C0D299867037}" type="presParOf" srcId="{F88FCD19-24EC-8D48-AC52-9F9B15EFBB8E}" destId="{26E87A07-8F21-804F-A57C-7899ACB191F3}" srcOrd="5" destOrd="0" presId="urn:microsoft.com/office/officeart/2016/7/layout/VerticalDownArrowProcess"/>
    <dgm:cxn modelId="{A8F85566-A4DE-9B40-9370-00B72D53CECC}" type="presParOf" srcId="{F88FCD19-24EC-8D48-AC52-9F9B15EFBB8E}" destId="{CE59C7B8-38DE-BA4C-B9BA-E456972B8D52}" srcOrd="6" destOrd="0" presId="urn:microsoft.com/office/officeart/2016/7/layout/VerticalDownArrowProcess"/>
    <dgm:cxn modelId="{D1310668-1CF3-694F-8EB8-49962FFFAEEB}" type="presParOf" srcId="{CE59C7B8-38DE-BA4C-B9BA-E456972B8D52}" destId="{CFC6EBA8-182A-B447-A9D3-F31B50D2EF0D}" srcOrd="0" destOrd="0" presId="urn:microsoft.com/office/officeart/2016/7/layout/VerticalDownArrowProcess"/>
    <dgm:cxn modelId="{3CBE7C89-2058-CF49-9A80-248458AB5796}" type="presParOf" srcId="{CE59C7B8-38DE-BA4C-B9BA-E456972B8D52}" destId="{F62CFE6D-7B70-694E-8206-498E01BB885C}" srcOrd="1" destOrd="0" presId="urn:microsoft.com/office/officeart/2016/7/layout/VerticalDownArrowProcess"/>
    <dgm:cxn modelId="{FD03DA7D-F8BE-404E-B051-BD4389DACDF4}" type="presParOf" srcId="{CE59C7B8-38DE-BA4C-B9BA-E456972B8D52}" destId="{EAFBB33C-F1ED-A047-B3EF-585917183D0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5928-7A9A-2A4E-BA17-FE6DCC8A1E4B}">
      <dsp:nvSpPr>
        <dsp:cNvPr id="0" name=""/>
        <dsp:cNvSpPr/>
      </dsp:nvSpPr>
      <dsp:spPr>
        <a:xfrm>
          <a:off x="0" y="3838200"/>
          <a:ext cx="2628900" cy="8397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Original research:</a:t>
          </a:r>
        </a:p>
      </dsp:txBody>
      <dsp:txXfrm>
        <a:off x="0" y="3838200"/>
        <a:ext cx="2628900" cy="839704"/>
      </dsp:txXfrm>
    </dsp:sp>
    <dsp:sp modelId="{CB1D7946-7BD9-9F41-AD26-2456C10BD042}">
      <dsp:nvSpPr>
        <dsp:cNvPr id="0" name=""/>
        <dsp:cNvSpPr/>
      </dsp:nvSpPr>
      <dsp:spPr>
        <a:xfrm>
          <a:off x="2628900" y="3838200"/>
          <a:ext cx="7886700" cy="83970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Project: “Using Data Mining To Predict Secondary School Student Performance” by Cortez and Silva in 2008</a:t>
          </a:r>
        </a:p>
        <a:p>
          <a:pPr marL="0" lvl="0" indent="0" algn="l" defTabSz="622300">
            <a:lnSpc>
              <a:spcPct val="90000"/>
            </a:lnSpc>
            <a:spcBef>
              <a:spcPct val="0"/>
            </a:spcBef>
            <a:spcAft>
              <a:spcPct val="35000"/>
            </a:spcAft>
            <a:buNone/>
          </a:pPr>
          <a:r>
            <a:rPr lang="en-US" sz="1400" kern="1200" dirty="0"/>
            <a:t>Method: binary classification (pass/fail), classification with 5 levels ( I very good </a:t>
          </a:r>
          <a:r>
            <a:rPr lang="en-US" sz="1400" kern="1200" dirty="0">
              <a:sym typeface="Wingdings" pitchFamily="2" charset="2"/>
            </a:rPr>
            <a:t> </a:t>
          </a:r>
          <a:r>
            <a:rPr lang="en-US" sz="1400" kern="1200" dirty="0"/>
            <a:t> V insufficient),  regression, with a numeric output that ranges between (0%) and (100%)</a:t>
          </a:r>
        </a:p>
        <a:p>
          <a:pPr marL="0" lvl="0" indent="0" algn="l" defTabSz="622300">
            <a:lnSpc>
              <a:spcPct val="90000"/>
            </a:lnSpc>
            <a:spcBef>
              <a:spcPct val="0"/>
            </a:spcBef>
            <a:spcAft>
              <a:spcPct val="35000"/>
            </a:spcAft>
            <a:buNone/>
          </a:pPr>
          <a:r>
            <a:rPr lang="en-US" sz="1400" kern="1200" dirty="0"/>
            <a:t>Result: students’ final grades can be predicted by the first and/or second school period grades and also other relevant features </a:t>
          </a:r>
        </a:p>
      </dsp:txBody>
      <dsp:txXfrm>
        <a:off x="2628900" y="3838200"/>
        <a:ext cx="7886700" cy="839704"/>
      </dsp:txXfrm>
    </dsp:sp>
    <dsp:sp modelId="{D2A0722F-A680-CD48-A09F-2852F1E66FAB}">
      <dsp:nvSpPr>
        <dsp:cNvPr id="0" name=""/>
        <dsp:cNvSpPr/>
      </dsp:nvSpPr>
      <dsp:spPr>
        <a:xfrm rot="10800000">
          <a:off x="0" y="255933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Implications:</a:t>
          </a:r>
        </a:p>
      </dsp:txBody>
      <dsp:txXfrm rot="-10800000">
        <a:off x="0" y="2559330"/>
        <a:ext cx="2628900" cy="839452"/>
      </dsp:txXfrm>
    </dsp:sp>
    <dsp:sp modelId="{6E8DD6EA-3942-C042-8E0E-5B9E8E0780FD}">
      <dsp:nvSpPr>
        <dsp:cNvPr id="0" name=""/>
        <dsp:cNvSpPr/>
      </dsp:nvSpPr>
      <dsp:spPr>
        <a:xfrm>
          <a:off x="2628900" y="2570906"/>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What type of courses can be offered to attract more students? Is it possible to predict student performance? </a:t>
          </a:r>
        </a:p>
        <a:p>
          <a:pPr marL="0" lvl="0" indent="0" algn="l" defTabSz="622300">
            <a:lnSpc>
              <a:spcPct val="90000"/>
            </a:lnSpc>
            <a:spcBef>
              <a:spcPct val="0"/>
            </a:spcBef>
            <a:spcAft>
              <a:spcPct val="35000"/>
            </a:spcAft>
            <a:buNone/>
          </a:pPr>
          <a:r>
            <a:rPr lang="en-US" sz="1400" kern="1200" dirty="0"/>
            <a:t>What are the factors that affect student achievement? </a:t>
          </a:r>
        </a:p>
        <a:p>
          <a:pPr marL="0" lvl="0" indent="0" algn="l" defTabSz="622300">
            <a:lnSpc>
              <a:spcPct val="90000"/>
            </a:lnSpc>
            <a:spcBef>
              <a:spcPct val="0"/>
            </a:spcBef>
            <a:spcAft>
              <a:spcPct val="35000"/>
            </a:spcAft>
            <a:buNone/>
          </a:pPr>
          <a:r>
            <a:rPr lang="en-US" sz="1400" kern="1200" dirty="0"/>
            <a:t>My model </a:t>
          </a:r>
          <a:r>
            <a:rPr lang="en-US" sz="1400" kern="1200" dirty="0" err="1"/>
            <a:t>explorse</a:t>
          </a:r>
          <a:r>
            <a:rPr lang="en-US" sz="1400" kern="1200" dirty="0"/>
            <a:t> these similar questions but look further into demographic factors such as family support, romantic relationships, alcohol consumption, and internet access.</a:t>
          </a:r>
        </a:p>
      </dsp:txBody>
      <dsp:txXfrm>
        <a:off x="2628900" y="2570906"/>
        <a:ext cx="7886700" cy="839452"/>
      </dsp:txXfrm>
    </dsp:sp>
    <dsp:sp modelId="{AACA012A-E666-544B-AD3D-4A332F50975A}">
      <dsp:nvSpPr>
        <dsp:cNvPr id="0" name=""/>
        <dsp:cNvSpPr/>
      </dsp:nvSpPr>
      <dsp:spPr>
        <a:xfrm rot="10800000">
          <a:off x="0" y="128046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overview and source</a:t>
          </a:r>
        </a:p>
      </dsp:txBody>
      <dsp:txXfrm rot="-10800000">
        <a:off x="0" y="1280460"/>
        <a:ext cx="2628900" cy="839452"/>
      </dsp:txXfrm>
    </dsp:sp>
    <dsp:sp modelId="{9FF00BA8-C52F-DB4D-874D-5B553F1BCEAC}">
      <dsp:nvSpPr>
        <dsp:cNvPr id="0" name=""/>
        <dsp:cNvSpPr/>
      </dsp:nvSpPr>
      <dsp:spPr>
        <a:xfrm>
          <a:off x="2628900" y="128046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hlinkClick xmlns:r="http://schemas.openxmlformats.org/officeDocument/2006/relationships" r:id="rId1"/>
            </a:rPr>
            <a:t>https://archive.ics.uci.edu/ml/datasets/student+performance</a:t>
          </a:r>
          <a:endParaRPr lang="en-US" sz="1400" kern="1200" dirty="0"/>
        </a:p>
        <a:p>
          <a:pPr marL="0" lvl="0" indent="0" algn="l" defTabSz="622300">
            <a:lnSpc>
              <a:spcPct val="90000"/>
            </a:lnSpc>
            <a:spcBef>
              <a:spcPct val="0"/>
            </a:spcBef>
            <a:spcAft>
              <a:spcPct val="35000"/>
            </a:spcAft>
            <a:buNone/>
          </a:pPr>
          <a:r>
            <a:rPr lang="en-US" sz="1400" kern="1200" dirty="0"/>
            <a:t>1,044 instances (students) including 395 Mathematics class students and 649 Portuguese language class students</a:t>
          </a:r>
        </a:p>
        <a:p>
          <a:pPr marL="0" lvl="0" indent="0" algn="l" defTabSz="622300">
            <a:lnSpc>
              <a:spcPct val="90000"/>
            </a:lnSpc>
            <a:spcBef>
              <a:spcPct val="0"/>
            </a:spcBef>
            <a:spcAft>
              <a:spcPct val="35000"/>
            </a:spcAft>
            <a:buNone/>
          </a:pPr>
          <a:r>
            <a:rPr lang="en-US" sz="1400" kern="1200" dirty="0"/>
            <a:t> 33 features</a:t>
          </a:r>
        </a:p>
      </dsp:txBody>
      <dsp:txXfrm>
        <a:off x="2628900" y="1280460"/>
        <a:ext cx="7886700" cy="839452"/>
      </dsp:txXfrm>
    </dsp:sp>
    <dsp:sp modelId="{F62CFE6D-7B70-694E-8206-498E01BB885C}">
      <dsp:nvSpPr>
        <dsp:cNvPr id="0" name=""/>
        <dsp:cNvSpPr/>
      </dsp:nvSpPr>
      <dsp:spPr>
        <a:xfrm rot="10800000">
          <a:off x="0" y="159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Problem:</a:t>
          </a:r>
        </a:p>
      </dsp:txBody>
      <dsp:txXfrm rot="-10800000">
        <a:off x="0" y="1590"/>
        <a:ext cx="2628900" cy="839452"/>
      </dsp:txXfrm>
    </dsp:sp>
    <dsp:sp modelId="{EAFBB33C-F1ED-A047-B3EF-585917183D0D}">
      <dsp:nvSpPr>
        <dsp:cNvPr id="0" name=""/>
        <dsp:cNvSpPr/>
      </dsp:nvSpPr>
      <dsp:spPr>
        <a:xfrm>
          <a:off x="2628900" y="159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Regression: predict students’ final scores (continuous, integer values from 0 to 20) using first and second period grades and other social, economic, and education factors</a:t>
          </a:r>
        </a:p>
        <a:p>
          <a:pPr marL="0" lvl="0" indent="0" algn="l" defTabSz="622300">
            <a:lnSpc>
              <a:spcPct val="90000"/>
            </a:lnSpc>
            <a:spcBef>
              <a:spcPct val="0"/>
            </a:spcBef>
            <a:spcAft>
              <a:spcPct val="35000"/>
            </a:spcAft>
            <a:buNone/>
          </a:pPr>
          <a:r>
            <a:rPr lang="en-US" sz="1400" kern="1200" dirty="0"/>
            <a:t>Classification: classify students’ final performance (categorical values ‘good’, ‘fair’, ‘poor’) using first and second period grades and other social, economic, and education factors</a:t>
          </a:r>
        </a:p>
      </dsp:txBody>
      <dsp:txXfrm>
        <a:off x="2628900" y="1590"/>
        <a:ext cx="7886700" cy="83945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21:40.4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51.55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51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502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2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92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107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5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93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4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12/1/20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99688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nieptba/data1030_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15.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0B13-1CFF-E144-BB7A-9CC98EC0876D}"/>
              </a:ext>
            </a:extLst>
          </p:cNvPr>
          <p:cNvSpPr>
            <a:spLocks noGrp="1"/>
          </p:cNvSpPr>
          <p:nvPr>
            <p:ph type="ctrTitle"/>
          </p:nvPr>
        </p:nvSpPr>
        <p:spPr>
          <a:xfrm>
            <a:off x="890338" y="836249"/>
            <a:ext cx="4253162" cy="2592324"/>
          </a:xfrm>
        </p:spPr>
        <p:txBody>
          <a:bodyPr anchor="b">
            <a:normAutofit/>
          </a:bodyPr>
          <a:lstStyle/>
          <a:p>
            <a:pPr>
              <a:lnSpc>
                <a:spcPct val="90000"/>
              </a:lnSpc>
            </a:pPr>
            <a:r>
              <a:rPr lang="en-US" sz="4800" b="1" dirty="0"/>
              <a:t>PREDICTING PORTUGESE SECONDARY SCHOOL STUDENT PERFORMANCE</a:t>
            </a:r>
            <a:br>
              <a:rPr lang="en-US" sz="3200" dirty="0"/>
            </a:br>
            <a:endParaRPr lang="en-US" sz="3200" dirty="0"/>
          </a:p>
        </p:txBody>
      </p:sp>
      <p:sp>
        <p:nvSpPr>
          <p:cNvPr id="3" name="Subtitle 2">
            <a:extLst>
              <a:ext uri="{FF2B5EF4-FFF2-40B4-BE49-F238E27FC236}">
                <a16:creationId xmlns:a16="http://schemas.microsoft.com/office/drawing/2014/main" id="{2BA624EB-FE98-B74C-B552-B3C80C049941}"/>
              </a:ext>
            </a:extLst>
          </p:cNvPr>
          <p:cNvSpPr>
            <a:spLocks noGrp="1"/>
          </p:cNvSpPr>
          <p:nvPr>
            <p:ph type="subTitle" idx="1"/>
          </p:nvPr>
        </p:nvSpPr>
        <p:spPr>
          <a:xfrm>
            <a:off x="890339" y="4636008"/>
            <a:ext cx="3734014" cy="1572768"/>
          </a:xfrm>
        </p:spPr>
        <p:txBody>
          <a:bodyPr>
            <a:normAutofit/>
          </a:bodyPr>
          <a:lstStyle/>
          <a:p>
            <a:r>
              <a:rPr lang="en-US" b="1" dirty="0"/>
              <a:t>ANNIE PHAN (Banner ID: B01309278)</a:t>
            </a:r>
            <a:endParaRPr lang="en-US" dirty="0"/>
          </a:p>
        </p:txBody>
      </p:sp>
      <p:sp>
        <p:nvSpPr>
          <p:cNvPr id="3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4B7B2-2454-45CF-A561-0BC5F15F6B53}"/>
              </a:ext>
            </a:extLst>
          </p:cNvPr>
          <p:cNvPicPr>
            <a:picLocks noChangeAspect="1"/>
          </p:cNvPicPr>
          <p:nvPr/>
        </p:nvPicPr>
        <p:blipFill rotWithShape="1">
          <a:blip r:embed="rId2"/>
          <a:srcRect l="13418" r="148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F51C89C2-0E3D-644E-A853-8828602A8A6F}"/>
              </a:ext>
            </a:extLst>
          </p:cNvPr>
          <p:cNvSpPr/>
          <p:nvPr/>
        </p:nvSpPr>
        <p:spPr>
          <a:xfrm>
            <a:off x="890338" y="3343562"/>
            <a:ext cx="3734015" cy="369332"/>
          </a:xfrm>
          <a:prstGeom prst="rect">
            <a:avLst/>
          </a:prstGeom>
        </p:spPr>
        <p:txBody>
          <a:bodyPr wrap="square">
            <a:spAutoFit/>
          </a:bodyPr>
          <a:lstStyle/>
          <a:p>
            <a:r>
              <a:rPr lang="en-US" b="1" u="sng" dirty="0">
                <a:hlinkClick r:id="rId3"/>
              </a:rPr>
              <a:t>https://github.com/annieptba/data1030_project.git</a:t>
            </a:r>
            <a:endParaRPr lang="en-US" dirty="0"/>
          </a:p>
        </p:txBody>
      </p:sp>
    </p:spTree>
    <p:extLst>
      <p:ext uri="{BB962C8B-B14F-4D97-AF65-F5344CB8AC3E}">
        <p14:creationId xmlns:p14="http://schemas.microsoft.com/office/powerpoint/2010/main" val="250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CF0E6-0798-014B-B9EB-9B72B330AE51}"/>
              </a:ext>
            </a:extLst>
          </p:cNvPr>
          <p:cNvSpPr>
            <a:spLocks noGrp="1"/>
          </p:cNvSpPr>
          <p:nvPr>
            <p:ph type="title"/>
          </p:nvPr>
        </p:nvSpPr>
        <p:spPr>
          <a:xfrm>
            <a:off x="640080" y="325369"/>
            <a:ext cx="4368602" cy="1956841"/>
          </a:xfrm>
        </p:spPr>
        <p:txBody>
          <a:bodyPr anchor="b">
            <a:normAutofit fontScale="90000"/>
          </a:bodyPr>
          <a:lstStyle/>
          <a:p>
            <a:r>
              <a:rPr lang="en-US" sz="6600" dirty="0"/>
              <a:t>2. EDA - CORRELATION HEATMAP</a:t>
            </a:r>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13">
            <a:extLst>
              <a:ext uri="{FF2B5EF4-FFF2-40B4-BE49-F238E27FC236}">
                <a16:creationId xmlns:a16="http://schemas.microsoft.com/office/drawing/2014/main" id="{0B747BB9-DDA1-4C39-8131-802DAC04DD05}"/>
              </a:ext>
            </a:extLst>
          </p:cNvPr>
          <p:cNvSpPr>
            <a:spLocks noGrp="1"/>
          </p:cNvSpPr>
          <p:nvPr>
            <p:ph idx="1"/>
          </p:nvPr>
        </p:nvSpPr>
        <p:spPr>
          <a:xfrm>
            <a:off x="493123" y="2634081"/>
            <a:ext cx="5036197" cy="3898550"/>
          </a:xfrm>
        </p:spPr>
        <p:txBody>
          <a:bodyPr>
            <a:noAutofit/>
          </a:bodyPr>
          <a:lstStyle/>
          <a:p>
            <a:r>
              <a:rPr lang="en-US" sz="2000" dirty="0"/>
              <a:t>a strong positive relationship between the 1st and 2nd period scores and final scores, signaling that score prediction can be quite accurate</a:t>
            </a:r>
          </a:p>
          <a:p>
            <a:r>
              <a:rPr lang="en-US" sz="2000" dirty="0"/>
              <a:t>final scores also seem to have quite strong positive relationships with the mother and father's education and study time </a:t>
            </a:r>
          </a:p>
          <a:p>
            <a:r>
              <a:rPr lang="en-US" sz="2000" dirty="0"/>
              <a:t>other positive but weaker relationships between finals cores and other variables include family quality and free time</a:t>
            </a:r>
          </a:p>
          <a:p>
            <a:r>
              <a:rPr lang="en-US" sz="2000" dirty="0"/>
              <a:t>a negative relationship between final age and scores, which can be because the materials get harder</a:t>
            </a:r>
          </a:p>
          <a:p>
            <a:r>
              <a:rPr lang="en-US" sz="2000" dirty="0"/>
              <a:t>a weak negative relationship between health and final scores, raising concerns about mental health. </a:t>
            </a:r>
          </a:p>
        </p:txBody>
      </p:sp>
      <p:pic>
        <p:nvPicPr>
          <p:cNvPr id="5" name="Content Placeholder 4" descr="Chart&#10;&#10;Description automatically generated">
            <a:extLst>
              <a:ext uri="{FF2B5EF4-FFF2-40B4-BE49-F238E27FC236}">
                <a16:creationId xmlns:a16="http://schemas.microsoft.com/office/drawing/2014/main" id="{28646152-94CF-2649-8290-781126747FE8}"/>
              </a:ext>
            </a:extLst>
          </p:cNvPr>
          <p:cNvPicPr>
            <a:picLocks noChangeAspect="1"/>
          </p:cNvPicPr>
          <p:nvPr/>
        </p:nvPicPr>
        <p:blipFill rotWithShape="1">
          <a:blip r:embed="rId2"/>
          <a:srcRect b="303"/>
          <a:stretch/>
        </p:blipFill>
        <p:spPr>
          <a:xfrm>
            <a:off x="5676277" y="0"/>
            <a:ext cx="6517762" cy="6498068"/>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2222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fontScale="90000"/>
          </a:bodyPr>
          <a:lstStyle/>
          <a:p>
            <a:pPr>
              <a:lnSpc>
                <a:spcPct val="90000"/>
              </a:lnSpc>
            </a:pPr>
            <a:r>
              <a:rPr lang="en-US" sz="4800" dirty="0"/>
              <a:t>3. METHODS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660904"/>
            <a:ext cx="5458606" cy="4121784"/>
          </a:xfrm>
        </p:spPr>
        <p:txBody>
          <a:bodyPr anchor="t">
            <a:noAutofit/>
          </a:bodyPr>
          <a:lstStyle/>
          <a:p>
            <a:pPr>
              <a:lnSpc>
                <a:spcPct val="100000"/>
              </a:lnSpc>
            </a:pPr>
            <a:r>
              <a:rPr lang="en-US" sz="1800" b="1" dirty="0"/>
              <a:t>Splitting</a:t>
            </a:r>
            <a:r>
              <a:rPr lang="en-US" sz="1800" dirty="0"/>
              <a:t>: Both data sets are </a:t>
            </a:r>
            <a:r>
              <a:rPr lang="en-US" sz="1800" b="1" dirty="0"/>
              <a:t>IID, relatively small, and don’t have group structure, time series, and missing values </a:t>
            </a:r>
            <a:r>
              <a:rPr lang="en-US" sz="1800" b="1" dirty="0">
                <a:sym typeface="Wingdings" pitchFamily="2" charset="2"/>
              </a:rPr>
              <a:t> </a:t>
            </a:r>
            <a:r>
              <a:rPr lang="en-US" sz="1800" b="1" dirty="0"/>
              <a:t>basic </a:t>
            </a:r>
            <a:r>
              <a:rPr lang="en-US" sz="1800" b="1" dirty="0" err="1"/>
              <a:t>train_test_split</a:t>
            </a:r>
            <a:r>
              <a:rPr lang="en-US" sz="1800" b="1" dirty="0"/>
              <a:t> and a </a:t>
            </a:r>
            <a:r>
              <a:rPr lang="en-US" sz="1800" b="1" dirty="0" err="1"/>
              <a:t>KFold</a:t>
            </a:r>
            <a:r>
              <a:rPr lang="en-US" sz="1800" b="1" dirty="0"/>
              <a:t> split</a:t>
            </a:r>
            <a:r>
              <a:rPr lang="en-US" sz="1800" dirty="0"/>
              <a:t> </a:t>
            </a:r>
          </a:p>
          <a:p>
            <a:pPr>
              <a:lnSpc>
                <a:spcPct val="100000"/>
              </a:lnSpc>
            </a:pPr>
            <a:r>
              <a:rPr lang="en-US" sz="1800" b="1" dirty="0"/>
              <a:t>Preprocessing: ordinal features already encoded, </a:t>
            </a:r>
            <a:r>
              <a:rPr lang="en-US" sz="1800" b="1" dirty="0" err="1"/>
              <a:t>OneHotEncoder</a:t>
            </a:r>
            <a:r>
              <a:rPr lang="en-US" sz="1800" b="1" dirty="0"/>
              <a:t> on the remaining non-bounded/ranked, categorical features and the </a:t>
            </a:r>
            <a:r>
              <a:rPr lang="en-US" sz="1800" b="1" dirty="0" err="1"/>
              <a:t>MixMaxEncoder</a:t>
            </a:r>
            <a:r>
              <a:rPr lang="en-US" sz="1800" b="1" dirty="0"/>
              <a:t> on the bounded continuous features, </a:t>
            </a:r>
            <a:r>
              <a:rPr lang="en-US" sz="1800" b="1" dirty="0" err="1"/>
              <a:t>LabelEncoder</a:t>
            </a:r>
            <a:r>
              <a:rPr lang="en-US" sz="1800" b="1" dirty="0"/>
              <a:t> on the target variable</a:t>
            </a:r>
            <a:endParaRPr lang="en-US" sz="1800" dirty="0"/>
          </a:p>
          <a:p>
            <a:pPr>
              <a:lnSpc>
                <a:spcPct val="100000"/>
              </a:lnSpc>
            </a:pPr>
            <a:r>
              <a:rPr lang="en-US" sz="1800" dirty="0"/>
              <a:t>choose accuracy score because my datasets are both balanced (0.671 Class 1 for Math and 0.846 Class 1 for Portuguese) </a:t>
            </a:r>
          </a:p>
          <a:p>
            <a:r>
              <a:rPr lang="en-US" sz="1800" dirty="0"/>
              <a:t>measure uncertainties due to splitting and non-deterministic ML models, I </a:t>
            </a:r>
            <a:r>
              <a:rPr lang="en-US" sz="1800" b="1" dirty="0"/>
              <a:t>loop through 10 random states</a:t>
            </a:r>
            <a:r>
              <a:rPr lang="en-US" sz="1800" dirty="0"/>
              <a:t> and </a:t>
            </a:r>
            <a:r>
              <a:rPr lang="en-US" sz="1800" b="1" dirty="0"/>
              <a:t>calculate the mean and standard deviation of the test scores</a:t>
            </a:r>
            <a:r>
              <a:rPr lang="en-US" sz="1800" dirty="0"/>
              <a:t> </a:t>
            </a:r>
          </a:p>
          <a:p>
            <a:r>
              <a:rPr lang="en-US" sz="1800" dirty="0"/>
              <a:t>additional cross-validation </a:t>
            </a:r>
            <a:r>
              <a:rPr lang="en-US" sz="1800" b="1" dirty="0"/>
              <a:t>confusion matrix and ROC curve</a:t>
            </a:r>
            <a:r>
              <a:rPr lang="en-US" sz="1800" dirty="0"/>
              <a:t> </a:t>
            </a:r>
          </a:p>
          <a:p>
            <a:r>
              <a:rPr lang="en-US" sz="1800" b="1" dirty="0"/>
              <a:t>developed an ML pipeline using K-Fold Cross Validation (</a:t>
            </a:r>
            <a:r>
              <a:rPr lang="en-US" sz="1800" b="1" dirty="0" err="1"/>
              <a:t>GridSearchCV</a:t>
            </a:r>
            <a:r>
              <a:rPr lang="en-US" sz="1800" b="1" dirty="0"/>
              <a:t>),</a:t>
            </a:r>
            <a:endParaRPr lang="en-US" sz="18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7B3D64DC-2F35-6C45-BCEF-F77791D01437}"/>
              </a:ext>
            </a:extLst>
          </p:cNvPr>
          <p:cNvPicPr>
            <a:picLocks noChangeAspect="1"/>
          </p:cNvPicPr>
          <p:nvPr/>
        </p:nvPicPr>
        <p:blipFill>
          <a:blip r:embed="rId4"/>
          <a:stretch>
            <a:fillRect/>
          </a:stretch>
        </p:blipFill>
        <p:spPr>
          <a:xfrm>
            <a:off x="6186563" y="1170432"/>
            <a:ext cx="980909" cy="1490472"/>
          </a:xfrm>
          <a:prstGeom prst="rect">
            <a:avLst/>
          </a:prstGeom>
        </p:spPr>
      </p:pic>
      <p:pic>
        <p:nvPicPr>
          <p:cNvPr id="8" name="Picture 7">
            <a:extLst>
              <a:ext uri="{FF2B5EF4-FFF2-40B4-BE49-F238E27FC236}">
                <a16:creationId xmlns:a16="http://schemas.microsoft.com/office/drawing/2014/main" id="{6E15B1A9-B72D-4B4F-9E61-F3AD47C825D8}"/>
              </a:ext>
            </a:extLst>
          </p:cNvPr>
          <p:cNvPicPr>
            <a:picLocks noChangeAspect="1"/>
          </p:cNvPicPr>
          <p:nvPr/>
        </p:nvPicPr>
        <p:blipFill>
          <a:blip r:embed="rId5"/>
          <a:stretch>
            <a:fillRect/>
          </a:stretch>
        </p:blipFill>
        <p:spPr>
          <a:xfrm>
            <a:off x="6225612" y="3637984"/>
            <a:ext cx="876300" cy="1524000"/>
          </a:xfrm>
          <a:prstGeom prst="rect">
            <a:avLst/>
          </a:prstGeom>
        </p:spPr>
      </p:pic>
      <p:pic>
        <p:nvPicPr>
          <p:cNvPr id="10" name="Picture 9">
            <a:extLst>
              <a:ext uri="{FF2B5EF4-FFF2-40B4-BE49-F238E27FC236}">
                <a16:creationId xmlns:a16="http://schemas.microsoft.com/office/drawing/2014/main" id="{09C44CCD-DD49-904A-AFC3-ACFBE1F1C542}"/>
              </a:ext>
            </a:extLst>
          </p:cNvPr>
          <p:cNvPicPr>
            <a:picLocks noChangeAspect="1"/>
          </p:cNvPicPr>
          <p:nvPr/>
        </p:nvPicPr>
        <p:blipFill>
          <a:blip r:embed="rId6"/>
          <a:stretch>
            <a:fillRect/>
          </a:stretch>
        </p:blipFill>
        <p:spPr>
          <a:xfrm>
            <a:off x="8671897" y="3668464"/>
            <a:ext cx="597938" cy="1463040"/>
          </a:xfrm>
          <a:prstGeom prst="rect">
            <a:avLst/>
          </a:prstGeom>
        </p:spPr>
      </p:pic>
      <p:pic>
        <p:nvPicPr>
          <p:cNvPr id="14" name="Picture 13">
            <a:extLst>
              <a:ext uri="{FF2B5EF4-FFF2-40B4-BE49-F238E27FC236}">
                <a16:creationId xmlns:a16="http://schemas.microsoft.com/office/drawing/2014/main" id="{7FFB39AB-E322-AF43-8BCE-7998B0057E08}"/>
              </a:ext>
            </a:extLst>
          </p:cNvPr>
          <p:cNvPicPr>
            <a:picLocks noChangeAspect="1"/>
          </p:cNvPicPr>
          <p:nvPr/>
        </p:nvPicPr>
        <p:blipFill>
          <a:blip r:embed="rId7"/>
          <a:stretch>
            <a:fillRect/>
          </a:stretch>
        </p:blipFill>
        <p:spPr>
          <a:xfrm>
            <a:off x="7311091" y="3623490"/>
            <a:ext cx="1143000" cy="1485900"/>
          </a:xfrm>
          <a:prstGeom prst="rect">
            <a:avLst/>
          </a:prstGeom>
        </p:spPr>
      </p:pic>
      <p:sp>
        <p:nvSpPr>
          <p:cNvPr id="15" name="Rectangle 14">
            <a:extLst>
              <a:ext uri="{FF2B5EF4-FFF2-40B4-BE49-F238E27FC236}">
                <a16:creationId xmlns:a16="http://schemas.microsoft.com/office/drawing/2014/main" id="{7EC4103F-9DF1-7C45-92F3-15AFA123279A}"/>
              </a:ext>
            </a:extLst>
          </p:cNvPr>
          <p:cNvSpPr/>
          <p:nvPr/>
        </p:nvSpPr>
        <p:spPr>
          <a:xfrm>
            <a:off x="6080760" y="385630"/>
            <a:ext cx="6096000" cy="646331"/>
          </a:xfrm>
          <a:prstGeom prst="rect">
            <a:avLst/>
          </a:prstGeom>
        </p:spPr>
        <p:txBody>
          <a:bodyPr>
            <a:spAutoFit/>
          </a:bodyPr>
          <a:lstStyle/>
          <a:p>
            <a:pPr>
              <a:lnSpc>
                <a:spcPct val="100000"/>
              </a:lnSpc>
            </a:pPr>
            <a:r>
              <a:rPr lang="en-US" b="1" dirty="0"/>
              <a:t>create an additional feature called “</a:t>
            </a:r>
            <a:r>
              <a:rPr lang="en-US" b="1" dirty="0" err="1"/>
              <a:t>pass_fail</a:t>
            </a:r>
            <a:r>
              <a:rPr lang="en-US" b="1" dirty="0"/>
              <a:t>” which denotes that a student fail if their score us below 10 and pass if otherwise.</a:t>
            </a:r>
            <a:r>
              <a:rPr lang="en-US" dirty="0"/>
              <a:t> </a:t>
            </a:r>
          </a:p>
        </p:txBody>
      </p:sp>
      <p:sp>
        <p:nvSpPr>
          <p:cNvPr id="16" name="Rectangle 15">
            <a:extLst>
              <a:ext uri="{FF2B5EF4-FFF2-40B4-BE49-F238E27FC236}">
                <a16:creationId xmlns:a16="http://schemas.microsoft.com/office/drawing/2014/main" id="{0BCE6D79-FAC2-754A-86AE-CA9D20389144}"/>
              </a:ext>
            </a:extLst>
          </p:cNvPr>
          <p:cNvSpPr/>
          <p:nvPr/>
        </p:nvSpPr>
        <p:spPr>
          <a:xfrm>
            <a:off x="6135405" y="2877820"/>
            <a:ext cx="6096000" cy="646331"/>
          </a:xfrm>
          <a:prstGeom prst="rect">
            <a:avLst/>
          </a:prstGeom>
        </p:spPr>
        <p:txBody>
          <a:bodyPr>
            <a:spAutoFit/>
          </a:bodyPr>
          <a:lstStyle/>
          <a:p>
            <a:pPr>
              <a:lnSpc>
                <a:spcPct val="100000"/>
              </a:lnSpc>
            </a:pPr>
            <a:r>
              <a:rPr lang="en-US" b="1" dirty="0"/>
              <a:t>3 sub-models: Model 1 consists of all midterm and final scores, Model 2 consists of only the first midterm scores and final scores, and Model 3 consists of no midterm and only final scores</a:t>
            </a:r>
            <a:r>
              <a:rPr lang="en-US" dirty="0"/>
              <a:t> </a:t>
            </a:r>
          </a:p>
        </p:txBody>
      </p:sp>
    </p:spTree>
    <p:extLst>
      <p:ext uri="{BB962C8B-B14F-4D97-AF65-F5344CB8AC3E}">
        <p14:creationId xmlns:p14="http://schemas.microsoft.com/office/powerpoint/2010/main" val="377713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fontScale="90000"/>
          </a:bodyPr>
          <a:lstStyle/>
          <a:p>
            <a:pPr>
              <a:lnSpc>
                <a:spcPct val="90000"/>
              </a:lnSpc>
            </a:pPr>
            <a:r>
              <a:rPr lang="en-US" sz="4800" dirty="0"/>
              <a:t>3. METHODS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2245" y="2404872"/>
            <a:ext cx="6384101" cy="5000644"/>
          </a:xfrm>
        </p:spPr>
        <p:txBody>
          <a:bodyPr anchor="t">
            <a:normAutofit fontScale="40000" lnSpcReduction="20000"/>
          </a:bodyPr>
          <a:lstStyle/>
          <a:p>
            <a:pPr>
              <a:lnSpc>
                <a:spcPct val="100000"/>
              </a:lnSpc>
            </a:pPr>
            <a:r>
              <a:rPr lang="en-US" sz="5000" dirty="0"/>
              <a:t>3 ML algorithms: logistic regression, random forest classifier, support vector classifier. </a:t>
            </a:r>
          </a:p>
          <a:p>
            <a:pPr>
              <a:lnSpc>
                <a:spcPct val="100000"/>
              </a:lnSpc>
            </a:pPr>
            <a:r>
              <a:rPr lang="en-US" sz="5000" dirty="0"/>
              <a:t>Hyperparameter tuning</a:t>
            </a:r>
          </a:p>
          <a:p>
            <a:pPr lvl="1">
              <a:lnSpc>
                <a:spcPct val="100000"/>
              </a:lnSpc>
            </a:pPr>
            <a:r>
              <a:rPr lang="en-US" sz="5000" dirty="0" err="1"/>
              <a:t>LogisticRegression</a:t>
            </a:r>
            <a:r>
              <a:rPr lang="en-US" sz="5000" dirty="0"/>
              <a:t>(penalty='l1', solver='saga', </a:t>
            </a:r>
            <a:r>
              <a:rPr lang="en-US" sz="5000" dirty="0" err="1"/>
              <a:t>max_iter</a:t>
            </a:r>
            <a:r>
              <a:rPr lang="en-US" sz="5000" dirty="0"/>
              <a:t>=10000, </a:t>
            </a:r>
            <a:r>
              <a:rPr lang="en-US" sz="5000" dirty="0" err="1"/>
              <a:t>random_state</a:t>
            </a:r>
            <a:r>
              <a:rPr lang="en-US" sz="5000" dirty="0"/>
              <a:t> = 20)</a:t>
            </a:r>
          </a:p>
          <a:p>
            <a:pPr lvl="2">
              <a:lnSpc>
                <a:spcPct val="100000"/>
              </a:lnSpc>
            </a:pPr>
            <a:r>
              <a:rPr lang="en-US" sz="5000" dirty="0"/>
              <a:t>Tune: '</a:t>
            </a:r>
            <a:r>
              <a:rPr lang="en-US" sz="5000" dirty="0" err="1"/>
              <a:t>logisticregression</a:t>
            </a:r>
            <a:r>
              <a:rPr lang="en-US" sz="5000" dirty="0"/>
              <a:t>__C': </a:t>
            </a:r>
            <a:r>
              <a:rPr lang="en-US" sz="5000" dirty="0" err="1"/>
              <a:t>np.logspace</a:t>
            </a:r>
            <a:r>
              <a:rPr lang="en-US" sz="5000" dirty="0"/>
              <a:t>(-2,2, num=8)</a:t>
            </a:r>
          </a:p>
          <a:p>
            <a:pPr lvl="1">
              <a:lnSpc>
                <a:spcPct val="100000"/>
              </a:lnSpc>
            </a:pPr>
            <a:r>
              <a:rPr lang="en-US" sz="5000" dirty="0" err="1"/>
              <a:t>RandomForestClassifier</a:t>
            </a:r>
            <a:r>
              <a:rPr lang="en-US" sz="5000" dirty="0"/>
              <a:t>(</a:t>
            </a:r>
            <a:r>
              <a:rPr lang="en-US" sz="5000" dirty="0" err="1"/>
              <a:t>n_estimators</a:t>
            </a:r>
            <a:r>
              <a:rPr lang="en-US" sz="5000" dirty="0"/>
              <a:t> = 100,random_state=</a:t>
            </a:r>
            <a:r>
              <a:rPr lang="en-US" sz="5000" dirty="0" err="1"/>
              <a:t>random_state</a:t>
            </a:r>
            <a:r>
              <a:rPr lang="en-US" sz="5000" dirty="0"/>
              <a:t>)</a:t>
            </a:r>
          </a:p>
          <a:p>
            <a:pPr lvl="2">
              <a:lnSpc>
                <a:spcPct val="100000"/>
              </a:lnSpc>
            </a:pPr>
            <a:r>
              <a:rPr lang="en-US" sz="5000" dirty="0"/>
              <a:t>Tune: ‘</a:t>
            </a:r>
            <a:r>
              <a:rPr lang="en-US" sz="5000" dirty="0" err="1"/>
              <a:t>randomforestclassifier</a:t>
            </a:r>
            <a:r>
              <a:rPr lang="en-US" sz="5000" dirty="0"/>
              <a:t>__</a:t>
            </a:r>
            <a:r>
              <a:rPr lang="en-US" sz="5000" dirty="0" err="1"/>
              <a:t>max_depth</a:t>
            </a:r>
            <a:r>
              <a:rPr lang="en-US" sz="5000" dirty="0"/>
              <a:t>’: </a:t>
            </a:r>
            <a:r>
              <a:rPr lang="en-US" sz="5000" dirty="0" err="1"/>
              <a:t>np.linspace</a:t>
            </a:r>
            <a:r>
              <a:rPr lang="en-US" sz="5000" dirty="0"/>
              <a:t>(2,30,num=9,dtype=int)</a:t>
            </a:r>
          </a:p>
          <a:p>
            <a:pPr lvl="2">
              <a:lnSpc>
                <a:spcPct val="100000"/>
              </a:lnSpc>
            </a:pPr>
            <a:r>
              <a:rPr lang="en-US" sz="5000" dirty="0"/>
              <a:t>Tune: '</a:t>
            </a:r>
            <a:r>
              <a:rPr lang="en-US" sz="5000" dirty="0" err="1"/>
              <a:t>randomforestclassifier</a:t>
            </a:r>
            <a:r>
              <a:rPr lang="en-US" sz="5000" dirty="0"/>
              <a:t>__</a:t>
            </a:r>
            <a:r>
              <a:rPr lang="en-US" sz="5000" dirty="0" err="1"/>
              <a:t>max_features</a:t>
            </a:r>
            <a:r>
              <a:rPr lang="en-US" sz="5000" dirty="0"/>
              <a:t>': </a:t>
            </a:r>
            <a:r>
              <a:rPr lang="en-US" sz="5000" dirty="0" err="1"/>
              <a:t>np.linspace</a:t>
            </a:r>
            <a:r>
              <a:rPr lang="en-US" sz="5000" dirty="0"/>
              <a:t>(0.25,1,5)</a:t>
            </a:r>
          </a:p>
          <a:p>
            <a:pPr lvl="1">
              <a:lnSpc>
                <a:spcPct val="100000"/>
              </a:lnSpc>
            </a:pPr>
            <a:r>
              <a:rPr lang="en-US" sz="5000" dirty="0"/>
              <a:t>SVC(</a:t>
            </a:r>
            <a:r>
              <a:rPr lang="en-US" sz="5000" dirty="0" err="1"/>
              <a:t>random_state</a:t>
            </a:r>
            <a:r>
              <a:rPr lang="en-US" sz="5000" dirty="0"/>
              <a:t> = 20)</a:t>
            </a:r>
          </a:p>
          <a:p>
            <a:pPr lvl="2">
              <a:lnSpc>
                <a:spcPct val="100000"/>
              </a:lnSpc>
            </a:pPr>
            <a:r>
              <a:rPr lang="en-US" sz="5000" dirty="0"/>
              <a:t>Tune  '</a:t>
            </a:r>
            <a:r>
              <a:rPr lang="en-US" sz="5000" dirty="0" err="1"/>
              <a:t>svc__C</a:t>
            </a:r>
            <a:r>
              <a:rPr lang="en-US" sz="5000" dirty="0"/>
              <a:t>': </a:t>
            </a:r>
            <a:r>
              <a:rPr lang="en-US" sz="5000" dirty="0" err="1"/>
              <a:t>np.logspace</a:t>
            </a:r>
            <a:r>
              <a:rPr lang="en-US" sz="5000" dirty="0"/>
              <a:t>(-3,4,num=8)</a:t>
            </a:r>
          </a:p>
          <a:p>
            <a:pPr lvl="2">
              <a:lnSpc>
                <a:spcPct val="100000"/>
              </a:lnSpc>
            </a:pPr>
            <a:r>
              <a:rPr lang="en-US" sz="5000" dirty="0"/>
              <a:t>Tune: ‘</a:t>
            </a:r>
            <a:r>
              <a:rPr lang="en-US" sz="5000" dirty="0" err="1"/>
              <a:t>svc__gamma</a:t>
            </a:r>
            <a:r>
              <a:rPr lang="en-US" sz="5000" dirty="0"/>
              <a:t>': </a:t>
            </a:r>
            <a:r>
              <a:rPr lang="en-US" sz="5000" dirty="0" err="1"/>
              <a:t>np.logspace</a:t>
            </a:r>
            <a:r>
              <a:rPr lang="en-US" sz="5000" dirty="0"/>
              <a:t>(-3,4,num=8)</a:t>
            </a:r>
          </a:p>
          <a:p>
            <a:pPr>
              <a:lnSpc>
                <a:spcPct val="100000"/>
              </a:lnSpc>
            </a:pPr>
            <a:r>
              <a:rPr lang="en-US" sz="5000" dirty="0"/>
              <a:t>Feature importance</a:t>
            </a:r>
          </a:p>
          <a:p>
            <a:pPr lvl="1">
              <a:lnSpc>
                <a:spcPct val="100000"/>
              </a:lnSpc>
            </a:pPr>
            <a:r>
              <a:rPr lang="en-US" sz="5000" dirty="0"/>
              <a:t>LR: perturbation, linear coefficients, SHAP (</a:t>
            </a:r>
            <a:r>
              <a:rPr lang="en-US" sz="5000" dirty="0" err="1"/>
              <a:t>LinearExplainer</a:t>
            </a:r>
            <a:r>
              <a:rPr lang="en-US" sz="5000" dirty="0"/>
              <a:t>). </a:t>
            </a:r>
          </a:p>
          <a:p>
            <a:pPr lvl="1">
              <a:lnSpc>
                <a:spcPct val="100000"/>
              </a:lnSpc>
            </a:pPr>
            <a:r>
              <a:rPr lang="en-US" sz="5000" dirty="0"/>
              <a:t>RFC: perturbation, random forest metrics, SHAP (</a:t>
            </a:r>
            <a:r>
              <a:rPr lang="en-US" sz="5000" dirty="0" err="1"/>
              <a:t>TreeExplainer</a:t>
            </a:r>
            <a:r>
              <a:rPr lang="en-US" sz="5000" dirty="0"/>
              <a:t>).</a:t>
            </a:r>
          </a:p>
          <a:p>
            <a:pPr lvl="1">
              <a:lnSpc>
                <a:spcPct val="100000"/>
              </a:lnSpc>
            </a:pPr>
            <a:r>
              <a:rPr lang="en-US" sz="5000" dirty="0"/>
              <a:t>SVC: perturbation and SHAP (</a:t>
            </a:r>
            <a:r>
              <a:rPr lang="en-US" sz="5000" dirty="0" err="1"/>
              <a:t>KernelExplainer</a:t>
            </a:r>
            <a:r>
              <a:rPr lang="en-US" sz="5000" dirty="0"/>
              <a:t>). </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descr="Logistic Regression Explained. [ — Logistic Regression explained… | by  Jaime Zornoza | Towards Data Science">
            <a:extLst>
              <a:ext uri="{FF2B5EF4-FFF2-40B4-BE49-F238E27FC236}">
                <a16:creationId xmlns:a16="http://schemas.microsoft.com/office/drawing/2014/main" id="{CA541C2F-5091-784A-947A-905A1004A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8231" y="0"/>
            <a:ext cx="2723681" cy="23102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 - Wikipedia">
            <a:extLst>
              <a:ext uri="{FF2B5EF4-FFF2-40B4-BE49-F238E27FC236}">
                <a16:creationId xmlns:a16="http://schemas.microsoft.com/office/drawing/2014/main" id="{CBEC2A3B-A492-174C-98FD-929F4E7B0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134" y="2261068"/>
            <a:ext cx="3430684" cy="257301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upport Vector Machines for Classification | by Oscar Contreras Carrasco |  Towards Data Science">
            <a:extLst>
              <a:ext uri="{FF2B5EF4-FFF2-40B4-BE49-F238E27FC236}">
                <a16:creationId xmlns:a16="http://schemas.microsoft.com/office/drawing/2014/main" id="{197DD0F3-5409-FB45-A302-BC9C2BC14C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3121" y="4660787"/>
            <a:ext cx="2196192" cy="21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6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RESULTS –MODEL PERFORMANCE</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7592303" cy="2987284"/>
          </a:xfrm>
        </p:spPr>
        <p:txBody>
          <a:bodyPr anchor="ctr">
            <a:noAutofit/>
          </a:bodyPr>
          <a:lstStyle/>
          <a:p>
            <a:pPr>
              <a:lnSpc>
                <a:spcPct val="100000"/>
              </a:lnSpc>
            </a:pPr>
            <a:r>
              <a:rPr lang="en-US" dirty="0">
                <a:solidFill>
                  <a:schemeClr val="bg1"/>
                </a:solidFill>
              </a:rPr>
              <a:t>highest accuracy from Model 1 because the algo have more score information to leverage from to predict the performance, accuracy score erodes over Model 2 and Model 3 because the algo have less score information to predict from. </a:t>
            </a:r>
          </a:p>
          <a:p>
            <a:pPr>
              <a:lnSpc>
                <a:spcPct val="100000"/>
              </a:lnSpc>
            </a:pPr>
            <a:r>
              <a:rPr lang="en-US" dirty="0">
                <a:solidFill>
                  <a:schemeClr val="bg1"/>
                </a:solidFill>
              </a:rPr>
              <a:t>Model 2 performs pretty well, and its results fit into an academic context because it allows schools and teachers to identify weak students early on to take necessary actions</a:t>
            </a:r>
            <a:r>
              <a:rPr lang="en-US" sz="1600" dirty="0">
                <a:solidFill>
                  <a:schemeClr val="bg1"/>
                </a:solidFill>
              </a:rPr>
              <a:t> </a:t>
            </a:r>
            <a:br>
              <a:rPr lang="en-US" sz="1600" dirty="0">
                <a:solidFill>
                  <a:schemeClr val="bg1"/>
                </a:solidFill>
              </a:rPr>
            </a:br>
            <a:endParaRPr lang="en-US" sz="1600" dirty="0">
              <a:solidFill>
                <a:schemeClr val="bg1"/>
              </a:solidFill>
            </a:endParaRPr>
          </a:p>
        </p:txBody>
      </p:sp>
      <p:pic>
        <p:nvPicPr>
          <p:cNvPr id="19" name="Picture 18">
            <a:extLst>
              <a:ext uri="{FF2B5EF4-FFF2-40B4-BE49-F238E27FC236}">
                <a16:creationId xmlns:a16="http://schemas.microsoft.com/office/drawing/2014/main" id="{D7DBCCF1-0880-3944-AA2D-99B0693A45CC}"/>
              </a:ext>
            </a:extLst>
          </p:cNvPr>
          <p:cNvPicPr/>
          <p:nvPr/>
        </p:nvPicPr>
        <p:blipFill>
          <a:blip r:embed="rId2"/>
          <a:stretch>
            <a:fillRect/>
          </a:stretch>
        </p:blipFill>
        <p:spPr>
          <a:xfrm>
            <a:off x="3238500" y="2735265"/>
            <a:ext cx="5943600" cy="4020185"/>
          </a:xfrm>
          <a:prstGeom prst="rect">
            <a:avLst/>
          </a:prstGeom>
        </p:spPr>
      </p:pic>
    </p:spTree>
    <p:extLst>
      <p:ext uri="{BB962C8B-B14F-4D97-AF65-F5344CB8AC3E}">
        <p14:creationId xmlns:p14="http://schemas.microsoft.com/office/powerpoint/2010/main" val="140377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t>4. RESULTS – CONFUSION MATRICES AND ROC CURVES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4577" y="2857500"/>
            <a:ext cx="4377263" cy="3547872"/>
          </a:xfrm>
        </p:spPr>
        <p:txBody>
          <a:bodyPr anchor="t">
            <a:normAutofit lnSpcReduction="10000"/>
          </a:bodyPr>
          <a:lstStyle/>
          <a:p>
            <a:pPr>
              <a:lnSpc>
                <a:spcPct val="100000"/>
              </a:lnSpc>
            </a:pPr>
            <a:r>
              <a:rPr lang="en-US" dirty="0"/>
              <a:t>Model 2 is quite accurate and allows the most actionable insights for educators to help teachers improve students performance before it’s too close to the end of the semester</a:t>
            </a:r>
          </a:p>
          <a:p>
            <a:pPr>
              <a:lnSpc>
                <a:spcPct val="100000"/>
              </a:lnSpc>
            </a:pPr>
            <a:r>
              <a:rPr lang="en-US" dirty="0"/>
              <a:t>Display Random Forest Classification’s  Confusion Matrix and ROC Curves for Model 2 for both the Math and Portuguese dataset because these were the best models</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1" name="Picture 10">
            <a:extLst>
              <a:ext uri="{FF2B5EF4-FFF2-40B4-BE49-F238E27FC236}">
                <a16:creationId xmlns:a16="http://schemas.microsoft.com/office/drawing/2014/main" id="{E6F59C30-8EDD-6145-9421-A5F9022D6649}"/>
              </a:ext>
            </a:extLst>
          </p:cNvPr>
          <p:cNvPicPr>
            <a:picLocks noChangeAspect="1"/>
          </p:cNvPicPr>
          <p:nvPr/>
        </p:nvPicPr>
        <p:blipFill>
          <a:blip r:embed="rId4"/>
          <a:stretch>
            <a:fillRect/>
          </a:stretch>
        </p:blipFill>
        <p:spPr>
          <a:xfrm>
            <a:off x="4886613" y="4005399"/>
            <a:ext cx="3744468" cy="2496312"/>
          </a:xfrm>
          <a:prstGeom prst="rect">
            <a:avLst/>
          </a:prstGeom>
        </p:spPr>
      </p:pic>
      <p:pic>
        <p:nvPicPr>
          <p:cNvPr id="13" name="Picture 12">
            <a:extLst>
              <a:ext uri="{FF2B5EF4-FFF2-40B4-BE49-F238E27FC236}">
                <a16:creationId xmlns:a16="http://schemas.microsoft.com/office/drawing/2014/main" id="{7C86BF0B-9F15-B246-9641-04E1E3E599C1}"/>
              </a:ext>
            </a:extLst>
          </p:cNvPr>
          <p:cNvPicPr>
            <a:picLocks noChangeAspect="1"/>
          </p:cNvPicPr>
          <p:nvPr/>
        </p:nvPicPr>
        <p:blipFill>
          <a:blip r:embed="rId5"/>
          <a:stretch>
            <a:fillRect/>
          </a:stretch>
        </p:blipFill>
        <p:spPr>
          <a:xfrm>
            <a:off x="5072367" y="1388810"/>
            <a:ext cx="3285588" cy="2496312"/>
          </a:xfrm>
          <a:prstGeom prst="rect">
            <a:avLst/>
          </a:prstGeom>
        </p:spPr>
      </p:pic>
      <p:pic>
        <p:nvPicPr>
          <p:cNvPr id="15" name="Picture 14">
            <a:extLst>
              <a:ext uri="{FF2B5EF4-FFF2-40B4-BE49-F238E27FC236}">
                <a16:creationId xmlns:a16="http://schemas.microsoft.com/office/drawing/2014/main" id="{20DA84B8-2E70-A14E-916F-176969AF1186}"/>
              </a:ext>
            </a:extLst>
          </p:cNvPr>
          <p:cNvPicPr>
            <a:picLocks noChangeAspect="1"/>
          </p:cNvPicPr>
          <p:nvPr/>
        </p:nvPicPr>
        <p:blipFill>
          <a:blip r:embed="rId6"/>
          <a:stretch>
            <a:fillRect/>
          </a:stretch>
        </p:blipFill>
        <p:spPr>
          <a:xfrm>
            <a:off x="8408597" y="3947456"/>
            <a:ext cx="3818176" cy="2545450"/>
          </a:xfrm>
          <a:prstGeom prst="rect">
            <a:avLst/>
          </a:prstGeom>
        </p:spPr>
      </p:pic>
      <p:pic>
        <p:nvPicPr>
          <p:cNvPr id="18" name="Picture 17">
            <a:extLst>
              <a:ext uri="{FF2B5EF4-FFF2-40B4-BE49-F238E27FC236}">
                <a16:creationId xmlns:a16="http://schemas.microsoft.com/office/drawing/2014/main" id="{767FB7D3-8F8F-F54B-9DD7-790E5812BAC8}"/>
              </a:ext>
            </a:extLst>
          </p:cNvPr>
          <p:cNvPicPr>
            <a:picLocks noChangeAspect="1"/>
          </p:cNvPicPr>
          <p:nvPr/>
        </p:nvPicPr>
        <p:blipFill>
          <a:blip r:embed="rId7"/>
          <a:stretch>
            <a:fillRect/>
          </a:stretch>
        </p:blipFill>
        <p:spPr>
          <a:xfrm>
            <a:off x="8465261" y="1357459"/>
            <a:ext cx="3414678" cy="2715768"/>
          </a:xfrm>
          <a:prstGeom prst="rect">
            <a:avLst/>
          </a:prstGeom>
        </p:spPr>
      </p:pic>
      <p:sp>
        <p:nvSpPr>
          <p:cNvPr id="20" name="Rectangle 19">
            <a:extLst>
              <a:ext uri="{FF2B5EF4-FFF2-40B4-BE49-F238E27FC236}">
                <a16:creationId xmlns:a16="http://schemas.microsoft.com/office/drawing/2014/main" id="{B68433FF-E035-3A4D-9A84-504661AC6495}"/>
              </a:ext>
            </a:extLst>
          </p:cNvPr>
          <p:cNvSpPr/>
          <p:nvPr/>
        </p:nvSpPr>
        <p:spPr>
          <a:xfrm>
            <a:off x="4888773" y="153188"/>
            <a:ext cx="3742308" cy="1477328"/>
          </a:xfrm>
          <a:prstGeom prst="rect">
            <a:avLst/>
          </a:prstGeom>
        </p:spPr>
        <p:txBody>
          <a:bodyPr wrap="square">
            <a:spAutoFit/>
          </a:bodyPr>
          <a:lstStyle/>
          <a:p>
            <a:r>
              <a:rPr lang="en-US" b="1" dirty="0">
                <a:solidFill>
                  <a:srgbClr val="002060"/>
                </a:solidFill>
              </a:rPr>
              <a:t>Math,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9,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0.924</a:t>
            </a:r>
            <a:br>
              <a:rPr lang="en-US" b="1" dirty="0">
                <a:solidFill>
                  <a:srgbClr val="002060"/>
                </a:solidFill>
              </a:rPr>
            </a:br>
            <a:endParaRPr lang="en-US" b="1" dirty="0">
              <a:solidFill>
                <a:srgbClr val="002060"/>
              </a:solidFill>
            </a:endParaRPr>
          </a:p>
        </p:txBody>
      </p:sp>
      <p:sp>
        <p:nvSpPr>
          <p:cNvPr id="22" name="Rectangle 21">
            <a:extLst>
              <a:ext uri="{FF2B5EF4-FFF2-40B4-BE49-F238E27FC236}">
                <a16:creationId xmlns:a16="http://schemas.microsoft.com/office/drawing/2014/main" id="{060B9F86-F024-C545-9DBE-8DA5A8F0AFEF}"/>
              </a:ext>
            </a:extLst>
          </p:cNvPr>
          <p:cNvSpPr/>
          <p:nvPr/>
        </p:nvSpPr>
        <p:spPr>
          <a:xfrm>
            <a:off x="8481742" y="121959"/>
            <a:ext cx="3818176" cy="1200329"/>
          </a:xfrm>
          <a:prstGeom prst="rect">
            <a:avLst/>
          </a:prstGeom>
        </p:spPr>
        <p:txBody>
          <a:bodyPr wrap="square">
            <a:spAutoFit/>
          </a:bodyPr>
          <a:lstStyle/>
          <a:p>
            <a:r>
              <a:rPr lang="en-US" b="1" dirty="0">
                <a:solidFill>
                  <a:srgbClr val="002060"/>
                </a:solidFill>
              </a:rPr>
              <a:t>Portuguese Model 2:</a:t>
            </a:r>
          </a:p>
          <a:p>
            <a:pPr marL="285750" indent="-285750">
              <a:buFont typeface="Arial" panose="020B0604020202020204" pitchFamily="34" charset="0"/>
              <a:buChar char="•"/>
            </a:pPr>
            <a:r>
              <a:rPr lang="en-US" b="1" dirty="0">
                <a:solidFill>
                  <a:srgbClr val="002060"/>
                </a:solidFill>
              </a:rPr>
              <a:t>Random Forest Classification (</a:t>
            </a:r>
            <a:r>
              <a:rPr lang="en-US" b="1" dirty="0" err="1">
                <a:solidFill>
                  <a:srgbClr val="002060"/>
                </a:solidFill>
              </a:rPr>
              <a:t>n_estimators</a:t>
            </a:r>
            <a:r>
              <a:rPr lang="en-US" b="1" dirty="0">
                <a:solidFill>
                  <a:srgbClr val="002060"/>
                </a:solidFill>
              </a:rPr>
              <a:t> = 100, </a:t>
            </a:r>
            <a:r>
              <a:rPr lang="en-US" b="1" dirty="0" err="1">
                <a:solidFill>
                  <a:srgbClr val="002060"/>
                </a:solidFill>
              </a:rPr>
              <a:t>random_state</a:t>
            </a:r>
            <a:r>
              <a:rPr lang="en-US" b="1" dirty="0">
                <a:solidFill>
                  <a:srgbClr val="002060"/>
                </a:solidFill>
              </a:rPr>
              <a:t> = 42, </a:t>
            </a:r>
            <a:r>
              <a:rPr lang="en-US" b="1" dirty="0" err="1">
                <a:solidFill>
                  <a:srgbClr val="002060"/>
                </a:solidFill>
              </a:rPr>
              <a:t>max_depth</a:t>
            </a:r>
            <a:r>
              <a:rPr lang="en-US" b="1" dirty="0">
                <a:solidFill>
                  <a:srgbClr val="002060"/>
                </a:solidFill>
              </a:rPr>
              <a:t> = 2 </a:t>
            </a:r>
            <a:r>
              <a:rPr lang="en-US" b="1" dirty="0" err="1">
                <a:solidFill>
                  <a:srgbClr val="002060"/>
                </a:solidFill>
              </a:rPr>
              <a:t>max_features</a:t>
            </a:r>
            <a:r>
              <a:rPr lang="en-US" b="1" dirty="0">
                <a:solidFill>
                  <a:srgbClr val="002060"/>
                </a:solidFill>
              </a:rPr>
              <a:t> = 0.625)</a:t>
            </a:r>
          </a:p>
          <a:p>
            <a:pPr marL="285750" indent="-285750">
              <a:buFont typeface="Arial" panose="020B0604020202020204" pitchFamily="34" charset="0"/>
              <a:buChar char="•"/>
            </a:pPr>
            <a:r>
              <a:rPr lang="en-US" b="1" dirty="0">
                <a:solidFill>
                  <a:srgbClr val="002060"/>
                </a:solidFill>
              </a:rPr>
              <a:t>Test accuracy: 0.954</a:t>
            </a:r>
            <a:endParaRPr lang="en-US" dirty="0"/>
          </a:p>
        </p:txBody>
      </p:sp>
    </p:spTree>
    <p:extLst>
      <p:ext uri="{BB962C8B-B14F-4D97-AF65-F5344CB8AC3E}">
        <p14:creationId xmlns:p14="http://schemas.microsoft.com/office/powerpoint/2010/main" val="25741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solidFill>
                  <a:srgbClr val="7030A0"/>
                </a:solidFill>
              </a:rPr>
              <a:t>4. RESULTS –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509350" y="2574036"/>
            <a:ext cx="4591162" cy="3927675"/>
          </a:xfrm>
        </p:spPr>
        <p:txBody>
          <a:bodyPr anchor="t">
            <a:noAutofit/>
          </a:bodyPr>
          <a:lstStyle/>
          <a:p>
            <a:pPr>
              <a:lnSpc>
                <a:spcPct val="100000"/>
              </a:lnSpc>
            </a:pPr>
            <a:r>
              <a:rPr lang="en-US" sz="1800" dirty="0"/>
              <a:t>Features importance varies by model, but there are some commonality. </a:t>
            </a:r>
          </a:p>
          <a:p>
            <a:pPr>
              <a:lnSpc>
                <a:spcPct val="100000"/>
              </a:lnSpc>
            </a:pPr>
            <a:r>
              <a:rPr lang="en-US" sz="1800" dirty="0"/>
              <a:t>For Models 1 and 2, the midterm scores are the most important features. </a:t>
            </a:r>
          </a:p>
          <a:p>
            <a:pPr>
              <a:lnSpc>
                <a:spcPct val="100000"/>
              </a:lnSpc>
            </a:pPr>
            <a:r>
              <a:rPr lang="en-US" sz="1800" dirty="0"/>
              <a:t>Other important features are </a:t>
            </a:r>
            <a:r>
              <a:rPr lang="en-US" sz="1800" b="1" dirty="0"/>
              <a:t>romantic status, internet access, the jobs of the parents, absences, and school supplement and fam supplement.</a:t>
            </a:r>
            <a:r>
              <a:rPr lang="en-US" sz="1800" dirty="0"/>
              <a:t> </a:t>
            </a:r>
          </a:p>
          <a:p>
            <a:pPr>
              <a:lnSpc>
                <a:spcPct val="100000"/>
              </a:lnSpc>
            </a:pPr>
            <a:r>
              <a:rPr lang="en-US" sz="1800" dirty="0"/>
              <a:t>Some of the </a:t>
            </a:r>
            <a:r>
              <a:rPr lang="en-US" sz="1800" b="1" dirty="0"/>
              <a:t>least important features are health, family size &amp; relationship, and travel time.</a:t>
            </a:r>
            <a:r>
              <a:rPr lang="en-US" sz="1800" dirty="0"/>
              <a:t> </a:t>
            </a:r>
          </a:p>
          <a:p>
            <a:pPr>
              <a:lnSpc>
                <a:spcPct val="100000"/>
              </a:lnSpc>
            </a:pPr>
            <a:r>
              <a:rPr lang="en-US" sz="1800" dirty="0"/>
              <a:t>Educators should focus on helping students navigate adolescent relationships in a way that could positively impact their performance, work closely with parents of students who have weak performance, and provide more supplement when necessary. </a:t>
            </a:r>
            <a:endParaRPr lang="en-US" sz="18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4" name="Picture 13">
            <a:extLst>
              <a:ext uri="{FF2B5EF4-FFF2-40B4-BE49-F238E27FC236}">
                <a16:creationId xmlns:a16="http://schemas.microsoft.com/office/drawing/2014/main" id="{BDA78439-BDFA-054D-BBC6-3DD5DCD18899}"/>
              </a:ext>
            </a:extLst>
          </p:cNvPr>
          <p:cNvPicPr>
            <a:picLocks noChangeAspect="1"/>
          </p:cNvPicPr>
          <p:nvPr/>
        </p:nvPicPr>
        <p:blipFill>
          <a:blip r:embed="rId4"/>
          <a:stretch>
            <a:fillRect/>
          </a:stretch>
        </p:blipFill>
        <p:spPr>
          <a:xfrm>
            <a:off x="5449824" y="51885"/>
            <a:ext cx="2898101" cy="2173576"/>
          </a:xfrm>
          <a:prstGeom prst="rect">
            <a:avLst/>
          </a:prstGeom>
        </p:spPr>
      </p:pic>
      <p:pic>
        <p:nvPicPr>
          <p:cNvPr id="16" name="Picture 15">
            <a:extLst>
              <a:ext uri="{FF2B5EF4-FFF2-40B4-BE49-F238E27FC236}">
                <a16:creationId xmlns:a16="http://schemas.microsoft.com/office/drawing/2014/main" id="{2F3E4BC3-5FC6-A841-8E82-0ADB4137118A}"/>
              </a:ext>
            </a:extLst>
          </p:cNvPr>
          <p:cNvPicPr>
            <a:picLocks noChangeAspect="1"/>
          </p:cNvPicPr>
          <p:nvPr/>
        </p:nvPicPr>
        <p:blipFill>
          <a:blip r:embed="rId5"/>
          <a:stretch>
            <a:fillRect/>
          </a:stretch>
        </p:blipFill>
        <p:spPr>
          <a:xfrm>
            <a:off x="5517549" y="4570151"/>
            <a:ext cx="3350591" cy="2203704"/>
          </a:xfrm>
          <a:prstGeom prst="rect">
            <a:avLst/>
          </a:prstGeom>
        </p:spPr>
      </p:pic>
      <p:pic>
        <p:nvPicPr>
          <p:cNvPr id="23" name="Picture 22">
            <a:extLst>
              <a:ext uri="{FF2B5EF4-FFF2-40B4-BE49-F238E27FC236}">
                <a16:creationId xmlns:a16="http://schemas.microsoft.com/office/drawing/2014/main" id="{80E9AF8D-E1DB-8B4B-9E24-2819AB1C67B8}"/>
              </a:ext>
            </a:extLst>
          </p:cNvPr>
          <p:cNvPicPr>
            <a:picLocks noChangeAspect="1"/>
          </p:cNvPicPr>
          <p:nvPr/>
        </p:nvPicPr>
        <p:blipFill>
          <a:blip r:embed="rId6"/>
          <a:stretch>
            <a:fillRect/>
          </a:stretch>
        </p:blipFill>
        <p:spPr>
          <a:xfrm>
            <a:off x="5285611" y="2225461"/>
            <a:ext cx="3207115" cy="1875128"/>
          </a:xfrm>
          <a:prstGeom prst="rect">
            <a:avLst/>
          </a:prstGeom>
        </p:spPr>
      </p:pic>
      <p:pic>
        <p:nvPicPr>
          <p:cNvPr id="7" name="Picture 6">
            <a:extLst>
              <a:ext uri="{FF2B5EF4-FFF2-40B4-BE49-F238E27FC236}">
                <a16:creationId xmlns:a16="http://schemas.microsoft.com/office/drawing/2014/main" id="{9F8B5EAD-6454-3C46-82A5-B33206F81F29}"/>
              </a:ext>
            </a:extLst>
          </p:cNvPr>
          <p:cNvPicPr>
            <a:picLocks noChangeAspect="1"/>
          </p:cNvPicPr>
          <p:nvPr/>
        </p:nvPicPr>
        <p:blipFill>
          <a:blip r:embed="rId7"/>
          <a:stretch>
            <a:fillRect/>
          </a:stretch>
        </p:blipFill>
        <p:spPr>
          <a:xfrm>
            <a:off x="8936182" y="2225461"/>
            <a:ext cx="2888950" cy="1866495"/>
          </a:xfrm>
          <a:prstGeom prst="rect">
            <a:avLst/>
          </a:prstGeom>
        </p:spPr>
      </p:pic>
      <p:pic>
        <p:nvPicPr>
          <p:cNvPr id="9" name="Picture 8">
            <a:extLst>
              <a:ext uri="{FF2B5EF4-FFF2-40B4-BE49-F238E27FC236}">
                <a16:creationId xmlns:a16="http://schemas.microsoft.com/office/drawing/2014/main" id="{8260C64B-5B8C-D54A-BBEF-59598B0EBFC8}"/>
              </a:ext>
            </a:extLst>
          </p:cNvPr>
          <p:cNvPicPr>
            <a:picLocks noChangeAspect="1"/>
          </p:cNvPicPr>
          <p:nvPr/>
        </p:nvPicPr>
        <p:blipFill>
          <a:blip r:embed="rId8"/>
          <a:stretch>
            <a:fillRect/>
          </a:stretch>
        </p:blipFill>
        <p:spPr>
          <a:xfrm>
            <a:off x="8820912" y="51885"/>
            <a:ext cx="2898101" cy="2173576"/>
          </a:xfrm>
          <a:prstGeom prst="rect">
            <a:avLst/>
          </a:prstGeom>
        </p:spPr>
      </p:pic>
      <p:pic>
        <p:nvPicPr>
          <p:cNvPr id="12" name="Picture 11">
            <a:extLst>
              <a:ext uri="{FF2B5EF4-FFF2-40B4-BE49-F238E27FC236}">
                <a16:creationId xmlns:a16="http://schemas.microsoft.com/office/drawing/2014/main" id="{905ACC9D-31F9-9341-8703-61AE032BDB6F}"/>
              </a:ext>
            </a:extLst>
          </p:cNvPr>
          <p:cNvPicPr>
            <a:picLocks noChangeAspect="1"/>
          </p:cNvPicPr>
          <p:nvPr/>
        </p:nvPicPr>
        <p:blipFill>
          <a:blip r:embed="rId9"/>
          <a:stretch>
            <a:fillRect/>
          </a:stretch>
        </p:blipFill>
        <p:spPr>
          <a:xfrm>
            <a:off x="9032601" y="4091956"/>
            <a:ext cx="2742362" cy="2766044"/>
          </a:xfrm>
          <a:prstGeom prst="rect">
            <a:avLst/>
          </a:prstGeom>
        </p:spPr>
      </p:pic>
    </p:spTree>
    <p:extLst>
      <p:ext uri="{BB962C8B-B14F-4D97-AF65-F5344CB8AC3E}">
        <p14:creationId xmlns:p14="http://schemas.microsoft.com/office/powerpoint/2010/main" val="1227553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OUTLOOK</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6966451" cy="2867451"/>
          </a:xfrm>
        </p:spPr>
        <p:txBody>
          <a:bodyPr anchor="ctr">
            <a:noAutofit/>
          </a:bodyPr>
          <a:lstStyle/>
          <a:p>
            <a:r>
              <a:rPr lang="en-US" sz="2000" b="1" dirty="0"/>
              <a:t>Weak spots:</a:t>
            </a:r>
            <a:r>
              <a:rPr lang="en-US" sz="2000" dirty="0"/>
              <a:t> used all features for prediction</a:t>
            </a:r>
          </a:p>
          <a:p>
            <a:r>
              <a:rPr lang="en-US" sz="2000" b="1" dirty="0"/>
              <a:t>Improvement suggestions:</a:t>
            </a:r>
            <a:r>
              <a:rPr lang="en-US" sz="2000" dirty="0"/>
              <a:t> feature selection, feature engineering, multi-class classification, more complex ML models such as </a:t>
            </a:r>
            <a:r>
              <a:rPr lang="en-US" sz="2000" dirty="0" err="1"/>
              <a:t>XGBoost</a:t>
            </a:r>
            <a:r>
              <a:rPr lang="en-US" sz="2000" dirty="0"/>
              <a:t>, PCA, KNN, etc.</a:t>
            </a:r>
          </a:p>
          <a:p>
            <a:r>
              <a:rPr lang="en-US" sz="2000" b="1" dirty="0"/>
              <a:t>Additional info:</a:t>
            </a:r>
            <a:r>
              <a:rPr lang="en-US" sz="2000" dirty="0"/>
              <a:t> homework scores, school attitude, prior exposure to the subject, enjoyment of the subjects, more continuous or ordinal features, students’ performance in more countries, more holistic measures of academic performance, such as average grades across the school year or school attitude should be considered.</a:t>
            </a:r>
            <a:br>
              <a:rPr lang="en-US" sz="1600" dirty="0">
                <a:solidFill>
                  <a:schemeClr val="bg1"/>
                </a:solidFill>
              </a:rPr>
            </a:br>
            <a:endParaRPr lang="en-US" sz="1600" dirty="0">
              <a:solidFill>
                <a:schemeClr val="bg1"/>
              </a:solidFill>
            </a:endParaRPr>
          </a:p>
        </p:txBody>
      </p:sp>
      <p:pic>
        <p:nvPicPr>
          <p:cNvPr id="5122" name="Picture 2" descr="An Introduction to Feature Selection | by Jaime Zornoza | Towards Data  Science">
            <a:extLst>
              <a:ext uri="{FF2B5EF4-FFF2-40B4-BE49-F238E27FC236}">
                <a16:creationId xmlns:a16="http://schemas.microsoft.com/office/drawing/2014/main" id="{38BE21D8-5CD8-4945-87BC-97C5011E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4" y="3098546"/>
            <a:ext cx="5055212" cy="2867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CEBD92-8FBF-0A47-BF66-8E09B607F44A}"/>
              </a:ext>
            </a:extLst>
          </p:cNvPr>
          <p:cNvPicPr>
            <a:picLocks noChangeAspect="1"/>
          </p:cNvPicPr>
          <p:nvPr/>
        </p:nvPicPr>
        <p:blipFill>
          <a:blip r:embed="rId3"/>
          <a:stretch>
            <a:fillRect/>
          </a:stretch>
        </p:blipFill>
        <p:spPr>
          <a:xfrm>
            <a:off x="5273921" y="2978713"/>
            <a:ext cx="4611037" cy="2572306"/>
          </a:xfrm>
          <a:prstGeom prst="rect">
            <a:avLst/>
          </a:prstGeom>
        </p:spPr>
      </p:pic>
    </p:spTree>
    <p:extLst>
      <p:ext uri="{BB962C8B-B14F-4D97-AF65-F5344CB8AC3E}">
        <p14:creationId xmlns:p14="http://schemas.microsoft.com/office/powerpoint/2010/main" val="15690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C608-C4E2-A545-8258-792A8E0712EA}"/>
              </a:ext>
            </a:extLst>
          </p:cNvPr>
          <p:cNvSpPr>
            <a:spLocks noGrp="1"/>
          </p:cNvSpPr>
          <p:nvPr>
            <p:ph type="title"/>
          </p:nvPr>
        </p:nvSpPr>
        <p:spPr/>
        <p:txBody>
          <a:bodyPr/>
          <a:lstStyle/>
          <a:p>
            <a:r>
              <a:rPr lang="en-US" dirty="0"/>
              <a:t>CONTENT OVERVIEW</a:t>
            </a:r>
          </a:p>
        </p:txBody>
      </p:sp>
      <p:sp>
        <p:nvSpPr>
          <p:cNvPr id="3" name="Content Placeholder 2">
            <a:extLst>
              <a:ext uri="{FF2B5EF4-FFF2-40B4-BE49-F238E27FC236}">
                <a16:creationId xmlns:a16="http://schemas.microsoft.com/office/drawing/2014/main" id="{0C351E35-FF66-FC46-9568-49F533570370}"/>
              </a:ext>
            </a:extLst>
          </p:cNvPr>
          <p:cNvSpPr>
            <a:spLocks noGrp="1"/>
          </p:cNvSpPr>
          <p:nvPr>
            <p:ph idx="1"/>
          </p:nvPr>
        </p:nvSpPr>
        <p:spPr/>
        <p:txBody>
          <a:bodyPr/>
          <a:lstStyle/>
          <a:p>
            <a:r>
              <a:rPr lang="en-US" dirty="0"/>
              <a:t>1. Introduction</a:t>
            </a:r>
          </a:p>
          <a:p>
            <a:r>
              <a:rPr lang="en-US" dirty="0"/>
              <a:t>2. EDA</a:t>
            </a:r>
            <a:br>
              <a:rPr lang="en-US" dirty="0"/>
            </a:br>
            <a:r>
              <a:rPr lang="en-US" dirty="0"/>
              <a:t>3. Methods</a:t>
            </a:r>
          </a:p>
          <a:p>
            <a:r>
              <a:rPr lang="en-US" dirty="0"/>
              <a:t>4. Results</a:t>
            </a:r>
          </a:p>
          <a:p>
            <a:r>
              <a:rPr lang="en-US" dirty="0"/>
              <a:t>5. Outlook</a:t>
            </a:r>
          </a:p>
        </p:txBody>
      </p:sp>
      <p:sp>
        <p:nvSpPr>
          <p:cNvPr id="4" name="Text Placeholder 3">
            <a:extLst>
              <a:ext uri="{FF2B5EF4-FFF2-40B4-BE49-F238E27FC236}">
                <a16:creationId xmlns:a16="http://schemas.microsoft.com/office/drawing/2014/main" id="{D0B07949-C0D2-144A-8C92-E7FFFC1610D2}"/>
              </a:ext>
            </a:extLst>
          </p:cNvPr>
          <p:cNvSpPr>
            <a:spLocks noGrp="1"/>
          </p:cNvSpPr>
          <p:nvPr>
            <p:ph type="body" sz="half" idx="2"/>
          </p:nvPr>
        </p:nvSpPr>
        <p:spPr/>
        <p:txBody>
          <a:bodyPr/>
          <a:lstStyle/>
          <a:p>
            <a:endParaRPr lang="en-US"/>
          </a:p>
        </p:txBody>
      </p:sp>
      <p:pic>
        <p:nvPicPr>
          <p:cNvPr id="5" name="Picture 4" descr="Predicting Student Performance using Advanced Learning Analytics">
            <a:extLst>
              <a:ext uri="{FF2B5EF4-FFF2-40B4-BE49-F238E27FC236}">
                <a16:creationId xmlns:a16="http://schemas.microsoft.com/office/drawing/2014/main" id="{A2829D03-A347-3842-B1C9-C8F06ED1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165" y="2171700"/>
            <a:ext cx="41275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3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CA7F1-B4AC-8C4A-820C-FC9CEACD2080}"/>
              </a:ext>
            </a:extLst>
          </p:cNvPr>
          <p:cNvSpPr>
            <a:spLocks noGrp="1"/>
          </p:cNvSpPr>
          <p:nvPr>
            <p:ph type="title"/>
          </p:nvPr>
        </p:nvSpPr>
        <p:spPr>
          <a:xfrm>
            <a:off x="838200" y="365126"/>
            <a:ext cx="8746671" cy="794204"/>
          </a:xfrm>
        </p:spPr>
        <p:txBody>
          <a:bodyPr>
            <a:normAutofit fontScale="90000"/>
          </a:bodyPr>
          <a:lstStyle/>
          <a:p>
            <a:r>
              <a:rPr lang="en-US" sz="8000" dirty="0">
                <a:solidFill>
                  <a:srgbClr val="AB96C6"/>
                </a:solidFill>
              </a:rPr>
              <a:t>1. Introduction</a:t>
            </a:r>
          </a:p>
        </p:txBody>
      </p:sp>
      <p:graphicFrame>
        <p:nvGraphicFramePr>
          <p:cNvPr id="19" name="Content Placeholder 2">
            <a:extLst>
              <a:ext uri="{FF2B5EF4-FFF2-40B4-BE49-F238E27FC236}">
                <a16:creationId xmlns:a16="http://schemas.microsoft.com/office/drawing/2014/main" id="{32872214-2952-410C-93B8-A887B50083FF}"/>
              </a:ext>
            </a:extLst>
          </p:cNvPr>
          <p:cNvGraphicFramePr>
            <a:graphicFrameLocks noGrp="1"/>
          </p:cNvGraphicFramePr>
          <p:nvPr>
            <p:ph idx="1"/>
            <p:extLst>
              <p:ext uri="{D42A27DB-BD31-4B8C-83A1-F6EECF244321}">
                <p14:modId xmlns:p14="http://schemas.microsoft.com/office/powerpoint/2010/main" val="2973141150"/>
              </p:ext>
            </p:extLst>
          </p:nvPr>
        </p:nvGraphicFramePr>
        <p:xfrm>
          <a:off x="838200" y="1502229"/>
          <a:ext cx="10515600" cy="467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6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C930AD-D4FC-482F-B9FE-D6AC10EB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E3986-7FF8-0D49-8AD2-97CDB6836C8C}"/>
              </a:ext>
            </a:extLst>
          </p:cNvPr>
          <p:cNvSpPr>
            <a:spLocks noGrp="1"/>
          </p:cNvSpPr>
          <p:nvPr>
            <p:ph type="title"/>
          </p:nvPr>
        </p:nvSpPr>
        <p:spPr>
          <a:xfrm>
            <a:off x="630936" y="734214"/>
            <a:ext cx="3383280" cy="1600200"/>
          </a:xfrm>
        </p:spPr>
        <p:txBody>
          <a:bodyPr anchor="ctr">
            <a:normAutofit fontScale="90000"/>
          </a:bodyPr>
          <a:lstStyle/>
          <a:p>
            <a:r>
              <a:rPr lang="en-US" sz="4600" dirty="0"/>
              <a:t>2. EDA – final grades and pass fail overview</a:t>
            </a:r>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572" y="73421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180679-D3CD-8441-9C97-EED3093062BC}"/>
              </a:ext>
            </a:extLst>
          </p:cNvPr>
          <p:cNvSpPr>
            <a:spLocks noGrp="1"/>
          </p:cNvSpPr>
          <p:nvPr>
            <p:ph idx="1"/>
          </p:nvPr>
        </p:nvSpPr>
        <p:spPr>
          <a:xfrm>
            <a:off x="4387216" y="734214"/>
            <a:ext cx="7503032" cy="2493618"/>
          </a:xfrm>
        </p:spPr>
        <p:txBody>
          <a:bodyPr anchor="ctr">
            <a:normAutofit/>
          </a:bodyPr>
          <a:lstStyle/>
          <a:p>
            <a:pPr>
              <a:lnSpc>
                <a:spcPct val="100000"/>
              </a:lnSpc>
            </a:pPr>
            <a:r>
              <a:rPr lang="en-US" sz="2400" dirty="0"/>
              <a:t>More students have a higher Portuguese score than Math scores. This poses questions about Math vs Portuguese teaching level of Portuguese </a:t>
            </a:r>
            <a:r>
              <a:rPr lang="en-US" sz="2400" dirty="0" err="1"/>
              <a:t>schoolss</a:t>
            </a:r>
            <a:endParaRPr lang="en-US" sz="2400" dirty="0"/>
          </a:p>
          <a:p>
            <a:pPr>
              <a:lnSpc>
                <a:spcPct val="100000"/>
              </a:lnSpc>
            </a:pPr>
            <a:r>
              <a:rPr lang="en-US" sz="2400" dirty="0"/>
              <a:t> % of students who fail is quite high: 32.9% for Math and 15.4% for Portuguese </a:t>
            </a:r>
            <a:br>
              <a:rPr lang="en-US" sz="2400" dirty="0"/>
            </a:br>
            <a:endParaRPr lang="en-US" sz="2400" dirty="0"/>
          </a:p>
        </p:txBody>
      </p:sp>
      <p:pic>
        <p:nvPicPr>
          <p:cNvPr id="5" name="Picture 4">
            <a:extLst>
              <a:ext uri="{FF2B5EF4-FFF2-40B4-BE49-F238E27FC236}">
                <a16:creationId xmlns:a16="http://schemas.microsoft.com/office/drawing/2014/main" id="{99460F24-DE6D-2144-BA6E-70616F92B03A}"/>
              </a:ext>
            </a:extLst>
          </p:cNvPr>
          <p:cNvPicPr>
            <a:picLocks noChangeAspect="1"/>
          </p:cNvPicPr>
          <p:nvPr/>
        </p:nvPicPr>
        <p:blipFill>
          <a:blip r:embed="rId4"/>
          <a:stretch>
            <a:fillRect/>
          </a:stretch>
        </p:blipFill>
        <p:spPr>
          <a:xfrm>
            <a:off x="4300854" y="3358692"/>
            <a:ext cx="7675755" cy="2844860"/>
          </a:xfrm>
          <a:prstGeom prst="rect">
            <a:avLst/>
          </a:prstGeom>
        </p:spPr>
      </p:pic>
      <p:pic>
        <p:nvPicPr>
          <p:cNvPr id="7" name="Picture 6">
            <a:extLst>
              <a:ext uri="{FF2B5EF4-FFF2-40B4-BE49-F238E27FC236}">
                <a16:creationId xmlns:a16="http://schemas.microsoft.com/office/drawing/2014/main" id="{79C22233-4896-BD4D-B3F6-9DE3CA663B29}"/>
              </a:ext>
            </a:extLst>
          </p:cNvPr>
          <p:cNvPicPr>
            <a:picLocks noChangeAspect="1"/>
          </p:cNvPicPr>
          <p:nvPr/>
        </p:nvPicPr>
        <p:blipFill>
          <a:blip r:embed="rId5"/>
          <a:stretch>
            <a:fillRect/>
          </a:stretch>
        </p:blipFill>
        <p:spPr>
          <a:xfrm>
            <a:off x="70195" y="3732550"/>
            <a:ext cx="3848268" cy="2541309"/>
          </a:xfrm>
          <a:prstGeom prst="rect">
            <a:avLst/>
          </a:prstGeom>
        </p:spPr>
      </p:pic>
    </p:spTree>
    <p:extLst>
      <p:ext uri="{BB962C8B-B14F-4D97-AF65-F5344CB8AC3E}">
        <p14:creationId xmlns:p14="http://schemas.microsoft.com/office/powerpoint/2010/main" val="279348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AD65-9D5F-F447-8650-198FA2A938FA}"/>
              </a:ext>
            </a:extLst>
          </p:cNvPr>
          <p:cNvSpPr>
            <a:spLocks noGrp="1"/>
          </p:cNvSpPr>
          <p:nvPr>
            <p:ph type="title"/>
          </p:nvPr>
        </p:nvSpPr>
        <p:spPr/>
        <p:txBody>
          <a:bodyPr>
            <a:normAutofit/>
          </a:bodyPr>
          <a:lstStyle/>
          <a:p>
            <a:r>
              <a:rPr lang="en-US" dirty="0"/>
              <a:t>2. EDA – PASS FAIL STATUS AND ABSENCES</a:t>
            </a:r>
          </a:p>
        </p:txBody>
      </p:sp>
      <p:sp>
        <p:nvSpPr>
          <p:cNvPr id="11" name="Rectangle 10">
            <a:extLst>
              <a:ext uri="{FF2B5EF4-FFF2-40B4-BE49-F238E27FC236}">
                <a16:creationId xmlns:a16="http://schemas.microsoft.com/office/drawing/2014/main" id="{02F013C0-2064-3A49-89F4-F5C88DC473DC}"/>
              </a:ext>
            </a:extLst>
          </p:cNvPr>
          <p:cNvSpPr/>
          <p:nvPr/>
        </p:nvSpPr>
        <p:spPr>
          <a:xfrm>
            <a:off x="839788" y="1821660"/>
            <a:ext cx="5232415" cy="1338828"/>
          </a:xfrm>
          <a:prstGeom prst="rect">
            <a:avLst/>
          </a:prstGeom>
        </p:spPr>
        <p:txBody>
          <a:bodyPr wrap="square">
            <a:spAutoFit/>
          </a:bodyPr>
          <a:lstStyle/>
          <a:p>
            <a:pPr indent="-228600">
              <a:spcAft>
                <a:spcPts val="600"/>
              </a:spcAft>
              <a:buFont typeface="Arial" panose="020B0604020202020204" pitchFamily="34" charset="0"/>
              <a:buChar char="•"/>
            </a:pPr>
            <a:r>
              <a:rPr lang="en-US" dirty="0"/>
              <a:t>Students have more absences in Math than Portuguese </a:t>
            </a:r>
            <a:r>
              <a:rPr lang="en-US" dirty="0">
                <a:sym typeface="Wingdings" pitchFamily="2" charset="2"/>
              </a:rPr>
              <a:t></a:t>
            </a:r>
            <a:r>
              <a:rPr lang="en-US" dirty="0"/>
              <a:t> students may be less interested or struggle more with this subject</a:t>
            </a:r>
            <a:r>
              <a:rPr lang="en-US" sz="2000" dirty="0"/>
              <a:t> </a:t>
            </a:r>
          </a:p>
          <a:p>
            <a:pPr indent="-228600">
              <a:spcAft>
                <a:spcPts val="600"/>
              </a:spcAft>
              <a:buFont typeface="Arial" panose="020B0604020202020204" pitchFamily="34" charset="0"/>
              <a:buChar char="•"/>
            </a:pPr>
            <a:r>
              <a:rPr lang="en-US" dirty="0"/>
              <a:t>More students who had higher absences were able to pass Portuguese than Math, which again suggests that Math is harder than Portuguese for the students</a:t>
            </a:r>
            <a:r>
              <a:rPr lang="en-US" sz="2000" dirty="0"/>
              <a:t> </a:t>
            </a:r>
            <a:endParaRPr lang="en-US" sz="2000" b="1" dirty="0"/>
          </a:p>
        </p:txBody>
      </p:sp>
      <p:pic>
        <p:nvPicPr>
          <p:cNvPr id="7" name="Picture 6" descr="Chart, histogram&#10;&#10;Description automatically generated">
            <a:extLst>
              <a:ext uri="{FF2B5EF4-FFF2-40B4-BE49-F238E27FC236}">
                <a16:creationId xmlns:a16="http://schemas.microsoft.com/office/drawing/2014/main" id="{55D0913D-6240-0346-B815-DB83C53CC769}"/>
              </a:ext>
            </a:extLst>
          </p:cNvPr>
          <p:cNvPicPr/>
          <p:nvPr/>
        </p:nvPicPr>
        <p:blipFill>
          <a:blip r:embed="rId2">
            <a:extLst>
              <a:ext uri="{28A0092B-C50C-407E-A947-70E740481C1C}">
                <a14:useLocalDpi xmlns:a14="http://schemas.microsoft.com/office/drawing/2010/main" val="0"/>
              </a:ext>
            </a:extLst>
          </a:blip>
          <a:stretch>
            <a:fillRect/>
          </a:stretch>
        </p:blipFill>
        <p:spPr>
          <a:xfrm>
            <a:off x="736614" y="3331400"/>
            <a:ext cx="10718771" cy="3429000"/>
          </a:xfrm>
          <a:prstGeom prst="rect">
            <a:avLst/>
          </a:prstGeom>
        </p:spPr>
      </p:pic>
      <p:sp>
        <p:nvSpPr>
          <p:cNvPr id="4" name="Text Placeholder 3">
            <a:extLst>
              <a:ext uri="{FF2B5EF4-FFF2-40B4-BE49-F238E27FC236}">
                <a16:creationId xmlns:a16="http://schemas.microsoft.com/office/drawing/2014/main" id="{3AB3596F-86CE-EC48-A299-BD152839E6CB}"/>
              </a:ext>
            </a:extLst>
          </p:cNvPr>
          <p:cNvSpPr>
            <a:spLocks noGrp="1"/>
          </p:cNvSpPr>
          <p:nvPr>
            <p:ph type="body" sz="quarter" idx="3"/>
          </p:nvPr>
        </p:nvSpPr>
        <p:spPr>
          <a:xfrm>
            <a:off x="6172200" y="1938528"/>
            <a:ext cx="5183188" cy="1392872"/>
          </a:xfrm>
        </p:spPr>
        <p:txBody>
          <a:bodyPr>
            <a:noAutofit/>
          </a:bodyPr>
          <a:lstStyle/>
          <a:p>
            <a:pPr indent="-228600">
              <a:spcAft>
                <a:spcPts val="600"/>
              </a:spcAft>
              <a:buFont typeface="Arial" panose="020B0604020202020204" pitchFamily="34" charset="0"/>
              <a:buChar char="•"/>
            </a:pPr>
            <a:r>
              <a:rPr lang="en-US" sz="2000" dirty="0"/>
              <a:t>why students are absent more in Math</a:t>
            </a:r>
          </a:p>
          <a:p>
            <a:pPr indent="-228600">
              <a:spcAft>
                <a:spcPts val="600"/>
              </a:spcAft>
              <a:buFont typeface="Arial" panose="020B0604020202020204" pitchFamily="34" charset="0"/>
              <a:buChar char="•"/>
            </a:pPr>
            <a:r>
              <a:rPr lang="en-US" sz="2000" dirty="0"/>
              <a:t>how or if they are struggling with the subject,</a:t>
            </a:r>
          </a:p>
          <a:p>
            <a:pPr indent="-228600">
              <a:spcAft>
                <a:spcPts val="600"/>
              </a:spcAft>
              <a:buFont typeface="Arial" panose="020B0604020202020204" pitchFamily="34" charset="0"/>
              <a:buChar char="•"/>
            </a:pPr>
            <a:r>
              <a:rPr lang="en-US" sz="2000" dirty="0"/>
              <a:t>what can be done to improve </a:t>
            </a:r>
          </a:p>
        </p:txBody>
      </p:sp>
    </p:spTree>
    <p:extLst>
      <p:ext uri="{BB962C8B-B14F-4D97-AF65-F5344CB8AC3E}">
        <p14:creationId xmlns:p14="http://schemas.microsoft.com/office/powerpoint/2010/main" val="308227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2. EDA – PASS FAIL STATUS AND PARENTS’JOBS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6"/>
            <a:ext cx="7703984" cy="2414016"/>
          </a:xfrm>
        </p:spPr>
        <p:txBody>
          <a:bodyPr anchor="ctr">
            <a:noAutofit/>
          </a:bodyPr>
          <a:lstStyle/>
          <a:p>
            <a:r>
              <a:rPr lang="en-US" sz="2200" dirty="0"/>
              <a:t>correlation between the parents’ job and students’ performance</a:t>
            </a:r>
          </a:p>
          <a:p>
            <a:r>
              <a:rPr lang="en-US" sz="2200" dirty="0"/>
              <a:t>more students pass if their parents are in a “highly educated” field, such as health or teacher and vice versa. </a:t>
            </a:r>
          </a:p>
          <a:p>
            <a:r>
              <a:rPr lang="en-US" sz="2200" dirty="0"/>
              <a:t>there isn’t a significant different between the number of students who pass and fail with respect to the mother or father’s job, which suggests that both parents’ jobs are equally important.</a:t>
            </a:r>
          </a:p>
          <a:p>
            <a:r>
              <a:rPr lang="en-US" sz="2200" dirty="0"/>
              <a:t>suggests some degree of socioeconomic inequality in education </a:t>
            </a:r>
          </a:p>
        </p:txBody>
      </p:sp>
      <p:pic>
        <p:nvPicPr>
          <p:cNvPr id="12" name="Picture 11" descr="Chart, bar chart, histogram&#10;&#10;Description automatically generated">
            <a:extLst>
              <a:ext uri="{FF2B5EF4-FFF2-40B4-BE49-F238E27FC236}">
                <a16:creationId xmlns:a16="http://schemas.microsoft.com/office/drawing/2014/main" id="{42130237-206D-2C49-8786-EB2D1AC27F3B}"/>
              </a:ext>
            </a:extLst>
          </p:cNvPr>
          <p:cNvPicPr/>
          <p:nvPr/>
        </p:nvPicPr>
        <p:blipFill>
          <a:blip r:embed="rId4">
            <a:extLst>
              <a:ext uri="{28A0092B-C50C-407E-A947-70E740481C1C}">
                <a14:useLocalDpi xmlns:a14="http://schemas.microsoft.com/office/drawing/2010/main" val="0"/>
              </a:ext>
            </a:extLst>
          </a:blip>
          <a:stretch>
            <a:fillRect/>
          </a:stretch>
        </p:blipFill>
        <p:spPr>
          <a:xfrm>
            <a:off x="2326304" y="2933562"/>
            <a:ext cx="7539392" cy="3522102"/>
          </a:xfrm>
          <a:prstGeom prst="rect">
            <a:avLst/>
          </a:prstGeom>
        </p:spPr>
      </p:pic>
    </p:spTree>
    <p:extLst>
      <p:ext uri="{BB962C8B-B14F-4D97-AF65-F5344CB8AC3E}">
        <p14:creationId xmlns:p14="http://schemas.microsoft.com/office/powerpoint/2010/main" val="134370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2. EDA – STUDYTIME, FINAL GRADE, INTERNET ACCESS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717015"/>
          </a:xfrm>
        </p:spPr>
        <p:txBody>
          <a:bodyPr anchor="ctr">
            <a:noAutofit/>
          </a:bodyPr>
          <a:lstStyle/>
          <a:p>
            <a:r>
              <a:rPr lang="en-US" sz="2000" dirty="0"/>
              <a:t>students who have internet have higher grades than those who don’t </a:t>
            </a:r>
            <a:r>
              <a:rPr lang="en-US" sz="2000" dirty="0">
                <a:sym typeface="Wingdings" pitchFamily="2" charset="2"/>
              </a:rPr>
              <a:t> </a:t>
            </a:r>
            <a:r>
              <a:rPr lang="en-US" sz="2000" dirty="0"/>
              <a:t>internet is quite important for studying. </a:t>
            </a:r>
          </a:p>
          <a:p>
            <a:r>
              <a:rPr lang="en-US" sz="2000" dirty="0"/>
              <a:t>for students who study less in both subjects, there is a smaller difference in the final grades between those who don’t have internet and those who do compared to students who study more </a:t>
            </a:r>
            <a:r>
              <a:rPr lang="en-US" sz="2000" dirty="0">
                <a:sym typeface="Wingdings" pitchFamily="2" charset="2"/>
              </a:rPr>
              <a:t> </a:t>
            </a:r>
            <a:r>
              <a:rPr lang="en-US" sz="2000" dirty="0"/>
              <a:t>strong students are more effective at using the internet for studying</a:t>
            </a:r>
          </a:p>
          <a:p>
            <a:r>
              <a:rPr lang="en-US" sz="2000" dirty="0">
                <a:sym typeface="Wingdings" pitchFamily="2" charset="2"/>
              </a:rPr>
              <a:t></a:t>
            </a:r>
            <a:r>
              <a:rPr lang="en-US" sz="2000" dirty="0"/>
              <a:t>needs to be more research into what the students do on the Internet, how much time do they dedicate their internet use to studying, and how schools can assist students in using the Internet for more education purposes.</a:t>
            </a:r>
          </a:p>
        </p:txBody>
      </p:sp>
      <p:pic>
        <p:nvPicPr>
          <p:cNvPr id="8" name="Picture 7" descr="Chart, box and whisker chart&#10;&#10;Description automatically generated">
            <a:extLst>
              <a:ext uri="{FF2B5EF4-FFF2-40B4-BE49-F238E27FC236}">
                <a16:creationId xmlns:a16="http://schemas.microsoft.com/office/drawing/2014/main" id="{CAC1D379-50A4-444B-9BC1-EF2994EEF9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12934" y="3016690"/>
            <a:ext cx="8539826" cy="3461835"/>
          </a:xfrm>
          <a:prstGeom prst="rect">
            <a:avLst/>
          </a:prstGeom>
        </p:spPr>
      </p:pic>
    </p:spTree>
    <p:extLst>
      <p:ext uri="{BB962C8B-B14F-4D97-AF65-F5344CB8AC3E}">
        <p14:creationId xmlns:p14="http://schemas.microsoft.com/office/powerpoint/2010/main" val="190839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a:bodyPr>
          <a:lstStyle/>
          <a:p>
            <a:r>
              <a:rPr lang="en-US" sz="4800" dirty="0"/>
              <a:t>2. EDA – ABSENCES, AGE, ROMANCE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375231"/>
          </a:xfrm>
        </p:spPr>
        <p:txBody>
          <a:bodyPr anchor="ctr">
            <a:noAutofit/>
          </a:bodyPr>
          <a:lstStyle/>
          <a:p>
            <a:r>
              <a:rPr lang="en-US" sz="2200" dirty="0"/>
              <a:t>students who are in a relationship have more absences than those who don’t. </a:t>
            </a:r>
            <a:r>
              <a:rPr lang="en-US" sz="2200" dirty="0">
                <a:sym typeface="Wingdings" pitchFamily="2" charset="2"/>
              </a:rPr>
              <a:t> </a:t>
            </a:r>
            <a:r>
              <a:rPr lang="en-US" sz="2200" dirty="0"/>
              <a:t>suggests that relationships can distract students from school. </a:t>
            </a:r>
          </a:p>
          <a:p>
            <a:r>
              <a:rPr lang="en-US" sz="2200" dirty="0"/>
              <a:t>In math, students between 17 – 19 years old have the most absences and are in a relationship more.</a:t>
            </a:r>
          </a:p>
          <a:p>
            <a:r>
              <a:rPr lang="en-US" sz="2200" dirty="0"/>
              <a:t> In Portuguese, there are more students who are in a relationship than Math, and these students also have more absences </a:t>
            </a:r>
            <a:r>
              <a:rPr lang="en-US" sz="2200" dirty="0">
                <a:sym typeface="Wingdings" pitchFamily="2" charset="2"/>
              </a:rPr>
              <a:t> </a:t>
            </a:r>
            <a:r>
              <a:rPr lang="en-US" sz="2200" dirty="0"/>
              <a:t>suggests that either students in Math are more “disciplined” or math is harder and require students to study more</a:t>
            </a:r>
            <a:r>
              <a:rPr lang="en-US" dirty="0"/>
              <a:t>.</a:t>
            </a:r>
          </a:p>
        </p:txBody>
      </p:sp>
      <p:pic>
        <p:nvPicPr>
          <p:cNvPr id="9" name="Picture 8" descr="A picture containing chart&#10;&#10;Description automatically generated">
            <a:extLst>
              <a:ext uri="{FF2B5EF4-FFF2-40B4-BE49-F238E27FC236}">
                <a16:creationId xmlns:a16="http://schemas.microsoft.com/office/drawing/2014/main" id="{C1CABAE9-FBE4-7343-99EB-6885D4B3ABE1}"/>
              </a:ext>
            </a:extLst>
          </p:cNvPr>
          <p:cNvPicPr/>
          <p:nvPr/>
        </p:nvPicPr>
        <p:blipFill>
          <a:blip r:embed="rId4">
            <a:extLst>
              <a:ext uri="{28A0092B-C50C-407E-A947-70E740481C1C}">
                <a14:useLocalDpi xmlns:a14="http://schemas.microsoft.com/office/drawing/2010/main" val="0"/>
              </a:ext>
            </a:extLst>
          </a:blip>
          <a:stretch>
            <a:fillRect/>
          </a:stretch>
        </p:blipFill>
        <p:spPr>
          <a:xfrm>
            <a:off x="1980719" y="3134181"/>
            <a:ext cx="8428477" cy="3382035"/>
          </a:xfrm>
          <a:prstGeom prst="rect">
            <a:avLst/>
          </a:prstGeom>
        </p:spPr>
      </p:pic>
    </p:spTree>
    <p:extLst>
      <p:ext uri="{BB962C8B-B14F-4D97-AF65-F5344CB8AC3E}">
        <p14:creationId xmlns:p14="http://schemas.microsoft.com/office/powerpoint/2010/main" val="24585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9255B-E996-CD4D-A38F-B975E77AE90C}"/>
              </a:ext>
            </a:extLst>
          </p:cNvPr>
          <p:cNvSpPr>
            <a:spLocks noGrp="1"/>
          </p:cNvSpPr>
          <p:nvPr>
            <p:ph type="title"/>
          </p:nvPr>
        </p:nvSpPr>
        <p:spPr>
          <a:xfrm>
            <a:off x="630936" y="640080"/>
            <a:ext cx="4818888" cy="1481328"/>
          </a:xfrm>
        </p:spPr>
        <p:txBody>
          <a:bodyPr anchor="b">
            <a:normAutofit fontScale="90000"/>
          </a:bodyPr>
          <a:lstStyle/>
          <a:p>
            <a:r>
              <a:rPr lang="en-US" sz="6000" dirty="0"/>
              <a:t>2. EDA – SCATTER MATRIX</a:t>
            </a:r>
            <a:endParaRPr lang="en-US" sz="5600" dirty="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30684E9-489C-4214-920F-766C7BA19C09}"/>
              </a:ext>
            </a:extLst>
          </p:cNvPr>
          <p:cNvSpPr>
            <a:spLocks noGrp="1"/>
          </p:cNvSpPr>
          <p:nvPr>
            <p:ph idx="1"/>
          </p:nvPr>
        </p:nvSpPr>
        <p:spPr>
          <a:xfrm>
            <a:off x="630936" y="2660904"/>
            <a:ext cx="4818888" cy="3547872"/>
          </a:xfrm>
        </p:spPr>
        <p:txBody>
          <a:bodyPr anchor="t">
            <a:normAutofit/>
          </a:bodyPr>
          <a:lstStyle/>
          <a:p>
            <a:r>
              <a:rPr lang="en-US" dirty="0"/>
              <a:t>a strong positive relationship between the 1st and 2nd period scores and final scores, signaling that score prediction can be quite accurate. </a:t>
            </a:r>
          </a:p>
          <a:p>
            <a:r>
              <a:rPr lang="en-US" dirty="0"/>
              <a:t>relationships between final scores and other variables aren't s obvious.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Content Placeholder 4" descr="A picture containing chart&#10;&#10;Description automatically generated">
            <a:extLst>
              <a:ext uri="{FF2B5EF4-FFF2-40B4-BE49-F238E27FC236}">
                <a16:creationId xmlns:a16="http://schemas.microsoft.com/office/drawing/2014/main" id="{1E8CC2CB-7156-4C4F-852D-F3BB12A1C5E8}"/>
              </a:ext>
            </a:extLst>
          </p:cNvPr>
          <p:cNvPicPr>
            <a:picLocks noChangeAspect="1"/>
          </p:cNvPicPr>
          <p:nvPr/>
        </p:nvPicPr>
        <p:blipFill>
          <a:blip r:embed="rId4"/>
          <a:stretch>
            <a:fillRect/>
          </a:stretch>
        </p:blipFill>
        <p:spPr>
          <a:xfrm>
            <a:off x="6099048" y="760929"/>
            <a:ext cx="5458968" cy="5336141"/>
          </a:xfrm>
          <a:prstGeom prst="rect">
            <a:avLst/>
          </a:prstGeom>
        </p:spPr>
      </p:pic>
    </p:spTree>
    <p:extLst>
      <p:ext uri="{BB962C8B-B14F-4D97-AF65-F5344CB8AC3E}">
        <p14:creationId xmlns:p14="http://schemas.microsoft.com/office/powerpoint/2010/main" val="399369186"/>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C2441"/>
      </a:dk2>
      <a:lt2>
        <a:srgbClr val="E5E8E2"/>
      </a:lt2>
      <a:accent1>
        <a:srgbClr val="AB96C6"/>
      </a:accent1>
      <a:accent2>
        <a:srgbClr val="B17FBA"/>
      </a:accent2>
      <a:accent3>
        <a:srgbClr val="C696BA"/>
      </a:accent3>
      <a:accent4>
        <a:srgbClr val="BA7F92"/>
      </a:accent4>
      <a:accent5>
        <a:srgbClr val="C49792"/>
      </a:accent5>
      <a:accent6>
        <a:srgbClr val="BA9D7F"/>
      </a:accent6>
      <a:hlink>
        <a:srgbClr val="738A5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446</TotalTime>
  <Words>1687</Words>
  <Application>Microsoft Macintosh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The Hand Bold</vt:lpstr>
      <vt:lpstr>The Serif Hand Black</vt:lpstr>
      <vt:lpstr>Wingdings</vt:lpstr>
      <vt:lpstr>SketchyVTI</vt:lpstr>
      <vt:lpstr>PREDICTING PORTUGESE SECONDARY SCHOOL STUDENT PERFORMANCE </vt:lpstr>
      <vt:lpstr>CONTENT OVERVIEW</vt:lpstr>
      <vt:lpstr>1. Introduction</vt:lpstr>
      <vt:lpstr>2. EDA – final grades and pass fail overview</vt:lpstr>
      <vt:lpstr>2. EDA – PASS FAIL STATUS AND ABSENCES</vt:lpstr>
      <vt:lpstr>2. EDA – PASS FAIL STATUS AND PARENTS’JOBS</vt:lpstr>
      <vt:lpstr>2. EDA – STUDYTIME, FINAL GRADE, INTERNET ACCESS</vt:lpstr>
      <vt:lpstr>2. EDA – ABSENCES, AGE, ROMANCE</vt:lpstr>
      <vt:lpstr>2. EDA – SCATTER MATRIX</vt:lpstr>
      <vt:lpstr>2. EDA - CORRELATION HEATMAP</vt:lpstr>
      <vt:lpstr>3. METHODS – machine LEARNIJG MODELS &amp; FEATURE IMPORTANCES</vt:lpstr>
      <vt:lpstr>3. METHODS – machine LEARNIJG MODELS &amp; FEATURE IMPORTANCES</vt:lpstr>
      <vt:lpstr>4. RESULTS –MODEL PERFORMANCE</vt:lpstr>
      <vt:lpstr>4. RESULTS – CONFUSION MATRICES AND ROC CURVES</vt:lpstr>
      <vt:lpstr>4. RESULTS – FEATURE IMPORTANCES</vt:lpstr>
      <vt:lpstr>4.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PORTUGESE SECONDARY SCHOOL STUDENT PERFORMANCE </dc:title>
  <dc:creator>Annie Phan</dc:creator>
  <cp:lastModifiedBy>Annie Phan</cp:lastModifiedBy>
  <cp:revision>33</cp:revision>
  <dcterms:created xsi:type="dcterms:W3CDTF">2020-10-14T01:31:08Z</dcterms:created>
  <dcterms:modified xsi:type="dcterms:W3CDTF">2020-12-01T06:01:44Z</dcterms:modified>
</cp:coreProperties>
</file>