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58" r:id="rId5"/>
    <p:sldId id="268" r:id="rId6"/>
    <p:sldId id="261" r:id="rId7"/>
    <p:sldId id="276" r:id="rId8"/>
    <p:sldId id="277" r:id="rId9"/>
    <p:sldId id="262" r:id="rId10"/>
    <p:sldId id="263" r:id="rId11"/>
    <p:sldId id="267" r:id="rId12"/>
    <p:sldId id="275" r:id="rId13"/>
    <p:sldId id="266" r:id="rId14"/>
    <p:sldId id="273" r:id="rId15"/>
    <p:sldId id="274" r:id="rId16"/>
    <p:sldId id="27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0"/>
    <p:restoredTop sz="94675"/>
  </p:normalViewPr>
  <p:slideViewPr>
    <p:cSldViewPr snapToGrid="0" snapToObjects="1">
      <p:cViewPr varScale="1">
        <p:scale>
          <a:sx n="60" d="100"/>
          <a:sy n="60" d="100"/>
        </p:scale>
        <p:origin x="176"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Regression: predict students’ final scores (continuous, integer values from 0 to 20) using first and second period grades and other social, economic, and education factors</a:t>
          </a:r>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972644BF-2453-4002-9DDC-65B4E90D6C90}">
      <dgm:prSet custT="1"/>
      <dgm:spPr/>
      <dgm:t>
        <a:bodyPr/>
        <a:lstStyle/>
        <a:p>
          <a:r>
            <a:rPr lang="en-US" sz="1400" dirty="0"/>
            <a:t>Classification: classify students’ final performance (categorical values ‘good’, ‘fair’, ‘poor’) using first and second period grades and other social, economic, and education factors</a:t>
          </a:r>
        </a:p>
      </dgm:t>
    </dgm:pt>
    <dgm:pt modelId="{C71321A3-4015-4990-89CB-74E66ECD9EC1}" type="parTrans" cxnId="{25CB9AEF-978F-4927-8958-BC14761014D0}">
      <dgm:prSet/>
      <dgm:spPr/>
      <dgm:t>
        <a:bodyPr/>
        <a:lstStyle/>
        <a:p>
          <a:endParaRPr lang="en-US"/>
        </a:p>
      </dgm:t>
    </dgm:pt>
    <dgm:pt modelId="{58AD4C3C-A124-4D32-8B23-1D0AAD7FC86A}" type="sibTrans" cxnId="{25CB9AEF-978F-4927-8958-BC14761014D0}">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a:t>
          </a:r>
          <a:r>
            <a:rPr lang="en-US" sz="1400" dirty="0" err="1"/>
            <a:t>explorse</a:t>
          </a:r>
          <a:r>
            <a:rPr lang="en-US" sz="1400" dirty="0"/>
            <a:t>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C169646F-C71A-9544-BC19-773BF3E6FC89}" type="presOf" srcId="{972644BF-2453-4002-9DDC-65B4E90D6C90}" destId="{EAFBB33C-F1ED-A047-B3EF-585917183D0D}" srcOrd="0" destOrd="1" presId="urn:microsoft.com/office/officeart/2016/7/layout/VerticalDownArrowProcess"/>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25CB9AEF-978F-4927-8958-BC14761014D0}" srcId="{D69DFD39-E971-467B-A36C-2E4DBB75F3AC}" destId="{972644BF-2453-4002-9DDC-65B4E90D6C90}" srcOrd="1" destOrd="0" parTransId="{C71321A3-4015-4990-89CB-74E66ECD9EC1}" sibTransId="{58AD4C3C-A124-4D32-8B23-1D0AAD7FC86A}"/>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a:t>
          </a:r>
          <a:r>
            <a:rPr lang="en-US" sz="1400" kern="1200" dirty="0" err="1"/>
            <a:t>explorse</a:t>
          </a:r>
          <a:r>
            <a:rPr lang="en-US" sz="1400" kern="1200" dirty="0"/>
            <a:t>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Regression: predict students’ final scores (continuous, integer values from 0 to 20)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Classification: classify students’ final performance (categorical values ‘good’, ‘fair’, ‘poor’) using first and second period grades and other social, economic, and education factors</a:t>
          </a:r>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21:40.4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51.5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5.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(Banner ID: B01309278)</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CF0E6-0798-014B-B9EB-9B72B330AE51}"/>
              </a:ext>
            </a:extLst>
          </p:cNvPr>
          <p:cNvSpPr>
            <a:spLocks noGrp="1"/>
          </p:cNvSpPr>
          <p:nvPr>
            <p:ph type="title"/>
          </p:nvPr>
        </p:nvSpPr>
        <p:spPr>
          <a:xfrm>
            <a:off x="640080" y="325369"/>
            <a:ext cx="4368602" cy="1956841"/>
          </a:xfrm>
        </p:spPr>
        <p:txBody>
          <a:bodyPr anchor="b">
            <a:normAutofit fontScale="90000"/>
          </a:bodyPr>
          <a:lstStyle/>
          <a:p>
            <a:r>
              <a:rPr lang="en-US" sz="6600" dirty="0"/>
              <a:t>2. EDA - CORRELATION HEATMAP</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13">
            <a:extLst>
              <a:ext uri="{FF2B5EF4-FFF2-40B4-BE49-F238E27FC236}">
                <a16:creationId xmlns:a16="http://schemas.microsoft.com/office/drawing/2014/main" id="{0B747BB9-DDA1-4C39-8131-802DAC04DD05}"/>
              </a:ext>
            </a:extLst>
          </p:cNvPr>
          <p:cNvSpPr>
            <a:spLocks noGrp="1"/>
          </p:cNvSpPr>
          <p:nvPr>
            <p:ph idx="1"/>
          </p:nvPr>
        </p:nvSpPr>
        <p:spPr>
          <a:xfrm>
            <a:off x="493123" y="2634081"/>
            <a:ext cx="5036197" cy="3898550"/>
          </a:xfrm>
        </p:spPr>
        <p:txBody>
          <a:bodyPr>
            <a:noAutofit/>
          </a:bodyPr>
          <a:lstStyle/>
          <a:p>
            <a:r>
              <a:rPr lang="en-US" sz="2000" dirty="0"/>
              <a:t>a strong positive relationship between the 1st and 2nd period scores and final scores, signaling that score prediction can be quite accurate</a:t>
            </a:r>
          </a:p>
          <a:p>
            <a:r>
              <a:rPr lang="en-US" sz="2000" dirty="0"/>
              <a:t>final scores also seem to have quite strong positive relationships with the mother and father's education and study time </a:t>
            </a:r>
          </a:p>
          <a:p>
            <a:r>
              <a:rPr lang="en-US" sz="2000" dirty="0"/>
              <a:t>other positive but weaker relationships between finals cores and other variables include family quality and free time</a:t>
            </a:r>
          </a:p>
          <a:p>
            <a:r>
              <a:rPr lang="en-US" sz="2000" dirty="0"/>
              <a:t>a negative relationship between final age and scores, which can be because the materials get harder</a:t>
            </a:r>
          </a:p>
          <a:p>
            <a:r>
              <a:rPr lang="en-US" sz="2000" dirty="0"/>
              <a:t>a weak negative relationship between health and final scores, raising concerns about mental health. </a:t>
            </a:r>
          </a:p>
        </p:txBody>
      </p:sp>
      <p:pic>
        <p:nvPicPr>
          <p:cNvPr id="5" name="Content Placeholder 4" descr="Chart&#10;&#10;Description automatically generated">
            <a:extLst>
              <a:ext uri="{FF2B5EF4-FFF2-40B4-BE49-F238E27FC236}">
                <a16:creationId xmlns:a16="http://schemas.microsoft.com/office/drawing/2014/main" id="{28646152-94CF-2649-8290-781126747FE8}"/>
              </a:ext>
            </a:extLst>
          </p:cNvPr>
          <p:cNvPicPr>
            <a:picLocks noChangeAspect="1"/>
          </p:cNvPicPr>
          <p:nvPr/>
        </p:nvPicPr>
        <p:blipFill rotWithShape="1">
          <a:blip r:embed="rId2"/>
          <a:srcRect b="303"/>
          <a:stretch/>
        </p:blipFill>
        <p:spPr>
          <a:xfrm>
            <a:off x="5676277" y="0"/>
            <a:ext cx="6517762" cy="649806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2222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fontScale="90000"/>
          </a:bodyPr>
          <a:lstStyle/>
          <a:p>
            <a:pPr>
              <a:lnSpc>
                <a:spcPct val="90000"/>
              </a:lnSpc>
            </a:pPr>
            <a:r>
              <a:rPr lang="en-US" sz="4800" dirty="0"/>
              <a:t>3. METHODS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660904"/>
            <a:ext cx="5458606" cy="4121784"/>
          </a:xfrm>
        </p:spPr>
        <p:txBody>
          <a:bodyPr anchor="t">
            <a:noAutofit/>
          </a:bodyPr>
          <a:lstStyle/>
          <a:p>
            <a:pPr>
              <a:lnSpc>
                <a:spcPct val="100000"/>
              </a:lnSpc>
            </a:pPr>
            <a:r>
              <a:rPr lang="en-US" sz="1800" b="1" dirty="0"/>
              <a:t>Splitting</a:t>
            </a:r>
            <a:r>
              <a:rPr lang="en-US" sz="1800" dirty="0"/>
              <a:t>: Both data sets are </a:t>
            </a:r>
            <a:r>
              <a:rPr lang="en-US" sz="1800" b="1" dirty="0"/>
              <a:t>IID, relatively small, and don’t have group structure, time series, and missing values </a:t>
            </a:r>
            <a:r>
              <a:rPr lang="en-US" sz="1800" b="1" dirty="0">
                <a:sym typeface="Wingdings" pitchFamily="2" charset="2"/>
              </a:rPr>
              <a:t> </a:t>
            </a:r>
            <a:r>
              <a:rPr lang="en-US" sz="1800" b="1" dirty="0"/>
              <a:t>basic </a:t>
            </a:r>
            <a:r>
              <a:rPr lang="en-US" sz="1800" b="1" dirty="0" err="1"/>
              <a:t>train_test_split</a:t>
            </a:r>
            <a:r>
              <a:rPr lang="en-US" sz="1800" b="1" dirty="0"/>
              <a:t> and a </a:t>
            </a:r>
            <a:r>
              <a:rPr lang="en-US" sz="1800" b="1" dirty="0" err="1"/>
              <a:t>KFold</a:t>
            </a:r>
            <a:r>
              <a:rPr lang="en-US" sz="1800" b="1" dirty="0"/>
              <a:t> split</a:t>
            </a:r>
            <a:r>
              <a:rPr lang="en-US" sz="1800" dirty="0"/>
              <a:t> </a:t>
            </a:r>
          </a:p>
          <a:p>
            <a:pPr>
              <a:lnSpc>
                <a:spcPct val="100000"/>
              </a:lnSpc>
            </a:pPr>
            <a:r>
              <a:rPr lang="en-US" sz="1800" b="1" dirty="0"/>
              <a:t>Preprocessing: ordinal features already encoded, </a:t>
            </a:r>
            <a:r>
              <a:rPr lang="en-US" sz="1800" b="1" dirty="0" err="1"/>
              <a:t>OneHotEncoder</a:t>
            </a:r>
            <a:r>
              <a:rPr lang="en-US" sz="1800" b="1" dirty="0"/>
              <a:t> on the remaining non-bounded/ranked, categorical features and the </a:t>
            </a:r>
            <a:r>
              <a:rPr lang="en-US" sz="1800" b="1" dirty="0" err="1"/>
              <a:t>MixMaxEncoder</a:t>
            </a:r>
            <a:r>
              <a:rPr lang="en-US" sz="1800" b="1" dirty="0"/>
              <a:t> on the bounded continuous features, </a:t>
            </a:r>
            <a:r>
              <a:rPr lang="en-US" sz="1800" b="1" dirty="0" err="1"/>
              <a:t>LabelEncoder</a:t>
            </a:r>
            <a:r>
              <a:rPr lang="en-US" sz="1800" b="1" dirty="0"/>
              <a:t> on the target variable</a:t>
            </a:r>
            <a:endParaRPr lang="en-US" sz="1800" dirty="0"/>
          </a:p>
          <a:p>
            <a:pPr>
              <a:lnSpc>
                <a:spcPct val="100000"/>
              </a:lnSpc>
            </a:pPr>
            <a:r>
              <a:rPr lang="en-US" sz="1800" dirty="0"/>
              <a:t>choose accuracy score because my datasets are both balanced (0.671 Class 1 for Math and 0.846 Class 1 for Portuguese) </a:t>
            </a:r>
          </a:p>
          <a:p>
            <a:r>
              <a:rPr lang="en-US" sz="1800" dirty="0"/>
              <a:t>measure uncertainties due to splitting and non-deterministic ML models, I </a:t>
            </a:r>
            <a:r>
              <a:rPr lang="en-US" sz="1800" b="1" dirty="0"/>
              <a:t>loop through 10 random states</a:t>
            </a:r>
            <a:r>
              <a:rPr lang="en-US" sz="1800" dirty="0"/>
              <a:t> and </a:t>
            </a:r>
            <a:r>
              <a:rPr lang="en-US" sz="1800" b="1" dirty="0"/>
              <a:t>calculate the mean and standard deviation of the test scores</a:t>
            </a:r>
            <a:r>
              <a:rPr lang="en-US" sz="1800" dirty="0"/>
              <a:t> </a:t>
            </a:r>
          </a:p>
          <a:p>
            <a:r>
              <a:rPr lang="en-US" sz="1800" dirty="0"/>
              <a:t>additional cross-validation </a:t>
            </a:r>
            <a:r>
              <a:rPr lang="en-US" sz="1800" b="1" dirty="0"/>
              <a:t>confusion matrix and ROC curve</a:t>
            </a:r>
            <a:r>
              <a:rPr lang="en-US" sz="1800" dirty="0"/>
              <a:t> </a:t>
            </a:r>
          </a:p>
          <a:p>
            <a:r>
              <a:rPr lang="en-US" sz="1800" b="1" dirty="0"/>
              <a:t>developed an ML pipeline using K-Fold Cross Validation (</a:t>
            </a:r>
            <a:r>
              <a:rPr lang="en-US" sz="1800" b="1" dirty="0" err="1"/>
              <a:t>GridSearchCV</a:t>
            </a:r>
            <a:r>
              <a:rPr lang="en-US" sz="1800" b="1" dirty="0"/>
              <a:t>),</a:t>
            </a:r>
            <a:endParaRPr lang="en-US" sz="18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7B3D64DC-2F35-6C45-BCEF-F77791D01437}"/>
              </a:ext>
            </a:extLst>
          </p:cNvPr>
          <p:cNvPicPr>
            <a:picLocks noChangeAspect="1"/>
          </p:cNvPicPr>
          <p:nvPr/>
        </p:nvPicPr>
        <p:blipFill>
          <a:blip r:embed="rId4"/>
          <a:stretch>
            <a:fillRect/>
          </a:stretch>
        </p:blipFill>
        <p:spPr>
          <a:xfrm>
            <a:off x="6186563" y="1170432"/>
            <a:ext cx="980909" cy="1490472"/>
          </a:xfrm>
          <a:prstGeom prst="rect">
            <a:avLst/>
          </a:prstGeom>
        </p:spPr>
      </p:pic>
      <p:pic>
        <p:nvPicPr>
          <p:cNvPr id="8" name="Picture 7">
            <a:extLst>
              <a:ext uri="{FF2B5EF4-FFF2-40B4-BE49-F238E27FC236}">
                <a16:creationId xmlns:a16="http://schemas.microsoft.com/office/drawing/2014/main" id="{6E15B1A9-B72D-4B4F-9E61-F3AD47C825D8}"/>
              </a:ext>
            </a:extLst>
          </p:cNvPr>
          <p:cNvPicPr>
            <a:picLocks noChangeAspect="1"/>
          </p:cNvPicPr>
          <p:nvPr/>
        </p:nvPicPr>
        <p:blipFill>
          <a:blip r:embed="rId5"/>
          <a:stretch>
            <a:fillRect/>
          </a:stretch>
        </p:blipFill>
        <p:spPr>
          <a:xfrm>
            <a:off x="6225612" y="3637984"/>
            <a:ext cx="876300" cy="1524000"/>
          </a:xfrm>
          <a:prstGeom prst="rect">
            <a:avLst/>
          </a:prstGeom>
        </p:spPr>
      </p:pic>
      <p:pic>
        <p:nvPicPr>
          <p:cNvPr id="10" name="Picture 9">
            <a:extLst>
              <a:ext uri="{FF2B5EF4-FFF2-40B4-BE49-F238E27FC236}">
                <a16:creationId xmlns:a16="http://schemas.microsoft.com/office/drawing/2014/main" id="{09C44CCD-DD49-904A-AFC3-ACFBE1F1C542}"/>
              </a:ext>
            </a:extLst>
          </p:cNvPr>
          <p:cNvPicPr>
            <a:picLocks noChangeAspect="1"/>
          </p:cNvPicPr>
          <p:nvPr/>
        </p:nvPicPr>
        <p:blipFill>
          <a:blip r:embed="rId6"/>
          <a:stretch>
            <a:fillRect/>
          </a:stretch>
        </p:blipFill>
        <p:spPr>
          <a:xfrm>
            <a:off x="8671897" y="3668464"/>
            <a:ext cx="597938" cy="1463040"/>
          </a:xfrm>
          <a:prstGeom prst="rect">
            <a:avLst/>
          </a:prstGeom>
        </p:spPr>
      </p:pic>
      <p:pic>
        <p:nvPicPr>
          <p:cNvPr id="14" name="Picture 13">
            <a:extLst>
              <a:ext uri="{FF2B5EF4-FFF2-40B4-BE49-F238E27FC236}">
                <a16:creationId xmlns:a16="http://schemas.microsoft.com/office/drawing/2014/main" id="{7FFB39AB-E322-AF43-8BCE-7998B0057E08}"/>
              </a:ext>
            </a:extLst>
          </p:cNvPr>
          <p:cNvPicPr>
            <a:picLocks noChangeAspect="1"/>
          </p:cNvPicPr>
          <p:nvPr/>
        </p:nvPicPr>
        <p:blipFill>
          <a:blip r:embed="rId7"/>
          <a:stretch>
            <a:fillRect/>
          </a:stretch>
        </p:blipFill>
        <p:spPr>
          <a:xfrm>
            <a:off x="7311091" y="3623490"/>
            <a:ext cx="1143000" cy="1485900"/>
          </a:xfrm>
          <a:prstGeom prst="rect">
            <a:avLst/>
          </a:prstGeom>
        </p:spPr>
      </p:pic>
      <p:sp>
        <p:nvSpPr>
          <p:cNvPr id="15" name="Rectangle 14">
            <a:extLst>
              <a:ext uri="{FF2B5EF4-FFF2-40B4-BE49-F238E27FC236}">
                <a16:creationId xmlns:a16="http://schemas.microsoft.com/office/drawing/2014/main" id="{7EC4103F-9DF1-7C45-92F3-15AFA123279A}"/>
              </a:ext>
            </a:extLst>
          </p:cNvPr>
          <p:cNvSpPr/>
          <p:nvPr/>
        </p:nvSpPr>
        <p:spPr>
          <a:xfrm>
            <a:off x="6080760" y="385630"/>
            <a:ext cx="6096000" cy="646331"/>
          </a:xfrm>
          <a:prstGeom prst="rect">
            <a:avLst/>
          </a:prstGeom>
        </p:spPr>
        <p:txBody>
          <a:bodyPr>
            <a:spAutoFit/>
          </a:bodyPr>
          <a:lstStyle/>
          <a:p>
            <a:pPr>
              <a:lnSpc>
                <a:spcPct val="100000"/>
              </a:lnSpc>
            </a:pPr>
            <a:r>
              <a:rPr lang="en-US" b="1" dirty="0"/>
              <a:t>create an additional feature called “</a:t>
            </a:r>
            <a:r>
              <a:rPr lang="en-US" b="1" dirty="0" err="1"/>
              <a:t>pass_fail</a:t>
            </a:r>
            <a:r>
              <a:rPr lang="en-US" b="1" dirty="0"/>
              <a:t>” which denotes that a student fail if their score us below 10 and pass if otherwise.</a:t>
            </a:r>
            <a:r>
              <a:rPr lang="en-US" dirty="0"/>
              <a:t> </a:t>
            </a:r>
          </a:p>
        </p:txBody>
      </p:sp>
      <p:sp>
        <p:nvSpPr>
          <p:cNvPr id="16" name="Rectangle 15">
            <a:extLst>
              <a:ext uri="{FF2B5EF4-FFF2-40B4-BE49-F238E27FC236}">
                <a16:creationId xmlns:a16="http://schemas.microsoft.com/office/drawing/2014/main" id="{0BCE6D79-FAC2-754A-86AE-CA9D20389144}"/>
              </a:ext>
            </a:extLst>
          </p:cNvPr>
          <p:cNvSpPr/>
          <p:nvPr/>
        </p:nvSpPr>
        <p:spPr>
          <a:xfrm>
            <a:off x="6135405" y="2877820"/>
            <a:ext cx="6096000" cy="646331"/>
          </a:xfrm>
          <a:prstGeom prst="rect">
            <a:avLst/>
          </a:prstGeom>
        </p:spPr>
        <p:txBody>
          <a:bodyPr>
            <a:spAutoFit/>
          </a:bodyPr>
          <a:lstStyle/>
          <a:p>
            <a:pPr>
              <a:lnSpc>
                <a:spcPct val="100000"/>
              </a:lnSpc>
            </a:pPr>
            <a:r>
              <a:rPr lang="en-US" b="1" dirty="0"/>
              <a:t>3 sub-models: Model 1 consists of all midterm and final scores, Model 2 consists of only the first midterm scores and final scores, and Model 3 consists of no midterm and only final scores</a:t>
            </a:r>
            <a:r>
              <a:rPr lang="en-US" dirty="0"/>
              <a:t> </a:t>
            </a:r>
          </a:p>
        </p:txBody>
      </p:sp>
    </p:spTree>
    <p:extLst>
      <p:ext uri="{BB962C8B-B14F-4D97-AF65-F5344CB8AC3E}">
        <p14:creationId xmlns:p14="http://schemas.microsoft.com/office/powerpoint/2010/main" val="377713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fontScale="90000"/>
          </a:bodyPr>
          <a:lstStyle/>
          <a:p>
            <a:pPr>
              <a:lnSpc>
                <a:spcPct val="90000"/>
              </a:lnSpc>
            </a:pPr>
            <a:r>
              <a:rPr lang="en-US" sz="4800" dirty="0"/>
              <a:t>3. METHODS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2245" y="2404872"/>
            <a:ext cx="6384101" cy="5000644"/>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231" y="0"/>
            <a:ext cx="2723681" cy="2310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134" y="2261068"/>
            <a:ext cx="3430684" cy="25730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3121" y="4660787"/>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RESULTS –MODEL PERFORMANCE</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7592303" cy="2987284"/>
          </a:xfrm>
        </p:spPr>
        <p:txBody>
          <a:bodyPr anchor="ctr">
            <a:noAutofit/>
          </a:bodyPr>
          <a:lstStyle/>
          <a:p>
            <a:pPr>
              <a:lnSpc>
                <a:spcPct val="100000"/>
              </a:lnSpc>
            </a:pPr>
            <a:r>
              <a:rPr lang="en-US" dirty="0">
                <a:solidFill>
                  <a:schemeClr val="bg1"/>
                </a:solidFill>
              </a:rPr>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dirty="0">
                <a:solidFill>
                  <a:schemeClr val="bg1"/>
                </a:solidFill>
              </a:rPr>
              <a:t>Model 2 performs pretty well, and its results fit into an academic context because it allows schools and teachers to identify weak students early on to take necessary actions</a:t>
            </a:r>
            <a:r>
              <a:rPr lang="en-US" sz="1600" dirty="0">
                <a:solidFill>
                  <a:schemeClr val="bg1"/>
                </a:solidFill>
              </a:rPr>
              <a:t> </a:t>
            </a:r>
            <a:br>
              <a:rPr lang="en-US" sz="1600" dirty="0">
                <a:solidFill>
                  <a:schemeClr val="bg1"/>
                </a:solidFill>
              </a:rPr>
            </a:br>
            <a:endParaRPr lang="en-US" sz="1600" dirty="0">
              <a:solidFill>
                <a:schemeClr val="bg1"/>
              </a:solidFill>
            </a:endParaRPr>
          </a:p>
        </p:txBody>
      </p:sp>
      <p:pic>
        <p:nvPicPr>
          <p:cNvPr id="19" name="Picture 18">
            <a:extLst>
              <a:ext uri="{FF2B5EF4-FFF2-40B4-BE49-F238E27FC236}">
                <a16:creationId xmlns:a16="http://schemas.microsoft.com/office/drawing/2014/main" id="{D7DBCCF1-0880-3944-AA2D-99B0693A45CC}"/>
              </a:ext>
            </a:extLst>
          </p:cNvPr>
          <p:cNvPicPr/>
          <p:nvPr/>
        </p:nvPicPr>
        <p:blipFill>
          <a:blip r:embed="rId2"/>
          <a:stretch>
            <a:fillRect/>
          </a:stretch>
        </p:blipFill>
        <p:spPr>
          <a:xfrm>
            <a:off x="3238500" y="2735265"/>
            <a:ext cx="5943600" cy="4020185"/>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4.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dirty="0"/>
              <a:t>Model 2 is quite accurate and allows the most actionable insights for educators to help teachers improve students performance before it’s too close to the end of the semester</a:t>
            </a:r>
          </a:p>
          <a:p>
            <a:pPr>
              <a:lnSpc>
                <a:spcPct val="100000"/>
              </a:lnSpc>
            </a:pPr>
            <a:r>
              <a:rPr lang="en-US" dirty="0"/>
              <a:t>Display Random Forest Classification’s  Confusion Matrix and ROC Curves for Model 2 for both the Math and Portuguese dataset because these were the best models</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1" name="Picture 10">
            <a:extLst>
              <a:ext uri="{FF2B5EF4-FFF2-40B4-BE49-F238E27FC236}">
                <a16:creationId xmlns:a16="http://schemas.microsoft.com/office/drawing/2014/main" id="{E6F59C30-8EDD-6145-9421-A5F9022D6649}"/>
              </a:ext>
            </a:extLst>
          </p:cNvPr>
          <p:cNvPicPr>
            <a:picLocks noChangeAspect="1"/>
          </p:cNvPicPr>
          <p:nvPr/>
        </p:nvPicPr>
        <p:blipFill>
          <a:blip r:embed="rId4"/>
          <a:stretch>
            <a:fillRect/>
          </a:stretch>
        </p:blipFill>
        <p:spPr>
          <a:xfrm>
            <a:off x="4886613" y="4005399"/>
            <a:ext cx="3744468" cy="2496312"/>
          </a:xfrm>
          <a:prstGeom prst="rect">
            <a:avLst/>
          </a:prstGeom>
        </p:spPr>
      </p:pic>
      <p:pic>
        <p:nvPicPr>
          <p:cNvPr id="13" name="Picture 12">
            <a:extLst>
              <a:ext uri="{FF2B5EF4-FFF2-40B4-BE49-F238E27FC236}">
                <a16:creationId xmlns:a16="http://schemas.microsoft.com/office/drawing/2014/main" id="{7C86BF0B-9F15-B246-9641-04E1E3E599C1}"/>
              </a:ext>
            </a:extLst>
          </p:cNvPr>
          <p:cNvPicPr>
            <a:picLocks noChangeAspect="1"/>
          </p:cNvPicPr>
          <p:nvPr/>
        </p:nvPicPr>
        <p:blipFill>
          <a:blip r:embed="rId5"/>
          <a:stretch>
            <a:fillRect/>
          </a:stretch>
        </p:blipFill>
        <p:spPr>
          <a:xfrm>
            <a:off x="5072367" y="1388810"/>
            <a:ext cx="3285588" cy="2496312"/>
          </a:xfrm>
          <a:prstGeom prst="rect">
            <a:avLst/>
          </a:prstGeom>
        </p:spPr>
      </p:pic>
      <p:pic>
        <p:nvPicPr>
          <p:cNvPr id="15" name="Picture 14">
            <a:extLst>
              <a:ext uri="{FF2B5EF4-FFF2-40B4-BE49-F238E27FC236}">
                <a16:creationId xmlns:a16="http://schemas.microsoft.com/office/drawing/2014/main" id="{20DA84B8-2E70-A14E-916F-176969AF1186}"/>
              </a:ext>
            </a:extLst>
          </p:cNvPr>
          <p:cNvPicPr>
            <a:picLocks noChangeAspect="1"/>
          </p:cNvPicPr>
          <p:nvPr/>
        </p:nvPicPr>
        <p:blipFill>
          <a:blip r:embed="rId6"/>
          <a:stretch>
            <a:fillRect/>
          </a:stretch>
        </p:blipFill>
        <p:spPr>
          <a:xfrm>
            <a:off x="8408597" y="3947456"/>
            <a:ext cx="3818176" cy="2545450"/>
          </a:xfrm>
          <a:prstGeom prst="rect">
            <a:avLst/>
          </a:prstGeom>
        </p:spPr>
      </p:pic>
      <p:pic>
        <p:nvPicPr>
          <p:cNvPr id="18" name="Picture 17">
            <a:extLst>
              <a:ext uri="{FF2B5EF4-FFF2-40B4-BE49-F238E27FC236}">
                <a16:creationId xmlns:a16="http://schemas.microsoft.com/office/drawing/2014/main" id="{767FB7D3-8F8F-F54B-9DD7-790E5812BAC8}"/>
              </a:ext>
            </a:extLst>
          </p:cNvPr>
          <p:cNvPicPr>
            <a:picLocks noChangeAspect="1"/>
          </p:cNvPicPr>
          <p:nvPr/>
        </p:nvPicPr>
        <p:blipFill>
          <a:blip r:embed="rId7"/>
          <a:stretch>
            <a:fillRect/>
          </a:stretch>
        </p:blipFill>
        <p:spPr>
          <a:xfrm>
            <a:off x="8465261" y="1357459"/>
            <a:ext cx="3414678" cy="2715768"/>
          </a:xfrm>
          <a:prstGeom prst="rect">
            <a:avLst/>
          </a:prstGeom>
        </p:spPr>
      </p:pic>
      <p:sp>
        <p:nvSpPr>
          <p:cNvPr id="20" name="Rectangle 19">
            <a:extLst>
              <a:ext uri="{FF2B5EF4-FFF2-40B4-BE49-F238E27FC236}">
                <a16:creationId xmlns:a16="http://schemas.microsoft.com/office/drawing/2014/main" id="{B68433FF-E035-3A4D-9A84-504661AC6495}"/>
              </a:ext>
            </a:extLst>
          </p:cNvPr>
          <p:cNvSpPr/>
          <p:nvPr/>
        </p:nvSpPr>
        <p:spPr>
          <a:xfrm>
            <a:off x="4888773" y="153188"/>
            <a:ext cx="3742308" cy="1477328"/>
          </a:xfrm>
          <a:prstGeom prst="rect">
            <a:avLst/>
          </a:prstGeom>
        </p:spPr>
        <p:txBody>
          <a:bodyPr wrap="square">
            <a:spAutoFit/>
          </a:bodyPr>
          <a:lstStyle/>
          <a:p>
            <a:r>
              <a:rPr lang="en-US" b="1" dirty="0">
                <a:solidFill>
                  <a:srgbClr val="002060"/>
                </a:solidFill>
              </a:rPr>
              <a:t>Math,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9,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0.924</a:t>
            </a:r>
            <a:br>
              <a:rPr lang="en-US" b="1" dirty="0">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81742" y="121959"/>
            <a:ext cx="3818176" cy="1200329"/>
          </a:xfrm>
          <a:prstGeom prst="rect">
            <a:avLst/>
          </a:prstGeom>
        </p:spPr>
        <p:txBody>
          <a:bodyPr wrap="square">
            <a:spAutoFit/>
          </a:bodyPr>
          <a:lstStyle/>
          <a:p>
            <a:r>
              <a:rPr lang="en-US" b="1" dirty="0">
                <a:solidFill>
                  <a:srgbClr val="002060"/>
                </a:solidFill>
              </a:rPr>
              <a:t>Portuguese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2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0.954</a:t>
            </a:r>
            <a:endParaRPr lang="en-US" dirty="0"/>
          </a:p>
        </p:txBody>
      </p:sp>
    </p:spTree>
    <p:extLst>
      <p:ext uri="{BB962C8B-B14F-4D97-AF65-F5344CB8AC3E}">
        <p14:creationId xmlns:p14="http://schemas.microsoft.com/office/powerpoint/2010/main" val="25741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4. RESULTS – FEATURE IMPORTANCES (GLBOAL)</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4" name="Picture 13">
            <a:extLst>
              <a:ext uri="{FF2B5EF4-FFF2-40B4-BE49-F238E27FC236}">
                <a16:creationId xmlns:a16="http://schemas.microsoft.com/office/drawing/2014/main" id="{BDA78439-BDFA-054D-BBC6-3DD5DCD18899}"/>
              </a:ext>
            </a:extLst>
          </p:cNvPr>
          <p:cNvPicPr>
            <a:picLocks noChangeAspect="1"/>
          </p:cNvPicPr>
          <p:nvPr/>
        </p:nvPicPr>
        <p:blipFill>
          <a:blip r:embed="rId4"/>
          <a:stretch>
            <a:fillRect/>
          </a:stretch>
        </p:blipFill>
        <p:spPr>
          <a:xfrm>
            <a:off x="5449824" y="51885"/>
            <a:ext cx="2898101" cy="2173576"/>
          </a:xfrm>
          <a:prstGeom prst="rect">
            <a:avLst/>
          </a:prstGeom>
        </p:spPr>
      </p:pic>
      <p:pic>
        <p:nvPicPr>
          <p:cNvPr id="16" name="Picture 15">
            <a:extLst>
              <a:ext uri="{FF2B5EF4-FFF2-40B4-BE49-F238E27FC236}">
                <a16:creationId xmlns:a16="http://schemas.microsoft.com/office/drawing/2014/main" id="{2F3E4BC3-5FC6-A841-8E82-0ADB4137118A}"/>
              </a:ext>
            </a:extLst>
          </p:cNvPr>
          <p:cNvPicPr>
            <a:picLocks noChangeAspect="1"/>
          </p:cNvPicPr>
          <p:nvPr/>
        </p:nvPicPr>
        <p:blipFill>
          <a:blip r:embed="rId5"/>
          <a:stretch>
            <a:fillRect/>
          </a:stretch>
        </p:blipFill>
        <p:spPr>
          <a:xfrm>
            <a:off x="5517549" y="4570151"/>
            <a:ext cx="3350591" cy="2203704"/>
          </a:xfrm>
          <a:prstGeom prst="rect">
            <a:avLst/>
          </a:prstGeom>
        </p:spPr>
      </p:pic>
      <p:pic>
        <p:nvPicPr>
          <p:cNvPr id="23" name="Picture 22">
            <a:extLst>
              <a:ext uri="{FF2B5EF4-FFF2-40B4-BE49-F238E27FC236}">
                <a16:creationId xmlns:a16="http://schemas.microsoft.com/office/drawing/2014/main" id="{80E9AF8D-E1DB-8B4B-9E24-2819AB1C67B8}"/>
              </a:ext>
            </a:extLst>
          </p:cNvPr>
          <p:cNvPicPr>
            <a:picLocks noChangeAspect="1"/>
          </p:cNvPicPr>
          <p:nvPr/>
        </p:nvPicPr>
        <p:blipFill>
          <a:blip r:embed="rId6"/>
          <a:stretch>
            <a:fillRect/>
          </a:stretch>
        </p:blipFill>
        <p:spPr>
          <a:xfrm>
            <a:off x="5285611" y="2225461"/>
            <a:ext cx="3207115" cy="1875128"/>
          </a:xfrm>
          <a:prstGeom prst="rect">
            <a:avLst/>
          </a:prstGeom>
        </p:spPr>
      </p:pic>
      <p:pic>
        <p:nvPicPr>
          <p:cNvPr id="7" name="Picture 6">
            <a:extLst>
              <a:ext uri="{FF2B5EF4-FFF2-40B4-BE49-F238E27FC236}">
                <a16:creationId xmlns:a16="http://schemas.microsoft.com/office/drawing/2014/main" id="{9F8B5EAD-6454-3C46-82A5-B33206F81F29}"/>
              </a:ext>
            </a:extLst>
          </p:cNvPr>
          <p:cNvPicPr>
            <a:picLocks noChangeAspect="1"/>
          </p:cNvPicPr>
          <p:nvPr/>
        </p:nvPicPr>
        <p:blipFill>
          <a:blip r:embed="rId7"/>
          <a:stretch>
            <a:fillRect/>
          </a:stretch>
        </p:blipFill>
        <p:spPr>
          <a:xfrm>
            <a:off x="8936182" y="2225461"/>
            <a:ext cx="2888950" cy="1866495"/>
          </a:xfrm>
          <a:prstGeom prst="rect">
            <a:avLst/>
          </a:prstGeom>
        </p:spPr>
      </p:pic>
      <p:pic>
        <p:nvPicPr>
          <p:cNvPr id="9" name="Picture 8">
            <a:extLst>
              <a:ext uri="{FF2B5EF4-FFF2-40B4-BE49-F238E27FC236}">
                <a16:creationId xmlns:a16="http://schemas.microsoft.com/office/drawing/2014/main" id="{8260C64B-5B8C-D54A-BBEF-59598B0EBFC8}"/>
              </a:ext>
            </a:extLst>
          </p:cNvPr>
          <p:cNvPicPr>
            <a:picLocks noChangeAspect="1"/>
          </p:cNvPicPr>
          <p:nvPr/>
        </p:nvPicPr>
        <p:blipFill>
          <a:blip r:embed="rId8"/>
          <a:stretch>
            <a:fillRect/>
          </a:stretch>
        </p:blipFill>
        <p:spPr>
          <a:xfrm>
            <a:off x="8820912" y="51885"/>
            <a:ext cx="2898101" cy="2173576"/>
          </a:xfrm>
          <a:prstGeom prst="rect">
            <a:avLst/>
          </a:prstGeom>
        </p:spPr>
      </p:pic>
      <p:pic>
        <p:nvPicPr>
          <p:cNvPr id="12" name="Picture 11">
            <a:extLst>
              <a:ext uri="{FF2B5EF4-FFF2-40B4-BE49-F238E27FC236}">
                <a16:creationId xmlns:a16="http://schemas.microsoft.com/office/drawing/2014/main" id="{905ACC9D-31F9-9341-8703-61AE032BDB6F}"/>
              </a:ext>
            </a:extLst>
          </p:cNvPr>
          <p:cNvPicPr>
            <a:picLocks noChangeAspect="1"/>
          </p:cNvPicPr>
          <p:nvPr/>
        </p:nvPicPr>
        <p:blipFill>
          <a:blip r:embed="rId9"/>
          <a:stretch>
            <a:fillRect/>
          </a:stretch>
        </p:blipFill>
        <p:spPr>
          <a:xfrm>
            <a:off x="9032601" y="4091956"/>
            <a:ext cx="2742362" cy="2766044"/>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93A016-334D-A841-AC0C-DEAEF0C45DA0}"/>
              </a:ext>
            </a:extLst>
          </p:cNvPr>
          <p:cNvSpPr txBox="1">
            <a:spLocks/>
          </p:cNvSpPr>
          <p:nvPr/>
        </p:nvSpPr>
        <p:spPr>
          <a:xfrm>
            <a:off x="2966362" y="345989"/>
            <a:ext cx="7129107" cy="873376"/>
          </a:xfrm>
          <a:prstGeom prst="rect">
            <a:avLst/>
          </a:prstGeom>
        </p:spPr>
        <p:txBody>
          <a:bodyPr anchor="b">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4800" dirty="0">
                <a:solidFill>
                  <a:srgbClr val="7030A0"/>
                </a:solidFill>
              </a:rPr>
              <a:t>4. RESULTS – FEATURE IMPORTANCES (LOCAL)</a:t>
            </a:r>
          </a:p>
        </p:txBody>
      </p:sp>
      <p:pic>
        <p:nvPicPr>
          <p:cNvPr id="7" name="Picture 6" descr="A picture containing graphical user interface&#10;&#10;Description automatically generated">
            <a:extLst>
              <a:ext uri="{FF2B5EF4-FFF2-40B4-BE49-F238E27FC236}">
                <a16:creationId xmlns:a16="http://schemas.microsoft.com/office/drawing/2014/main" id="{F17A90FE-9E11-4D49-8C80-BFC854A97653}"/>
              </a:ext>
            </a:extLst>
          </p:cNvPr>
          <p:cNvPicPr>
            <a:picLocks noChangeAspect="1"/>
          </p:cNvPicPr>
          <p:nvPr/>
        </p:nvPicPr>
        <p:blipFill>
          <a:blip r:embed="rId2"/>
          <a:stretch>
            <a:fillRect/>
          </a:stretch>
        </p:blipFill>
        <p:spPr>
          <a:xfrm>
            <a:off x="235924" y="5217907"/>
            <a:ext cx="5985746" cy="1344168"/>
          </a:xfrm>
          <a:prstGeom prst="rect">
            <a:avLst/>
          </a:prstGeom>
        </p:spPr>
      </p:pic>
      <p:pic>
        <p:nvPicPr>
          <p:cNvPr id="11" name="Picture 10" descr="Chart, scatter chart&#10;&#10;Description automatically generated">
            <a:extLst>
              <a:ext uri="{FF2B5EF4-FFF2-40B4-BE49-F238E27FC236}">
                <a16:creationId xmlns:a16="http://schemas.microsoft.com/office/drawing/2014/main" id="{18B3163E-56E3-DE4B-945F-EB3DA4C79DCF}"/>
              </a:ext>
            </a:extLst>
          </p:cNvPr>
          <p:cNvPicPr>
            <a:picLocks noChangeAspect="1"/>
          </p:cNvPicPr>
          <p:nvPr/>
        </p:nvPicPr>
        <p:blipFill>
          <a:blip r:embed="rId3"/>
          <a:stretch>
            <a:fillRect/>
          </a:stretch>
        </p:blipFill>
        <p:spPr>
          <a:xfrm>
            <a:off x="698903" y="1941841"/>
            <a:ext cx="4534918" cy="3225674"/>
          </a:xfrm>
          <a:prstGeom prst="rect">
            <a:avLst/>
          </a:prstGeom>
        </p:spPr>
      </p:pic>
      <p:pic>
        <p:nvPicPr>
          <p:cNvPr id="20" name="Picture 19" descr="Timeline&#10;&#10;Description automatically generated">
            <a:extLst>
              <a:ext uri="{FF2B5EF4-FFF2-40B4-BE49-F238E27FC236}">
                <a16:creationId xmlns:a16="http://schemas.microsoft.com/office/drawing/2014/main" id="{646DF085-6173-414E-8FFE-CBD1CA199991}"/>
              </a:ext>
            </a:extLst>
          </p:cNvPr>
          <p:cNvPicPr>
            <a:picLocks noChangeAspect="1"/>
          </p:cNvPicPr>
          <p:nvPr/>
        </p:nvPicPr>
        <p:blipFill>
          <a:blip r:embed="rId4"/>
          <a:stretch>
            <a:fillRect/>
          </a:stretch>
        </p:blipFill>
        <p:spPr>
          <a:xfrm>
            <a:off x="6530915" y="5261232"/>
            <a:ext cx="5280033" cy="1194071"/>
          </a:xfrm>
          <a:prstGeom prst="rect">
            <a:avLst/>
          </a:prstGeom>
        </p:spPr>
      </p:pic>
      <p:pic>
        <p:nvPicPr>
          <p:cNvPr id="40" name="Picture 39" descr="Chart, scatter chart&#10;&#10;Description automatically generated">
            <a:extLst>
              <a:ext uri="{FF2B5EF4-FFF2-40B4-BE49-F238E27FC236}">
                <a16:creationId xmlns:a16="http://schemas.microsoft.com/office/drawing/2014/main" id="{2A69A04E-2036-5941-BBDD-4CCC0EB18621}"/>
              </a:ext>
            </a:extLst>
          </p:cNvPr>
          <p:cNvPicPr>
            <a:picLocks noChangeAspect="1"/>
          </p:cNvPicPr>
          <p:nvPr/>
        </p:nvPicPr>
        <p:blipFill>
          <a:blip r:embed="rId5"/>
          <a:stretch>
            <a:fillRect/>
          </a:stretch>
        </p:blipFill>
        <p:spPr>
          <a:xfrm>
            <a:off x="6702997" y="1952592"/>
            <a:ext cx="4534918" cy="3179118"/>
          </a:xfrm>
          <a:prstGeom prst="rect">
            <a:avLst/>
          </a:prstGeom>
        </p:spPr>
      </p:pic>
    </p:spTree>
    <p:extLst>
      <p:ext uri="{BB962C8B-B14F-4D97-AF65-F5344CB8AC3E}">
        <p14:creationId xmlns:p14="http://schemas.microsoft.com/office/powerpoint/2010/main" val="215126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4" y="3098546"/>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5273921" y="2978713"/>
            <a:ext cx="4611037" cy="2572306"/>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Introduction</a:t>
            </a:r>
          </a:p>
          <a:p>
            <a:r>
              <a:rPr lang="en-US" dirty="0"/>
              <a:t>2. EDA</a:t>
            </a:r>
            <a:br>
              <a:rPr lang="en-US" dirty="0"/>
            </a:br>
            <a:r>
              <a:rPr lang="en-US" dirty="0"/>
              <a:t>3. Methods</a:t>
            </a:r>
          </a:p>
          <a:p>
            <a:r>
              <a:rPr lang="en-US" dirty="0"/>
              <a:t>4. Results</a:t>
            </a:r>
          </a:p>
          <a:p>
            <a:r>
              <a:rPr lang="en-US" dirty="0"/>
              <a:t>5.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165" y="2171700"/>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Introduction</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2973141150"/>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E3986-7FF8-0D49-8AD2-97CDB6836C8C}"/>
              </a:ext>
            </a:extLst>
          </p:cNvPr>
          <p:cNvSpPr>
            <a:spLocks noGrp="1"/>
          </p:cNvSpPr>
          <p:nvPr>
            <p:ph type="title"/>
          </p:nvPr>
        </p:nvSpPr>
        <p:spPr>
          <a:xfrm>
            <a:off x="630936" y="734214"/>
            <a:ext cx="3383280" cy="1600200"/>
          </a:xfrm>
        </p:spPr>
        <p:txBody>
          <a:bodyPr anchor="ctr">
            <a:normAutofit fontScale="90000"/>
          </a:bodyPr>
          <a:lstStyle/>
          <a:p>
            <a:r>
              <a:rPr lang="en-US" sz="4600" dirty="0"/>
              <a:t>2. EDA – final grades and pass fail overview</a:t>
            </a:r>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180679-D3CD-8441-9C97-EED3093062BC}"/>
              </a:ext>
            </a:extLst>
          </p:cNvPr>
          <p:cNvSpPr>
            <a:spLocks noGrp="1"/>
          </p:cNvSpPr>
          <p:nvPr>
            <p:ph idx="1"/>
          </p:nvPr>
        </p:nvSpPr>
        <p:spPr>
          <a:xfrm>
            <a:off x="4387216" y="734214"/>
            <a:ext cx="7503032" cy="2493618"/>
          </a:xfrm>
        </p:spPr>
        <p:txBody>
          <a:bodyPr anchor="ctr">
            <a:normAutofit/>
          </a:bodyPr>
          <a:lstStyle/>
          <a:p>
            <a:pPr>
              <a:lnSpc>
                <a:spcPct val="100000"/>
              </a:lnSpc>
            </a:pPr>
            <a:r>
              <a:rPr lang="en-US" sz="2400" dirty="0"/>
              <a:t>More students have a higher Portuguese score than Math scores. This poses questions about Math vs Portuguese teaching level of Portuguese </a:t>
            </a:r>
            <a:r>
              <a:rPr lang="en-US" sz="2400" dirty="0" err="1"/>
              <a:t>schoolss</a:t>
            </a:r>
            <a:endParaRPr lang="en-US" sz="2400" dirty="0"/>
          </a:p>
          <a:p>
            <a:pPr>
              <a:lnSpc>
                <a:spcPct val="100000"/>
              </a:lnSpc>
            </a:pPr>
            <a:r>
              <a:rPr lang="en-US" sz="2400" dirty="0"/>
              <a:t> % of students who fail is quite high: 32.9% for Math and 15.4% for Portuguese </a:t>
            </a:r>
            <a:br>
              <a:rPr lang="en-US" sz="2400" dirty="0"/>
            </a:br>
            <a:endParaRPr lang="en-US" sz="2400" dirty="0"/>
          </a:p>
        </p:txBody>
      </p:sp>
      <p:pic>
        <p:nvPicPr>
          <p:cNvPr id="5" name="Picture 4">
            <a:extLst>
              <a:ext uri="{FF2B5EF4-FFF2-40B4-BE49-F238E27FC236}">
                <a16:creationId xmlns:a16="http://schemas.microsoft.com/office/drawing/2014/main" id="{99460F24-DE6D-2144-BA6E-70616F92B03A}"/>
              </a:ext>
            </a:extLst>
          </p:cNvPr>
          <p:cNvPicPr>
            <a:picLocks noChangeAspect="1"/>
          </p:cNvPicPr>
          <p:nvPr/>
        </p:nvPicPr>
        <p:blipFill>
          <a:blip r:embed="rId4"/>
          <a:stretch>
            <a:fillRect/>
          </a:stretch>
        </p:blipFill>
        <p:spPr>
          <a:xfrm>
            <a:off x="4300854" y="3358692"/>
            <a:ext cx="7675755" cy="2844860"/>
          </a:xfrm>
          <a:prstGeom prst="rect">
            <a:avLst/>
          </a:prstGeom>
        </p:spPr>
      </p:pic>
      <p:pic>
        <p:nvPicPr>
          <p:cNvPr id="7" name="Picture 6">
            <a:extLst>
              <a:ext uri="{FF2B5EF4-FFF2-40B4-BE49-F238E27FC236}">
                <a16:creationId xmlns:a16="http://schemas.microsoft.com/office/drawing/2014/main" id="{79C22233-4896-BD4D-B3F6-9DE3CA663B29}"/>
              </a:ext>
            </a:extLst>
          </p:cNvPr>
          <p:cNvPicPr>
            <a:picLocks noChangeAspect="1"/>
          </p:cNvPicPr>
          <p:nvPr/>
        </p:nvPicPr>
        <p:blipFill>
          <a:blip r:embed="rId5"/>
          <a:stretch>
            <a:fillRect/>
          </a:stretch>
        </p:blipFill>
        <p:spPr>
          <a:xfrm>
            <a:off x="70195" y="3732550"/>
            <a:ext cx="3848268" cy="2541309"/>
          </a:xfrm>
          <a:prstGeom prst="rect">
            <a:avLst/>
          </a:prstGeom>
        </p:spPr>
      </p:pic>
    </p:spTree>
    <p:extLst>
      <p:ext uri="{BB962C8B-B14F-4D97-AF65-F5344CB8AC3E}">
        <p14:creationId xmlns:p14="http://schemas.microsoft.com/office/powerpoint/2010/main" val="279348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2. 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2. 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2. EDA – STUDYTIME, FINAL GRADE, INTERNET ACCESS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2. EDA – ABSENCES, AGE, ROMANCE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9255B-E996-CD4D-A38F-B975E77AE90C}"/>
              </a:ext>
            </a:extLst>
          </p:cNvPr>
          <p:cNvSpPr>
            <a:spLocks noGrp="1"/>
          </p:cNvSpPr>
          <p:nvPr>
            <p:ph type="title"/>
          </p:nvPr>
        </p:nvSpPr>
        <p:spPr>
          <a:xfrm>
            <a:off x="630936" y="640080"/>
            <a:ext cx="4818888" cy="1481328"/>
          </a:xfrm>
        </p:spPr>
        <p:txBody>
          <a:bodyPr anchor="b">
            <a:normAutofit fontScale="90000"/>
          </a:bodyPr>
          <a:lstStyle/>
          <a:p>
            <a:r>
              <a:rPr lang="en-US" sz="6000" dirty="0"/>
              <a:t>2. EDA – SCATTER MATRIX</a:t>
            </a:r>
            <a:endParaRPr lang="en-US" sz="5600" dirty="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30684E9-489C-4214-920F-766C7BA19C09}"/>
              </a:ext>
            </a:extLst>
          </p:cNvPr>
          <p:cNvSpPr>
            <a:spLocks noGrp="1"/>
          </p:cNvSpPr>
          <p:nvPr>
            <p:ph idx="1"/>
          </p:nvPr>
        </p:nvSpPr>
        <p:spPr>
          <a:xfrm>
            <a:off x="630936" y="2660904"/>
            <a:ext cx="4818888" cy="3547872"/>
          </a:xfrm>
        </p:spPr>
        <p:txBody>
          <a:bodyPr anchor="t">
            <a:normAutofit/>
          </a:bodyPr>
          <a:lstStyle/>
          <a:p>
            <a:r>
              <a:rPr lang="en-US" dirty="0"/>
              <a:t>a strong positive relationship between the 1st and 2nd period scores and final scores, signaling that score prediction can be quite accurate. </a:t>
            </a:r>
          </a:p>
          <a:p>
            <a:r>
              <a:rPr lang="en-US" dirty="0"/>
              <a:t>relationships between final scores and other variables aren't s obvious.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A picture containing chart&#10;&#10;Description automatically generated">
            <a:extLst>
              <a:ext uri="{FF2B5EF4-FFF2-40B4-BE49-F238E27FC236}">
                <a16:creationId xmlns:a16="http://schemas.microsoft.com/office/drawing/2014/main" id="{1E8CC2CB-7156-4C4F-852D-F3BB12A1C5E8}"/>
              </a:ext>
            </a:extLst>
          </p:cNvPr>
          <p:cNvPicPr>
            <a:picLocks noChangeAspect="1"/>
          </p:cNvPicPr>
          <p:nvPr/>
        </p:nvPicPr>
        <p:blipFill>
          <a:blip r:embed="rId4"/>
          <a:stretch>
            <a:fillRect/>
          </a:stretch>
        </p:blipFill>
        <p:spPr>
          <a:xfrm>
            <a:off x="6099048" y="760929"/>
            <a:ext cx="5458968" cy="5336141"/>
          </a:xfrm>
          <a:prstGeom prst="rect">
            <a:avLst/>
          </a:prstGeom>
        </p:spPr>
      </p:pic>
    </p:spTree>
    <p:extLst>
      <p:ext uri="{BB962C8B-B14F-4D97-AF65-F5344CB8AC3E}">
        <p14:creationId xmlns:p14="http://schemas.microsoft.com/office/powerpoint/2010/main" val="399369186"/>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470</TotalTime>
  <Words>1699</Words>
  <Application>Microsoft Macintosh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The Hand Bold</vt:lpstr>
      <vt:lpstr>The Serif Hand Black</vt:lpstr>
      <vt:lpstr>Wingdings</vt:lpstr>
      <vt:lpstr>SketchyVTI</vt:lpstr>
      <vt:lpstr>PREDICTING PORTUGESE SECONDARY SCHOOL STUDENT PERFORMANCE </vt:lpstr>
      <vt:lpstr>CONTENT OVERVIEW</vt:lpstr>
      <vt:lpstr>1. Introduction</vt:lpstr>
      <vt:lpstr>2. EDA – final grades and pass fail overview</vt:lpstr>
      <vt:lpstr>2. EDA – PASS FAIL STATUS AND ABSENCES</vt:lpstr>
      <vt:lpstr>2. EDA – PASS FAIL STATUS AND PARENTS’JOBS</vt:lpstr>
      <vt:lpstr>2. EDA – STUDYTIME, FINAL GRADE, INTERNET ACCESS</vt:lpstr>
      <vt:lpstr>2. EDA – ABSENCES, AGE, ROMANCE</vt:lpstr>
      <vt:lpstr>2. EDA – SCATTER MATRIX</vt:lpstr>
      <vt:lpstr>2. EDA - CORRELATION HEATMAP</vt:lpstr>
      <vt:lpstr>3. METHODS – machine LEARNIJG MODELS &amp; FEATURE IMPORTANCES</vt:lpstr>
      <vt:lpstr>3. METHODS – machine LEARNIJG MODELS &amp; FEATURE IMPORTANCES</vt:lpstr>
      <vt:lpstr>4. RESULTS –MODEL PERFORMANCE</vt:lpstr>
      <vt:lpstr>4. RESULTS – CONFUSION MATRICES AND ROC CURVES</vt:lpstr>
      <vt:lpstr>4. RESULTS – FEATURE IMPORTANCES (GLBOAL)</vt:lpstr>
      <vt:lpstr>PowerPoint Presentation</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35</cp:revision>
  <dcterms:created xsi:type="dcterms:W3CDTF">2020-10-14T01:31:08Z</dcterms:created>
  <dcterms:modified xsi:type="dcterms:W3CDTF">2020-12-01T07:56:20Z</dcterms:modified>
</cp:coreProperties>
</file>