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9" r:id="rId3"/>
    <p:sldId id="257" r:id="rId4"/>
    <p:sldId id="258" r:id="rId5"/>
    <p:sldId id="268" r:id="rId6"/>
    <p:sldId id="261" r:id="rId7"/>
    <p:sldId id="262" r:id="rId8"/>
    <p:sldId id="263" r:id="rId9"/>
    <p:sldId id="259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6E75-34B0-45DE-9479-AD91D698102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9DFD39-E971-467B-A36C-2E4DBB75F3AC}">
      <dgm:prSet/>
      <dgm:spPr/>
      <dgm:t>
        <a:bodyPr/>
        <a:lstStyle/>
        <a:p>
          <a:r>
            <a:rPr lang="en-US"/>
            <a:t>Problem:</a:t>
          </a:r>
        </a:p>
      </dgm:t>
    </dgm:pt>
    <dgm:pt modelId="{F0D53583-A84E-48DF-B541-FEDA2BDA0E9E}" type="parTrans" cxnId="{BAD86BE8-4452-4733-B52C-8FE9A0A20ECE}">
      <dgm:prSet/>
      <dgm:spPr/>
      <dgm:t>
        <a:bodyPr/>
        <a:lstStyle/>
        <a:p>
          <a:endParaRPr lang="en-US"/>
        </a:p>
      </dgm:t>
    </dgm:pt>
    <dgm:pt modelId="{3C00B488-DA40-4C11-9873-05BF44A02D34}" type="sibTrans" cxnId="{BAD86BE8-4452-4733-B52C-8FE9A0A20ECE}">
      <dgm:prSet/>
      <dgm:spPr/>
      <dgm:t>
        <a:bodyPr/>
        <a:lstStyle/>
        <a:p>
          <a:endParaRPr lang="en-US"/>
        </a:p>
      </dgm:t>
    </dgm:pt>
    <dgm:pt modelId="{B46FF358-811E-4642-83DC-583D0275F6C1}">
      <dgm:prSet custT="1"/>
      <dgm:spPr/>
      <dgm:t>
        <a:bodyPr/>
        <a:lstStyle/>
        <a:p>
          <a:r>
            <a:rPr lang="en-US" sz="1400" dirty="0"/>
            <a:t>Regression: predict students’ final scores (continuous, integer values from 0 to 20) using first and second period grades and other social, economic, and education factors</a:t>
          </a:r>
        </a:p>
      </dgm:t>
    </dgm:pt>
    <dgm:pt modelId="{F746AA22-19C1-4F5E-9235-B80CA9A255C7}" type="parTrans" cxnId="{7882E357-83E6-4233-A9A9-A3880EBAAA54}">
      <dgm:prSet/>
      <dgm:spPr/>
      <dgm:t>
        <a:bodyPr/>
        <a:lstStyle/>
        <a:p>
          <a:endParaRPr lang="en-US"/>
        </a:p>
      </dgm:t>
    </dgm:pt>
    <dgm:pt modelId="{8F80702B-8F1A-4065-9991-42556EB895EF}" type="sibTrans" cxnId="{7882E357-83E6-4233-A9A9-A3880EBAAA54}">
      <dgm:prSet/>
      <dgm:spPr/>
      <dgm:t>
        <a:bodyPr/>
        <a:lstStyle/>
        <a:p>
          <a:endParaRPr lang="en-US"/>
        </a:p>
      </dgm:t>
    </dgm:pt>
    <dgm:pt modelId="{972644BF-2453-4002-9DDC-65B4E90D6C90}">
      <dgm:prSet custT="1"/>
      <dgm:spPr/>
      <dgm:t>
        <a:bodyPr/>
        <a:lstStyle/>
        <a:p>
          <a:r>
            <a:rPr lang="en-US" sz="1400" dirty="0"/>
            <a:t>Classification: classify students’ final performance (categorical values ‘good’, ‘fair’, ‘poor’) using first and second period grades and other social, economic, and education factors</a:t>
          </a:r>
        </a:p>
      </dgm:t>
    </dgm:pt>
    <dgm:pt modelId="{C71321A3-4015-4990-89CB-74E66ECD9EC1}" type="parTrans" cxnId="{25CB9AEF-978F-4927-8958-BC14761014D0}">
      <dgm:prSet/>
      <dgm:spPr/>
      <dgm:t>
        <a:bodyPr/>
        <a:lstStyle/>
        <a:p>
          <a:endParaRPr lang="en-US"/>
        </a:p>
      </dgm:t>
    </dgm:pt>
    <dgm:pt modelId="{58AD4C3C-A124-4D32-8B23-1D0AAD7FC86A}" type="sibTrans" cxnId="{25CB9AEF-978F-4927-8958-BC14761014D0}">
      <dgm:prSet/>
      <dgm:spPr/>
      <dgm:t>
        <a:bodyPr/>
        <a:lstStyle/>
        <a:p>
          <a:endParaRPr lang="en-US"/>
        </a:p>
      </dgm:t>
    </dgm:pt>
    <dgm:pt modelId="{E8D2A6C2-3C76-4A38-A03E-6B7356C3897E}">
      <dgm:prSet/>
      <dgm:spPr/>
      <dgm:t>
        <a:bodyPr/>
        <a:lstStyle/>
        <a:p>
          <a:r>
            <a:rPr lang="en-US" dirty="0"/>
            <a:t>Data overview and source</a:t>
          </a:r>
        </a:p>
      </dgm:t>
    </dgm:pt>
    <dgm:pt modelId="{5146A4A5-46CA-4383-8BA1-0A9CB1901969}" type="parTrans" cxnId="{D38CE37F-9626-4198-AC85-6B52B8E492D4}">
      <dgm:prSet/>
      <dgm:spPr/>
      <dgm:t>
        <a:bodyPr/>
        <a:lstStyle/>
        <a:p>
          <a:endParaRPr lang="en-US"/>
        </a:p>
      </dgm:t>
    </dgm:pt>
    <dgm:pt modelId="{0E7DED7B-3C9F-4EE0-BDCB-C61669D0BAFC}" type="sibTrans" cxnId="{D38CE37F-9626-4198-AC85-6B52B8E492D4}">
      <dgm:prSet/>
      <dgm:spPr/>
      <dgm:t>
        <a:bodyPr/>
        <a:lstStyle/>
        <a:p>
          <a:endParaRPr lang="en-US"/>
        </a:p>
      </dgm:t>
    </dgm:pt>
    <dgm:pt modelId="{DD3F5268-B424-4E4D-A55B-37F15BD63F4D}">
      <dgm:prSet/>
      <dgm:spPr/>
      <dgm:t>
        <a:bodyPr/>
        <a:lstStyle/>
        <a:p>
          <a:r>
            <a:rPr lang="en-US"/>
            <a:t>Implications:</a:t>
          </a:r>
        </a:p>
      </dgm:t>
    </dgm:pt>
    <dgm:pt modelId="{F5B0AB27-4FA8-4B72-A11E-F0CE1F0E0168}" type="parTrans" cxnId="{14774C09-7D0E-4132-9F6D-D0E1B2C456ED}">
      <dgm:prSet/>
      <dgm:spPr/>
      <dgm:t>
        <a:bodyPr/>
        <a:lstStyle/>
        <a:p>
          <a:endParaRPr lang="en-US"/>
        </a:p>
      </dgm:t>
    </dgm:pt>
    <dgm:pt modelId="{C213812F-A970-4CB9-BB96-43F8DA6E7ABE}" type="sibTrans" cxnId="{14774C09-7D0E-4132-9F6D-D0E1B2C456ED}">
      <dgm:prSet/>
      <dgm:spPr/>
      <dgm:t>
        <a:bodyPr/>
        <a:lstStyle/>
        <a:p>
          <a:endParaRPr lang="en-US"/>
        </a:p>
      </dgm:t>
    </dgm:pt>
    <dgm:pt modelId="{E58D6F57-5CB6-439F-8331-09A64B0F19BE}">
      <dgm:prSet/>
      <dgm:spPr/>
      <dgm:t>
        <a:bodyPr/>
        <a:lstStyle/>
        <a:p>
          <a:r>
            <a:rPr lang="en-US"/>
            <a:t>Original research:</a:t>
          </a:r>
        </a:p>
      </dgm:t>
    </dgm:pt>
    <dgm:pt modelId="{44F57F72-3DB2-4FE6-8B72-33F4E0A31981}" type="parTrans" cxnId="{AD75E16A-FA0B-491F-B7BA-7C0F92B4C3A2}">
      <dgm:prSet/>
      <dgm:spPr/>
      <dgm:t>
        <a:bodyPr/>
        <a:lstStyle/>
        <a:p>
          <a:endParaRPr lang="en-US"/>
        </a:p>
      </dgm:t>
    </dgm:pt>
    <dgm:pt modelId="{0ACFD49F-D595-4E61-AEE9-DADD5028C877}" type="sibTrans" cxnId="{AD75E16A-FA0B-491F-B7BA-7C0F92B4C3A2}">
      <dgm:prSet/>
      <dgm:spPr/>
      <dgm:t>
        <a:bodyPr/>
        <a:lstStyle/>
        <a:p>
          <a:endParaRPr lang="en-US"/>
        </a:p>
      </dgm:t>
    </dgm:pt>
    <dgm:pt modelId="{C14882EC-3D4D-A345-951E-2961D7F5ED95}">
      <dgm:prSet custT="1"/>
      <dgm:spPr/>
      <dgm:t>
        <a:bodyPr/>
        <a:lstStyle/>
        <a:p>
          <a:r>
            <a:rPr lang="en-US" sz="1400" dirty="0"/>
            <a:t>What type of courses can be offered to attract more students? Is it possible to predict student performance? </a:t>
          </a:r>
        </a:p>
        <a:p>
          <a:r>
            <a:rPr lang="en-US" sz="1400" dirty="0"/>
            <a:t>What are the factors that affect student achievement? </a:t>
          </a:r>
        </a:p>
        <a:p>
          <a:r>
            <a:rPr lang="en-US" sz="1400" dirty="0"/>
            <a:t>My model </a:t>
          </a:r>
          <a:r>
            <a:rPr lang="en-US" sz="1400" dirty="0" err="1"/>
            <a:t>explorse</a:t>
          </a:r>
          <a:r>
            <a:rPr lang="en-US" sz="1400" dirty="0"/>
            <a:t> these similar questions but look further into demographic factors such as family support, romantic relationships, alcohol consumption, and internet access.</a:t>
          </a:r>
        </a:p>
      </dgm:t>
    </dgm:pt>
    <dgm:pt modelId="{7BADA1D7-C0A5-424F-A849-98EE7F3306DB}" type="parTrans" cxnId="{C77C6187-2D5E-964F-9997-7012BCB61D29}">
      <dgm:prSet/>
      <dgm:spPr/>
      <dgm:t>
        <a:bodyPr/>
        <a:lstStyle/>
        <a:p>
          <a:endParaRPr lang="en-US"/>
        </a:p>
      </dgm:t>
    </dgm:pt>
    <dgm:pt modelId="{496E5303-1D87-704B-BDBE-663CDDCF53D1}" type="sibTrans" cxnId="{C77C6187-2D5E-964F-9997-7012BCB61D29}">
      <dgm:prSet/>
      <dgm:spPr/>
      <dgm:t>
        <a:bodyPr/>
        <a:lstStyle/>
        <a:p>
          <a:endParaRPr lang="en-US"/>
        </a:p>
      </dgm:t>
    </dgm:pt>
    <dgm:pt modelId="{6B69906F-7FBC-5048-BFF6-8F98BBC563EE}">
      <dgm:prSet custT="1"/>
      <dgm:spPr/>
      <dgm:t>
        <a:bodyPr/>
        <a:lstStyle/>
        <a:p>
          <a:r>
            <a:rPr lang="en-US" sz="1400" dirty="0"/>
            <a:t>Project: “Using Data Mining To Predict Secondary School Student Performance” by Cortez and Silva in 2008</a:t>
          </a:r>
        </a:p>
        <a:p>
          <a:r>
            <a:rPr lang="en-US" sz="1400" dirty="0"/>
            <a:t>Method: binary classification (pass/fail), classification with 5 levels ( I very good </a:t>
          </a:r>
          <a:r>
            <a:rPr lang="en-US" sz="1400" dirty="0">
              <a:sym typeface="Wingdings" pitchFamily="2" charset="2"/>
            </a:rPr>
            <a:t> </a:t>
          </a:r>
          <a:r>
            <a:rPr lang="en-US" sz="1400" dirty="0"/>
            <a:t> V insufficient),  regression, with a numeric output that ranges between (0%) and (100%)</a:t>
          </a:r>
        </a:p>
        <a:p>
          <a:r>
            <a:rPr lang="en-US" sz="1400" dirty="0"/>
            <a:t>Result: students’ final grades can be predicted by the first and/or second school period grades and also other relevant features </a:t>
          </a:r>
        </a:p>
      </dgm:t>
    </dgm:pt>
    <dgm:pt modelId="{DED6C2D8-E100-A54F-9730-670B323858B5}" type="parTrans" cxnId="{87835FFF-DE04-1045-9A10-E6A1AE5492B2}">
      <dgm:prSet/>
      <dgm:spPr/>
      <dgm:t>
        <a:bodyPr/>
        <a:lstStyle/>
        <a:p>
          <a:endParaRPr lang="en-US"/>
        </a:p>
      </dgm:t>
    </dgm:pt>
    <dgm:pt modelId="{8E395960-2325-2B47-B565-BE1F0A5F40B2}" type="sibTrans" cxnId="{87835FFF-DE04-1045-9A10-E6A1AE5492B2}">
      <dgm:prSet/>
      <dgm:spPr/>
      <dgm:t>
        <a:bodyPr/>
        <a:lstStyle/>
        <a:p>
          <a:endParaRPr lang="en-US"/>
        </a:p>
      </dgm:t>
    </dgm:pt>
    <dgm:pt modelId="{E1EBAF91-72AA-7B42-9A34-6DF9F634958B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dirty="0"/>
        </a:p>
      </dgm:t>
    </dgm:pt>
    <dgm:pt modelId="{2C075AC8-5883-BA4D-BCEC-C8AD605909C6}" type="parTrans" cxnId="{4B6EA025-3770-D047-B813-C056913505E2}">
      <dgm:prSet/>
      <dgm:spPr/>
      <dgm:t>
        <a:bodyPr/>
        <a:lstStyle/>
        <a:p>
          <a:endParaRPr lang="en-US"/>
        </a:p>
      </dgm:t>
    </dgm:pt>
    <dgm:pt modelId="{6076154C-9AAB-0A40-9028-A7497FAB3474}" type="sibTrans" cxnId="{4B6EA025-3770-D047-B813-C056913505E2}">
      <dgm:prSet/>
      <dgm:spPr/>
      <dgm:t>
        <a:bodyPr/>
        <a:lstStyle/>
        <a:p>
          <a:endParaRPr lang="en-US"/>
        </a:p>
      </dgm:t>
    </dgm:pt>
    <dgm:pt modelId="{C46A6CFA-02E9-6A4E-B67A-589E275002DB}">
      <dgm:prSet custT="1"/>
      <dgm:spPr/>
      <dgm:t>
        <a:bodyPr/>
        <a:lstStyle/>
        <a:p>
          <a:r>
            <a:rPr lang="en-US" sz="1400" dirty="0"/>
            <a:t>1,044 instances (students) including 395 Mathematics class students and 649 Portuguese language class students</a:t>
          </a:r>
        </a:p>
        <a:p>
          <a:r>
            <a:rPr lang="en-US" sz="1400" dirty="0"/>
            <a:t> 33 features</a:t>
          </a:r>
        </a:p>
      </dgm:t>
    </dgm:pt>
    <dgm:pt modelId="{877BB904-3705-FC42-940C-03ABC84AFF68}" type="parTrans" cxnId="{0CF1869D-26E7-A243-90C2-A00DD936A08F}">
      <dgm:prSet/>
      <dgm:spPr/>
      <dgm:t>
        <a:bodyPr/>
        <a:lstStyle/>
        <a:p>
          <a:endParaRPr lang="en-US"/>
        </a:p>
      </dgm:t>
    </dgm:pt>
    <dgm:pt modelId="{ECB85F5A-C546-8743-80BD-F14C3D918EDC}" type="sibTrans" cxnId="{0CF1869D-26E7-A243-90C2-A00DD936A08F}">
      <dgm:prSet/>
      <dgm:spPr/>
      <dgm:t>
        <a:bodyPr/>
        <a:lstStyle/>
        <a:p>
          <a:endParaRPr lang="en-US"/>
        </a:p>
      </dgm:t>
    </dgm:pt>
    <dgm:pt modelId="{F88FCD19-24EC-8D48-AC52-9F9B15EFBB8E}" type="pres">
      <dgm:prSet presAssocID="{DBD46E75-34B0-45DE-9479-AD91D698102B}" presName="Name0" presStyleCnt="0">
        <dgm:presLayoutVars>
          <dgm:dir/>
          <dgm:animLvl val="lvl"/>
          <dgm:resizeHandles val="exact"/>
        </dgm:presLayoutVars>
      </dgm:prSet>
      <dgm:spPr/>
    </dgm:pt>
    <dgm:pt modelId="{94C79B6A-C45B-B545-B0C2-CBC0B3A5F20F}" type="pres">
      <dgm:prSet presAssocID="{E58D6F57-5CB6-439F-8331-09A64B0F19BE}" presName="boxAndChildren" presStyleCnt="0"/>
      <dgm:spPr/>
    </dgm:pt>
    <dgm:pt modelId="{AF5F5928-7A9A-2A4E-BA17-FE6DCC8A1E4B}" type="pres">
      <dgm:prSet presAssocID="{E58D6F57-5CB6-439F-8331-09A64B0F19BE}" presName="parentTextBox" presStyleLbl="alignNode1" presStyleIdx="0" presStyleCnt="4"/>
      <dgm:spPr/>
    </dgm:pt>
    <dgm:pt modelId="{CB1D7946-7BD9-9F41-AD26-2456C10BD042}" type="pres">
      <dgm:prSet presAssocID="{E58D6F57-5CB6-439F-8331-09A64B0F19BE}" presName="descendantBox" presStyleLbl="bgAccFollowNode1" presStyleIdx="0" presStyleCnt="4" custLinFactNeighborX="351"/>
      <dgm:spPr/>
    </dgm:pt>
    <dgm:pt modelId="{A3A18D81-8B8F-E243-AF0B-777CEE2E6547}" type="pres">
      <dgm:prSet presAssocID="{C213812F-A970-4CB9-BB96-43F8DA6E7ABE}" presName="sp" presStyleCnt="0"/>
      <dgm:spPr/>
    </dgm:pt>
    <dgm:pt modelId="{8AC526C3-BA74-8848-B0C4-51639E6D3A23}" type="pres">
      <dgm:prSet presAssocID="{DD3F5268-B424-4E4D-A55B-37F15BD63F4D}" presName="arrowAndChildren" presStyleCnt="0"/>
      <dgm:spPr/>
    </dgm:pt>
    <dgm:pt modelId="{B656914D-752C-0B40-B025-DAA1E43F7C2B}" type="pres">
      <dgm:prSet presAssocID="{DD3F5268-B424-4E4D-A55B-37F15BD63F4D}" presName="parentTextArrow" presStyleLbl="node1" presStyleIdx="0" presStyleCnt="0"/>
      <dgm:spPr/>
    </dgm:pt>
    <dgm:pt modelId="{D2A0722F-A680-CD48-A09F-2852F1E66FAB}" type="pres">
      <dgm:prSet presAssocID="{DD3F5268-B424-4E4D-A55B-37F15BD63F4D}" presName="arrow" presStyleLbl="alignNode1" presStyleIdx="1" presStyleCnt="4"/>
      <dgm:spPr/>
    </dgm:pt>
    <dgm:pt modelId="{6E8DD6EA-3942-C042-8E0E-5B9E8E0780FD}" type="pres">
      <dgm:prSet presAssocID="{DD3F5268-B424-4E4D-A55B-37F15BD63F4D}" presName="descendantArrow" presStyleLbl="bgAccFollowNode1" presStyleIdx="1" presStyleCnt="4" custLinFactNeighborX="2201" custLinFactNeighborY="1379"/>
      <dgm:spPr/>
    </dgm:pt>
    <dgm:pt modelId="{330D4A2B-147F-BA47-A3D6-7BC0A67F8F0D}" type="pres">
      <dgm:prSet presAssocID="{0E7DED7B-3C9F-4EE0-BDCB-C61669D0BAFC}" presName="sp" presStyleCnt="0"/>
      <dgm:spPr/>
    </dgm:pt>
    <dgm:pt modelId="{6E871E3D-6BEB-DF44-BE8B-0EEDABBC9EF8}" type="pres">
      <dgm:prSet presAssocID="{E8D2A6C2-3C76-4A38-A03E-6B7356C3897E}" presName="arrowAndChildren" presStyleCnt="0"/>
      <dgm:spPr/>
    </dgm:pt>
    <dgm:pt modelId="{55CF8AD5-FC2E-E34E-8F3F-8F312E7A288D}" type="pres">
      <dgm:prSet presAssocID="{E8D2A6C2-3C76-4A38-A03E-6B7356C3897E}" presName="parentTextArrow" presStyleLbl="node1" presStyleIdx="0" presStyleCnt="0"/>
      <dgm:spPr/>
    </dgm:pt>
    <dgm:pt modelId="{AACA012A-E666-544B-AD3D-4A332F50975A}" type="pres">
      <dgm:prSet presAssocID="{E8D2A6C2-3C76-4A38-A03E-6B7356C3897E}" presName="arrow" presStyleLbl="alignNode1" presStyleIdx="2" presStyleCnt="4"/>
      <dgm:spPr/>
    </dgm:pt>
    <dgm:pt modelId="{9FF00BA8-C52F-DB4D-874D-5B553F1BCEAC}" type="pres">
      <dgm:prSet presAssocID="{E8D2A6C2-3C76-4A38-A03E-6B7356C3897E}" presName="descendantArrow" presStyleLbl="bgAccFollowNode1" presStyleIdx="2" presStyleCnt="4"/>
      <dgm:spPr/>
    </dgm:pt>
    <dgm:pt modelId="{26E87A07-8F21-804F-A57C-7899ACB191F3}" type="pres">
      <dgm:prSet presAssocID="{3C00B488-DA40-4C11-9873-05BF44A02D34}" presName="sp" presStyleCnt="0"/>
      <dgm:spPr/>
    </dgm:pt>
    <dgm:pt modelId="{CE59C7B8-38DE-BA4C-B9BA-E456972B8D52}" type="pres">
      <dgm:prSet presAssocID="{D69DFD39-E971-467B-A36C-2E4DBB75F3AC}" presName="arrowAndChildren" presStyleCnt="0"/>
      <dgm:spPr/>
    </dgm:pt>
    <dgm:pt modelId="{CFC6EBA8-182A-B447-A9D3-F31B50D2EF0D}" type="pres">
      <dgm:prSet presAssocID="{D69DFD39-E971-467B-A36C-2E4DBB75F3AC}" presName="parentTextArrow" presStyleLbl="node1" presStyleIdx="0" presStyleCnt="0"/>
      <dgm:spPr/>
    </dgm:pt>
    <dgm:pt modelId="{F62CFE6D-7B70-694E-8206-498E01BB885C}" type="pres">
      <dgm:prSet presAssocID="{D69DFD39-E971-467B-A36C-2E4DBB75F3AC}" presName="arrow" presStyleLbl="alignNode1" presStyleIdx="3" presStyleCnt="4"/>
      <dgm:spPr/>
    </dgm:pt>
    <dgm:pt modelId="{EAFBB33C-F1ED-A047-B3EF-585917183D0D}" type="pres">
      <dgm:prSet presAssocID="{D69DFD39-E971-467B-A36C-2E4DBB75F3AC}" presName="descendantArrow" presStyleLbl="bgAccFollowNode1" presStyleIdx="3" presStyleCnt="4"/>
      <dgm:spPr/>
    </dgm:pt>
  </dgm:ptLst>
  <dgm:cxnLst>
    <dgm:cxn modelId="{14774C09-7D0E-4132-9F6D-D0E1B2C456ED}" srcId="{DBD46E75-34B0-45DE-9479-AD91D698102B}" destId="{DD3F5268-B424-4E4D-A55B-37F15BD63F4D}" srcOrd="2" destOrd="0" parTransId="{F5B0AB27-4FA8-4B72-A11E-F0CE1F0E0168}" sibTransId="{C213812F-A970-4CB9-BB96-43F8DA6E7ABE}"/>
    <dgm:cxn modelId="{59576A13-8D34-2C46-99EF-6A34EAABBB8C}" type="presOf" srcId="{C14882EC-3D4D-A345-951E-2961D7F5ED95}" destId="{6E8DD6EA-3942-C042-8E0E-5B9E8E0780FD}" srcOrd="0" destOrd="0" presId="urn:microsoft.com/office/officeart/2016/7/layout/VerticalDownArrowProcess"/>
    <dgm:cxn modelId="{3134A315-3F4D-AA49-AF9A-ACA915548E99}" type="presOf" srcId="{B46FF358-811E-4642-83DC-583D0275F6C1}" destId="{EAFBB33C-F1ED-A047-B3EF-585917183D0D}" srcOrd="0" destOrd="0" presId="urn:microsoft.com/office/officeart/2016/7/layout/VerticalDownArrowProcess"/>
    <dgm:cxn modelId="{3799FB1D-B91C-CA46-9EA1-C8BF7CC0B25C}" type="presOf" srcId="{C46A6CFA-02E9-6A4E-B67A-589E275002DB}" destId="{9FF00BA8-C52F-DB4D-874D-5B553F1BCEAC}" srcOrd="0" destOrd="1" presId="urn:microsoft.com/office/officeart/2016/7/layout/VerticalDownArrowProcess"/>
    <dgm:cxn modelId="{4B6EA025-3770-D047-B813-C056913505E2}" srcId="{E8D2A6C2-3C76-4A38-A03E-6B7356C3897E}" destId="{E1EBAF91-72AA-7B42-9A34-6DF9F634958B}" srcOrd="0" destOrd="0" parTransId="{2C075AC8-5883-BA4D-BCEC-C8AD605909C6}" sibTransId="{6076154C-9AAB-0A40-9028-A7497FAB3474}"/>
    <dgm:cxn modelId="{7552A52E-662A-2444-87E4-7C9AC2F0F7A7}" type="presOf" srcId="{D69DFD39-E971-467B-A36C-2E4DBB75F3AC}" destId="{F62CFE6D-7B70-694E-8206-498E01BB885C}" srcOrd="1" destOrd="0" presId="urn:microsoft.com/office/officeart/2016/7/layout/VerticalDownArrowProcess"/>
    <dgm:cxn modelId="{E60B6C35-E88E-6D47-B546-3C17F029985E}" type="presOf" srcId="{E58D6F57-5CB6-439F-8331-09A64B0F19BE}" destId="{AF5F5928-7A9A-2A4E-BA17-FE6DCC8A1E4B}" srcOrd="0" destOrd="0" presId="urn:microsoft.com/office/officeart/2016/7/layout/VerticalDownArrowProcess"/>
    <dgm:cxn modelId="{8A348536-23DE-144D-BBEF-AE12EA9022BC}" type="presOf" srcId="{E8D2A6C2-3C76-4A38-A03E-6B7356C3897E}" destId="{55CF8AD5-FC2E-E34E-8F3F-8F312E7A288D}" srcOrd="0" destOrd="0" presId="urn:microsoft.com/office/officeart/2016/7/layout/VerticalDownArrowProcess"/>
    <dgm:cxn modelId="{F564AC55-E907-1840-A0FD-3A08BE86FEB0}" type="presOf" srcId="{DD3F5268-B424-4E4D-A55B-37F15BD63F4D}" destId="{D2A0722F-A680-CD48-A09F-2852F1E66FAB}" srcOrd="1" destOrd="0" presId="urn:microsoft.com/office/officeart/2016/7/layout/VerticalDownArrowProcess"/>
    <dgm:cxn modelId="{7882E357-83E6-4233-A9A9-A3880EBAAA54}" srcId="{D69DFD39-E971-467B-A36C-2E4DBB75F3AC}" destId="{B46FF358-811E-4642-83DC-583D0275F6C1}" srcOrd="0" destOrd="0" parTransId="{F746AA22-19C1-4F5E-9235-B80CA9A255C7}" sibTransId="{8F80702B-8F1A-4065-9991-42556EB895EF}"/>
    <dgm:cxn modelId="{AD75E16A-FA0B-491F-B7BA-7C0F92B4C3A2}" srcId="{DBD46E75-34B0-45DE-9479-AD91D698102B}" destId="{E58D6F57-5CB6-439F-8331-09A64B0F19BE}" srcOrd="3" destOrd="0" parTransId="{44F57F72-3DB2-4FE6-8B72-33F4E0A31981}" sibTransId="{0ACFD49F-D595-4E61-AEE9-DADD5028C877}"/>
    <dgm:cxn modelId="{C169646F-C71A-9544-BC19-773BF3E6FC89}" type="presOf" srcId="{972644BF-2453-4002-9DDC-65B4E90D6C90}" destId="{EAFBB33C-F1ED-A047-B3EF-585917183D0D}" srcOrd="0" destOrd="1" presId="urn:microsoft.com/office/officeart/2016/7/layout/VerticalDownArrowProcess"/>
    <dgm:cxn modelId="{D38CE37F-9626-4198-AC85-6B52B8E492D4}" srcId="{DBD46E75-34B0-45DE-9479-AD91D698102B}" destId="{E8D2A6C2-3C76-4A38-A03E-6B7356C3897E}" srcOrd="1" destOrd="0" parTransId="{5146A4A5-46CA-4383-8BA1-0A9CB1901969}" sibTransId="{0E7DED7B-3C9F-4EE0-BDCB-C61669D0BAFC}"/>
    <dgm:cxn modelId="{C77C6187-2D5E-964F-9997-7012BCB61D29}" srcId="{DD3F5268-B424-4E4D-A55B-37F15BD63F4D}" destId="{C14882EC-3D4D-A345-951E-2961D7F5ED95}" srcOrd="0" destOrd="0" parTransId="{7BADA1D7-C0A5-424F-A849-98EE7F3306DB}" sibTransId="{496E5303-1D87-704B-BDBE-663CDDCF53D1}"/>
    <dgm:cxn modelId="{FF325299-D9D3-3C4A-A2D1-A74C0BF8B5C5}" type="presOf" srcId="{6B69906F-7FBC-5048-BFF6-8F98BBC563EE}" destId="{CB1D7946-7BD9-9F41-AD26-2456C10BD042}" srcOrd="0" destOrd="0" presId="urn:microsoft.com/office/officeart/2016/7/layout/VerticalDownArrowProcess"/>
    <dgm:cxn modelId="{0CF1869D-26E7-A243-90C2-A00DD936A08F}" srcId="{E8D2A6C2-3C76-4A38-A03E-6B7356C3897E}" destId="{C46A6CFA-02E9-6A4E-B67A-589E275002DB}" srcOrd="1" destOrd="0" parTransId="{877BB904-3705-FC42-940C-03ABC84AFF68}" sibTransId="{ECB85F5A-C546-8743-80BD-F14C3D918EDC}"/>
    <dgm:cxn modelId="{AE661A9F-653C-B948-808E-0E03B0E92864}" type="presOf" srcId="{D69DFD39-E971-467B-A36C-2E4DBB75F3AC}" destId="{CFC6EBA8-182A-B447-A9D3-F31B50D2EF0D}" srcOrd="0" destOrd="0" presId="urn:microsoft.com/office/officeart/2016/7/layout/VerticalDownArrowProcess"/>
    <dgm:cxn modelId="{0E8693B3-C623-5249-A6A6-846335EEFF4B}" type="presOf" srcId="{E1EBAF91-72AA-7B42-9A34-6DF9F634958B}" destId="{9FF00BA8-C52F-DB4D-874D-5B553F1BCEAC}" srcOrd="0" destOrd="0" presId="urn:microsoft.com/office/officeart/2016/7/layout/VerticalDownArrowProcess"/>
    <dgm:cxn modelId="{5FA60BD5-F6B3-2F4F-9322-F8AC34E2D2D0}" type="presOf" srcId="{DD3F5268-B424-4E4D-A55B-37F15BD63F4D}" destId="{B656914D-752C-0B40-B025-DAA1E43F7C2B}" srcOrd="0" destOrd="0" presId="urn:microsoft.com/office/officeart/2016/7/layout/VerticalDownArrowProcess"/>
    <dgm:cxn modelId="{62CE66E7-2FFC-8140-A9B6-AEBA849632D2}" type="presOf" srcId="{E8D2A6C2-3C76-4A38-A03E-6B7356C3897E}" destId="{AACA012A-E666-544B-AD3D-4A332F50975A}" srcOrd="1" destOrd="0" presId="urn:microsoft.com/office/officeart/2016/7/layout/VerticalDownArrowProcess"/>
    <dgm:cxn modelId="{BAD86BE8-4452-4733-B52C-8FE9A0A20ECE}" srcId="{DBD46E75-34B0-45DE-9479-AD91D698102B}" destId="{D69DFD39-E971-467B-A36C-2E4DBB75F3AC}" srcOrd="0" destOrd="0" parTransId="{F0D53583-A84E-48DF-B541-FEDA2BDA0E9E}" sibTransId="{3C00B488-DA40-4C11-9873-05BF44A02D34}"/>
    <dgm:cxn modelId="{25CB9AEF-978F-4927-8958-BC14761014D0}" srcId="{D69DFD39-E971-467B-A36C-2E4DBB75F3AC}" destId="{972644BF-2453-4002-9DDC-65B4E90D6C90}" srcOrd="1" destOrd="0" parTransId="{C71321A3-4015-4990-89CB-74E66ECD9EC1}" sibTransId="{58AD4C3C-A124-4D32-8B23-1D0AAD7FC86A}"/>
    <dgm:cxn modelId="{5D1D63FA-D0EC-0849-A4B4-AE3111ED6442}" type="presOf" srcId="{DBD46E75-34B0-45DE-9479-AD91D698102B}" destId="{F88FCD19-24EC-8D48-AC52-9F9B15EFBB8E}" srcOrd="0" destOrd="0" presId="urn:microsoft.com/office/officeart/2016/7/layout/VerticalDownArrowProcess"/>
    <dgm:cxn modelId="{87835FFF-DE04-1045-9A10-E6A1AE5492B2}" srcId="{E58D6F57-5CB6-439F-8331-09A64B0F19BE}" destId="{6B69906F-7FBC-5048-BFF6-8F98BBC563EE}" srcOrd="0" destOrd="0" parTransId="{DED6C2D8-E100-A54F-9730-670B323858B5}" sibTransId="{8E395960-2325-2B47-B565-BE1F0A5F40B2}"/>
    <dgm:cxn modelId="{22069182-CD0D-CC41-AE24-EA5B8E814FBD}" type="presParOf" srcId="{F88FCD19-24EC-8D48-AC52-9F9B15EFBB8E}" destId="{94C79B6A-C45B-B545-B0C2-CBC0B3A5F20F}" srcOrd="0" destOrd="0" presId="urn:microsoft.com/office/officeart/2016/7/layout/VerticalDownArrowProcess"/>
    <dgm:cxn modelId="{85424769-E48E-FA40-92BA-4A6C82BA7543}" type="presParOf" srcId="{94C79B6A-C45B-B545-B0C2-CBC0B3A5F20F}" destId="{AF5F5928-7A9A-2A4E-BA17-FE6DCC8A1E4B}" srcOrd="0" destOrd="0" presId="urn:microsoft.com/office/officeart/2016/7/layout/VerticalDownArrowProcess"/>
    <dgm:cxn modelId="{B4C5187F-5E5C-C84B-9D29-C90A5CC44BD3}" type="presParOf" srcId="{94C79B6A-C45B-B545-B0C2-CBC0B3A5F20F}" destId="{CB1D7946-7BD9-9F41-AD26-2456C10BD042}" srcOrd="1" destOrd="0" presId="urn:microsoft.com/office/officeart/2016/7/layout/VerticalDownArrowProcess"/>
    <dgm:cxn modelId="{82E23BF7-CC09-294B-B73E-0328B2A1CD18}" type="presParOf" srcId="{F88FCD19-24EC-8D48-AC52-9F9B15EFBB8E}" destId="{A3A18D81-8B8F-E243-AF0B-777CEE2E6547}" srcOrd="1" destOrd="0" presId="urn:microsoft.com/office/officeart/2016/7/layout/VerticalDownArrowProcess"/>
    <dgm:cxn modelId="{42847D7F-EF21-C54A-8A38-24EBDEA0A9C2}" type="presParOf" srcId="{F88FCD19-24EC-8D48-AC52-9F9B15EFBB8E}" destId="{8AC526C3-BA74-8848-B0C4-51639E6D3A23}" srcOrd="2" destOrd="0" presId="urn:microsoft.com/office/officeart/2016/7/layout/VerticalDownArrowProcess"/>
    <dgm:cxn modelId="{917239DF-0DDB-A141-8AC4-D6DE907D8FC8}" type="presParOf" srcId="{8AC526C3-BA74-8848-B0C4-51639E6D3A23}" destId="{B656914D-752C-0B40-B025-DAA1E43F7C2B}" srcOrd="0" destOrd="0" presId="urn:microsoft.com/office/officeart/2016/7/layout/VerticalDownArrowProcess"/>
    <dgm:cxn modelId="{E2ABF506-7C50-DF43-B8FE-B1739C68A36E}" type="presParOf" srcId="{8AC526C3-BA74-8848-B0C4-51639E6D3A23}" destId="{D2A0722F-A680-CD48-A09F-2852F1E66FAB}" srcOrd="1" destOrd="0" presId="urn:microsoft.com/office/officeart/2016/7/layout/VerticalDownArrowProcess"/>
    <dgm:cxn modelId="{41EBC027-3765-4042-BC8C-0F5CFD338DEC}" type="presParOf" srcId="{8AC526C3-BA74-8848-B0C4-51639E6D3A23}" destId="{6E8DD6EA-3942-C042-8E0E-5B9E8E0780FD}" srcOrd="2" destOrd="0" presId="urn:microsoft.com/office/officeart/2016/7/layout/VerticalDownArrowProcess"/>
    <dgm:cxn modelId="{1D380A61-2BEA-1540-A6AA-6F6BC33B2908}" type="presParOf" srcId="{F88FCD19-24EC-8D48-AC52-9F9B15EFBB8E}" destId="{330D4A2B-147F-BA47-A3D6-7BC0A67F8F0D}" srcOrd="3" destOrd="0" presId="urn:microsoft.com/office/officeart/2016/7/layout/VerticalDownArrowProcess"/>
    <dgm:cxn modelId="{E7F94E40-B160-B546-870E-1EA02F24AE51}" type="presParOf" srcId="{F88FCD19-24EC-8D48-AC52-9F9B15EFBB8E}" destId="{6E871E3D-6BEB-DF44-BE8B-0EEDABBC9EF8}" srcOrd="4" destOrd="0" presId="urn:microsoft.com/office/officeart/2016/7/layout/VerticalDownArrowProcess"/>
    <dgm:cxn modelId="{AF07DB6A-4406-6740-8926-53531F016ACB}" type="presParOf" srcId="{6E871E3D-6BEB-DF44-BE8B-0EEDABBC9EF8}" destId="{55CF8AD5-FC2E-E34E-8F3F-8F312E7A288D}" srcOrd="0" destOrd="0" presId="urn:microsoft.com/office/officeart/2016/7/layout/VerticalDownArrowProcess"/>
    <dgm:cxn modelId="{0CF5B41D-4553-CA4D-94AB-165A296DC3AF}" type="presParOf" srcId="{6E871E3D-6BEB-DF44-BE8B-0EEDABBC9EF8}" destId="{AACA012A-E666-544B-AD3D-4A332F50975A}" srcOrd="1" destOrd="0" presId="urn:microsoft.com/office/officeart/2016/7/layout/VerticalDownArrowProcess"/>
    <dgm:cxn modelId="{6FE63FDC-724E-D743-974E-2D4AD91433AB}" type="presParOf" srcId="{6E871E3D-6BEB-DF44-BE8B-0EEDABBC9EF8}" destId="{9FF00BA8-C52F-DB4D-874D-5B553F1BCEAC}" srcOrd="2" destOrd="0" presId="urn:microsoft.com/office/officeart/2016/7/layout/VerticalDownArrowProcess"/>
    <dgm:cxn modelId="{C68A58F0-A2A5-C847-ACEE-C0D299867037}" type="presParOf" srcId="{F88FCD19-24EC-8D48-AC52-9F9B15EFBB8E}" destId="{26E87A07-8F21-804F-A57C-7899ACB191F3}" srcOrd="5" destOrd="0" presId="urn:microsoft.com/office/officeart/2016/7/layout/VerticalDownArrowProcess"/>
    <dgm:cxn modelId="{A8F85566-A4DE-9B40-9370-00B72D53CECC}" type="presParOf" srcId="{F88FCD19-24EC-8D48-AC52-9F9B15EFBB8E}" destId="{CE59C7B8-38DE-BA4C-B9BA-E456972B8D52}" srcOrd="6" destOrd="0" presId="urn:microsoft.com/office/officeart/2016/7/layout/VerticalDownArrowProcess"/>
    <dgm:cxn modelId="{D1310668-1CF3-694F-8EB8-49962FFFAEEB}" type="presParOf" srcId="{CE59C7B8-38DE-BA4C-B9BA-E456972B8D52}" destId="{CFC6EBA8-182A-B447-A9D3-F31B50D2EF0D}" srcOrd="0" destOrd="0" presId="urn:microsoft.com/office/officeart/2016/7/layout/VerticalDownArrowProcess"/>
    <dgm:cxn modelId="{3CBE7C89-2058-CF49-9A80-248458AB5796}" type="presParOf" srcId="{CE59C7B8-38DE-BA4C-B9BA-E456972B8D52}" destId="{F62CFE6D-7B70-694E-8206-498E01BB885C}" srcOrd="1" destOrd="0" presId="urn:microsoft.com/office/officeart/2016/7/layout/VerticalDownArrowProcess"/>
    <dgm:cxn modelId="{FD03DA7D-F8BE-404E-B051-BD4389DACDF4}" type="presParOf" srcId="{CE59C7B8-38DE-BA4C-B9BA-E456972B8D52}" destId="{EAFBB33C-F1ED-A047-B3EF-585917183D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F5928-7A9A-2A4E-BA17-FE6DCC8A1E4B}">
      <dsp:nvSpPr>
        <dsp:cNvPr id="0" name=""/>
        <dsp:cNvSpPr/>
      </dsp:nvSpPr>
      <dsp:spPr>
        <a:xfrm>
          <a:off x="0" y="3838200"/>
          <a:ext cx="2628900" cy="839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Original research:</a:t>
          </a:r>
        </a:p>
      </dsp:txBody>
      <dsp:txXfrm>
        <a:off x="0" y="3838200"/>
        <a:ext cx="2628900" cy="839704"/>
      </dsp:txXfrm>
    </dsp:sp>
    <dsp:sp modelId="{CB1D7946-7BD9-9F41-AD26-2456C10BD042}">
      <dsp:nvSpPr>
        <dsp:cNvPr id="0" name=""/>
        <dsp:cNvSpPr/>
      </dsp:nvSpPr>
      <dsp:spPr>
        <a:xfrm>
          <a:off x="2628900" y="3838200"/>
          <a:ext cx="7886700" cy="83970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Project: “Using Data Mining To Predict Secondary School Student Performance” by Cortez and Silva in 2008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Method: binary classification (pass/fail), classification with 5 levels ( I very good </a:t>
          </a:r>
          <a:r>
            <a:rPr lang="en-US" sz="1400" kern="1200" dirty="0">
              <a:sym typeface="Wingdings" pitchFamily="2" charset="2"/>
            </a:rPr>
            <a:t> </a:t>
          </a:r>
          <a:r>
            <a:rPr lang="en-US" sz="1400" kern="1200" dirty="0"/>
            <a:t> V insufficient),  regression, with a numeric output that ranges between (0%) and (100%)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Result: students’ final grades can be predicted by the first and/or second school period grades and also other relevant features </a:t>
          </a:r>
        </a:p>
      </dsp:txBody>
      <dsp:txXfrm>
        <a:off x="2628900" y="3838200"/>
        <a:ext cx="7886700" cy="839704"/>
      </dsp:txXfrm>
    </dsp:sp>
    <dsp:sp modelId="{D2A0722F-A680-CD48-A09F-2852F1E66FAB}">
      <dsp:nvSpPr>
        <dsp:cNvPr id="0" name=""/>
        <dsp:cNvSpPr/>
      </dsp:nvSpPr>
      <dsp:spPr>
        <a:xfrm rot="10800000">
          <a:off x="0" y="255933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Implications:</a:t>
          </a:r>
        </a:p>
      </dsp:txBody>
      <dsp:txXfrm rot="-10800000">
        <a:off x="0" y="2559330"/>
        <a:ext cx="2628900" cy="839452"/>
      </dsp:txXfrm>
    </dsp:sp>
    <dsp:sp modelId="{6E8DD6EA-3942-C042-8E0E-5B9E8E0780FD}">
      <dsp:nvSpPr>
        <dsp:cNvPr id="0" name=""/>
        <dsp:cNvSpPr/>
      </dsp:nvSpPr>
      <dsp:spPr>
        <a:xfrm>
          <a:off x="2628900" y="2570906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type of courses can be offered to attract more students? Is it possible to predict student performance?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the factors that affect student achievement?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model </a:t>
          </a:r>
          <a:r>
            <a:rPr lang="en-US" sz="1400" kern="1200" dirty="0" err="1"/>
            <a:t>explorse</a:t>
          </a:r>
          <a:r>
            <a:rPr lang="en-US" sz="1400" kern="1200" dirty="0"/>
            <a:t> these similar questions but look further into demographic factors such as family support, romantic relationships, alcohol consumption, and internet access.</a:t>
          </a:r>
        </a:p>
      </dsp:txBody>
      <dsp:txXfrm>
        <a:off x="2628900" y="2570906"/>
        <a:ext cx="7886700" cy="839452"/>
      </dsp:txXfrm>
    </dsp:sp>
    <dsp:sp modelId="{AACA012A-E666-544B-AD3D-4A332F50975A}">
      <dsp:nvSpPr>
        <dsp:cNvPr id="0" name=""/>
        <dsp:cNvSpPr/>
      </dsp:nvSpPr>
      <dsp:spPr>
        <a:xfrm rot="10800000">
          <a:off x="0" y="128046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overview and source</a:t>
          </a:r>
        </a:p>
      </dsp:txBody>
      <dsp:txXfrm rot="-10800000">
        <a:off x="0" y="1280460"/>
        <a:ext cx="2628900" cy="839452"/>
      </dsp:txXfrm>
    </dsp:sp>
    <dsp:sp modelId="{9FF00BA8-C52F-DB4D-874D-5B553F1BCEAC}">
      <dsp:nvSpPr>
        <dsp:cNvPr id="0" name=""/>
        <dsp:cNvSpPr/>
      </dsp:nvSpPr>
      <dsp:spPr>
        <a:xfrm>
          <a:off x="2628900" y="128046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1,044 instances (students) including 395 Mathematics class students and 649 Portuguese language class students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33 features</a:t>
          </a:r>
        </a:p>
      </dsp:txBody>
      <dsp:txXfrm>
        <a:off x="2628900" y="1280460"/>
        <a:ext cx="7886700" cy="839452"/>
      </dsp:txXfrm>
    </dsp:sp>
    <dsp:sp modelId="{F62CFE6D-7B70-694E-8206-498E01BB885C}">
      <dsp:nvSpPr>
        <dsp:cNvPr id="0" name=""/>
        <dsp:cNvSpPr/>
      </dsp:nvSpPr>
      <dsp:spPr>
        <a:xfrm rot="10800000">
          <a:off x="0" y="159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Problem:</a:t>
          </a:r>
        </a:p>
      </dsp:txBody>
      <dsp:txXfrm rot="-10800000">
        <a:off x="0" y="1590"/>
        <a:ext cx="2628900" cy="839452"/>
      </dsp:txXfrm>
    </dsp:sp>
    <dsp:sp modelId="{EAFBB33C-F1ED-A047-B3EF-585917183D0D}">
      <dsp:nvSpPr>
        <dsp:cNvPr id="0" name=""/>
        <dsp:cNvSpPr/>
      </dsp:nvSpPr>
      <dsp:spPr>
        <a:xfrm>
          <a:off x="2628900" y="159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Regression: predict students’ final scores (continuous, integer values from 0 to 20) using first and second period grades and other social, economic, and education factors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Classification: classify students’ final performance (categorical values ‘good’, ‘fair’, ‘poor’) using first and second period grades and other social, economic, and education factors</a:t>
          </a:r>
        </a:p>
      </dsp:txBody>
      <dsp:txXfrm>
        <a:off x="2628900" y="1590"/>
        <a:ext cx="7886700" cy="83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21:40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16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5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1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ieptba/data1030_project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0B13-1CFF-E144-BB7A-9CC98EC0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836249"/>
            <a:ext cx="4253162" cy="25923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PREDICTING PORTUGESE SECONDARY SCHOOL STUDENT PERFORMANCE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24EB-FE98-B74C-B552-B3C80C04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/>
              <a:t>ANNIE PHAN (Banner ID: B01309278)</a:t>
            </a:r>
            <a:endParaRPr lang="en-US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B7B2-2454-45CF-A561-0BC5F15F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r="148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C89C2-0E3D-644E-A853-8828602A8A6F}"/>
              </a:ext>
            </a:extLst>
          </p:cNvPr>
          <p:cNvSpPr/>
          <p:nvPr/>
        </p:nvSpPr>
        <p:spPr>
          <a:xfrm>
            <a:off x="890338" y="3343562"/>
            <a:ext cx="3734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hlinkClick r:id="rId3"/>
              </a:rPr>
              <a:t>https://github.com/annieptba/data1030_project.git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3. METHODS – machine LEARNIJG MODELS &amp; FEATURE IMPORTANCES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Target variable: final score</a:t>
            </a:r>
          </a:p>
          <a:p>
            <a:r>
              <a:rPr lang="en-US" dirty="0"/>
              <a:t>Basic split: 60% of the data in train, 40% validation, and 40% set because the dataset is IID.</a:t>
            </a:r>
          </a:p>
          <a:p>
            <a:r>
              <a:rPr lang="en-US" dirty="0"/>
              <a:t>626 points in the train set, 209 in the validation and 209 in the test 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1AC588-63CA-154F-ACA0-7A7BD3888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59"/>
          <a:stretch/>
        </p:blipFill>
        <p:spPr>
          <a:xfrm>
            <a:off x="6099048" y="2435409"/>
            <a:ext cx="5458968" cy="19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4. RESULTS –MODEL PERFORMANCE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73" y="55631"/>
            <a:ext cx="7592303" cy="29872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highest accuracy from Model 1 because the algo have more score information to leverage from to predict the performance, accuracy score erodes over Model 2 and Model 3 because the algo have less score information to predict from.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Model 2 performs pretty well, and its results fit into an academic context because it allows schools and teachers to identify weak students early on to take necessary actions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7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4. RESULTS – FEATURE IMPORTANCES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73" y="55631"/>
            <a:ext cx="6966451" cy="29872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only apply encoders to the columns that haven’t been processed yet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apply the </a:t>
            </a:r>
            <a:r>
              <a:rPr lang="en-US" sz="2000" dirty="0" err="1">
                <a:solidFill>
                  <a:schemeClr val="bg1"/>
                </a:solidFill>
              </a:rPr>
              <a:t>MixMaxEncoder</a:t>
            </a:r>
            <a:r>
              <a:rPr lang="en-US" sz="2000" dirty="0">
                <a:solidFill>
                  <a:schemeClr val="bg1"/>
                </a:solidFill>
              </a:rPr>
              <a:t> to the ‘age’ and ‘absences’ columns because they both have bounded features (‘age’ ranges from 15 to 22 and ‘absences’ ranges from 0 to 93)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apply the One Hot encoders to the categorical columns that have ‘yes’-‘no’ features because they haven’t been encoded yet (the 'school', 'sex', 'age',' address', '</a:t>
            </a:r>
            <a:r>
              <a:rPr lang="en-US" sz="2000" dirty="0" err="1">
                <a:solidFill>
                  <a:schemeClr val="bg1"/>
                </a:solidFill>
              </a:rPr>
              <a:t>family_size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parents_status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mother_job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father_job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reason','guardian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school_support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family_support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paid_classes</a:t>
            </a:r>
            <a:r>
              <a:rPr lang="en-US" sz="2000" dirty="0">
                <a:solidFill>
                  <a:schemeClr val="bg1"/>
                </a:solidFill>
              </a:rPr>
              <a:t>',' activities', 'nursery', '</a:t>
            </a:r>
            <a:r>
              <a:rPr lang="en-US" sz="2000" dirty="0" err="1">
                <a:solidFill>
                  <a:schemeClr val="bg1"/>
                </a:solidFill>
              </a:rPr>
              <a:t>desire_higher_edu</a:t>
            </a:r>
            <a:r>
              <a:rPr lang="en-US" sz="2000" dirty="0">
                <a:solidFill>
                  <a:schemeClr val="bg1"/>
                </a:solidFill>
              </a:rPr>
              <a:t>', 'internet', 'romantic' columns).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4. RESULTS – CONFUSION MATRIX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73" y="55631"/>
            <a:ext cx="6966451" cy="29872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only apply encoders to the columns that haven’t been processed yet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apply the </a:t>
            </a:r>
            <a:r>
              <a:rPr lang="en-US" sz="2000" dirty="0" err="1">
                <a:solidFill>
                  <a:schemeClr val="bg1"/>
                </a:solidFill>
              </a:rPr>
              <a:t>MixMaxEncoder</a:t>
            </a:r>
            <a:r>
              <a:rPr lang="en-US" sz="2000" dirty="0">
                <a:solidFill>
                  <a:schemeClr val="bg1"/>
                </a:solidFill>
              </a:rPr>
              <a:t> to the ‘age’ and ‘absences’ columns because they both have bounded features (‘age’ ranges from 15 to 22 and ‘absences’ ranges from 0 to 93)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apply the One Hot encoders to the categorical columns that have ‘yes’-‘no’ features because they haven’t been encoded yet (the 'school', 'sex', 'age',' address', '</a:t>
            </a:r>
            <a:r>
              <a:rPr lang="en-US" sz="2000" dirty="0" err="1">
                <a:solidFill>
                  <a:schemeClr val="bg1"/>
                </a:solidFill>
              </a:rPr>
              <a:t>family_size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parents_status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mother_job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father_job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reason','guardian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school_support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family_support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paid_classes</a:t>
            </a:r>
            <a:r>
              <a:rPr lang="en-US" sz="2000" dirty="0">
                <a:solidFill>
                  <a:schemeClr val="bg1"/>
                </a:solidFill>
              </a:rPr>
              <a:t>',' activities', 'nursery', '</a:t>
            </a:r>
            <a:r>
              <a:rPr lang="en-US" sz="2000" dirty="0" err="1">
                <a:solidFill>
                  <a:schemeClr val="bg1"/>
                </a:solidFill>
              </a:rPr>
              <a:t>desire_higher_edu</a:t>
            </a:r>
            <a:r>
              <a:rPr lang="en-US" sz="2000" dirty="0">
                <a:solidFill>
                  <a:schemeClr val="bg1"/>
                </a:solidFill>
              </a:rPr>
              <a:t>', 'internet', 'romantic' columns).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608-C4E2-A545-8258-792A8E07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1E35-FF66-FC46-9568-49F5335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EDA</a:t>
            </a:r>
            <a:br>
              <a:rPr lang="en-US" dirty="0"/>
            </a:br>
            <a:r>
              <a:rPr lang="en-US" dirty="0"/>
              <a:t>3. Methods</a:t>
            </a:r>
          </a:p>
          <a:p>
            <a:r>
              <a:rPr lang="en-US" dirty="0"/>
              <a:t>4. Results</a:t>
            </a:r>
          </a:p>
          <a:p>
            <a:r>
              <a:rPr lang="en-US" dirty="0"/>
              <a:t>5. Outlook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7949-C0D2-144A-8C92-E7FFFC16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A7F1-B4AC-8C4A-820C-FC9CEAC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6671" cy="794204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AB96C6"/>
                </a:solidFill>
              </a:rPr>
              <a:t>1. 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2872214-2952-410C-93B8-A887B500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141150"/>
              </p:ext>
            </p:extLst>
          </p:nvPr>
        </p:nvGraphicFramePr>
        <p:xfrm>
          <a:off x="838200" y="1502229"/>
          <a:ext cx="10515600" cy="467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61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C930AD-D4FC-482F-B9FE-D6AC10E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3986-7FF8-0D49-8AD2-97CDB683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4214"/>
            <a:ext cx="3383280" cy="1600200"/>
          </a:xfrm>
        </p:spPr>
        <p:txBody>
          <a:bodyPr anchor="ctr">
            <a:normAutofit fontScale="90000"/>
          </a:bodyPr>
          <a:lstStyle/>
          <a:p>
            <a:r>
              <a:rPr lang="en-US" sz="4600" dirty="0"/>
              <a:t>2. EDA – final grades and pass fail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572" y="73421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0679-D3CD-8441-9C97-EED30930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216" y="734214"/>
            <a:ext cx="7503032" cy="24936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More students have a higher Portuguese score than Math scores. This poses questions about Math vs Portuguese teaching level of Portuguese </a:t>
            </a:r>
            <a:r>
              <a:rPr lang="en-US" sz="2400" dirty="0" err="1"/>
              <a:t>schoolss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 % of students who fail is quite high: 32.9% for Math and 15.4% for Portuguese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60F24-DE6D-2144-BA6E-70616F92B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854" y="3358692"/>
            <a:ext cx="7675755" cy="284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2233-4896-BD4D-B3F6-9DE3CA663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" y="3732550"/>
            <a:ext cx="3848268" cy="25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D65-9D5F-F447-8650-198FA2A9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EDA – PASS FAIL STATUS AND ABSENCES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013C0-2064-3A49-89F4-F5C88DC473DC}"/>
              </a:ext>
            </a:extLst>
          </p:cNvPr>
          <p:cNvSpPr/>
          <p:nvPr/>
        </p:nvSpPr>
        <p:spPr>
          <a:xfrm>
            <a:off x="839788" y="1821660"/>
            <a:ext cx="52324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Students have more absences in Math than Portuguese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students may be less interested or struggle more with this subject</a:t>
            </a:r>
            <a:r>
              <a:rPr lang="en-US" sz="2000" dirty="0"/>
              <a:t>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students who had higher absences were able to pass Portuguese than Math, which again suggests that Math is harder than Portuguese for the students</a:t>
            </a:r>
            <a:r>
              <a:rPr lang="en-US" sz="2000" dirty="0"/>
              <a:t> </a:t>
            </a:r>
            <a:endParaRPr lang="en-US" sz="2000" b="1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5D0913D-6240-0346-B815-DB83C53CC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4" y="3331400"/>
            <a:ext cx="10718771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3596F-86CE-EC48-A299-BD152839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1392872"/>
          </a:xfrm>
        </p:spPr>
        <p:txBody>
          <a:bodyPr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why students are absent more in Math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or if they are struggling with the subject,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can be done to improve </a:t>
            </a:r>
          </a:p>
        </p:txBody>
      </p:sp>
    </p:spTree>
    <p:extLst>
      <p:ext uri="{BB962C8B-B14F-4D97-AF65-F5344CB8AC3E}">
        <p14:creationId xmlns:p14="http://schemas.microsoft.com/office/powerpoint/2010/main" val="308227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A38BD-1668-7D42-8AE2-7F0F06A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2. EDA - BOXPLOTS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B3D06-308B-45B4-A2F0-46555DB2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1" y="379476"/>
            <a:ext cx="7703984" cy="2414016"/>
          </a:xfrm>
        </p:spPr>
        <p:txBody>
          <a:bodyPr anchor="ctr">
            <a:noAutofit/>
          </a:bodyPr>
          <a:lstStyle/>
          <a:p>
            <a:r>
              <a:rPr lang="en-US" sz="1800" dirty="0"/>
              <a:t>demonstrate final grades across measures of distributions of students' weekend and weekday alcohol consumption, classified by gender. </a:t>
            </a:r>
          </a:p>
          <a:p>
            <a:r>
              <a:rPr lang="en-US" sz="1800" dirty="0"/>
              <a:t>students who have less alcohol consumption tend to get higher grades and vice versa</a:t>
            </a:r>
          </a:p>
          <a:p>
            <a:r>
              <a:rPr lang="en-US" sz="1800" dirty="0"/>
              <a:t>more male students consume alcohol than female students</a:t>
            </a:r>
          </a:p>
          <a:p>
            <a:r>
              <a:rPr lang="en-US" sz="1800" dirty="0"/>
              <a:t>drink significantly more on the weekend than weekday</a:t>
            </a:r>
          </a:p>
          <a:p>
            <a:r>
              <a:rPr lang="en-US" sz="1800" dirty="0"/>
              <a:t>some intervention and educational efforts should be executed to teach students about appropriate drink habits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57D1D6-419E-6340-95F5-1673CEB7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0" y="2737485"/>
            <a:ext cx="4960620" cy="3968496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7A66EA6-1F31-304F-B922-51CECBF4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76" y="2681478"/>
            <a:ext cx="496062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0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255B-E996-CD4D-A38F-B975E77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2. EDA – SCATTER MATRIX</a:t>
            </a:r>
            <a:endParaRPr lang="en-US" sz="56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684E9-489C-4214-920F-766C7BA1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a strong positive relationship between the 1st and 2nd period scores and final scores, signaling that score prediction can be quite accurate. </a:t>
            </a:r>
          </a:p>
          <a:p>
            <a:r>
              <a:rPr lang="en-US" dirty="0"/>
              <a:t>relationships between final scores and other variables aren't s obvious.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E8CC2CB-7156-4C4F-852D-F3BB12A1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760929"/>
            <a:ext cx="5458968" cy="53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CF0E6-0798-014B-B9EB-9B72B330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6600" dirty="0"/>
              <a:t>2. EDA - CORRELATION HEATMAP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3">
            <a:extLst>
              <a:ext uri="{FF2B5EF4-FFF2-40B4-BE49-F238E27FC236}">
                <a16:creationId xmlns:a16="http://schemas.microsoft.com/office/drawing/2014/main" id="{0B747BB9-DDA1-4C39-8131-802DAC04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3" y="2634081"/>
            <a:ext cx="5036197" cy="3898550"/>
          </a:xfrm>
        </p:spPr>
        <p:txBody>
          <a:bodyPr>
            <a:noAutofit/>
          </a:bodyPr>
          <a:lstStyle/>
          <a:p>
            <a:r>
              <a:rPr lang="en-US" sz="2000" dirty="0"/>
              <a:t>a strong positive relationship between the 1st and 2nd period scores and final scores, signaling that score prediction can be quite accurate</a:t>
            </a:r>
          </a:p>
          <a:p>
            <a:r>
              <a:rPr lang="en-US" sz="2000" dirty="0"/>
              <a:t>final scores also seem to have quite strong positive relationships with the mother and father's education and study time </a:t>
            </a:r>
          </a:p>
          <a:p>
            <a:r>
              <a:rPr lang="en-US" sz="2000" dirty="0"/>
              <a:t>other positive but weaker relationships between finals cores and other variables include family quality and free time</a:t>
            </a:r>
          </a:p>
          <a:p>
            <a:r>
              <a:rPr lang="en-US" sz="2000" dirty="0"/>
              <a:t>a negative relationship between final age and scores, which can be because the materials get harder</a:t>
            </a:r>
          </a:p>
          <a:p>
            <a:r>
              <a:rPr lang="en-US" sz="2000" dirty="0"/>
              <a:t>a weak negative relationship between health and final scores, raising concerns about mental health.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646152-94CF-2649-8290-781126747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76277" y="0"/>
            <a:ext cx="6517762" cy="649806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222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23" y="4541755"/>
            <a:ext cx="4020310" cy="2177186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3. METHODS –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PREPARATION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199" y="4489743"/>
            <a:ext cx="6894576" cy="21625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Merge two datasets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Create ‘</a:t>
            </a:r>
            <a:r>
              <a:rPr lang="en-US" sz="2000" dirty="0" err="1">
                <a:solidFill>
                  <a:schemeClr val="bg1"/>
                </a:solidFill>
              </a:rPr>
              <a:t>final_grade</a:t>
            </a:r>
            <a:r>
              <a:rPr lang="en-US" sz="2000" dirty="0">
                <a:solidFill>
                  <a:schemeClr val="bg1"/>
                </a:solidFill>
              </a:rPr>
              <a:t>” column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good’ performance if score from 15 to 20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‘fair’ performance  if score from 10 to 14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‘poor’ performance if score below 9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B1358DF-BA09-5845-AA59-03D64B31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2" y="452752"/>
            <a:ext cx="11460372" cy="160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93831-AF24-B64B-916B-2A28AADF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2" y="2509954"/>
            <a:ext cx="11599522" cy="11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54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5E8E2"/>
      </a:lt2>
      <a:accent1>
        <a:srgbClr val="AB96C6"/>
      </a:accent1>
      <a:accent2>
        <a:srgbClr val="B17FBA"/>
      </a:accent2>
      <a:accent3>
        <a:srgbClr val="C696BA"/>
      </a:accent3>
      <a:accent4>
        <a:srgbClr val="BA7F92"/>
      </a:accent4>
      <a:accent5>
        <a:srgbClr val="C49792"/>
      </a:accent5>
      <a:accent6>
        <a:srgbClr val="BA9D7F"/>
      </a:accent6>
      <a:hlink>
        <a:srgbClr val="738A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1095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The Hand Bold</vt:lpstr>
      <vt:lpstr>The Serif Hand Black</vt:lpstr>
      <vt:lpstr>Wingdings</vt:lpstr>
      <vt:lpstr>SketchyVTI</vt:lpstr>
      <vt:lpstr>PREDICTING PORTUGESE SECONDARY SCHOOL STUDENT PERFORMANCE </vt:lpstr>
      <vt:lpstr>CONTENT OVERVIEW</vt:lpstr>
      <vt:lpstr>1. Introduction</vt:lpstr>
      <vt:lpstr>2. EDA – final grades and pass fail overview</vt:lpstr>
      <vt:lpstr>2. EDA – PASS FAIL STATUS AND ABSENCES</vt:lpstr>
      <vt:lpstr>2. EDA - BOXPLOTS</vt:lpstr>
      <vt:lpstr>2. EDA – SCATTER MATRIX</vt:lpstr>
      <vt:lpstr>2. EDA - CORRELATION HEATMAP</vt:lpstr>
      <vt:lpstr>3. METHODS –  PREPARATION</vt:lpstr>
      <vt:lpstr>3. METHODS – machine LEARNIJG MODELS &amp; FEATURE IMPORTANCES</vt:lpstr>
      <vt:lpstr>4. RESULTS –MODEL PERFORMANCE</vt:lpstr>
      <vt:lpstr>4. RESULTS – FEATURE IMPORTANCES</vt:lpstr>
      <vt:lpstr>4. RESULTS –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PORTUGESE SECONDARY SCHOOL STUDENT PERFORMANCE </dc:title>
  <dc:creator>Annie Phan</dc:creator>
  <cp:lastModifiedBy>Annie Phan</cp:lastModifiedBy>
  <cp:revision>8</cp:revision>
  <dcterms:created xsi:type="dcterms:W3CDTF">2020-10-14T01:31:08Z</dcterms:created>
  <dcterms:modified xsi:type="dcterms:W3CDTF">2020-11-30T23:15:38Z</dcterms:modified>
</cp:coreProperties>
</file>