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25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54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kollam</c:v>
                </c:pt>
                <c:pt idx="1">
                  <c:v>pathanathitta</c:v>
                </c:pt>
                <c:pt idx="2">
                  <c:v>alappuzha</c:v>
                </c:pt>
                <c:pt idx="3">
                  <c:v>kottayam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96</c:v>
                </c:pt>
                <c:pt idx="1">
                  <c:v>57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90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KOLLAM</c:v>
                </c:pt>
                <c:pt idx="1">
                  <c:v>PATHANAMTHITTA</c:v>
                </c:pt>
                <c:pt idx="2">
                  <c:v>ALAPPUZHA</c:v>
                </c:pt>
                <c:pt idx="3">
                  <c:v>KOTTAYAM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95</c:v>
                </c:pt>
                <c:pt idx="2">
                  <c:v>99</c:v>
                </c:pt>
                <c:pt idx="3">
                  <c:v>1.2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view3D>
      <c:perspective val="30"/>
    </c:view3D>
    <c:plotArea>
      <c:layout/>
      <c:surface3DChart>
        <c:ser>
          <c:idx val="0"/>
          <c:order val="0"/>
          <c:tx>
            <c:strRef>
              <c:f>Sheet1!$B$1</c:f>
              <c:strCache>
                <c:ptCount val="1"/>
                <c:pt idx="0">
                  <c:v>99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russian</c:v>
                </c:pt>
                <c:pt idx="2">
                  <c:v>arab</c:v>
                </c:pt>
                <c:pt idx="3">
                  <c:v>persian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75</c:v>
                </c:pt>
                <c:pt idx="2">
                  <c:v>65</c:v>
                </c:pt>
                <c:pt idx="3">
                  <c:v>55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100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russian</c:v>
                </c:pt>
                <c:pt idx="2">
                  <c:v>arab</c:v>
                </c:pt>
                <c:pt idx="3">
                  <c:v>persian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89</c:v>
                </c:pt>
                <c:pt idx="1">
                  <c:v>41</c:v>
                </c:pt>
                <c:pt idx="2">
                  <c:v>32</c:v>
                </c:pt>
                <c:pt idx="3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992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russian</c:v>
                </c:pt>
                <c:pt idx="2">
                  <c:v>arab</c:v>
                </c:pt>
                <c:pt idx="3">
                  <c:v>persian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66</c:v>
                </c:pt>
                <c:pt idx="2">
                  <c:v>88</c:v>
                </c:pt>
                <c:pt idx="3">
                  <c:v>32</c:v>
                </c:pt>
              </c:numCache>
            </c:numRef>
          </c:val>
        </c:ser>
        <c:bandFmts/>
        <c:axId val="103158144"/>
        <c:axId val="103160448"/>
        <c:axId val="12337152"/>
      </c:surface3DChart>
      <c:catAx>
        <c:axId val="103158144"/>
        <c:scaling>
          <c:orientation val="minMax"/>
        </c:scaling>
        <c:axPos val="b"/>
        <c:tickLblPos val="nextTo"/>
        <c:crossAx val="103160448"/>
        <c:crosses val="autoZero"/>
        <c:auto val="1"/>
        <c:lblAlgn val="ctr"/>
        <c:lblOffset val="100"/>
      </c:catAx>
      <c:valAx>
        <c:axId val="103160448"/>
        <c:scaling>
          <c:orientation val="minMax"/>
        </c:scaling>
        <c:axPos val="l"/>
        <c:majorGridlines/>
        <c:numFmt formatCode="General" sourceLinked="1"/>
        <c:tickLblPos val="nextTo"/>
        <c:crossAx val="103158144"/>
        <c:crosses val="autoZero"/>
        <c:crossBetween val="midCat"/>
      </c:valAx>
      <c:serAx>
        <c:axId val="12337152"/>
        <c:scaling>
          <c:orientation val="minMax"/>
        </c:scaling>
        <c:axPos val="b"/>
        <c:tickLblPos val="nextTo"/>
        <c:crossAx val="103160448"/>
        <c:crosses val="autoZero"/>
      </c:serAx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7628-1A16-46AF-B6EF-B44A412B466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654F1423-A1CD-44C6-8D22-2BE744D714C7}">
      <dgm:prSet phldrT="[Text]"/>
      <dgm:spPr/>
      <dgm:t>
        <a:bodyPr/>
        <a:lstStyle/>
        <a:p>
          <a:r>
            <a:rPr lang="en-US" b="1" i="1" u="sng" dirty="0" err="1" smtClean="0">
              <a:latin typeface="Broadway" pitchFamily="82" charset="0"/>
            </a:rPr>
            <a:t>Specialities</a:t>
          </a:r>
          <a:endParaRPr lang="en-US" b="1" i="1" u="sng" dirty="0">
            <a:latin typeface="Broadway" pitchFamily="82" charset="0"/>
          </a:endParaRPr>
        </a:p>
      </dgm:t>
    </dgm:pt>
    <dgm:pt modelId="{3BB0345C-24FB-4F9E-A79D-930891BEA49A}" type="parTrans" cxnId="{400208F7-A9C4-4C8A-A56F-0A90A610B603}">
      <dgm:prSet/>
      <dgm:spPr/>
      <dgm:t>
        <a:bodyPr/>
        <a:lstStyle/>
        <a:p>
          <a:endParaRPr lang="en-US"/>
        </a:p>
      </dgm:t>
    </dgm:pt>
    <dgm:pt modelId="{FFDA790A-7038-49D8-A840-32034342069D}" type="sibTrans" cxnId="{400208F7-A9C4-4C8A-A56F-0A90A610B603}">
      <dgm:prSet/>
      <dgm:spPr/>
      <dgm:t>
        <a:bodyPr/>
        <a:lstStyle/>
        <a:p>
          <a:endParaRPr lang="en-US"/>
        </a:p>
      </dgm:t>
    </dgm:pt>
    <dgm:pt modelId="{31DD3E18-A93B-428F-A61D-F1167DCCC44C}">
      <dgm:prSet phldrT="[Text]"/>
      <dgm:spPr/>
      <dgm:t>
        <a:bodyPr/>
        <a:lstStyle/>
        <a:p>
          <a:r>
            <a:rPr lang="en-US" dirty="0" smtClean="0">
              <a:latin typeface="Bauhaus 93" pitchFamily="82" charset="0"/>
            </a:rPr>
            <a:t>ENGLISH-Germanic language</a:t>
          </a:r>
          <a:endParaRPr lang="en-US" dirty="0">
            <a:latin typeface="Bauhaus 93" pitchFamily="82" charset="0"/>
          </a:endParaRPr>
        </a:p>
      </dgm:t>
    </dgm:pt>
    <dgm:pt modelId="{CE9E221E-2F09-4E44-ACBF-5BF2CCA90597}" type="parTrans" cxnId="{88C01AE4-7B62-43D6-946B-56016585DAC2}">
      <dgm:prSet/>
      <dgm:spPr/>
      <dgm:t>
        <a:bodyPr/>
        <a:lstStyle/>
        <a:p>
          <a:endParaRPr lang="en-US"/>
        </a:p>
      </dgm:t>
    </dgm:pt>
    <dgm:pt modelId="{B81386CC-7E10-40BE-A86C-3A8DE56197AF}" type="sibTrans" cxnId="{88C01AE4-7B62-43D6-946B-56016585DAC2}">
      <dgm:prSet/>
      <dgm:spPr/>
      <dgm:t>
        <a:bodyPr/>
        <a:lstStyle/>
        <a:p>
          <a:endParaRPr lang="en-US"/>
        </a:p>
      </dgm:t>
    </dgm:pt>
    <dgm:pt modelId="{0353ECF0-47E3-4B06-B1D0-4C982137C6C2}">
      <dgm:prSet phldrT="[Text]"/>
      <dgm:spPr/>
      <dgm:t>
        <a:bodyPr/>
        <a:lstStyle/>
        <a:p>
          <a:r>
            <a:rPr lang="en-US" dirty="0" smtClean="0">
              <a:latin typeface="Bodoni MT Black" pitchFamily="18" charset="0"/>
            </a:rPr>
            <a:t>MALAYALAM-Dravidian language</a:t>
          </a:r>
          <a:endParaRPr lang="en-US" dirty="0">
            <a:latin typeface="Bodoni MT Black" pitchFamily="18" charset="0"/>
          </a:endParaRPr>
        </a:p>
      </dgm:t>
    </dgm:pt>
    <dgm:pt modelId="{E85FB146-83D8-47A3-962B-A41D340319AE}" type="parTrans" cxnId="{1B86833D-27AF-487D-BDE9-C8750EB898DA}">
      <dgm:prSet/>
      <dgm:spPr/>
      <dgm:t>
        <a:bodyPr/>
        <a:lstStyle/>
        <a:p>
          <a:endParaRPr lang="en-US"/>
        </a:p>
      </dgm:t>
    </dgm:pt>
    <dgm:pt modelId="{55C61619-0D6D-4333-91A4-803CB918BD64}" type="sibTrans" cxnId="{1B86833D-27AF-487D-BDE9-C8750EB898DA}">
      <dgm:prSet/>
      <dgm:spPr/>
      <dgm:t>
        <a:bodyPr/>
        <a:lstStyle/>
        <a:p>
          <a:endParaRPr lang="en-US"/>
        </a:p>
      </dgm:t>
    </dgm:pt>
    <dgm:pt modelId="{C6EC3F55-A3BC-43C0-A92D-620F76817240}" type="pres">
      <dgm:prSet presAssocID="{EC6E7628-1A16-46AF-B6EF-B44A412B4668}" presName="Name0" presStyleCnt="0">
        <dgm:presLayoutVars>
          <dgm:dir/>
          <dgm:animLvl val="lvl"/>
          <dgm:resizeHandles val="exact"/>
        </dgm:presLayoutVars>
      </dgm:prSet>
      <dgm:spPr/>
    </dgm:pt>
    <dgm:pt modelId="{93E716FC-94E2-4714-9C11-6D338A097C6F}" type="pres">
      <dgm:prSet presAssocID="{654F1423-A1CD-44C6-8D22-2BE744D714C7}" presName="Name8" presStyleCnt="0"/>
      <dgm:spPr/>
    </dgm:pt>
    <dgm:pt modelId="{D25A0176-A728-4EE9-B3F4-9BBF177114E6}" type="pres">
      <dgm:prSet presAssocID="{654F1423-A1CD-44C6-8D22-2BE744D714C7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A4A014-FAD0-45F0-BDBB-A8E6115D1388}" type="pres">
      <dgm:prSet presAssocID="{654F1423-A1CD-44C6-8D22-2BE744D714C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4F7CA-6759-4A47-A560-2929D7E65090}" type="pres">
      <dgm:prSet presAssocID="{31DD3E18-A93B-428F-A61D-F1167DCCC44C}" presName="Name8" presStyleCnt="0"/>
      <dgm:spPr/>
    </dgm:pt>
    <dgm:pt modelId="{2F14461C-DA9B-4849-AC21-E2CDD784650C}" type="pres">
      <dgm:prSet presAssocID="{31DD3E18-A93B-428F-A61D-F1167DCCC44C}" presName="level" presStyleLbl="node1" presStyleIdx="1" presStyleCnt="3" custLinFactNeighborX="1052" custLinFactNeighborY="35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B01A2-ED43-4D1F-BD8D-D9D90B7EF41B}" type="pres">
      <dgm:prSet presAssocID="{31DD3E18-A93B-428F-A61D-F1167DCCC44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0692A1-AA7D-4347-A7CE-CEC4C0BC20E0}" type="pres">
      <dgm:prSet presAssocID="{0353ECF0-47E3-4B06-B1D0-4C982137C6C2}" presName="Name8" presStyleCnt="0"/>
      <dgm:spPr/>
    </dgm:pt>
    <dgm:pt modelId="{8FEB5A3B-C141-42CE-BDC2-F83EEC76B6F3}" type="pres">
      <dgm:prSet presAssocID="{0353ECF0-47E3-4B06-B1D0-4C982137C6C2}" presName="level" presStyleLbl="node1" presStyleIdx="2" presStyleCnt="3" custLinFactNeighborX="592" custLinFactNeighborY="1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0B2B2C-28AC-4A7C-832A-8B2D3AE52523}" type="pres">
      <dgm:prSet presAssocID="{0353ECF0-47E3-4B06-B1D0-4C982137C6C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4CB1D0-9F6E-4B4C-B514-B90ADEA029F4}" type="presOf" srcId="{31DD3E18-A93B-428F-A61D-F1167DCCC44C}" destId="{2F14461C-DA9B-4849-AC21-E2CDD784650C}" srcOrd="0" destOrd="0" presId="urn:microsoft.com/office/officeart/2005/8/layout/pyramid1"/>
    <dgm:cxn modelId="{4E580B0E-1E2C-4E4A-975B-AE0C4290EA3C}" type="presOf" srcId="{654F1423-A1CD-44C6-8D22-2BE744D714C7}" destId="{D25A0176-A728-4EE9-B3F4-9BBF177114E6}" srcOrd="0" destOrd="0" presId="urn:microsoft.com/office/officeart/2005/8/layout/pyramid1"/>
    <dgm:cxn modelId="{88C01AE4-7B62-43D6-946B-56016585DAC2}" srcId="{EC6E7628-1A16-46AF-B6EF-B44A412B4668}" destId="{31DD3E18-A93B-428F-A61D-F1167DCCC44C}" srcOrd="1" destOrd="0" parTransId="{CE9E221E-2F09-4E44-ACBF-5BF2CCA90597}" sibTransId="{B81386CC-7E10-40BE-A86C-3A8DE56197AF}"/>
    <dgm:cxn modelId="{6A07D184-BF5E-479D-92CB-2912CCAA0888}" type="presOf" srcId="{0353ECF0-47E3-4B06-B1D0-4C982137C6C2}" destId="{8FEB5A3B-C141-42CE-BDC2-F83EEC76B6F3}" srcOrd="0" destOrd="0" presId="urn:microsoft.com/office/officeart/2005/8/layout/pyramid1"/>
    <dgm:cxn modelId="{22DFBD0A-6C5F-4168-96BC-893040588E3C}" type="presOf" srcId="{31DD3E18-A93B-428F-A61D-F1167DCCC44C}" destId="{094B01A2-ED43-4D1F-BD8D-D9D90B7EF41B}" srcOrd="1" destOrd="0" presId="urn:microsoft.com/office/officeart/2005/8/layout/pyramid1"/>
    <dgm:cxn modelId="{400208F7-A9C4-4C8A-A56F-0A90A610B603}" srcId="{EC6E7628-1A16-46AF-B6EF-B44A412B4668}" destId="{654F1423-A1CD-44C6-8D22-2BE744D714C7}" srcOrd="0" destOrd="0" parTransId="{3BB0345C-24FB-4F9E-A79D-930891BEA49A}" sibTransId="{FFDA790A-7038-49D8-A840-32034342069D}"/>
    <dgm:cxn modelId="{53D17D33-29C4-491F-A599-A8FFB5FA2183}" type="presOf" srcId="{654F1423-A1CD-44C6-8D22-2BE744D714C7}" destId="{02A4A014-FAD0-45F0-BDBB-A8E6115D1388}" srcOrd="1" destOrd="0" presId="urn:microsoft.com/office/officeart/2005/8/layout/pyramid1"/>
    <dgm:cxn modelId="{1B86833D-27AF-487D-BDE9-C8750EB898DA}" srcId="{EC6E7628-1A16-46AF-B6EF-B44A412B4668}" destId="{0353ECF0-47E3-4B06-B1D0-4C982137C6C2}" srcOrd="2" destOrd="0" parTransId="{E85FB146-83D8-47A3-962B-A41D340319AE}" sibTransId="{55C61619-0D6D-4333-91A4-803CB918BD64}"/>
    <dgm:cxn modelId="{37379A83-4407-469C-BC8E-A286A2DF5B34}" type="presOf" srcId="{0353ECF0-47E3-4B06-B1D0-4C982137C6C2}" destId="{9D0B2B2C-28AC-4A7C-832A-8B2D3AE52523}" srcOrd="1" destOrd="0" presId="urn:microsoft.com/office/officeart/2005/8/layout/pyramid1"/>
    <dgm:cxn modelId="{D1567BF9-BC2C-41B6-8842-2AD4CA4A090F}" type="presOf" srcId="{EC6E7628-1A16-46AF-B6EF-B44A412B4668}" destId="{C6EC3F55-A3BC-43C0-A92D-620F76817240}" srcOrd="0" destOrd="0" presId="urn:microsoft.com/office/officeart/2005/8/layout/pyramid1"/>
    <dgm:cxn modelId="{0D7525CC-896B-4F5A-9F83-984CB9D8AE2D}" type="presParOf" srcId="{C6EC3F55-A3BC-43C0-A92D-620F76817240}" destId="{93E716FC-94E2-4714-9C11-6D338A097C6F}" srcOrd="0" destOrd="0" presId="urn:microsoft.com/office/officeart/2005/8/layout/pyramid1"/>
    <dgm:cxn modelId="{162A4B0C-0CF5-4476-BF81-0690E93C4BC3}" type="presParOf" srcId="{93E716FC-94E2-4714-9C11-6D338A097C6F}" destId="{D25A0176-A728-4EE9-B3F4-9BBF177114E6}" srcOrd="0" destOrd="0" presId="urn:microsoft.com/office/officeart/2005/8/layout/pyramid1"/>
    <dgm:cxn modelId="{42EF39FF-D575-46A4-AA2C-8D9298BA9BFF}" type="presParOf" srcId="{93E716FC-94E2-4714-9C11-6D338A097C6F}" destId="{02A4A014-FAD0-45F0-BDBB-A8E6115D1388}" srcOrd="1" destOrd="0" presId="urn:microsoft.com/office/officeart/2005/8/layout/pyramid1"/>
    <dgm:cxn modelId="{532976AF-0DAD-4B84-8B33-848036D69176}" type="presParOf" srcId="{C6EC3F55-A3BC-43C0-A92D-620F76817240}" destId="{7E94F7CA-6759-4A47-A560-2929D7E65090}" srcOrd="1" destOrd="0" presId="urn:microsoft.com/office/officeart/2005/8/layout/pyramid1"/>
    <dgm:cxn modelId="{9C638AC4-DAC0-4299-A438-532DC1942E3B}" type="presParOf" srcId="{7E94F7CA-6759-4A47-A560-2929D7E65090}" destId="{2F14461C-DA9B-4849-AC21-E2CDD784650C}" srcOrd="0" destOrd="0" presId="urn:microsoft.com/office/officeart/2005/8/layout/pyramid1"/>
    <dgm:cxn modelId="{FAA8F42F-0283-483F-BDFF-0079F94BCA78}" type="presParOf" srcId="{7E94F7CA-6759-4A47-A560-2929D7E65090}" destId="{094B01A2-ED43-4D1F-BD8D-D9D90B7EF41B}" srcOrd="1" destOrd="0" presId="urn:microsoft.com/office/officeart/2005/8/layout/pyramid1"/>
    <dgm:cxn modelId="{ABC40C85-95A5-4448-814D-21E89393647E}" type="presParOf" srcId="{C6EC3F55-A3BC-43C0-A92D-620F76817240}" destId="{440692A1-AA7D-4347-A7CE-CEC4C0BC20E0}" srcOrd="2" destOrd="0" presId="urn:microsoft.com/office/officeart/2005/8/layout/pyramid1"/>
    <dgm:cxn modelId="{9A0EA136-94C9-4F27-A498-DDF52B14A591}" type="presParOf" srcId="{440692A1-AA7D-4347-A7CE-CEC4C0BC20E0}" destId="{8FEB5A3B-C141-42CE-BDC2-F83EEC76B6F3}" srcOrd="0" destOrd="0" presId="urn:microsoft.com/office/officeart/2005/8/layout/pyramid1"/>
    <dgm:cxn modelId="{6DEBB47E-8547-40C9-A554-AC56F4FC5CE6}" type="presParOf" srcId="{440692A1-AA7D-4347-A7CE-CEC4C0BC20E0}" destId="{9D0B2B2C-28AC-4A7C-832A-8B2D3AE52523}" srcOrd="1" destOrd="0" presId="urn:microsoft.com/office/officeart/2005/8/layout/pyramid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13123-3FF2-4F15-8939-95E7BD2BE25E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262C9-E854-43C1-BC93-2240A0A51A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262C9-E854-43C1-BC93-2240A0A51AB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262C9-E854-43C1-BC93-2240A0A51AB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3031"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 advClick="0" advTm="3031"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3031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 advClick="0" advTm="3031"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A0C7447-58CB-4DAB-93AC-44C29E40D148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1FB7C87-D7CC-4AC5-9388-6CACFE66F8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 advClick="0" advTm="3031">
    <p:dissolve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i="1" u="sng" dirty="0" smtClean="0">
                <a:solidFill>
                  <a:srgbClr val="FF0000"/>
                </a:solidFill>
                <a:latin typeface="Brush Script MT" pitchFamily="66" charset="0"/>
              </a:rPr>
              <a:t>LANGUAGES</a:t>
            </a:r>
            <a:endParaRPr lang="en-US" sz="7200" b="1" i="1" u="sng" dirty="0">
              <a:solidFill>
                <a:srgbClr val="FF0000"/>
              </a:solidFill>
              <a:latin typeface="Brush Script M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DIFFERENCE BETWEEN ENGLISH AND MOTHER TONGUE</a:t>
            </a:r>
            <a:endParaRPr lang="en-US" dirty="0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Old English Text MT" pitchFamily="66" charset="0"/>
              </a:rPr>
              <a:t>THANKS</a:t>
            </a:r>
            <a:endParaRPr lang="en-US" sz="8000" dirty="0">
              <a:solidFill>
                <a:srgbClr val="FF0000"/>
              </a:solidFill>
              <a:latin typeface="Old English Text MT" pitchFamily="66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  <a:latin typeface="Broadway" pitchFamily="82" charset="0"/>
              </a:rPr>
              <a:t>PRESENTED BY AISWARYA AND AMRITHA</a:t>
            </a:r>
            <a:endParaRPr lang="en-US" b="1" i="1" dirty="0">
              <a:solidFill>
                <a:srgbClr val="FF0000"/>
              </a:solidFill>
              <a:latin typeface="Broadway" pitchFamily="82" charset="0"/>
            </a:endParaRPr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Bahnschrift SemiCondensed" pitchFamily="34" charset="0"/>
              </a:rPr>
              <a:t>MALAYALAM</a:t>
            </a:r>
            <a:endParaRPr lang="en-US" u="sng" dirty="0">
              <a:latin typeface="Bahnschrift Semi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Malayalam is the mother tongue</a:t>
            </a:r>
            <a:r>
              <a:rPr lang="en-US" dirty="0"/>
              <a:t> </a:t>
            </a:r>
            <a:r>
              <a:rPr lang="en-US" dirty="0" smtClean="0"/>
              <a:t>of Kerala.</a:t>
            </a:r>
          </a:p>
          <a:p>
            <a:r>
              <a:rPr lang="en-US" dirty="0" smtClean="0"/>
              <a:t>It’s an ordinary language of peoples here.</a:t>
            </a:r>
          </a:p>
          <a:p>
            <a:r>
              <a:rPr lang="en-US" dirty="0" smtClean="0"/>
              <a:t>According to 14 </a:t>
            </a:r>
            <a:r>
              <a:rPr lang="en-US" dirty="0" err="1" smtClean="0"/>
              <a:t>districts,slang</a:t>
            </a:r>
            <a:r>
              <a:rPr lang="en-US" dirty="0" smtClean="0"/>
              <a:t> of the language is different.</a:t>
            </a:r>
          </a:p>
          <a:p>
            <a:r>
              <a:rPr lang="en-US" dirty="0" err="1" smtClean="0"/>
              <a:t>Thunjathu</a:t>
            </a:r>
            <a:r>
              <a:rPr lang="en-US" dirty="0" smtClean="0"/>
              <a:t> </a:t>
            </a:r>
            <a:r>
              <a:rPr lang="en-US" dirty="0" err="1" smtClean="0"/>
              <a:t>ezhuthachan</a:t>
            </a:r>
            <a:r>
              <a:rPr lang="en-US" dirty="0" smtClean="0"/>
              <a:t> is known as the father of </a:t>
            </a:r>
            <a:r>
              <a:rPr lang="en-US" dirty="0" err="1" smtClean="0"/>
              <a:t>malayalam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ENGLISH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English is the global language of the world.</a:t>
            </a:r>
          </a:p>
          <a:p>
            <a:r>
              <a:rPr lang="en-US" dirty="0" smtClean="0"/>
              <a:t>Its familiar to the whole world.</a:t>
            </a:r>
          </a:p>
          <a:p>
            <a:r>
              <a:rPr lang="en-US" dirty="0" smtClean="0"/>
              <a:t>Each </a:t>
            </a:r>
            <a:r>
              <a:rPr lang="en-US" dirty="0" smtClean="0"/>
              <a:t>and every </a:t>
            </a:r>
            <a:r>
              <a:rPr lang="en-US" dirty="0" smtClean="0"/>
              <a:t>person in the world should be educated in this language.</a:t>
            </a:r>
          </a:p>
          <a:p>
            <a:r>
              <a:rPr lang="en-US" dirty="0" smtClean="0"/>
              <a:t>It is the West-Germanic language that was first spoken in early medieval England.			 </a:t>
            </a:r>
            <a:endParaRPr lang="en-US" dirty="0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ENGLISH AND MALAYALAM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MALAYALAM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2"/>
          </p:nvPr>
        </p:nvGraphicFramePr>
        <p:xfrm>
          <a:off x="4572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</p:nvPr>
        </p:nvGraphicFramePr>
        <p:xfrm>
          <a:off x="4178300" y="1711325"/>
          <a:ext cx="3521075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ENG  V/S  MAL</a:t>
            </a:r>
            <a:endParaRPr lang="en-US" sz="6000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 smtClean="0">
                <a:latin typeface="Matura MT Script Capitals" pitchFamily="66" charset="0"/>
              </a:rPr>
              <a:t>ENGLISH</a:t>
            </a:r>
            <a:endParaRPr lang="en-US" sz="2400" i="1" dirty="0">
              <a:latin typeface="Matura MT Script Capitals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000" dirty="0" smtClean="0">
                <a:latin typeface="Matura MT Script Capitals" pitchFamily="66" charset="0"/>
              </a:rPr>
              <a:t>MALAYALAM</a:t>
            </a:r>
            <a:endParaRPr lang="en-US" sz="2000" dirty="0">
              <a:latin typeface="Matura MT Script Capitals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English is a West Germanic language that was first spoken in early </a:t>
            </a:r>
            <a:r>
              <a:rPr lang="en-US" dirty="0" err="1" smtClean="0"/>
              <a:t>medievel</a:t>
            </a:r>
            <a:r>
              <a:rPr lang="en-US" dirty="0" smtClean="0"/>
              <a:t> England and eventually became a global lingua franca.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Malayalam is a Dravidian language spoken in the Indian state of Kerala and the union territories of </a:t>
            </a:r>
            <a:r>
              <a:rPr lang="en-US" dirty="0" err="1" smtClean="0"/>
              <a:t>Lakshadeep</a:t>
            </a:r>
            <a:r>
              <a:rPr lang="en-US" dirty="0" smtClean="0"/>
              <a:t> and </a:t>
            </a:r>
            <a:r>
              <a:rPr lang="en-US" dirty="0" err="1" smtClean="0"/>
              <a:t>Puducherry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43108" y="2500306"/>
            <a:ext cx="5715040" cy="35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 (x86)\Microsoft Office\MEDIA\CAGCAT10\j0299125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1988" y="2526486"/>
            <a:ext cx="2978904" cy="3188529"/>
          </a:xfrm>
          <a:prstGeom prst="rect">
            <a:avLst/>
          </a:prstGeom>
          <a:noFill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 of </a:t>
            </a:r>
            <a:r>
              <a:rPr lang="en-US" dirty="0" err="1" smtClean="0"/>
              <a:t>mothertongue</a:t>
            </a:r>
            <a:r>
              <a:rPr lang="en-US" dirty="0" smtClean="0"/>
              <a:t> and </a:t>
            </a:r>
            <a:r>
              <a:rPr lang="en-US" dirty="0" err="1" smtClean="0"/>
              <a:t>english</a:t>
            </a:r>
            <a:endParaRPr lang="en-US" dirty="0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5897880" cy="1173480"/>
          </a:xfrm>
        </p:spPr>
        <p:txBody>
          <a:bodyPr>
            <a:normAutofit fontScale="90000"/>
          </a:bodyPr>
          <a:lstStyle/>
          <a:p>
            <a:r>
              <a:rPr sz="8800" i="1" u="sng" smtClean="0">
                <a:solidFill>
                  <a:schemeClr val="tx1"/>
                </a:solidFill>
                <a:latin typeface="Forte" pitchFamily="66" charset="0"/>
              </a:rPr>
              <a:t>MAL-ENG</a:t>
            </a:r>
            <a:endParaRPr lang="en-US" sz="8800" i="1" u="sng" dirty="0">
              <a:solidFill>
                <a:schemeClr val="tx1"/>
              </a:solidFill>
              <a:latin typeface="Forte" pitchFamily="6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3600" b="1" i="1" u="sng" dirty="0" smtClean="0">
                <a:latin typeface="Edwardian Script ITC" pitchFamily="66" charset="0"/>
              </a:rPr>
              <a:t>COMPARISON</a:t>
            </a:r>
            <a:endParaRPr lang="en-US" sz="3600" b="1" i="1" u="sng" dirty="0">
              <a:latin typeface="Edwardian Script ITC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2133600"/>
          <a:ext cx="7239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5897880" cy="117348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E</a:t>
            </a:r>
            <a:r>
              <a:rPr sz="5400" smtClean="0"/>
              <a:t>nglish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57158" y="1500174"/>
            <a:ext cx="5897880" cy="60251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Forte" pitchFamily="66" charset="0"/>
              </a:rPr>
              <a:t>Importance of speaking English according to other languages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Forte" pitchFamily="66" charset="0"/>
              </a:rPr>
              <a:t>……….</a:t>
            </a: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  <a:latin typeface="Forte" pitchFamily="66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57200" y="2133600"/>
          <a:ext cx="723900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18" y="1000108"/>
            <a:ext cx="3429000" cy="205740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  <a:latin typeface="Forte" pitchFamily="66" charset="0"/>
              </a:rPr>
              <a:t>ENGLISH OPENED THE WINDOW OF KNOWLEDGE</a:t>
            </a:r>
            <a:endParaRPr lang="en-US" dirty="0">
              <a:solidFill>
                <a:schemeClr val="tx1">
                  <a:lumMod val="85000"/>
                </a:schemeClr>
              </a:solidFill>
              <a:latin typeface="Forte" pitchFamily="66" charset="0"/>
            </a:endParaRPr>
          </a:p>
        </p:txBody>
      </p:sp>
      <p:pic>
        <p:nvPicPr>
          <p:cNvPr id="5" name="Picture Placeholder 4" descr="Screenshot (2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878" r="21878"/>
          <a:stretch>
            <a:fillRect/>
          </a:stretch>
        </p:blipFill>
        <p:spPr/>
      </p:pic>
      <p:sp>
        <p:nvSpPr>
          <p:cNvPr id="2050" name="Litebulb"/>
          <p:cNvSpPr>
            <a:spLocks noEditPoints="1" noChangeArrowheads="1"/>
          </p:cNvSpPr>
          <p:nvPr/>
        </p:nvSpPr>
        <p:spPr bwMode="auto">
          <a:xfrm>
            <a:off x="5429256" y="3071810"/>
            <a:ext cx="3076575" cy="321471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spd="med" advClick="0" advTm="3031"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138</TotalTime>
  <Words>183</Words>
  <Application>Microsoft Office PowerPoint</Application>
  <PresentationFormat>On-screen Show (4:3)</PresentationFormat>
  <Paragraphs>35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LANGUAGES</vt:lpstr>
      <vt:lpstr>MALAYALAM</vt:lpstr>
      <vt:lpstr>ENGLISH</vt:lpstr>
      <vt:lpstr>DIFFERENCE BETWEEN ENGLISH AND MALAYALAM</vt:lpstr>
      <vt:lpstr>ENG  V/S  MAL</vt:lpstr>
      <vt:lpstr>Combination of mothertongue and english</vt:lpstr>
      <vt:lpstr>MAL-ENG</vt:lpstr>
      <vt:lpstr>English </vt:lpstr>
      <vt:lpstr>ENGLISH OPENED THE WINDOW OF KNOWLEDGE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</dc:title>
  <dc:creator>dea</dc:creator>
  <cp:lastModifiedBy>dea</cp:lastModifiedBy>
  <cp:revision>15</cp:revision>
  <dcterms:created xsi:type="dcterms:W3CDTF">2019-05-21T05:28:43Z</dcterms:created>
  <dcterms:modified xsi:type="dcterms:W3CDTF">2019-05-22T06:30:13Z</dcterms:modified>
</cp:coreProperties>
</file>