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AAEF061-D264-4331-A8E8-5B366418CFC3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EEF"/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9EFF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/>
        <a:fill>
          <a:solidFill>
            <a:srgbClr val="E9EFF7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49d27aef7_3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49d27aef7_3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49d27aef7_3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49d27aef7_3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9d27aef7_3_7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9" name="Google Shape;79;gf49d27aef7_3_79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0" name="Google Shape;80;gf49d27aef7_3_7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47700"/>
            <a:ext cx="10972800" cy="1487805"/>
          </a:xfrm>
        </p:spPr>
        <p:txBody>
          <a:bodyPr/>
          <a:p>
            <a:pPr algn="ctr"/>
            <a:r>
              <a:rPr lang="en-IN" altLang="en-US" sz="6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Project Charter</a:t>
            </a:r>
            <a:r>
              <a:rPr lang="en-IN" alt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: </a:t>
            </a:r>
            <a:br>
              <a:rPr lang="en-IN" alt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</a:br>
            <a:r>
              <a:rPr lang="en-IN" altLang="en-US" sz="6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Univ AI1</a:t>
            </a:r>
            <a:endParaRPr lang="en-IN" altLang="en-US" sz="60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84" name="Google Shape;84;p1" descr="Logo, company name&#10;&#10;Description automatically generated"/>
          <p:cNvPicPr preferRelativeResize="0">
            <a:picLocks noChangeAspect="1"/>
          </p:cNvPicPr>
          <p:nvPr>
            <p:ph idx="1"/>
          </p:nvPr>
        </p:nvPicPr>
        <p:blipFill rotWithShape="1">
          <a:blip r:embed="rId1"/>
          <a:srcRect l="3454" t="3516" r="2961" b="2512"/>
          <a:stretch>
            <a:fillRect/>
          </a:stretch>
        </p:blipFill>
        <p:spPr>
          <a:xfrm>
            <a:off x="4403725" y="2431415"/>
            <a:ext cx="3613150" cy="3563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511175" y="2463800"/>
            <a:ext cx="11360785" cy="293116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IN" altLang="en-US" sz="7200"/>
              <a:t>Thank You !!!</a:t>
            </a:r>
            <a:endParaRPr lang="en-IN" altLang="en-US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89" name="Google Shape;8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0" name="Google Shape;90;p2"/>
          <p:cNvSpPr/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" name="Google Shape;93;p2"/>
          <p:cNvSpPr/>
          <p:nvPr/>
        </p:nvSpPr>
        <p:spPr>
          <a:xfrm rot="6097846">
            <a:off x="-747355" y="1201312"/>
            <a:ext cx="4808302" cy="4088666"/>
          </a:xfrm>
          <a:custGeom>
            <a:avLst/>
            <a:gdLst/>
            <a:ahLst/>
            <a:cxnLst/>
            <a:rect l="l" t="t" r="r" b="b"/>
            <a:pathLst>
              <a:path w="4808302" h="4088666" extrusionOk="0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745490" y="2207260"/>
            <a:ext cx="2767330" cy="1510665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 panose="020F0502020204030204"/>
              <a:buNone/>
            </a:pPr>
            <a:r>
              <a:rPr lang="en-IN" altLang="en-US" sz="8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Index</a:t>
            </a:r>
            <a:endParaRPr lang="en-IN" altLang="en-US" sz="80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4502428" y="487768"/>
          <a:ext cx="7225750" cy="5882400"/>
        </p:xfrm>
        <a:graphic>
          <a:graphicData uri="http://schemas.openxmlformats.org/drawingml/2006/table">
            <a:tbl>
              <a:tblPr firstRow="1" bandRow="1">
                <a:noFill/>
                <a:tableStyleId>{BAAEF061-D264-4331-A8E8-5B366418CFC3}</a:tableStyleId>
              </a:tblPr>
              <a:tblGrid>
                <a:gridCol w="5808750"/>
                <a:gridCol w="1417000"/>
              </a:tblGrid>
              <a:tr h="65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/>
                        <a:t>Introduction</a:t>
                      </a:r>
                      <a:endParaRPr sz="2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28325" marT="148825" marB="1488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cap="none">
                        <a:solidFill>
                          <a:schemeClr val="dk1"/>
                        </a:solidFill>
                      </a:endParaRPr>
                    </a:p>
                  </a:txBody>
                  <a:tcPr marL="0" marR="28325" marT="148825" marB="1488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Purpose</a:t>
                      </a:r>
                      <a:endParaRPr lang="en-US" sz="2600" cap="none">
                        <a:solidFill>
                          <a:schemeClr val="dk1"/>
                        </a:solidFill>
                      </a:endParaRPr>
                    </a:p>
                  </a:txBody>
                  <a:tcPr marL="0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L="0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Project Scope Summary</a:t>
                      </a:r>
                      <a:endParaRPr lang="en-US" sz="2600" cap="none">
                        <a:solidFill>
                          <a:schemeClr val="dk1"/>
                        </a:solidFill>
                      </a:endParaRPr>
                    </a:p>
                  </a:txBody>
                  <a:tcPr marL="141625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L="141625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74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Key Project Deliverables</a:t>
                      </a:r>
                      <a:endParaRPr lang="en-US" sz="2600" cap="none">
                        <a:solidFill>
                          <a:schemeClr val="dk1"/>
                        </a:solidFill>
                      </a:endParaRPr>
                    </a:p>
                  </a:txBody>
                  <a:tcPr marL="0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L="0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Key Project Milestone</a:t>
                      </a:r>
                      <a:endParaRPr lang="en-US" sz="2600" cap="none">
                        <a:solidFill>
                          <a:schemeClr val="dk1"/>
                        </a:solidFill>
                      </a:endParaRPr>
                    </a:p>
                  </a:txBody>
                  <a:tcPr marL="141625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L="141625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74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cap="none">
                          <a:solidFill>
                            <a:schemeClr val="dk1"/>
                          </a:solidFill>
                        </a:rPr>
                        <a:t>Project Management</a:t>
                      </a:r>
                      <a:endParaRPr lang="en-US" sz="2600" cap="none">
                        <a:solidFill>
                          <a:schemeClr val="dk1"/>
                        </a:solidFill>
                      </a:endParaRPr>
                    </a:p>
                  </a:txBody>
                  <a:tcPr marL="0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L="0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sym typeface="+mn-ea"/>
                        </a:rPr>
                        <a:t>Project Authorization</a:t>
                      </a:r>
                      <a:endParaRPr lang="en-US" sz="2600" cap="none">
                        <a:solidFill>
                          <a:schemeClr val="dk1"/>
                        </a:solidFill>
                      </a:endParaRPr>
                    </a:p>
                  </a:txBody>
                  <a:tcPr marL="141625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cap="none">
                        <a:solidFill>
                          <a:schemeClr val="dk1"/>
                        </a:solidFill>
                      </a:endParaRPr>
                    </a:p>
                  </a:txBody>
                  <a:tcPr marL="141625" marR="283250" marT="141625" marB="148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Introduction:</a:t>
            </a:r>
            <a:endParaRPr lang="en-IN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815" y="1028700"/>
            <a:ext cx="5883910" cy="4799965"/>
          </a:xfrm>
        </p:spPr>
        <p:txBody>
          <a:bodyPr/>
          <a:p>
            <a:r>
              <a:rPr lang="en-IN" altLang="en-US" sz="3000"/>
              <a:t>Univ AI1</a:t>
            </a:r>
            <a:r>
              <a:rPr lang="en-US" sz="3000"/>
              <a:t> is a community</a:t>
            </a:r>
            <a:r>
              <a:rPr lang="en-IN" altLang="en-US" sz="3000"/>
              <a:t>-</a:t>
            </a:r>
            <a:r>
              <a:rPr lang="en-US" sz="3000"/>
              <a:t>driven and </a:t>
            </a:r>
            <a:r>
              <a:rPr lang="en-IN" altLang="en-US" sz="3000"/>
              <a:t>community-</a:t>
            </a:r>
            <a:r>
              <a:rPr lang="en-US" sz="3000"/>
              <a:t>oriented web portal that enables its user</a:t>
            </a:r>
            <a:r>
              <a:rPr lang="en-IN" altLang="en-US" sz="3000"/>
              <a:t>s</a:t>
            </a:r>
            <a:r>
              <a:rPr lang="en-US" sz="3000"/>
              <a:t> to view </a:t>
            </a:r>
            <a:r>
              <a:rPr lang="en-IN" altLang="en-US" sz="3000"/>
              <a:t>universities</a:t>
            </a:r>
            <a:r>
              <a:rPr lang="en-US" sz="3000"/>
              <a:t> and get an overall analysis of the</a:t>
            </a:r>
            <a:r>
              <a:rPr lang="en-IN" altLang="en-US" sz="3000"/>
              <a:t>m </a:t>
            </a:r>
            <a:r>
              <a:rPr lang="en-US" sz="3000"/>
              <a:t>based on various features. Also, it enables its users to review, comment and rate the schools and help to improve </a:t>
            </a:r>
            <a:r>
              <a:rPr lang="en-IN" altLang="en-US" sz="3000"/>
              <a:t>all </a:t>
            </a:r>
            <a:r>
              <a:rPr lang="en-US" sz="3000"/>
              <a:t>the </a:t>
            </a:r>
            <a:r>
              <a:rPr lang="en-IN" altLang="en-US" sz="3000"/>
              <a:t>students and parents.</a:t>
            </a:r>
            <a:endParaRPr lang="en-IN" altLang="en-US" sz="3000"/>
          </a:p>
          <a:p>
            <a:endParaRPr lang="en-IN" altLang="en-US" sz="30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56680" y="1028700"/>
            <a:ext cx="5125720" cy="4751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Purpose:</a:t>
            </a:r>
            <a:endParaRPr lang="en-IN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72795"/>
            <a:ext cx="9989185" cy="5354955"/>
          </a:xfrm>
        </p:spPr>
        <p:txBody>
          <a:bodyPr/>
          <a:p>
            <a:r>
              <a:rPr lang="en-IN" altLang="en-US" sz="3000"/>
              <a:t>Hassle to visit different university websites to find information about various universities and related details.</a:t>
            </a:r>
            <a:endParaRPr lang="en-IN" altLang="en-US" sz="3000"/>
          </a:p>
          <a:p>
            <a:r>
              <a:rPr lang="en-IN" altLang="en-US" sz="3000"/>
              <a:t>Need for a source verified review system about the universities, will be helpful for students and parents all around the world.</a:t>
            </a:r>
            <a:endParaRPr lang="en-IN" altLang="en-US" sz="3000"/>
          </a:p>
          <a:p>
            <a:pPr marL="0" indent="0">
              <a:buNone/>
            </a:pPr>
            <a:endParaRPr lang="en-IN" altLang="en-US" sz="3000"/>
          </a:p>
        </p:txBody>
      </p:sp>
      <p:pic>
        <p:nvPicPr>
          <p:cNvPr id="113" name="Google Shape;113;gf2f668338a_0_10"/>
          <p:cNvPicPr preferRelativeResize="0"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16000" y="3632835"/>
            <a:ext cx="1854835" cy="157670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f2f668338a_0_10"/>
          <p:cNvSpPr txBox="1"/>
          <p:nvPr/>
        </p:nvSpPr>
        <p:spPr>
          <a:xfrm>
            <a:off x="609600" y="5209540"/>
            <a:ext cx="217360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/>
              <a:t>Ranking </a:t>
            </a:r>
            <a:endParaRPr sz="2100" b="1"/>
          </a:p>
        </p:txBody>
      </p:sp>
      <p:sp>
        <p:nvSpPr>
          <p:cNvPr id="117" name="Google Shape;117;gf2f668338a_0_10"/>
          <p:cNvSpPr txBox="1"/>
          <p:nvPr/>
        </p:nvSpPr>
        <p:spPr>
          <a:xfrm>
            <a:off x="161290" y="5568315"/>
            <a:ext cx="3564890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is important</a:t>
            </a:r>
            <a:r>
              <a:rPr lang="en-IN" altLang="en-US" b="1"/>
              <a:t> for students to choose universities beneficial for their future opportunities.</a:t>
            </a:r>
            <a:endParaRPr lang="en-IN" altLang="en-US" b="1"/>
          </a:p>
        </p:txBody>
      </p:sp>
      <p:pic>
        <p:nvPicPr>
          <p:cNvPr id="112" name="Google Shape;112;gf2f668338a_0_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59300" y="3632835"/>
            <a:ext cx="2357755" cy="1469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f2f668338a_0_10"/>
          <p:cNvSpPr txBox="1"/>
          <p:nvPr/>
        </p:nvSpPr>
        <p:spPr>
          <a:xfrm>
            <a:off x="3658870" y="5027295"/>
            <a:ext cx="4305300" cy="61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400" b="1"/>
              <a:t>Resources and Reviews</a:t>
            </a:r>
            <a:endParaRPr lang="en-IN" altLang="en-US" sz="2400" b="1"/>
          </a:p>
        </p:txBody>
      </p:sp>
      <p:sp>
        <p:nvSpPr>
          <p:cNvPr id="118" name="Google Shape;118;gf2f668338a_0_10"/>
          <p:cNvSpPr txBox="1"/>
          <p:nvPr/>
        </p:nvSpPr>
        <p:spPr>
          <a:xfrm>
            <a:off x="4246245" y="5507990"/>
            <a:ext cx="3504565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b="1"/>
              <a:t> are necessary inorder to decide on best university fit for you.</a:t>
            </a:r>
            <a:endParaRPr b="1"/>
          </a:p>
        </p:txBody>
      </p:sp>
      <p:pic>
        <p:nvPicPr>
          <p:cNvPr id="111" name="Google Shape;111;gf2f668338a_0_10"/>
          <p:cNvPicPr preferRelativeResize="0"/>
          <p:nvPr/>
        </p:nvPicPr>
        <p:blipFill>
          <a:blip r:embed="rId3"/>
          <a:srcRect l="28455" t="1080" r="7750" b="5976"/>
          <a:stretch>
            <a:fillRect/>
          </a:stretch>
        </p:blipFill>
        <p:spPr>
          <a:xfrm>
            <a:off x="8308340" y="3366770"/>
            <a:ext cx="2454910" cy="203136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2f668338a_0_10"/>
          <p:cNvSpPr txBox="1"/>
          <p:nvPr/>
        </p:nvSpPr>
        <p:spPr>
          <a:xfrm>
            <a:off x="8418043" y="5398073"/>
            <a:ext cx="24933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200" b="1"/>
              <a:t>Time consuming</a:t>
            </a:r>
            <a:endParaRPr lang="en-IN" altLang="en-US" sz="2200" b="1"/>
          </a:p>
        </p:txBody>
      </p:sp>
      <p:sp>
        <p:nvSpPr>
          <p:cNvPr id="119" name="Google Shape;119;gf2f668338a_0_10"/>
          <p:cNvSpPr txBox="1"/>
          <p:nvPr/>
        </p:nvSpPr>
        <p:spPr>
          <a:xfrm>
            <a:off x="8629015" y="5774055"/>
            <a:ext cx="2712720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as we have to collect information from different sites.</a:t>
            </a:r>
            <a:endParaRPr lang="en-IN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Project Scope Summary:</a:t>
            </a:r>
            <a:endParaRPr lang="en-IN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74065"/>
            <a:ext cx="10699115" cy="5353685"/>
          </a:xfrm>
        </p:spPr>
        <p:txBody>
          <a:bodyPr/>
          <a:p>
            <a:r>
              <a:rPr lang="en-IN" altLang="en-US"/>
              <a:t>Go-to portal for students to access all university related information at 1 place.</a:t>
            </a:r>
            <a:endParaRPr lang="en-IN" altLang="en-US"/>
          </a:p>
          <a:p>
            <a:r>
              <a:rPr lang="en-IN" altLang="en-US"/>
              <a:t>Review system</a:t>
            </a:r>
            <a:endParaRPr lang="en-IN" altLang="en-US"/>
          </a:p>
          <a:p>
            <a:r>
              <a:rPr lang="en-IN" altLang="en-US"/>
              <a:t>Map displaying all universities in NJ and NYC</a:t>
            </a:r>
            <a:endParaRPr lang="en-IN" altLang="en-US"/>
          </a:p>
          <a:p>
            <a:r>
              <a:rPr lang="en-IN" altLang="en-US"/>
              <a:t>Future scope: for other states of America,consulting services for students, university tie ups, comparison between selected universities.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2529" t="7420" r="1615" b="13859"/>
          <a:stretch>
            <a:fillRect/>
          </a:stretch>
        </p:blipFill>
        <p:spPr>
          <a:xfrm>
            <a:off x="3789045" y="4063365"/>
            <a:ext cx="4340225" cy="2546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Key Project Deliverables:</a:t>
            </a:r>
            <a:endParaRPr lang="en-IN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09345"/>
            <a:ext cx="11082655" cy="5019675"/>
          </a:xfrm>
        </p:spPr>
        <p:txBody>
          <a:bodyPr/>
          <a:p>
            <a:r>
              <a:rPr lang="en-IN" altLang="en-US"/>
              <a:t>Login page for admin and users.</a:t>
            </a:r>
            <a:endParaRPr lang="en-IN" altLang="en-US"/>
          </a:p>
          <a:p>
            <a:r>
              <a:rPr lang="en-IN" altLang="en-US">
                <a:sym typeface="+mn-ea"/>
              </a:rPr>
              <a:t> User profile </a:t>
            </a:r>
            <a:r>
              <a:rPr lang="en-IN" altLang="en-US"/>
              <a:t>Dashboard and navigation menu</a:t>
            </a:r>
            <a:endParaRPr lang="en-IN" altLang="en-US"/>
          </a:p>
          <a:p>
            <a:r>
              <a:rPr lang="en-IN" altLang="en-US"/>
              <a:t>“Go To Maps” feature - display map of USA mainly focused on on New Jersey and NYC </a:t>
            </a:r>
            <a:endParaRPr lang="en-IN" altLang="en-US"/>
          </a:p>
          <a:p>
            <a:r>
              <a:rPr lang="en-IN" altLang="en-US"/>
              <a:t>Plot </a:t>
            </a:r>
            <a:r>
              <a:rPr lang="en-IN" altLang="en-US">
                <a:sym typeface="+mn-ea"/>
              </a:rPr>
              <a:t>all the university’s locations plotted on the map itself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University related details shown on the main when clicked on it’s location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Review System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Collective university list with “Search” and “Filter” feature</a:t>
            </a:r>
            <a:endParaRPr lang="en-IN" altLang="en-US">
              <a:sym typeface="+mn-ea"/>
            </a:endParaRP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Project Management:</a:t>
            </a:r>
            <a:endParaRPr lang="en-IN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3140"/>
            <a:ext cx="10972165" cy="5134610"/>
          </a:xfrm>
        </p:spPr>
        <p:txBody>
          <a:bodyPr/>
          <a:p>
            <a:r>
              <a:rPr lang="en-IN" altLang="en-US"/>
              <a:t>Agile software development model</a:t>
            </a:r>
            <a:endParaRPr lang="en-IN" altLang="en-US"/>
          </a:p>
          <a:p>
            <a:r>
              <a:rPr lang="en-IN" altLang="en-US"/>
              <a:t>The project tasks have been divided into different sub tasks and will be developed over various sprints</a:t>
            </a:r>
            <a:endParaRPr lang="en-IN" altLang="en-US"/>
          </a:p>
          <a:p>
            <a:r>
              <a:rPr lang="en-IN" altLang="en-US"/>
              <a:t>Conduct SCRUM meetings to keep each other updated about each tasks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rcRect l="7814" t="11001"/>
          <a:stretch>
            <a:fillRect/>
          </a:stretch>
        </p:blipFill>
        <p:spPr>
          <a:xfrm>
            <a:off x="0" y="635"/>
            <a:ext cx="12365355" cy="6858000"/>
          </a:xfrm>
          <a:prstGeom prst="rect">
            <a:avLst/>
          </a:prstGeom>
        </p:spPr>
      </p:pic>
      <p:sp>
        <p:nvSpPr>
          <p:cNvPr id="155" name="Google Shape;155;gf49d27aef7_3_59"/>
          <p:cNvSpPr txBox="1"/>
          <p:nvPr>
            <p:ph type="ctrTitle"/>
          </p:nvPr>
        </p:nvSpPr>
        <p:spPr>
          <a:xfrm>
            <a:off x="79685" y="635"/>
            <a:ext cx="11360700" cy="136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D966"/>
                </a:solidFill>
              </a:rPr>
              <a:t>Project Milestones</a:t>
            </a:r>
            <a:endParaRPr sz="6000" b="1">
              <a:solidFill>
                <a:srgbClr val="FFD966"/>
              </a:solidFill>
            </a:endParaRPr>
          </a:p>
        </p:txBody>
      </p:sp>
      <p:sp>
        <p:nvSpPr>
          <p:cNvPr id="156" name="Google Shape;156;gf49d27aef7_3_59"/>
          <p:cNvSpPr txBox="1"/>
          <p:nvPr>
            <p:ph type="subTitle" idx="1"/>
          </p:nvPr>
        </p:nvSpPr>
        <p:spPr>
          <a:xfrm>
            <a:off x="558800" y="1445260"/>
            <a:ext cx="11016615" cy="50425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Milestone 1:</a:t>
            </a:r>
            <a:r>
              <a:rPr lang="en-US" sz="35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Analysis, Planning, Designing the workflow.</a:t>
            </a:r>
            <a:endParaRPr lang="en-US" sz="35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sz="35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Milestone 2:</a:t>
            </a:r>
            <a:r>
              <a:rPr lang="en-US" sz="35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Research, Data Collection, Code     Development.</a:t>
            </a:r>
            <a:endParaRPr lang="en-US" sz="35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Milestone 3:</a:t>
            </a:r>
            <a:r>
              <a:rPr lang="en-US" sz="35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Adding feature, Software Debugging with fixtures. </a:t>
            </a:r>
            <a:endParaRPr sz="35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Milestone 4:  </a:t>
            </a:r>
            <a:r>
              <a:rPr lang="en-US" sz="35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Required changes adaption, problem-solving, final delivery.</a:t>
            </a:r>
            <a:endParaRPr lang="en-US" sz="35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49d27aef7_3_64"/>
          <p:cNvSpPr txBox="1"/>
          <p:nvPr>
            <p:ph type="body" idx="1"/>
          </p:nvPr>
        </p:nvSpPr>
        <p:spPr>
          <a:xfrm>
            <a:off x="118110" y="0"/>
            <a:ext cx="11993245" cy="67202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Executive Sponsor: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Annie Renita			Project Manager					</a:t>
            </a: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u="sng"/>
              <a:t>Stakeholders: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Basel Ghaly			Quality Assurance	</a:t>
            </a: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Akhilesh Wagh			Process Development	</a:t>
            </a: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Amey Naik				Front-end Developer			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2329</Words>
  <Application>WPS Presentation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Bahnschrift</vt:lpstr>
      <vt:lpstr>Bahnschrift Condensed</vt:lpstr>
      <vt:lpstr>Bahnschrift Light SemiCondensed</vt:lpstr>
      <vt:lpstr>Bahnschrift SemiBold</vt:lpstr>
      <vt:lpstr>Bahnschrift SemiBold Condensed</vt:lpstr>
      <vt:lpstr>Bahnschrift SemiBold SemiCondensed</vt:lpstr>
      <vt:lpstr>Bahnschrift SemiLight Condensed</vt:lpstr>
      <vt:lpstr>Consolas</vt:lpstr>
      <vt:lpstr>Comic Sans MS</vt:lpstr>
      <vt:lpstr>Calibri</vt:lpstr>
      <vt:lpstr>Gear Drives</vt:lpstr>
      <vt:lpstr>PowerPoint 演示文稿</vt:lpstr>
      <vt:lpstr>Table of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Milestones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Annie</cp:lastModifiedBy>
  <cp:revision>16</cp:revision>
  <dcterms:created xsi:type="dcterms:W3CDTF">2021-09-27T03:15:36Z</dcterms:created>
  <dcterms:modified xsi:type="dcterms:W3CDTF">2021-09-27T18:42:47Z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