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792" y="-25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BA5F67E1-D55C-4BF6-8237-77052CBF81DE}" type="datetimeFigureOut">
              <a:rPr lang="en-US" smtClean="0"/>
              <a:t>2/19/2024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71205336-3530-40DB-8C2E-FCB4BD608EF9}" type="slidenum">
              <a:rPr lang="en-US" smtClean="0"/>
              <a:t>‹#›</a:t>
            </a:fld>
            <a:endParaRPr lang="en-US"/>
          </a:p>
        </p:txBody>
      </p:sp>
    </p:spTree>
    <p:extLst>
      <p:ext uri="{BB962C8B-B14F-4D97-AF65-F5344CB8AC3E}">
        <p14:creationId xmlns:p14="http://schemas.microsoft.com/office/powerpoint/2010/main" val="239706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576024" y="1499711"/>
            <a:ext cx="7477601" cy="2499598"/>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Face Authentication Using Quantum Neural Networks</a:t>
            </a:r>
            <a:endParaRPr lang="en-US" sz="5249" dirty="0"/>
          </a:p>
        </p:txBody>
      </p:sp>
      <p:sp>
        <p:nvSpPr>
          <p:cNvPr id="7" name="Shape 3"/>
          <p:cNvSpPr/>
          <p:nvPr/>
        </p:nvSpPr>
        <p:spPr>
          <a:xfrm>
            <a:off x="833199" y="5833824"/>
            <a:ext cx="355402" cy="355402"/>
          </a:xfrm>
          <a:prstGeom prst="roundRect">
            <a:avLst>
              <a:gd name="adj" fmla="val 25726039"/>
            </a:avLst>
          </a:prstGeom>
          <a:noFill/>
          <a:ln w="7620">
            <a:solidFill>
              <a:srgbClr val="FFFFFF"/>
            </a:solidFill>
            <a:prstDash val="solid"/>
          </a:ln>
        </p:spPr>
      </p:sp>
      <p:pic>
        <p:nvPicPr>
          <p:cNvPr id="11" name="Picture 3" descr="C:\Users\Lenovo\Downloads\_e930a7e7-5de0-45c0-872a-ac2de4689eef.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2425" y="0"/>
            <a:ext cx="6566536"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1252299" y="991433"/>
            <a:ext cx="4934426" cy="694373"/>
          </a:xfrm>
          <a:prstGeom prst="rect">
            <a:avLst/>
          </a:prstGeom>
          <a:noFill/>
          <a:ln/>
        </p:spPr>
        <p:txBody>
          <a:bodyPr wrap="none" rtlCol="0" anchor="t"/>
          <a:lstStyle/>
          <a:p>
            <a:pPr marL="0" indent="0">
              <a:lnSpc>
                <a:spcPts val="5468"/>
              </a:lnSpc>
              <a:buNone/>
            </a:pPr>
            <a:r>
              <a:rPr lang="en-US" sz="4374" b="1" u="sng" dirty="0">
                <a:solidFill>
                  <a:srgbClr val="FFFFFF"/>
                </a:solidFill>
                <a:latin typeface="Nunito" pitchFamily="34" charset="0"/>
                <a:ea typeface="Nunito" pitchFamily="34" charset="-122"/>
                <a:cs typeface="Nunito" pitchFamily="34" charset="-120"/>
              </a:rPr>
              <a:t>Problem Statement</a:t>
            </a:r>
            <a:endParaRPr lang="en-US" sz="4374" u="sng" dirty="0"/>
          </a:p>
        </p:txBody>
      </p:sp>
      <p:sp>
        <p:nvSpPr>
          <p:cNvPr id="6" name="Text 2"/>
          <p:cNvSpPr/>
          <p:nvPr/>
        </p:nvSpPr>
        <p:spPr>
          <a:xfrm>
            <a:off x="838199" y="2542937"/>
            <a:ext cx="7477601" cy="3324463"/>
          </a:xfrm>
          <a:prstGeom prst="rect">
            <a:avLst/>
          </a:prstGeom>
          <a:noFill/>
          <a:ln/>
        </p:spPr>
        <p:txBody>
          <a:bodyPr wrap="square" rtlCol="0" anchor="t"/>
          <a:lstStyle/>
          <a:p>
            <a:pPr lvl="0">
              <a:lnSpc>
                <a:spcPct val="150000"/>
              </a:lnSpc>
              <a:buClr>
                <a:schemeClr val="dk1"/>
              </a:buClr>
              <a:buSzPts val="1100"/>
            </a:pPr>
            <a:r>
              <a:rPr lang="en-US" sz="2000" dirty="0" smtClean="0">
                <a:solidFill>
                  <a:schemeClr val="bg1"/>
                </a:solidFill>
                <a:latin typeface="Nunito"/>
                <a:ea typeface="Nunito"/>
              </a:rPr>
              <a:t>In </a:t>
            </a:r>
            <a:r>
              <a:rPr lang="en-US" sz="2000" dirty="0">
                <a:solidFill>
                  <a:schemeClr val="bg1"/>
                </a:solidFill>
                <a:latin typeface="Nunito"/>
                <a:ea typeface="Nunito"/>
              </a:rPr>
              <a:t>the modern day, biometrics are extensively used in various sectors, including companies and personal gadgets. However, traditional security measures such as PINs, passwords, and facial recognition are vulnerable to threats, especially with the rise of </a:t>
            </a:r>
            <a:r>
              <a:rPr lang="en-US" sz="2000" dirty="0" smtClean="0">
                <a:solidFill>
                  <a:schemeClr val="bg1"/>
                </a:solidFill>
                <a:latin typeface="Nunito"/>
                <a:ea typeface="Nunito"/>
              </a:rPr>
              <a:t>deep fake </a:t>
            </a:r>
            <a:r>
              <a:rPr lang="en-US" sz="2000" dirty="0">
                <a:solidFill>
                  <a:schemeClr val="bg1"/>
                </a:solidFill>
                <a:latin typeface="Nunito"/>
                <a:ea typeface="Nunito"/>
              </a:rPr>
              <a:t>technology. </a:t>
            </a:r>
            <a:r>
              <a:rPr lang="en-US" sz="2000" dirty="0" smtClean="0">
                <a:solidFill>
                  <a:schemeClr val="bg1"/>
                </a:solidFill>
                <a:latin typeface="Nunito"/>
                <a:ea typeface="Nunito"/>
              </a:rPr>
              <a:t>Our </a:t>
            </a:r>
            <a:r>
              <a:rPr lang="en-US" sz="2000" dirty="0">
                <a:solidFill>
                  <a:schemeClr val="bg1"/>
                </a:solidFill>
                <a:latin typeface="Nunito"/>
                <a:ea typeface="Nunito"/>
              </a:rPr>
              <a:t>innovative concept, </a:t>
            </a:r>
            <a:r>
              <a:rPr lang="en-US" sz="2000" dirty="0" smtClean="0">
                <a:solidFill>
                  <a:schemeClr val="bg1"/>
                </a:solidFill>
                <a:latin typeface="Nunito"/>
                <a:ea typeface="Nunito"/>
              </a:rPr>
              <a:t>Facial </a:t>
            </a:r>
            <a:r>
              <a:rPr lang="en-US" sz="2000" dirty="0">
                <a:solidFill>
                  <a:schemeClr val="bg1"/>
                </a:solidFill>
                <a:latin typeface="Nunito"/>
                <a:ea typeface="Nunito"/>
              </a:rPr>
              <a:t>Recognition Using Q-CNN, offers a solution that leverages quantum technology. Unlike traditional methods, our approach provides enhanced security through the utilization of Quantum Convolutional Neural Networks (Q-CNN)."</a:t>
            </a:r>
          </a:p>
          <a:p>
            <a:pPr lvl="0">
              <a:lnSpc>
                <a:spcPct val="150000"/>
              </a:lnSpc>
              <a:spcBef>
                <a:spcPts val="1200"/>
              </a:spcBef>
              <a:spcAft>
                <a:spcPts val="1200"/>
              </a:spcAft>
            </a:pPr>
            <a:endParaRPr lang="en-US" sz="2000" dirty="0">
              <a:solidFill>
                <a:schemeClr val="bg1"/>
              </a:solidFill>
              <a:latin typeface="Nunito"/>
              <a:ea typeface="Nunito"/>
            </a:endParaRPr>
          </a:p>
        </p:txBody>
      </p:sp>
      <p:pic>
        <p:nvPicPr>
          <p:cNvPr id="1026" name="Picture 2" descr="security display showing  biometric process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5360" y="0"/>
            <a:ext cx="6035040" cy="816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897136"/>
            <a:ext cx="4443889" cy="694373"/>
          </a:xfrm>
          <a:prstGeom prst="rect">
            <a:avLst/>
          </a:prstGeom>
          <a:noFill/>
          <a:ln/>
        </p:spPr>
        <p:txBody>
          <a:bodyPr wrap="none" rtlCol="0" anchor="t"/>
          <a:lstStyle/>
          <a:p>
            <a:pPr marL="0" indent="0">
              <a:lnSpc>
                <a:spcPts val="5468"/>
              </a:lnSpc>
              <a:buNone/>
            </a:pPr>
            <a:r>
              <a:rPr lang="en-US" sz="4374" b="1" u="sng" dirty="0">
                <a:solidFill>
                  <a:srgbClr val="FFFFFF"/>
                </a:solidFill>
                <a:latin typeface="Nunito" pitchFamily="34" charset="0"/>
                <a:ea typeface="Nunito" pitchFamily="34" charset="-122"/>
                <a:cs typeface="Nunito" pitchFamily="34" charset="-120"/>
              </a:rPr>
              <a:t>Existing Solution</a:t>
            </a:r>
            <a:endParaRPr lang="en-US" sz="4374" u="sng" dirty="0"/>
          </a:p>
        </p:txBody>
      </p:sp>
      <p:sp>
        <p:nvSpPr>
          <p:cNvPr id="6" name="Text 3"/>
          <p:cNvSpPr/>
          <p:nvPr/>
        </p:nvSpPr>
        <p:spPr>
          <a:xfrm>
            <a:off x="5317570" y="2130505"/>
            <a:ext cx="2949416" cy="1421606"/>
          </a:xfrm>
          <a:prstGeom prst="rect">
            <a:avLst/>
          </a:prstGeom>
          <a:noFill/>
          <a:ln/>
        </p:spPr>
        <p:txBody>
          <a:bodyPr wrap="square" rtlCol="0" anchor="t"/>
          <a:lstStyle/>
          <a:p>
            <a:pPr marL="0" indent="0">
              <a:lnSpc>
                <a:spcPts val="2799"/>
              </a:lnSpc>
              <a:buNone/>
            </a:pPr>
            <a:endParaRPr lang="en-US" sz="1750" dirty="0"/>
          </a:p>
        </p:txBody>
      </p:sp>
      <p:sp>
        <p:nvSpPr>
          <p:cNvPr id="15" name="Rectangle 14"/>
          <p:cNvSpPr/>
          <p:nvPr/>
        </p:nvSpPr>
        <p:spPr>
          <a:xfrm>
            <a:off x="866251" y="2402949"/>
            <a:ext cx="12411075" cy="646331"/>
          </a:xfrm>
          <a:prstGeom prst="rect">
            <a:avLst/>
          </a:prstGeom>
        </p:spPr>
        <p:txBody>
          <a:bodyPr wrap="square">
            <a:spAutoFit/>
          </a:bodyPr>
          <a:lstStyle/>
          <a:p>
            <a:pPr lvl="0"/>
            <a:r>
              <a:rPr lang="en-US" dirty="0">
                <a:solidFill>
                  <a:schemeClr val="bg1"/>
                </a:solidFill>
              </a:rPr>
              <a:t> </a:t>
            </a:r>
            <a:r>
              <a:rPr lang="en-US" dirty="0" smtClean="0">
                <a:solidFill>
                  <a:schemeClr val="bg1"/>
                </a:solidFill>
              </a:rPr>
              <a:t>                   </a:t>
            </a:r>
            <a:r>
              <a:rPr lang="en-US" dirty="0">
                <a:solidFill>
                  <a:schemeClr val="bg1"/>
                </a:solidFill>
              </a:rPr>
              <a:t>(PIN</a:t>
            </a:r>
            <a:r>
              <a:rPr lang="en-US" dirty="0" smtClean="0">
                <a:solidFill>
                  <a:schemeClr val="bg1"/>
                </a:solidFill>
              </a:rPr>
              <a:t>)</a:t>
            </a:r>
          </a:p>
          <a:p>
            <a:pPr lvl="0"/>
            <a:endParaRPr lang="en-US" dirty="0">
              <a:solidFill>
                <a:schemeClr val="bg1"/>
              </a:solidFill>
              <a:latin typeface="Nunito"/>
              <a:ea typeface="Nunito"/>
            </a:endParaRPr>
          </a:p>
        </p:txBody>
      </p:sp>
      <p:pic>
        <p:nvPicPr>
          <p:cNvPr id="3074" name="Picture 2" descr="Is it safe to use a four- or six-digit PIN on a mobile phone?"/>
          <p:cNvPicPr>
            <a:picLocks noChangeAspect="1" noChangeArrowheads="1"/>
          </p:cNvPicPr>
          <p:nvPr/>
        </p:nvPicPr>
        <p:blipFill rotWithShape="1">
          <a:blip r:embed="rId4">
            <a:extLst>
              <a:ext uri="{28A0092B-C50C-407E-A947-70E740481C1C}">
                <a14:useLocalDpi xmlns:a14="http://schemas.microsoft.com/office/drawing/2010/main" val="0"/>
              </a:ext>
            </a:extLst>
          </a:blip>
          <a:srcRect l="39095" t="8506" r="37745" b="8615"/>
          <a:stretch/>
        </p:blipFill>
        <p:spPr bwMode="auto">
          <a:xfrm>
            <a:off x="1469736" y="3049281"/>
            <a:ext cx="1662419" cy="31686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The Importance of Facial Recognition in Today's World?"/>
          <p:cNvPicPr>
            <a:picLocks noChangeAspect="1" noChangeArrowheads="1"/>
          </p:cNvPicPr>
          <p:nvPr/>
        </p:nvPicPr>
        <p:blipFill rotWithShape="1">
          <a:blip r:embed="rId5">
            <a:extLst>
              <a:ext uri="{28A0092B-C50C-407E-A947-70E740481C1C}">
                <a14:useLocalDpi xmlns:a14="http://schemas.microsoft.com/office/drawing/2010/main" val="0"/>
              </a:ext>
            </a:extLst>
          </a:blip>
          <a:srcRect l="21578" r="22421" b="3135"/>
          <a:stretch/>
        </p:blipFill>
        <p:spPr bwMode="auto">
          <a:xfrm>
            <a:off x="4486103" y="3552111"/>
            <a:ext cx="2400300" cy="2306598"/>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6" descr="What Is a Fingerprint? Let's Get to the Bottom of 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What Is a Fingerprint? Let's Get to the Bottom of I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0" descr="What Is a Fingerprint? Let's Get to the Bottom of I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4" name="Picture 12" descr="Uniqueness of fingerprints from birth explained in academic stud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5166" y="3677523"/>
            <a:ext cx="2704484" cy="1912155"/>
          </a:xfrm>
          <a:prstGeom prst="rect">
            <a:avLst/>
          </a:prstGeom>
          <a:noFill/>
          <a:extLst>
            <a:ext uri="{909E8E84-426E-40DD-AFC4-6F175D3DCCD1}">
              <a14:hiddenFill xmlns:a14="http://schemas.microsoft.com/office/drawing/2010/main">
                <a:solidFill>
                  <a:srgbClr val="FFFFFF"/>
                </a:solidFill>
              </a14:hiddenFill>
            </a:ext>
          </a:extLst>
        </p:spPr>
      </p:pic>
      <p:sp>
        <p:nvSpPr>
          <p:cNvPr id="21" name="AutoShape 14" descr="What is Voice Recognition? Voice &amp; Speech Recognition Overview — RecFac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6" descr="What is Voice Recognition? Voice &amp; Speech Recognition Overview — RecFac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8" descr="What is Voice Recognition? Voice &amp; Speech Recognition Overview — RecFace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0" descr="What is Voice Recognition? Voice &amp; Speech Recognition Overview — RecFaces"/>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2" descr="Voice recognition concept microphone round button Vector Image"/>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96" name="Picture 24" descr="What Is Voice Biometrics, and Should Contact Centers Install I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1541" y="3797360"/>
            <a:ext cx="3632200" cy="18161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4847015" y="2872542"/>
            <a:ext cx="1766574" cy="369332"/>
          </a:xfrm>
          <a:prstGeom prst="rect">
            <a:avLst/>
          </a:prstGeom>
        </p:spPr>
        <p:txBody>
          <a:bodyPr wrap="none">
            <a:spAutoFit/>
          </a:bodyPr>
          <a:lstStyle/>
          <a:p>
            <a:r>
              <a:rPr lang="en-US" dirty="0" smtClean="0">
                <a:solidFill>
                  <a:schemeClr val="bg1"/>
                </a:solidFill>
              </a:rPr>
              <a:t>Facial and Retina</a:t>
            </a:r>
            <a:endParaRPr lang="en-US" dirty="0"/>
          </a:p>
        </p:txBody>
      </p:sp>
      <p:sp>
        <p:nvSpPr>
          <p:cNvPr id="27" name="Rectangle 26"/>
          <p:cNvSpPr/>
          <p:nvPr/>
        </p:nvSpPr>
        <p:spPr>
          <a:xfrm>
            <a:off x="8144121" y="2891076"/>
            <a:ext cx="1219373" cy="369332"/>
          </a:xfrm>
          <a:prstGeom prst="rect">
            <a:avLst/>
          </a:prstGeom>
        </p:spPr>
        <p:txBody>
          <a:bodyPr wrap="none">
            <a:spAutoFit/>
          </a:bodyPr>
          <a:lstStyle/>
          <a:p>
            <a:r>
              <a:rPr lang="en-US" dirty="0" smtClean="0">
                <a:solidFill>
                  <a:schemeClr val="bg1"/>
                </a:solidFill>
              </a:rPr>
              <a:t>Fingerprint</a:t>
            </a:r>
            <a:endParaRPr lang="en-US" dirty="0"/>
          </a:p>
        </p:txBody>
      </p:sp>
      <p:sp>
        <p:nvSpPr>
          <p:cNvPr id="28" name="Rectangle 27"/>
          <p:cNvSpPr/>
          <p:nvPr/>
        </p:nvSpPr>
        <p:spPr>
          <a:xfrm>
            <a:off x="11156313" y="2834442"/>
            <a:ext cx="694357" cy="369332"/>
          </a:xfrm>
          <a:prstGeom prst="rect">
            <a:avLst/>
          </a:prstGeom>
        </p:spPr>
        <p:txBody>
          <a:bodyPr wrap="none">
            <a:spAutoFit/>
          </a:bodyPr>
          <a:lstStyle/>
          <a:p>
            <a:r>
              <a:rPr lang="en-US" dirty="0" smtClean="0">
                <a:solidFill>
                  <a:schemeClr val="bg1"/>
                </a:solidFill>
              </a:rPr>
              <a:t>Voice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900589" y="752038"/>
            <a:ext cx="4443889" cy="694373"/>
          </a:xfrm>
          <a:prstGeom prst="rect">
            <a:avLst/>
          </a:prstGeom>
          <a:noFill/>
          <a:ln/>
        </p:spPr>
        <p:txBody>
          <a:bodyPr wrap="none" rtlCol="0" anchor="t"/>
          <a:lstStyle/>
          <a:p>
            <a:pPr marL="0" indent="0">
              <a:lnSpc>
                <a:spcPts val="5468"/>
              </a:lnSpc>
              <a:buNone/>
            </a:pPr>
            <a:r>
              <a:rPr lang="en-US" sz="4374" b="1" u="sng" dirty="0">
                <a:solidFill>
                  <a:srgbClr val="FFFFFF"/>
                </a:solidFill>
                <a:latin typeface="Nunito" pitchFamily="34" charset="0"/>
                <a:ea typeface="Nunito" pitchFamily="34" charset="-122"/>
                <a:cs typeface="Nunito" pitchFamily="34" charset="-120"/>
              </a:rPr>
              <a:t>Solution</a:t>
            </a:r>
            <a:endParaRPr lang="en-US" sz="4374" u="sng" dirty="0"/>
          </a:p>
        </p:txBody>
      </p:sp>
      <p:sp>
        <p:nvSpPr>
          <p:cNvPr id="7" name="Text 3"/>
          <p:cNvSpPr/>
          <p:nvPr/>
        </p:nvSpPr>
        <p:spPr>
          <a:xfrm>
            <a:off x="392588" y="1757164"/>
            <a:ext cx="8510111" cy="6039247"/>
          </a:xfrm>
          <a:prstGeom prst="rect">
            <a:avLst/>
          </a:prstGeom>
          <a:noFill/>
          <a:ln/>
        </p:spPr>
        <p:txBody>
          <a:bodyPr wrap="square" rtlCol="0" anchor="t"/>
          <a:lstStyle/>
          <a:p>
            <a:pPr marL="457200" lvl="0" indent="-457200">
              <a:lnSpc>
                <a:spcPct val="150000"/>
              </a:lnSpc>
              <a:buFont typeface="Arial" pitchFamily="34" charset="0"/>
              <a:buChar char="•"/>
            </a:pPr>
            <a:r>
              <a:rPr lang="en-US" sz="2000" dirty="0" smtClean="0">
                <a:solidFill>
                  <a:schemeClr val="bg1"/>
                </a:solidFill>
              </a:rPr>
              <a:t>Our </a:t>
            </a:r>
            <a:r>
              <a:rPr lang="en-US" sz="2000" dirty="0">
                <a:solidFill>
                  <a:schemeClr val="bg1"/>
                </a:solidFill>
              </a:rPr>
              <a:t>solution involves defining </a:t>
            </a:r>
            <a:r>
              <a:rPr lang="en-US" sz="2000" dirty="0" err="1">
                <a:solidFill>
                  <a:schemeClr val="bg1"/>
                </a:solidFill>
              </a:rPr>
              <a:t>emojis</a:t>
            </a:r>
            <a:r>
              <a:rPr lang="en-US" sz="2000" dirty="0">
                <a:solidFill>
                  <a:schemeClr val="bg1"/>
                </a:solidFill>
              </a:rPr>
              <a:t> (emotional faces) for users to react with in order to unlock</a:t>
            </a:r>
            <a:r>
              <a:rPr lang="en-US" sz="2000" dirty="0" smtClean="0">
                <a:solidFill>
                  <a:schemeClr val="bg1"/>
                </a:solidFill>
              </a:rPr>
              <a:t>.</a:t>
            </a:r>
          </a:p>
          <a:p>
            <a:pPr marL="457200" lvl="0" indent="-457200">
              <a:lnSpc>
                <a:spcPct val="150000"/>
              </a:lnSpc>
              <a:buFont typeface="Arial" pitchFamily="34" charset="0"/>
              <a:buChar char="•"/>
            </a:pPr>
            <a:r>
              <a:rPr lang="en-US" sz="2000" dirty="0" smtClean="0">
                <a:solidFill>
                  <a:schemeClr val="bg1"/>
                </a:solidFill>
              </a:rPr>
              <a:t> </a:t>
            </a:r>
            <a:r>
              <a:rPr lang="en-US" sz="2000" dirty="0">
                <a:solidFill>
                  <a:schemeClr val="bg1"/>
                </a:solidFill>
              </a:rPr>
              <a:t>We check various facial features such as open or closed eyes, open or closed mouth, raised eyebrows, and tongue in or out.</a:t>
            </a:r>
          </a:p>
          <a:p>
            <a:pPr marL="457200" lvl="0" indent="-457200">
              <a:lnSpc>
                <a:spcPct val="150000"/>
              </a:lnSpc>
              <a:spcBef>
                <a:spcPts val="1200"/>
              </a:spcBef>
              <a:buFont typeface="Arial" pitchFamily="34" charset="0"/>
              <a:buChar char="•"/>
            </a:pPr>
            <a:r>
              <a:rPr lang="en-US" sz="2000" dirty="0">
                <a:solidFill>
                  <a:schemeClr val="bg1"/>
                </a:solidFill>
              </a:rPr>
              <a:t>Users enroll their faces with selected </a:t>
            </a:r>
            <a:r>
              <a:rPr lang="en-US" sz="2000" dirty="0" err="1">
                <a:solidFill>
                  <a:schemeClr val="bg1"/>
                </a:solidFill>
              </a:rPr>
              <a:t>emojis</a:t>
            </a:r>
            <a:r>
              <a:rPr lang="en-US" sz="2000" dirty="0">
                <a:solidFill>
                  <a:schemeClr val="bg1"/>
                </a:solidFill>
              </a:rPr>
              <a:t>, creating patterns such as 'happy </a:t>
            </a:r>
            <a:r>
              <a:rPr lang="en-US" sz="2000" dirty="0" err="1">
                <a:solidFill>
                  <a:schemeClr val="bg1"/>
                </a:solidFill>
              </a:rPr>
              <a:t>emoji</a:t>
            </a:r>
            <a:r>
              <a:rPr lang="en-US" sz="2000" dirty="0">
                <a:solidFill>
                  <a:schemeClr val="bg1"/>
                </a:solidFill>
              </a:rPr>
              <a:t> + sad </a:t>
            </a:r>
            <a:r>
              <a:rPr lang="en-US" sz="2000" dirty="0" err="1">
                <a:solidFill>
                  <a:schemeClr val="bg1"/>
                </a:solidFill>
              </a:rPr>
              <a:t>emoji</a:t>
            </a:r>
            <a:r>
              <a:rPr lang="en-US" sz="2000" dirty="0">
                <a:solidFill>
                  <a:schemeClr val="bg1"/>
                </a:solidFill>
              </a:rPr>
              <a:t> + fear </a:t>
            </a:r>
            <a:r>
              <a:rPr lang="en-US" sz="2000" dirty="0" err="1">
                <a:solidFill>
                  <a:schemeClr val="bg1"/>
                </a:solidFill>
              </a:rPr>
              <a:t>emoji</a:t>
            </a:r>
            <a:r>
              <a:rPr lang="en-US" sz="2000" dirty="0" smtClean="0">
                <a:solidFill>
                  <a:schemeClr val="bg1"/>
                </a:solidFill>
              </a:rPr>
              <a:t>. </a:t>
            </a:r>
          </a:p>
          <a:p>
            <a:pPr marL="457200" lvl="0" indent="-457200">
              <a:lnSpc>
                <a:spcPct val="150000"/>
              </a:lnSpc>
              <a:spcBef>
                <a:spcPts val="1200"/>
              </a:spcBef>
              <a:buFont typeface="Arial" pitchFamily="34" charset="0"/>
              <a:buChar char="•"/>
            </a:pPr>
            <a:r>
              <a:rPr lang="en-US" sz="2000" dirty="0" smtClean="0">
                <a:solidFill>
                  <a:schemeClr val="bg1"/>
                </a:solidFill>
              </a:rPr>
              <a:t>When </a:t>
            </a:r>
            <a:r>
              <a:rPr lang="en-US" sz="2000" dirty="0">
                <a:solidFill>
                  <a:schemeClr val="bg1"/>
                </a:solidFill>
              </a:rPr>
              <a:t>the user reacts with this pattern, the face is authenticated using QCNN (Quantum Convolutional Neural Network) features</a:t>
            </a:r>
            <a:r>
              <a:rPr lang="en-US" sz="2000" dirty="0" smtClean="0">
                <a:solidFill>
                  <a:schemeClr val="bg1"/>
                </a:solidFill>
              </a:rPr>
              <a:t>.</a:t>
            </a:r>
          </a:p>
          <a:p>
            <a:pPr marL="457200" lvl="0" indent="-457200">
              <a:lnSpc>
                <a:spcPct val="150000"/>
              </a:lnSpc>
              <a:spcBef>
                <a:spcPts val="1200"/>
              </a:spcBef>
              <a:buFont typeface="Arial" pitchFamily="34" charset="0"/>
              <a:buChar char="•"/>
            </a:pPr>
            <a:r>
              <a:rPr lang="en-US" sz="2000" dirty="0" smtClean="0">
                <a:solidFill>
                  <a:schemeClr val="bg1"/>
                </a:solidFill>
              </a:rPr>
              <a:t>Our </a:t>
            </a:r>
            <a:r>
              <a:rPr lang="en-US" sz="2000" dirty="0">
                <a:solidFill>
                  <a:schemeClr val="bg1"/>
                </a:solidFill>
              </a:rPr>
              <a:t>solution combines facial recognition with emotional reactions, adding an additional layer of security to the authentication process.</a:t>
            </a:r>
          </a:p>
          <a:p>
            <a:pPr marL="457200" lvl="0" indent="-457200">
              <a:lnSpc>
                <a:spcPct val="150000"/>
              </a:lnSpc>
              <a:spcBef>
                <a:spcPts val="1200"/>
              </a:spcBef>
              <a:spcAft>
                <a:spcPts val="1200"/>
              </a:spcAft>
              <a:buFont typeface="Arial" pitchFamily="34" charset="0"/>
              <a:buChar char="•"/>
            </a:pPr>
            <a:endParaRPr lang="en-US" sz="2000" dirty="0">
              <a:solidFill>
                <a:schemeClr val="bg1"/>
              </a:solidFill>
            </a:endParaRPr>
          </a:p>
        </p:txBody>
      </p:sp>
      <p:pic>
        <p:nvPicPr>
          <p:cNvPr id="4098" name="Picture 2" descr="Figure 14 from Facial Emotion Recognition in Real Time | Semantic Schol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4775" y="2500313"/>
            <a:ext cx="5143122" cy="4217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368743"/>
            <a:ext cx="4443889" cy="694373"/>
          </a:xfrm>
          <a:prstGeom prst="rect">
            <a:avLst/>
          </a:prstGeom>
          <a:noFill/>
          <a:ln/>
        </p:spPr>
        <p:txBody>
          <a:bodyPr wrap="none" rtlCol="0" anchor="t"/>
          <a:lstStyle/>
          <a:p>
            <a:pPr marL="0" indent="0">
              <a:lnSpc>
                <a:spcPts val="5468"/>
              </a:lnSpc>
              <a:buNone/>
            </a:pPr>
            <a:r>
              <a:rPr lang="en-US" sz="4374" b="1" u="sng" dirty="0">
                <a:solidFill>
                  <a:srgbClr val="FFFFFF"/>
                </a:solidFill>
                <a:latin typeface="Nunito" pitchFamily="34" charset="0"/>
                <a:ea typeface="Nunito" pitchFamily="34" charset="-122"/>
                <a:cs typeface="Nunito" pitchFamily="34" charset="-120"/>
              </a:rPr>
              <a:t>Process Flow</a:t>
            </a:r>
            <a:endParaRPr lang="en-US" sz="4374" u="sng" dirty="0"/>
          </a:p>
        </p:txBody>
      </p:sp>
      <p:sp>
        <p:nvSpPr>
          <p:cNvPr id="5" name="Text 2"/>
          <p:cNvSpPr/>
          <p:nvPr/>
        </p:nvSpPr>
        <p:spPr>
          <a:xfrm>
            <a:off x="2703790" y="2507456"/>
            <a:ext cx="957810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FFFFFF"/>
                </a:solidFill>
                <a:latin typeface="PT Sans" pitchFamily="34" charset="0"/>
                <a:ea typeface="PT Sans" pitchFamily="34" charset="-122"/>
                <a:cs typeface="PT Sans" pitchFamily="34" charset="-120"/>
              </a:rPr>
              <a:t>Detect face</a:t>
            </a:r>
            <a:endParaRPr lang="en-US" sz="1750" dirty="0"/>
          </a:p>
        </p:txBody>
      </p:sp>
      <p:sp>
        <p:nvSpPr>
          <p:cNvPr id="6" name="Text 3"/>
          <p:cNvSpPr/>
          <p:nvPr/>
        </p:nvSpPr>
        <p:spPr>
          <a:xfrm>
            <a:off x="2703790" y="2951678"/>
            <a:ext cx="9578102"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FFFFFF"/>
                </a:solidFill>
                <a:latin typeface="PT Sans" pitchFamily="34" charset="0"/>
                <a:ea typeface="PT Sans" pitchFamily="34" charset="-122"/>
                <a:cs typeface="PT Sans" pitchFamily="34" charset="-120"/>
              </a:rPr>
              <a:t>Find mouth, eye, eyebrow</a:t>
            </a:r>
            <a:endParaRPr lang="en-US" sz="1750" dirty="0"/>
          </a:p>
        </p:txBody>
      </p:sp>
      <p:sp>
        <p:nvSpPr>
          <p:cNvPr id="7" name="Text 4"/>
          <p:cNvSpPr/>
          <p:nvPr/>
        </p:nvSpPr>
        <p:spPr>
          <a:xfrm>
            <a:off x="2703790" y="3395901"/>
            <a:ext cx="9578102"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FFFFFF"/>
                </a:solidFill>
                <a:latin typeface="PT Sans" pitchFamily="34" charset="0"/>
                <a:ea typeface="PT Sans" pitchFamily="34" charset="-122"/>
                <a:cs typeface="PT Sans" pitchFamily="34" charset="-120"/>
              </a:rPr>
              <a:t>Mouth - open or close</a:t>
            </a:r>
            <a:endParaRPr lang="en-US" sz="1750" dirty="0"/>
          </a:p>
        </p:txBody>
      </p:sp>
      <p:sp>
        <p:nvSpPr>
          <p:cNvPr id="8" name="Text 5"/>
          <p:cNvSpPr/>
          <p:nvPr/>
        </p:nvSpPr>
        <p:spPr>
          <a:xfrm>
            <a:off x="2703790" y="3840123"/>
            <a:ext cx="9578102"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FFFFFF"/>
                </a:solidFill>
                <a:latin typeface="PT Sans" pitchFamily="34" charset="0"/>
                <a:ea typeface="PT Sans" pitchFamily="34" charset="-122"/>
                <a:cs typeface="PT Sans" pitchFamily="34" charset="-120"/>
              </a:rPr>
              <a:t>Tongue - out or in</a:t>
            </a:r>
            <a:endParaRPr lang="en-US" sz="1750" dirty="0"/>
          </a:p>
        </p:txBody>
      </p:sp>
      <p:sp>
        <p:nvSpPr>
          <p:cNvPr id="9" name="Text 6"/>
          <p:cNvSpPr/>
          <p:nvPr/>
        </p:nvSpPr>
        <p:spPr>
          <a:xfrm>
            <a:off x="2703790" y="4284345"/>
            <a:ext cx="9578102"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1750" dirty="0">
                <a:solidFill>
                  <a:srgbClr val="FFFFFF"/>
                </a:solidFill>
                <a:latin typeface="PT Sans" pitchFamily="34" charset="0"/>
                <a:ea typeface="PT Sans" pitchFamily="34" charset="-122"/>
                <a:cs typeface="PT Sans" pitchFamily="34" charset="-120"/>
              </a:rPr>
              <a:t>Eye - wink left, wink right, or neither</a:t>
            </a:r>
            <a:endParaRPr lang="en-US" sz="1750" dirty="0"/>
          </a:p>
        </p:txBody>
      </p:sp>
      <p:sp>
        <p:nvSpPr>
          <p:cNvPr id="10" name="Text 7"/>
          <p:cNvSpPr/>
          <p:nvPr/>
        </p:nvSpPr>
        <p:spPr>
          <a:xfrm>
            <a:off x="2703790" y="4728566"/>
            <a:ext cx="9578102" cy="2523133"/>
          </a:xfrm>
          <a:prstGeom prst="rect">
            <a:avLst/>
          </a:prstGeom>
          <a:noFill/>
          <a:ln/>
        </p:spPr>
        <p:txBody>
          <a:bodyPr wrap="none" rtlCol="0" anchor="t"/>
          <a:lstStyle/>
          <a:p>
            <a:pPr marL="342900" indent="-342900" algn="l">
              <a:lnSpc>
                <a:spcPts val="2799"/>
              </a:lnSpc>
              <a:buSzPct val="100000"/>
              <a:buFont typeface="+mj-lt"/>
              <a:buAutoNum type="arabicPeriod" startAt="6"/>
            </a:pPr>
            <a:r>
              <a:rPr lang="en-US" sz="1750" dirty="0">
                <a:solidFill>
                  <a:srgbClr val="FFFFFF"/>
                </a:solidFill>
                <a:latin typeface="PT Sans" pitchFamily="34" charset="0"/>
                <a:ea typeface="PT Sans" pitchFamily="34" charset="-122"/>
                <a:cs typeface="PT Sans" pitchFamily="34" charset="-120"/>
              </a:rPr>
              <a:t>Eyebrows - raised or squished</a:t>
            </a:r>
            <a:endParaRPr lang="en-US" sz="1750" dirty="0"/>
          </a:p>
        </p:txBody>
      </p:sp>
      <p:sp>
        <p:nvSpPr>
          <p:cNvPr id="11" name="Text 8"/>
          <p:cNvSpPr/>
          <p:nvPr/>
        </p:nvSpPr>
        <p:spPr>
          <a:xfrm>
            <a:off x="2703790" y="5172789"/>
            <a:ext cx="9578102" cy="355402"/>
          </a:xfrm>
          <a:prstGeom prst="rect">
            <a:avLst/>
          </a:prstGeom>
          <a:noFill/>
          <a:ln/>
        </p:spPr>
        <p:txBody>
          <a:bodyPr wrap="none" rtlCol="0" anchor="t"/>
          <a:lstStyle/>
          <a:p>
            <a:pPr marL="342900" indent="-342900" algn="l">
              <a:lnSpc>
                <a:spcPts val="2799"/>
              </a:lnSpc>
              <a:buSzPct val="100000"/>
              <a:buFont typeface="+mj-lt"/>
              <a:buAutoNum type="arabicPeriod" startAt="7"/>
            </a:pPr>
            <a:r>
              <a:rPr lang="en-US" sz="1750" dirty="0">
                <a:solidFill>
                  <a:srgbClr val="FFFFFF"/>
                </a:solidFill>
                <a:latin typeface="PT Sans" pitchFamily="34" charset="0"/>
                <a:ea typeface="PT Sans" pitchFamily="34" charset="-122"/>
                <a:cs typeface="PT Sans" pitchFamily="34" charset="-120"/>
              </a:rPr>
              <a:t>Compare from predefined emoji library</a:t>
            </a:r>
            <a:endParaRPr lang="en-US" sz="1750" dirty="0"/>
          </a:p>
        </p:txBody>
      </p:sp>
      <p:sp>
        <p:nvSpPr>
          <p:cNvPr id="12" name="Text 9"/>
          <p:cNvSpPr/>
          <p:nvPr/>
        </p:nvSpPr>
        <p:spPr>
          <a:xfrm>
            <a:off x="2703790" y="5617012"/>
            <a:ext cx="9578102" cy="355402"/>
          </a:xfrm>
          <a:prstGeom prst="rect">
            <a:avLst/>
          </a:prstGeom>
          <a:noFill/>
          <a:ln/>
        </p:spPr>
        <p:txBody>
          <a:bodyPr wrap="none" rtlCol="0" anchor="t"/>
          <a:lstStyle/>
          <a:p>
            <a:pPr marL="342900" indent="-342900" algn="l">
              <a:lnSpc>
                <a:spcPts val="2799"/>
              </a:lnSpc>
              <a:buSzPct val="100000"/>
              <a:buFont typeface="+mj-lt"/>
              <a:buAutoNum type="arabicPeriod" startAt="8"/>
            </a:pPr>
            <a:r>
              <a:rPr lang="en-US" sz="1750" dirty="0">
                <a:solidFill>
                  <a:srgbClr val="FFFFFF"/>
                </a:solidFill>
                <a:latin typeface="PT Sans" pitchFamily="34" charset="0"/>
                <a:ea typeface="PT Sans" pitchFamily="34" charset="-122"/>
                <a:cs typeface="PT Sans" pitchFamily="34" charset="-120"/>
              </a:rPr>
              <a:t>Set as pattern</a:t>
            </a:r>
            <a:endParaRPr lang="en-US" sz="1750" dirty="0"/>
          </a:p>
        </p:txBody>
      </p:sp>
      <p:sp>
        <p:nvSpPr>
          <p:cNvPr id="13" name="Text 10"/>
          <p:cNvSpPr/>
          <p:nvPr/>
        </p:nvSpPr>
        <p:spPr>
          <a:xfrm>
            <a:off x="2703790" y="6061234"/>
            <a:ext cx="9578102" cy="355402"/>
          </a:xfrm>
          <a:prstGeom prst="rect">
            <a:avLst/>
          </a:prstGeom>
          <a:noFill/>
          <a:ln/>
        </p:spPr>
        <p:txBody>
          <a:bodyPr wrap="none" rtlCol="0" anchor="t"/>
          <a:lstStyle/>
          <a:p>
            <a:pPr marL="342900" indent="-342900" algn="l">
              <a:lnSpc>
                <a:spcPts val="2799"/>
              </a:lnSpc>
              <a:buSzPct val="100000"/>
              <a:buFont typeface="+mj-lt"/>
              <a:buAutoNum type="arabicPeriod" startAt="9"/>
            </a:pPr>
            <a:r>
              <a:rPr lang="en-US" sz="1750" dirty="0">
                <a:solidFill>
                  <a:srgbClr val="FFFFFF"/>
                </a:solidFill>
                <a:latin typeface="PT Sans" pitchFamily="34" charset="0"/>
                <a:ea typeface="PT Sans" pitchFamily="34" charset="-122"/>
                <a:cs typeface="PT Sans" pitchFamily="34" charset="-120"/>
              </a:rPr>
              <a:t>Capture the images of mouth, eye, eyebrow</a:t>
            </a:r>
            <a:endParaRPr lang="en-US" sz="1750" dirty="0"/>
          </a:p>
        </p:txBody>
      </p:sp>
      <p:sp>
        <p:nvSpPr>
          <p:cNvPr id="14" name="Text 11"/>
          <p:cNvSpPr/>
          <p:nvPr/>
        </p:nvSpPr>
        <p:spPr>
          <a:xfrm>
            <a:off x="2703790" y="6505456"/>
            <a:ext cx="9578102" cy="355402"/>
          </a:xfrm>
          <a:prstGeom prst="rect">
            <a:avLst/>
          </a:prstGeom>
          <a:noFill/>
          <a:ln/>
        </p:spPr>
        <p:txBody>
          <a:bodyPr wrap="none" rtlCol="0" anchor="t"/>
          <a:lstStyle/>
          <a:p>
            <a:pPr marL="342900" indent="-342900" algn="l">
              <a:lnSpc>
                <a:spcPts val="2799"/>
              </a:lnSpc>
              <a:buSzPct val="100000"/>
              <a:buFont typeface="+mj-lt"/>
              <a:buAutoNum type="arabicPeriod" startAt="10"/>
            </a:pPr>
            <a:r>
              <a:rPr lang="en-US" sz="1750" dirty="0">
                <a:solidFill>
                  <a:srgbClr val="FFFFFF"/>
                </a:solidFill>
                <a:latin typeface="PT Sans" pitchFamily="34" charset="0"/>
                <a:ea typeface="PT Sans" pitchFamily="34" charset="-122"/>
                <a:cs typeface="PT Sans" pitchFamily="34" charset="-120"/>
              </a:rPr>
              <a:t>When login, compare the same or not</a:t>
            </a:r>
            <a:endParaRPr lang="en-US" sz="1750" dirty="0"/>
          </a:p>
        </p:txBody>
      </p:sp>
      <p:pic>
        <p:nvPicPr>
          <p:cNvPr id="1026" name="Picture 2" descr="C:\Users\Lenovo\Pictures\WhatsApp Image 2024-02-18 at 15.02.05_a2cc6af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6982" y="431800"/>
            <a:ext cx="6034617" cy="7391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819632"/>
            <a:ext cx="4443889" cy="694373"/>
          </a:xfrm>
          <a:prstGeom prst="rect">
            <a:avLst/>
          </a:prstGeom>
          <a:noFill/>
          <a:ln/>
        </p:spPr>
        <p:txBody>
          <a:bodyPr wrap="none" rtlCol="0" anchor="t"/>
          <a:lstStyle/>
          <a:p>
            <a:pPr marL="0" indent="0">
              <a:lnSpc>
                <a:spcPts val="5468"/>
              </a:lnSpc>
              <a:buNone/>
            </a:pPr>
            <a:r>
              <a:rPr lang="en-US" sz="4374" b="1" u="sng" dirty="0">
                <a:solidFill>
                  <a:srgbClr val="FFFFFF"/>
                </a:solidFill>
                <a:latin typeface="Nunito" pitchFamily="34" charset="0"/>
                <a:ea typeface="Nunito" pitchFamily="34" charset="-122"/>
                <a:cs typeface="Nunito" pitchFamily="34" charset="-120"/>
              </a:rPr>
              <a:t>Key Features</a:t>
            </a:r>
            <a:endParaRPr lang="en-US" sz="4374" u="sng" dirty="0"/>
          </a:p>
        </p:txBody>
      </p:sp>
      <p:sp>
        <p:nvSpPr>
          <p:cNvPr id="5" name="Shape 2"/>
          <p:cNvSpPr/>
          <p:nvPr/>
        </p:nvSpPr>
        <p:spPr>
          <a:xfrm>
            <a:off x="2348389" y="3131939"/>
            <a:ext cx="499943" cy="499943"/>
          </a:xfrm>
          <a:prstGeom prst="roundRect">
            <a:avLst>
              <a:gd name="adj" fmla="val 80001"/>
            </a:avLst>
          </a:prstGeom>
          <a:solidFill>
            <a:srgbClr val="00002E"/>
          </a:solidFill>
          <a:ln w="22860">
            <a:solidFill>
              <a:srgbClr val="F2B42D"/>
            </a:solidFill>
            <a:prstDash val="solid"/>
          </a:ln>
        </p:spPr>
      </p:sp>
      <p:sp>
        <p:nvSpPr>
          <p:cNvPr id="6" name="Text 3"/>
          <p:cNvSpPr/>
          <p:nvPr/>
        </p:nvSpPr>
        <p:spPr>
          <a:xfrm>
            <a:off x="2498288" y="3173611"/>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3070503" y="3208258"/>
            <a:ext cx="3898344"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Emotion-Based Authentication</a:t>
            </a:r>
            <a:endParaRPr lang="en-US" sz="2187" dirty="0"/>
          </a:p>
        </p:txBody>
      </p:sp>
      <p:sp>
        <p:nvSpPr>
          <p:cNvPr id="8" name="Text 5"/>
          <p:cNvSpPr/>
          <p:nvPr/>
        </p:nvSpPr>
        <p:spPr>
          <a:xfrm>
            <a:off x="3070503" y="3688675"/>
            <a:ext cx="413361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Implementing facial recognition integrated with emotional reactions.</a:t>
            </a:r>
            <a:endParaRPr lang="en-US" sz="1750" dirty="0"/>
          </a:p>
        </p:txBody>
      </p:sp>
      <p:sp>
        <p:nvSpPr>
          <p:cNvPr id="9" name="Shape 6"/>
          <p:cNvSpPr/>
          <p:nvPr/>
        </p:nvSpPr>
        <p:spPr>
          <a:xfrm>
            <a:off x="7426285" y="3131939"/>
            <a:ext cx="499943" cy="499943"/>
          </a:xfrm>
          <a:prstGeom prst="roundRect">
            <a:avLst>
              <a:gd name="adj" fmla="val 80001"/>
            </a:avLst>
          </a:prstGeom>
          <a:solidFill>
            <a:srgbClr val="00002E"/>
          </a:solidFill>
          <a:ln w="22860">
            <a:solidFill>
              <a:srgbClr val="D7425E"/>
            </a:solidFill>
            <a:prstDash val="solid"/>
          </a:ln>
        </p:spPr>
      </p:sp>
      <p:sp>
        <p:nvSpPr>
          <p:cNvPr id="10" name="Text 7"/>
          <p:cNvSpPr/>
          <p:nvPr/>
        </p:nvSpPr>
        <p:spPr>
          <a:xfrm>
            <a:off x="7576185" y="3173611"/>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8148399" y="3046333"/>
            <a:ext cx="4133612"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Quantum Convolutional Neural Network (QCNN) Features</a:t>
            </a:r>
            <a:endParaRPr lang="en-US" sz="2187" dirty="0"/>
          </a:p>
        </p:txBody>
      </p:sp>
      <p:sp>
        <p:nvSpPr>
          <p:cNvPr id="12" name="Text 9"/>
          <p:cNvSpPr/>
          <p:nvPr/>
        </p:nvSpPr>
        <p:spPr>
          <a:xfrm>
            <a:off x="8148399" y="4124762"/>
            <a:ext cx="413361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Utilizing quantum features for enhanced security measures.</a:t>
            </a:r>
            <a:endParaRPr lang="en-US" sz="1750" dirty="0"/>
          </a:p>
        </p:txBody>
      </p:sp>
      <p:sp>
        <p:nvSpPr>
          <p:cNvPr id="13" name="Shape 10"/>
          <p:cNvSpPr/>
          <p:nvPr/>
        </p:nvSpPr>
        <p:spPr>
          <a:xfrm>
            <a:off x="2348389" y="5142428"/>
            <a:ext cx="499943" cy="499943"/>
          </a:xfrm>
          <a:prstGeom prst="roundRect">
            <a:avLst>
              <a:gd name="adj" fmla="val 80001"/>
            </a:avLst>
          </a:prstGeom>
          <a:solidFill>
            <a:srgbClr val="00002E"/>
          </a:solidFill>
          <a:ln w="22860">
            <a:solidFill>
              <a:srgbClr val="DD785E"/>
            </a:solidFill>
            <a:prstDash val="solid"/>
          </a:ln>
        </p:spPr>
      </p:sp>
      <p:sp>
        <p:nvSpPr>
          <p:cNvPr id="14" name="Text 11"/>
          <p:cNvSpPr/>
          <p:nvPr/>
        </p:nvSpPr>
        <p:spPr>
          <a:xfrm>
            <a:off x="2498288" y="5184100"/>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3070503" y="5218748"/>
            <a:ext cx="3176707"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Pattern-Based Unlocking</a:t>
            </a:r>
            <a:endParaRPr lang="en-US" sz="2187" dirty="0"/>
          </a:p>
        </p:txBody>
      </p:sp>
      <p:sp>
        <p:nvSpPr>
          <p:cNvPr id="16" name="Text 13"/>
          <p:cNvSpPr/>
          <p:nvPr/>
        </p:nvSpPr>
        <p:spPr>
          <a:xfrm>
            <a:off x="3070503" y="5699165"/>
            <a:ext cx="413361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Empowering users to create secure unlocking patterns with emojis.</a:t>
            </a:r>
            <a:endParaRPr lang="en-US" sz="1750" dirty="0"/>
          </a:p>
        </p:txBody>
      </p:sp>
      <p:sp>
        <p:nvSpPr>
          <p:cNvPr id="17" name="Shape 14"/>
          <p:cNvSpPr/>
          <p:nvPr/>
        </p:nvSpPr>
        <p:spPr>
          <a:xfrm>
            <a:off x="7426285" y="5142428"/>
            <a:ext cx="499943" cy="499943"/>
          </a:xfrm>
          <a:prstGeom prst="roundRect">
            <a:avLst>
              <a:gd name="adj" fmla="val 80001"/>
            </a:avLst>
          </a:prstGeom>
          <a:solidFill>
            <a:srgbClr val="00002E"/>
          </a:solidFill>
          <a:ln w="22860">
            <a:solidFill>
              <a:srgbClr val="48A8E2"/>
            </a:solidFill>
            <a:prstDash val="solid"/>
          </a:ln>
        </p:spPr>
      </p:sp>
      <p:sp>
        <p:nvSpPr>
          <p:cNvPr id="18" name="Text 15"/>
          <p:cNvSpPr/>
          <p:nvPr/>
        </p:nvSpPr>
        <p:spPr>
          <a:xfrm>
            <a:off x="7576185" y="5184100"/>
            <a:ext cx="200025" cy="416481"/>
          </a:xfrm>
          <a:prstGeom prst="rect">
            <a:avLst/>
          </a:prstGeom>
          <a:noFill/>
          <a:ln/>
        </p:spPr>
        <p:txBody>
          <a:bodyPr wrap="none" rtlCol="0" anchor="t"/>
          <a:lstStyle/>
          <a:p>
            <a:pPr marL="0" indent="0" algn="ctr">
              <a:lnSpc>
                <a:spcPts val="3281"/>
              </a:lnSpc>
              <a:buNone/>
            </a:pPr>
            <a:r>
              <a:rPr lang="en-US" sz="2624" b="1" dirty="0">
                <a:solidFill>
                  <a:srgbClr val="48A8E2"/>
                </a:solidFill>
                <a:latin typeface="Nunito" pitchFamily="34" charset="0"/>
                <a:ea typeface="Nunito" pitchFamily="34" charset="-122"/>
                <a:cs typeface="Nunito" pitchFamily="34" charset="-120"/>
              </a:rPr>
              <a:t>4</a:t>
            </a:r>
            <a:endParaRPr lang="en-US" sz="2624" dirty="0"/>
          </a:p>
        </p:txBody>
      </p:sp>
      <p:sp>
        <p:nvSpPr>
          <p:cNvPr id="19" name="Text 16"/>
          <p:cNvSpPr/>
          <p:nvPr/>
        </p:nvSpPr>
        <p:spPr>
          <a:xfrm>
            <a:off x="8148399" y="5218748"/>
            <a:ext cx="3179445"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User-Friendly Experience</a:t>
            </a:r>
            <a:endParaRPr lang="en-US" sz="2187" dirty="0"/>
          </a:p>
        </p:txBody>
      </p:sp>
      <p:sp>
        <p:nvSpPr>
          <p:cNvPr id="20" name="Text 17"/>
          <p:cNvSpPr/>
          <p:nvPr/>
        </p:nvSpPr>
        <p:spPr>
          <a:xfrm>
            <a:off x="8148399" y="5699165"/>
            <a:ext cx="413361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Making advanced security measures user-friendly and accessible.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798672" y="533321"/>
            <a:ext cx="4220289" cy="580787"/>
          </a:xfrm>
          <a:prstGeom prst="rect">
            <a:avLst/>
          </a:prstGeom>
          <a:noFill/>
          <a:ln/>
        </p:spPr>
        <p:txBody>
          <a:bodyPr wrap="none" rtlCol="0" anchor="t"/>
          <a:lstStyle/>
          <a:p>
            <a:pPr marL="0" indent="0">
              <a:lnSpc>
                <a:spcPts val="4574"/>
              </a:lnSpc>
              <a:buNone/>
            </a:pPr>
            <a:r>
              <a:rPr lang="en-US" sz="3659" b="1" u="sng" dirty="0">
                <a:solidFill>
                  <a:srgbClr val="FFFFFF"/>
                </a:solidFill>
                <a:latin typeface="Nunito" pitchFamily="34" charset="0"/>
                <a:ea typeface="Nunito" pitchFamily="34" charset="-122"/>
                <a:cs typeface="Nunito" pitchFamily="34" charset="-120"/>
              </a:rPr>
              <a:t>Expected Outcomes</a:t>
            </a:r>
            <a:endParaRPr lang="en-US" sz="3659" u="sng" dirty="0"/>
          </a:p>
        </p:txBody>
      </p:sp>
      <p:sp>
        <p:nvSpPr>
          <p:cNvPr id="14" name="Text 1"/>
          <p:cNvSpPr/>
          <p:nvPr/>
        </p:nvSpPr>
        <p:spPr>
          <a:xfrm>
            <a:off x="798671" y="2419109"/>
            <a:ext cx="13299293" cy="4437927"/>
          </a:xfrm>
          <a:prstGeom prst="rect">
            <a:avLst/>
          </a:prstGeom>
          <a:noFill/>
          <a:ln/>
        </p:spPr>
        <p:txBody>
          <a:bodyPr wrap="none" rtlCol="0" anchor="t"/>
          <a:lstStyle/>
          <a:p>
            <a:pPr>
              <a:lnSpc>
                <a:spcPts val="4574"/>
              </a:lnSpc>
            </a:pPr>
            <a:r>
              <a:rPr lang="en-US" sz="2800" b="1" dirty="0">
                <a:solidFill>
                  <a:srgbClr val="FFFFFF"/>
                </a:solidFill>
                <a:latin typeface="Nunito" pitchFamily="34" charset="0"/>
                <a:ea typeface="Nunito" pitchFamily="34" charset="-122"/>
                <a:cs typeface="Nunito" pitchFamily="34" charset="-120"/>
              </a:rPr>
              <a:t>In traditional methods, we use PINs and passwords for </a:t>
            </a:r>
            <a:endParaRPr lang="en-US" sz="2800" b="1" dirty="0" smtClean="0">
              <a:solidFill>
                <a:srgbClr val="FFFFFF"/>
              </a:solidFill>
              <a:latin typeface="Nunito" pitchFamily="34" charset="0"/>
              <a:ea typeface="Nunito" pitchFamily="34" charset="-122"/>
              <a:cs typeface="Nunito" pitchFamily="34" charset="-120"/>
            </a:endParaRPr>
          </a:p>
          <a:p>
            <a:pPr>
              <a:lnSpc>
                <a:spcPts val="4574"/>
              </a:lnSpc>
            </a:pPr>
            <a:r>
              <a:rPr lang="en-US" sz="2800" b="1" dirty="0" smtClean="0">
                <a:solidFill>
                  <a:srgbClr val="FFFFFF"/>
                </a:solidFill>
                <a:latin typeface="Nunito" pitchFamily="34" charset="0"/>
                <a:ea typeface="Nunito" pitchFamily="34" charset="-122"/>
                <a:cs typeface="Nunito" pitchFamily="34" charset="-120"/>
              </a:rPr>
              <a:t>biometric </a:t>
            </a:r>
            <a:r>
              <a:rPr lang="en-US" sz="2800" b="1" dirty="0">
                <a:solidFill>
                  <a:srgbClr val="FFFFFF"/>
                </a:solidFill>
                <a:latin typeface="Nunito" pitchFamily="34" charset="0"/>
                <a:ea typeface="Nunito" pitchFamily="34" charset="-122"/>
                <a:cs typeface="Nunito" pitchFamily="34" charset="-120"/>
              </a:rPr>
              <a:t>purposes, which can lead to a high </a:t>
            </a:r>
            <a:r>
              <a:rPr lang="en-US" sz="2800" b="1" dirty="0" smtClean="0">
                <a:solidFill>
                  <a:srgbClr val="FFFFFF"/>
                </a:solidFill>
                <a:latin typeface="Nunito" pitchFamily="34" charset="0"/>
                <a:ea typeface="Nunito" pitchFamily="34" charset="-122"/>
                <a:cs typeface="Nunito" pitchFamily="34" charset="-120"/>
              </a:rPr>
              <a:t>possibility</a:t>
            </a:r>
          </a:p>
          <a:p>
            <a:pPr>
              <a:lnSpc>
                <a:spcPts val="4574"/>
              </a:lnSpc>
            </a:pPr>
            <a:r>
              <a:rPr lang="en-US" sz="2800" b="1" dirty="0" smtClean="0">
                <a:solidFill>
                  <a:srgbClr val="FFFFFF"/>
                </a:solidFill>
                <a:latin typeface="Nunito" pitchFamily="34" charset="0"/>
                <a:ea typeface="Nunito" pitchFamily="34" charset="-122"/>
                <a:cs typeface="Nunito" pitchFamily="34" charset="-120"/>
              </a:rPr>
              <a:t>of </a:t>
            </a:r>
            <a:r>
              <a:rPr lang="en-US" sz="2800" b="1" dirty="0">
                <a:solidFill>
                  <a:srgbClr val="FFFFFF"/>
                </a:solidFill>
                <a:latin typeface="Nunito" pitchFamily="34" charset="0"/>
                <a:ea typeface="Nunito" pitchFamily="34" charset="-122"/>
                <a:cs typeface="Nunito" pitchFamily="34" charset="-120"/>
              </a:rPr>
              <a:t>data frauds. In response, our concept offers </a:t>
            </a:r>
            <a:endParaRPr lang="en-US" sz="2800" b="1" dirty="0" smtClean="0">
              <a:solidFill>
                <a:srgbClr val="FFFFFF"/>
              </a:solidFill>
              <a:latin typeface="Nunito" pitchFamily="34" charset="0"/>
              <a:ea typeface="Nunito" pitchFamily="34" charset="-122"/>
              <a:cs typeface="Nunito" pitchFamily="34" charset="-120"/>
            </a:endParaRPr>
          </a:p>
          <a:p>
            <a:pPr>
              <a:lnSpc>
                <a:spcPts val="4574"/>
              </a:lnSpc>
            </a:pPr>
            <a:r>
              <a:rPr lang="en-US" sz="2800" b="1" dirty="0" smtClean="0">
                <a:solidFill>
                  <a:srgbClr val="FFFFFF"/>
                </a:solidFill>
                <a:latin typeface="Nunito" pitchFamily="34" charset="0"/>
                <a:ea typeface="Nunito" pitchFamily="34" charset="-122"/>
                <a:cs typeface="Nunito" pitchFamily="34" charset="-120"/>
              </a:rPr>
              <a:t>innovative </a:t>
            </a:r>
            <a:r>
              <a:rPr lang="en-US" sz="2800" b="1" dirty="0">
                <a:solidFill>
                  <a:srgbClr val="FFFFFF"/>
                </a:solidFill>
                <a:latin typeface="Nunito" pitchFamily="34" charset="0"/>
                <a:ea typeface="Nunito" pitchFamily="34" charset="-122"/>
                <a:cs typeface="Nunito" pitchFamily="34" charset="-120"/>
              </a:rPr>
              <a:t>and unbreakable security using quantum </a:t>
            </a:r>
            <a:endParaRPr lang="en-US" sz="2800" b="1" dirty="0" smtClean="0">
              <a:solidFill>
                <a:srgbClr val="FFFFFF"/>
              </a:solidFill>
              <a:latin typeface="Nunito" pitchFamily="34" charset="0"/>
              <a:ea typeface="Nunito" pitchFamily="34" charset="-122"/>
              <a:cs typeface="Nunito" pitchFamily="34" charset="-120"/>
            </a:endParaRPr>
          </a:p>
          <a:p>
            <a:pPr>
              <a:lnSpc>
                <a:spcPts val="4574"/>
              </a:lnSpc>
            </a:pPr>
            <a:r>
              <a:rPr lang="en-US" sz="2800" b="1" dirty="0" smtClean="0">
                <a:solidFill>
                  <a:srgbClr val="FFFFFF"/>
                </a:solidFill>
                <a:latin typeface="Nunito" pitchFamily="34" charset="0"/>
                <a:ea typeface="Nunito" pitchFamily="34" charset="-122"/>
                <a:cs typeface="Nunito" pitchFamily="34" charset="-120"/>
              </a:rPr>
              <a:t>technology</a:t>
            </a:r>
            <a:r>
              <a:rPr lang="en-US" sz="2800" b="1" dirty="0">
                <a:solidFill>
                  <a:srgbClr val="FFFFFF"/>
                </a:solidFill>
                <a:latin typeface="Nunito" pitchFamily="34" charset="0"/>
                <a:ea typeface="Nunito" pitchFamily="34" charset="-122"/>
                <a:cs typeface="Nunito" pitchFamily="34" charset="-120"/>
              </a:rPr>
              <a:t>, providing high security and a user-friendly experience.</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833199" y="3245525"/>
            <a:ext cx="7369492"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References(Research Papers)</a:t>
            </a:r>
            <a:endParaRPr lang="en-US" sz="437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386</Words>
  <Application>Microsoft Office PowerPoint</Application>
  <PresentationFormat>Custom</PresentationFormat>
  <Paragraphs>53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7</cp:revision>
  <dcterms:created xsi:type="dcterms:W3CDTF">2024-02-18T12:02:22Z</dcterms:created>
  <dcterms:modified xsi:type="dcterms:W3CDTF">2024-02-19T01:36:04Z</dcterms:modified>
</cp:coreProperties>
</file>