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33"/>
  </p:notesMasterIdLst>
  <p:sldIdLst>
    <p:sldId id="256" r:id="rId2"/>
    <p:sldId id="264" r:id="rId3"/>
    <p:sldId id="266" r:id="rId4"/>
    <p:sldId id="257" r:id="rId5"/>
    <p:sldId id="276" r:id="rId6"/>
    <p:sldId id="290" r:id="rId7"/>
    <p:sldId id="277" r:id="rId8"/>
    <p:sldId id="273" r:id="rId9"/>
    <p:sldId id="291" r:id="rId10"/>
    <p:sldId id="292" r:id="rId11"/>
    <p:sldId id="279" r:id="rId12"/>
    <p:sldId id="280" r:id="rId13"/>
    <p:sldId id="262" r:id="rId14"/>
    <p:sldId id="275" r:id="rId15"/>
    <p:sldId id="271" r:id="rId16"/>
    <p:sldId id="293" r:id="rId17"/>
    <p:sldId id="294" r:id="rId18"/>
    <p:sldId id="295" r:id="rId19"/>
    <p:sldId id="285" r:id="rId20"/>
    <p:sldId id="283" r:id="rId21"/>
    <p:sldId id="284" r:id="rId22"/>
    <p:sldId id="286" r:id="rId23"/>
    <p:sldId id="288" r:id="rId24"/>
    <p:sldId id="289" r:id="rId25"/>
    <p:sldId id="270" r:id="rId26"/>
    <p:sldId id="265" r:id="rId27"/>
    <p:sldId id="263" r:id="rId28"/>
    <p:sldId id="267" r:id="rId29"/>
    <p:sldId id="269" r:id="rId30"/>
    <p:sldId id="272"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7273" autoAdjust="0"/>
  </p:normalViewPr>
  <p:slideViewPr>
    <p:cSldViewPr snapToGrid="0">
      <p:cViewPr varScale="1">
        <p:scale>
          <a:sx n="80" d="100"/>
          <a:sy n="80" d="100"/>
        </p:scale>
        <p:origin x="81" y="216"/>
      </p:cViewPr>
      <p:guideLst/>
    </p:cSldViewPr>
  </p:slideViewPr>
  <p:outlineViewPr>
    <p:cViewPr>
      <p:scale>
        <a:sx n="33" d="100"/>
        <a:sy n="33" d="100"/>
      </p:scale>
      <p:origin x="0" y="0"/>
    </p:cViewPr>
  </p:outlineViewPr>
  <p:notesTextViewPr>
    <p:cViewPr>
      <p:scale>
        <a:sx n="1" d="1"/>
        <a:sy n="1" d="1"/>
      </p:scale>
      <p:origin x="0" y="-39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6FCFA-1A2D-4B81-8056-57BB515D1DD9}" type="doc">
      <dgm:prSet loTypeId="urn:microsoft.com/office/officeart/2005/8/layout/list1" loCatId="list" qsTypeId="urn:microsoft.com/office/officeart/2005/8/quickstyle/simple3" qsCatId="simple" csTypeId="urn:microsoft.com/office/officeart/2005/8/colors/accent3_4" csCatId="accent3" phldr="1"/>
      <dgm:spPr/>
      <dgm:t>
        <a:bodyPr/>
        <a:lstStyle/>
        <a:p>
          <a:endParaRPr lang="en-US"/>
        </a:p>
      </dgm:t>
    </dgm:pt>
    <dgm:pt modelId="{59252EA8-6827-4870-B01F-F84190D66657}">
      <dgm:prSet phldrT="[Text]"/>
      <dgm:spPr/>
      <dgm:t>
        <a:bodyPr/>
        <a:lstStyle/>
        <a:p>
          <a:pPr>
            <a:buAutoNum type="arabicPeriod"/>
          </a:pPr>
          <a:r>
            <a:rPr lang="en-US" dirty="0"/>
            <a:t>Analyze biggest tables</a:t>
          </a:r>
        </a:p>
      </dgm:t>
    </dgm:pt>
    <dgm:pt modelId="{0B70FB15-5E38-43AB-B3A6-117446F38DE3}" type="parTrans" cxnId="{2DB415F4-1D2A-4E46-87B7-E7366F486EF8}">
      <dgm:prSet/>
      <dgm:spPr/>
      <dgm:t>
        <a:bodyPr/>
        <a:lstStyle/>
        <a:p>
          <a:endParaRPr lang="en-US"/>
        </a:p>
      </dgm:t>
    </dgm:pt>
    <dgm:pt modelId="{1139F1FF-5EAA-4F53-B287-5052DA2989E6}" type="sibTrans" cxnId="{2DB415F4-1D2A-4E46-87B7-E7366F486EF8}">
      <dgm:prSet/>
      <dgm:spPr/>
      <dgm:t>
        <a:bodyPr/>
        <a:lstStyle/>
        <a:p>
          <a:endParaRPr lang="en-US"/>
        </a:p>
      </dgm:t>
    </dgm:pt>
    <dgm:pt modelId="{16A7DC59-DE7F-4DDF-88F3-9B32C7D6BB7F}">
      <dgm:prSet phldrT="[Text]"/>
      <dgm:spPr/>
      <dgm:t>
        <a:bodyPr/>
        <a:lstStyle/>
        <a:p>
          <a:r>
            <a:rPr lang="en-US" dirty="0"/>
            <a:t>Total column size, dictionary size (Hash)</a:t>
          </a:r>
        </a:p>
      </dgm:t>
    </dgm:pt>
    <dgm:pt modelId="{1C542AFE-8149-4144-875A-4366B3E35FCE}" type="parTrans" cxnId="{8D2DB647-136A-4EC7-BA89-7BE23DFABE25}">
      <dgm:prSet/>
      <dgm:spPr/>
      <dgm:t>
        <a:bodyPr/>
        <a:lstStyle/>
        <a:p>
          <a:endParaRPr lang="en-US"/>
        </a:p>
      </dgm:t>
    </dgm:pt>
    <dgm:pt modelId="{41632EEF-0057-4431-A845-DC23B664BF42}" type="sibTrans" cxnId="{8D2DB647-136A-4EC7-BA89-7BE23DFABE25}">
      <dgm:prSet/>
      <dgm:spPr/>
      <dgm:t>
        <a:bodyPr/>
        <a:lstStyle/>
        <a:p>
          <a:endParaRPr lang="en-US"/>
        </a:p>
      </dgm:t>
    </dgm:pt>
    <dgm:pt modelId="{40B4398C-5F79-4BBA-9261-32E5371ECCBB}">
      <dgm:prSet phldrT="[Text]"/>
      <dgm:spPr/>
      <dgm:t>
        <a:bodyPr/>
        <a:lstStyle/>
        <a:p>
          <a:r>
            <a:rPr lang="en-US" dirty="0"/>
            <a:t>Analyze largest relationships</a:t>
          </a:r>
        </a:p>
      </dgm:t>
    </dgm:pt>
    <dgm:pt modelId="{E6086E7D-1C02-446E-9D42-1B5A5FCB12B7}" type="parTrans" cxnId="{63098283-41BE-4CA4-A94E-ED05EC64EB08}">
      <dgm:prSet/>
      <dgm:spPr/>
      <dgm:t>
        <a:bodyPr/>
        <a:lstStyle/>
        <a:p>
          <a:endParaRPr lang="en-US"/>
        </a:p>
      </dgm:t>
    </dgm:pt>
    <dgm:pt modelId="{71C8E7EC-A72C-4A90-9566-8C4B705094A9}" type="sibTrans" cxnId="{63098283-41BE-4CA4-A94E-ED05EC64EB08}">
      <dgm:prSet/>
      <dgm:spPr/>
      <dgm:t>
        <a:bodyPr/>
        <a:lstStyle/>
        <a:p>
          <a:endParaRPr lang="en-US"/>
        </a:p>
      </dgm:t>
    </dgm:pt>
    <dgm:pt modelId="{D8D6DD68-3987-48C0-BDEC-330244101AE6}">
      <dgm:prSet/>
      <dgm:spPr/>
      <dgm:t>
        <a:bodyPr/>
        <a:lstStyle/>
        <a:p>
          <a:r>
            <a:rPr lang="en-US" dirty="0"/>
            <a:t>Total table size, Number of records and columns</a:t>
          </a:r>
        </a:p>
      </dgm:t>
    </dgm:pt>
    <dgm:pt modelId="{ED9A4593-5472-40AC-9A6C-69B104D93E87}" type="parTrans" cxnId="{AAFD8AE3-60C3-4F6B-B69D-C531B6DC8C6D}">
      <dgm:prSet/>
      <dgm:spPr/>
      <dgm:t>
        <a:bodyPr/>
        <a:lstStyle/>
        <a:p>
          <a:endParaRPr lang="en-US"/>
        </a:p>
      </dgm:t>
    </dgm:pt>
    <dgm:pt modelId="{1ACB39D1-29CE-4858-86A4-E5ED1DC55705}" type="sibTrans" cxnId="{AAFD8AE3-60C3-4F6B-B69D-C531B6DC8C6D}">
      <dgm:prSet/>
      <dgm:spPr/>
      <dgm:t>
        <a:bodyPr/>
        <a:lstStyle/>
        <a:p>
          <a:endParaRPr lang="en-US"/>
        </a:p>
      </dgm:t>
    </dgm:pt>
    <dgm:pt modelId="{928C4B55-F41F-417E-AE54-AE729DCA7B44}">
      <dgm:prSet/>
      <dgm:spPr/>
      <dgm:t>
        <a:bodyPr/>
        <a:lstStyle/>
        <a:p>
          <a:r>
            <a:rPr lang="en-US" dirty="0"/>
            <a:t>Number of partition and segments, ~ records per segments</a:t>
          </a:r>
        </a:p>
      </dgm:t>
    </dgm:pt>
    <dgm:pt modelId="{AA0B201D-4C22-4943-8DD3-DC791204C049}" type="parTrans" cxnId="{014E671B-1D20-4EC4-BE83-A8B52146ECE3}">
      <dgm:prSet/>
      <dgm:spPr/>
      <dgm:t>
        <a:bodyPr/>
        <a:lstStyle/>
        <a:p>
          <a:endParaRPr lang="en-US"/>
        </a:p>
      </dgm:t>
    </dgm:pt>
    <dgm:pt modelId="{A087742D-20C5-4536-B0E9-50D7D6D75CDE}" type="sibTrans" cxnId="{014E671B-1D20-4EC4-BE83-A8B52146ECE3}">
      <dgm:prSet/>
      <dgm:spPr/>
      <dgm:t>
        <a:bodyPr/>
        <a:lstStyle/>
        <a:p>
          <a:endParaRPr lang="en-US"/>
        </a:p>
      </dgm:t>
    </dgm:pt>
    <dgm:pt modelId="{511D4FC0-7C2F-4C0E-9CA1-40B5040BAF84}">
      <dgm:prSet/>
      <dgm:spPr/>
      <dgm:t>
        <a:bodyPr/>
        <a:lstStyle/>
        <a:p>
          <a:r>
            <a:rPr lang="en-US" dirty="0"/>
            <a:t>Analyze biggest columns</a:t>
          </a:r>
        </a:p>
      </dgm:t>
    </dgm:pt>
    <dgm:pt modelId="{A72D1D8E-E93D-49E5-9547-03BA8A012EC7}" type="parTrans" cxnId="{E15AA1E3-59C6-441D-901D-9806FEB0B4D8}">
      <dgm:prSet/>
      <dgm:spPr/>
      <dgm:t>
        <a:bodyPr/>
        <a:lstStyle/>
        <a:p>
          <a:endParaRPr lang="en-US"/>
        </a:p>
      </dgm:t>
    </dgm:pt>
    <dgm:pt modelId="{9938CEC2-F0D1-411C-B3BA-CC1897DB5663}" type="sibTrans" cxnId="{E15AA1E3-59C6-441D-901D-9806FEB0B4D8}">
      <dgm:prSet/>
      <dgm:spPr/>
      <dgm:t>
        <a:bodyPr/>
        <a:lstStyle/>
        <a:p>
          <a:endParaRPr lang="en-US"/>
        </a:p>
      </dgm:t>
    </dgm:pt>
    <dgm:pt modelId="{99137B43-EAA7-457D-9792-C34AEDDD503B}">
      <dgm:prSet phldrT="[Text]"/>
      <dgm:spPr/>
      <dgm:t>
        <a:bodyPr/>
        <a:lstStyle/>
        <a:p>
          <a:r>
            <a:rPr lang="en-US" dirty="0"/>
            <a:t>Data Type, Cardinality</a:t>
          </a:r>
        </a:p>
      </dgm:t>
    </dgm:pt>
    <dgm:pt modelId="{837B2A79-8E5C-4357-B02D-EB599D7F3173}" type="parTrans" cxnId="{C8DCBBC4-AB3B-4E95-949E-E0FC3E5506D9}">
      <dgm:prSet/>
      <dgm:spPr/>
      <dgm:t>
        <a:bodyPr/>
        <a:lstStyle/>
        <a:p>
          <a:endParaRPr lang="en-US"/>
        </a:p>
      </dgm:t>
    </dgm:pt>
    <dgm:pt modelId="{6F4AFF27-4522-4CA9-A5E7-02C522F059C6}" type="sibTrans" cxnId="{C8DCBBC4-AB3B-4E95-949E-E0FC3E5506D9}">
      <dgm:prSet/>
      <dgm:spPr/>
      <dgm:t>
        <a:bodyPr/>
        <a:lstStyle/>
        <a:p>
          <a:endParaRPr lang="en-US"/>
        </a:p>
      </dgm:t>
    </dgm:pt>
    <dgm:pt modelId="{FE16E9CE-3D3F-4CA9-99AE-510B51949BAC}">
      <dgm:prSet phldrT="[Text]"/>
      <dgm:spPr/>
      <dgm:t>
        <a:bodyPr/>
        <a:lstStyle/>
        <a:p>
          <a:r>
            <a:rPr lang="en-US" dirty="0"/>
            <a:t>Encoding type (value, hash)</a:t>
          </a:r>
        </a:p>
      </dgm:t>
    </dgm:pt>
    <dgm:pt modelId="{4142E07E-B27C-4F70-B4CE-0C19493A34B6}" type="parTrans" cxnId="{9F45C5C8-FD4F-4FBD-85A5-DB591FA4D5E8}">
      <dgm:prSet/>
      <dgm:spPr/>
      <dgm:t>
        <a:bodyPr/>
        <a:lstStyle/>
        <a:p>
          <a:endParaRPr lang="en-US"/>
        </a:p>
      </dgm:t>
    </dgm:pt>
    <dgm:pt modelId="{1B1B1309-3ABD-4487-8DB5-B8129F5E3EB0}" type="sibTrans" cxnId="{9F45C5C8-FD4F-4FBD-85A5-DB591FA4D5E8}">
      <dgm:prSet/>
      <dgm:spPr/>
      <dgm:t>
        <a:bodyPr/>
        <a:lstStyle/>
        <a:p>
          <a:endParaRPr lang="en-US"/>
        </a:p>
      </dgm:t>
    </dgm:pt>
    <dgm:pt modelId="{0EE7BE37-F972-409A-8B77-94D5264C163B}" type="pres">
      <dgm:prSet presAssocID="{9596FCFA-1A2D-4B81-8056-57BB515D1DD9}" presName="linear" presStyleCnt="0">
        <dgm:presLayoutVars>
          <dgm:dir/>
          <dgm:animLvl val="lvl"/>
          <dgm:resizeHandles val="exact"/>
        </dgm:presLayoutVars>
      </dgm:prSet>
      <dgm:spPr/>
    </dgm:pt>
    <dgm:pt modelId="{0F55F786-B43C-42A1-9082-C2B7550A8F2A}" type="pres">
      <dgm:prSet presAssocID="{59252EA8-6827-4870-B01F-F84190D66657}" presName="parentLin" presStyleCnt="0"/>
      <dgm:spPr/>
    </dgm:pt>
    <dgm:pt modelId="{952658B9-3627-4F53-8EBE-00FA99E0456C}" type="pres">
      <dgm:prSet presAssocID="{59252EA8-6827-4870-B01F-F84190D66657}" presName="parentLeftMargin" presStyleLbl="node1" presStyleIdx="0" presStyleCnt="3"/>
      <dgm:spPr/>
    </dgm:pt>
    <dgm:pt modelId="{44D0171C-17F9-4920-894D-080702040196}" type="pres">
      <dgm:prSet presAssocID="{59252EA8-6827-4870-B01F-F84190D66657}" presName="parentText" presStyleLbl="node1" presStyleIdx="0" presStyleCnt="3">
        <dgm:presLayoutVars>
          <dgm:chMax val="0"/>
          <dgm:bulletEnabled val="1"/>
        </dgm:presLayoutVars>
      </dgm:prSet>
      <dgm:spPr/>
    </dgm:pt>
    <dgm:pt modelId="{0C76509C-0A9E-4B79-9FDC-9660CE3A91C4}" type="pres">
      <dgm:prSet presAssocID="{59252EA8-6827-4870-B01F-F84190D66657}" presName="negativeSpace" presStyleCnt="0"/>
      <dgm:spPr/>
    </dgm:pt>
    <dgm:pt modelId="{65269ACE-30D7-4EAF-B269-32C1D72A4A3E}" type="pres">
      <dgm:prSet presAssocID="{59252EA8-6827-4870-B01F-F84190D66657}" presName="childText" presStyleLbl="conFgAcc1" presStyleIdx="0" presStyleCnt="3">
        <dgm:presLayoutVars>
          <dgm:bulletEnabled val="1"/>
        </dgm:presLayoutVars>
      </dgm:prSet>
      <dgm:spPr/>
    </dgm:pt>
    <dgm:pt modelId="{ADBDBF2E-1958-43CE-9773-8EC8494CA6A5}" type="pres">
      <dgm:prSet presAssocID="{1139F1FF-5EAA-4F53-B287-5052DA2989E6}" presName="spaceBetweenRectangles" presStyleCnt="0"/>
      <dgm:spPr/>
    </dgm:pt>
    <dgm:pt modelId="{087FDB55-C872-4FBF-AD61-5E782970029B}" type="pres">
      <dgm:prSet presAssocID="{511D4FC0-7C2F-4C0E-9CA1-40B5040BAF84}" presName="parentLin" presStyleCnt="0"/>
      <dgm:spPr/>
    </dgm:pt>
    <dgm:pt modelId="{F9DA98CD-0949-4EB9-96F0-5887DA8FBD67}" type="pres">
      <dgm:prSet presAssocID="{511D4FC0-7C2F-4C0E-9CA1-40B5040BAF84}" presName="parentLeftMargin" presStyleLbl="node1" presStyleIdx="0" presStyleCnt="3"/>
      <dgm:spPr/>
    </dgm:pt>
    <dgm:pt modelId="{7FD8301F-BC8A-4F73-BF43-CB1A642D54F8}" type="pres">
      <dgm:prSet presAssocID="{511D4FC0-7C2F-4C0E-9CA1-40B5040BAF84}" presName="parentText" presStyleLbl="node1" presStyleIdx="1" presStyleCnt="3">
        <dgm:presLayoutVars>
          <dgm:chMax val="0"/>
          <dgm:bulletEnabled val="1"/>
        </dgm:presLayoutVars>
      </dgm:prSet>
      <dgm:spPr/>
    </dgm:pt>
    <dgm:pt modelId="{B5BF7421-39E4-4149-8B3B-250B3E3E2D7B}" type="pres">
      <dgm:prSet presAssocID="{511D4FC0-7C2F-4C0E-9CA1-40B5040BAF84}" presName="negativeSpace" presStyleCnt="0"/>
      <dgm:spPr/>
    </dgm:pt>
    <dgm:pt modelId="{CED9DB37-AD89-402F-8576-D7959EBC9CFC}" type="pres">
      <dgm:prSet presAssocID="{511D4FC0-7C2F-4C0E-9CA1-40B5040BAF84}" presName="childText" presStyleLbl="conFgAcc1" presStyleIdx="1" presStyleCnt="3">
        <dgm:presLayoutVars>
          <dgm:bulletEnabled val="1"/>
        </dgm:presLayoutVars>
      </dgm:prSet>
      <dgm:spPr/>
    </dgm:pt>
    <dgm:pt modelId="{D7D4DA1F-B703-434B-9990-5A12480B94BF}" type="pres">
      <dgm:prSet presAssocID="{9938CEC2-F0D1-411C-B3BA-CC1897DB5663}" presName="spaceBetweenRectangles" presStyleCnt="0"/>
      <dgm:spPr/>
    </dgm:pt>
    <dgm:pt modelId="{E8D5C64D-17CB-4CFD-B76B-AC7D7E157BF3}" type="pres">
      <dgm:prSet presAssocID="{40B4398C-5F79-4BBA-9261-32E5371ECCBB}" presName="parentLin" presStyleCnt="0"/>
      <dgm:spPr/>
    </dgm:pt>
    <dgm:pt modelId="{8BD73673-7C20-423E-975B-7FDA4F4DC4FC}" type="pres">
      <dgm:prSet presAssocID="{40B4398C-5F79-4BBA-9261-32E5371ECCBB}" presName="parentLeftMargin" presStyleLbl="node1" presStyleIdx="1" presStyleCnt="3"/>
      <dgm:spPr/>
    </dgm:pt>
    <dgm:pt modelId="{8A7258A9-6760-42DB-AB04-E047C4D10F0B}" type="pres">
      <dgm:prSet presAssocID="{40B4398C-5F79-4BBA-9261-32E5371ECCBB}" presName="parentText" presStyleLbl="node1" presStyleIdx="2" presStyleCnt="3">
        <dgm:presLayoutVars>
          <dgm:chMax val="0"/>
          <dgm:bulletEnabled val="1"/>
        </dgm:presLayoutVars>
      </dgm:prSet>
      <dgm:spPr/>
    </dgm:pt>
    <dgm:pt modelId="{56CAC8AC-5429-49E1-85CD-D5656641E2E1}" type="pres">
      <dgm:prSet presAssocID="{40B4398C-5F79-4BBA-9261-32E5371ECCBB}" presName="negativeSpace" presStyleCnt="0"/>
      <dgm:spPr/>
    </dgm:pt>
    <dgm:pt modelId="{4D05F198-06DC-414E-804C-57E859B0C57F}" type="pres">
      <dgm:prSet presAssocID="{40B4398C-5F79-4BBA-9261-32E5371ECCBB}" presName="childText" presStyleLbl="conFgAcc1" presStyleIdx="2" presStyleCnt="3">
        <dgm:presLayoutVars>
          <dgm:bulletEnabled val="1"/>
        </dgm:presLayoutVars>
      </dgm:prSet>
      <dgm:spPr/>
    </dgm:pt>
  </dgm:ptLst>
  <dgm:cxnLst>
    <dgm:cxn modelId="{AF9DF40C-B617-4E18-BDEB-C83950A0C9DF}" type="presOf" srcId="{511D4FC0-7C2F-4C0E-9CA1-40B5040BAF84}" destId="{F9DA98CD-0949-4EB9-96F0-5887DA8FBD67}" srcOrd="0" destOrd="0" presId="urn:microsoft.com/office/officeart/2005/8/layout/list1"/>
    <dgm:cxn modelId="{014E671B-1D20-4EC4-BE83-A8B52146ECE3}" srcId="{59252EA8-6827-4870-B01F-F84190D66657}" destId="{928C4B55-F41F-417E-AE54-AE729DCA7B44}" srcOrd="1" destOrd="0" parTransId="{AA0B201D-4C22-4943-8DD3-DC791204C049}" sibTransId="{A087742D-20C5-4536-B0E9-50D7D6D75CDE}"/>
    <dgm:cxn modelId="{19E0A126-BA77-42E9-929C-6D9F24929A48}" type="presOf" srcId="{40B4398C-5F79-4BBA-9261-32E5371ECCBB}" destId="{8BD73673-7C20-423E-975B-7FDA4F4DC4FC}" srcOrd="0" destOrd="0" presId="urn:microsoft.com/office/officeart/2005/8/layout/list1"/>
    <dgm:cxn modelId="{124A9E2B-B8C7-446A-8093-D6CC251B97A8}" type="presOf" srcId="{9596FCFA-1A2D-4B81-8056-57BB515D1DD9}" destId="{0EE7BE37-F972-409A-8B77-94D5264C163B}" srcOrd="0" destOrd="0" presId="urn:microsoft.com/office/officeart/2005/8/layout/list1"/>
    <dgm:cxn modelId="{8D2DB647-136A-4EC7-BA89-7BE23DFABE25}" srcId="{511D4FC0-7C2F-4C0E-9CA1-40B5040BAF84}" destId="{16A7DC59-DE7F-4DDF-88F3-9B32C7D6BB7F}" srcOrd="0" destOrd="0" parTransId="{1C542AFE-8149-4144-875A-4366B3E35FCE}" sibTransId="{41632EEF-0057-4431-A845-DC23B664BF42}"/>
    <dgm:cxn modelId="{63098283-41BE-4CA4-A94E-ED05EC64EB08}" srcId="{9596FCFA-1A2D-4B81-8056-57BB515D1DD9}" destId="{40B4398C-5F79-4BBA-9261-32E5371ECCBB}" srcOrd="2" destOrd="0" parTransId="{E6086E7D-1C02-446E-9D42-1B5A5FCB12B7}" sibTransId="{71C8E7EC-A72C-4A90-9566-8C4B705094A9}"/>
    <dgm:cxn modelId="{3ED01492-F617-47BE-A4B2-ED65F0A4D300}" type="presOf" srcId="{511D4FC0-7C2F-4C0E-9CA1-40B5040BAF84}" destId="{7FD8301F-BC8A-4F73-BF43-CB1A642D54F8}" srcOrd="1" destOrd="0" presId="urn:microsoft.com/office/officeart/2005/8/layout/list1"/>
    <dgm:cxn modelId="{FAAEAA92-9529-4080-9390-357A100E8DF5}" type="presOf" srcId="{FE16E9CE-3D3F-4CA9-99AE-510B51949BAC}" destId="{CED9DB37-AD89-402F-8576-D7959EBC9CFC}" srcOrd="0" destOrd="2" presId="urn:microsoft.com/office/officeart/2005/8/layout/list1"/>
    <dgm:cxn modelId="{6BB1A1AA-5953-4D0A-942C-8A959154C8B3}" type="presOf" srcId="{928C4B55-F41F-417E-AE54-AE729DCA7B44}" destId="{65269ACE-30D7-4EAF-B269-32C1D72A4A3E}" srcOrd="0" destOrd="1" presId="urn:microsoft.com/office/officeart/2005/8/layout/list1"/>
    <dgm:cxn modelId="{D20625B8-A06A-4B39-AD53-16DD36F1CBDD}" type="presOf" srcId="{59252EA8-6827-4870-B01F-F84190D66657}" destId="{44D0171C-17F9-4920-894D-080702040196}" srcOrd="1" destOrd="0" presId="urn:microsoft.com/office/officeart/2005/8/layout/list1"/>
    <dgm:cxn modelId="{DBECD8C3-5EEE-4899-AF38-247F89D50921}" type="presOf" srcId="{99137B43-EAA7-457D-9792-C34AEDDD503B}" destId="{CED9DB37-AD89-402F-8576-D7959EBC9CFC}" srcOrd="0" destOrd="1" presId="urn:microsoft.com/office/officeart/2005/8/layout/list1"/>
    <dgm:cxn modelId="{C8DCBBC4-AB3B-4E95-949E-E0FC3E5506D9}" srcId="{511D4FC0-7C2F-4C0E-9CA1-40B5040BAF84}" destId="{99137B43-EAA7-457D-9792-C34AEDDD503B}" srcOrd="1" destOrd="0" parTransId="{837B2A79-8E5C-4357-B02D-EB599D7F3173}" sibTransId="{6F4AFF27-4522-4CA9-A5E7-02C522F059C6}"/>
    <dgm:cxn modelId="{9F45C5C8-FD4F-4FBD-85A5-DB591FA4D5E8}" srcId="{511D4FC0-7C2F-4C0E-9CA1-40B5040BAF84}" destId="{FE16E9CE-3D3F-4CA9-99AE-510B51949BAC}" srcOrd="2" destOrd="0" parTransId="{4142E07E-B27C-4F70-B4CE-0C19493A34B6}" sibTransId="{1B1B1309-3ABD-4487-8DB5-B8129F5E3EB0}"/>
    <dgm:cxn modelId="{B53400D7-AB39-453D-B0AE-97D97DF52A27}" type="presOf" srcId="{59252EA8-6827-4870-B01F-F84190D66657}" destId="{952658B9-3627-4F53-8EBE-00FA99E0456C}" srcOrd="0" destOrd="0" presId="urn:microsoft.com/office/officeart/2005/8/layout/list1"/>
    <dgm:cxn modelId="{AAFD8AE3-60C3-4F6B-B69D-C531B6DC8C6D}" srcId="{59252EA8-6827-4870-B01F-F84190D66657}" destId="{D8D6DD68-3987-48C0-BDEC-330244101AE6}" srcOrd="0" destOrd="0" parTransId="{ED9A4593-5472-40AC-9A6C-69B104D93E87}" sibTransId="{1ACB39D1-29CE-4858-86A4-E5ED1DC55705}"/>
    <dgm:cxn modelId="{E15AA1E3-59C6-441D-901D-9806FEB0B4D8}" srcId="{9596FCFA-1A2D-4B81-8056-57BB515D1DD9}" destId="{511D4FC0-7C2F-4C0E-9CA1-40B5040BAF84}" srcOrd="1" destOrd="0" parTransId="{A72D1D8E-E93D-49E5-9547-03BA8A012EC7}" sibTransId="{9938CEC2-F0D1-411C-B3BA-CC1897DB5663}"/>
    <dgm:cxn modelId="{6136A0E4-9228-44FB-A61D-7EBAAD44DBCF}" type="presOf" srcId="{D8D6DD68-3987-48C0-BDEC-330244101AE6}" destId="{65269ACE-30D7-4EAF-B269-32C1D72A4A3E}" srcOrd="0" destOrd="0" presId="urn:microsoft.com/office/officeart/2005/8/layout/list1"/>
    <dgm:cxn modelId="{4A0535EE-2DAE-4AB4-90E4-3C3435672529}" type="presOf" srcId="{40B4398C-5F79-4BBA-9261-32E5371ECCBB}" destId="{8A7258A9-6760-42DB-AB04-E047C4D10F0B}" srcOrd="1" destOrd="0" presId="urn:microsoft.com/office/officeart/2005/8/layout/list1"/>
    <dgm:cxn modelId="{2DB415F4-1D2A-4E46-87B7-E7366F486EF8}" srcId="{9596FCFA-1A2D-4B81-8056-57BB515D1DD9}" destId="{59252EA8-6827-4870-B01F-F84190D66657}" srcOrd="0" destOrd="0" parTransId="{0B70FB15-5E38-43AB-B3A6-117446F38DE3}" sibTransId="{1139F1FF-5EAA-4F53-B287-5052DA2989E6}"/>
    <dgm:cxn modelId="{A86DFCF4-A656-4DDC-A37D-577FA00B9334}" type="presOf" srcId="{16A7DC59-DE7F-4DDF-88F3-9B32C7D6BB7F}" destId="{CED9DB37-AD89-402F-8576-D7959EBC9CFC}" srcOrd="0" destOrd="0" presId="urn:microsoft.com/office/officeart/2005/8/layout/list1"/>
    <dgm:cxn modelId="{AE207C6E-D6E2-471B-9E0A-FC0652CDB25E}" type="presParOf" srcId="{0EE7BE37-F972-409A-8B77-94D5264C163B}" destId="{0F55F786-B43C-42A1-9082-C2B7550A8F2A}" srcOrd="0" destOrd="0" presId="urn:microsoft.com/office/officeart/2005/8/layout/list1"/>
    <dgm:cxn modelId="{85C84D08-38F9-4149-9CBE-FCE1C737FD1D}" type="presParOf" srcId="{0F55F786-B43C-42A1-9082-C2B7550A8F2A}" destId="{952658B9-3627-4F53-8EBE-00FA99E0456C}" srcOrd="0" destOrd="0" presId="urn:microsoft.com/office/officeart/2005/8/layout/list1"/>
    <dgm:cxn modelId="{990EC1F7-615A-44B0-9D97-B1ECEE00AB9B}" type="presParOf" srcId="{0F55F786-B43C-42A1-9082-C2B7550A8F2A}" destId="{44D0171C-17F9-4920-894D-080702040196}" srcOrd="1" destOrd="0" presId="urn:microsoft.com/office/officeart/2005/8/layout/list1"/>
    <dgm:cxn modelId="{9C852623-6DBA-4351-82D6-19ED9BE40713}" type="presParOf" srcId="{0EE7BE37-F972-409A-8B77-94D5264C163B}" destId="{0C76509C-0A9E-4B79-9FDC-9660CE3A91C4}" srcOrd="1" destOrd="0" presId="urn:microsoft.com/office/officeart/2005/8/layout/list1"/>
    <dgm:cxn modelId="{AF4516DD-BC6E-4392-A216-091B948AF08B}" type="presParOf" srcId="{0EE7BE37-F972-409A-8B77-94D5264C163B}" destId="{65269ACE-30D7-4EAF-B269-32C1D72A4A3E}" srcOrd="2" destOrd="0" presId="urn:microsoft.com/office/officeart/2005/8/layout/list1"/>
    <dgm:cxn modelId="{69943B58-22B0-4F50-AA04-95F0F7060420}" type="presParOf" srcId="{0EE7BE37-F972-409A-8B77-94D5264C163B}" destId="{ADBDBF2E-1958-43CE-9773-8EC8494CA6A5}" srcOrd="3" destOrd="0" presId="urn:microsoft.com/office/officeart/2005/8/layout/list1"/>
    <dgm:cxn modelId="{D4F5A02D-C5F6-4B03-86A0-9038F22787A7}" type="presParOf" srcId="{0EE7BE37-F972-409A-8B77-94D5264C163B}" destId="{087FDB55-C872-4FBF-AD61-5E782970029B}" srcOrd="4" destOrd="0" presId="urn:microsoft.com/office/officeart/2005/8/layout/list1"/>
    <dgm:cxn modelId="{91381436-C632-47E4-99A0-C1B7E05F6D5A}" type="presParOf" srcId="{087FDB55-C872-4FBF-AD61-5E782970029B}" destId="{F9DA98CD-0949-4EB9-96F0-5887DA8FBD67}" srcOrd="0" destOrd="0" presId="urn:microsoft.com/office/officeart/2005/8/layout/list1"/>
    <dgm:cxn modelId="{910B7822-5DA3-4894-A44A-27CF39F6D93E}" type="presParOf" srcId="{087FDB55-C872-4FBF-AD61-5E782970029B}" destId="{7FD8301F-BC8A-4F73-BF43-CB1A642D54F8}" srcOrd="1" destOrd="0" presId="urn:microsoft.com/office/officeart/2005/8/layout/list1"/>
    <dgm:cxn modelId="{FE485C2F-902D-4EAC-8CA2-EC1C4FEA6D38}" type="presParOf" srcId="{0EE7BE37-F972-409A-8B77-94D5264C163B}" destId="{B5BF7421-39E4-4149-8B3B-250B3E3E2D7B}" srcOrd="5" destOrd="0" presId="urn:microsoft.com/office/officeart/2005/8/layout/list1"/>
    <dgm:cxn modelId="{AD7E03D3-3AE5-4FCD-8965-7A61BD283CF9}" type="presParOf" srcId="{0EE7BE37-F972-409A-8B77-94D5264C163B}" destId="{CED9DB37-AD89-402F-8576-D7959EBC9CFC}" srcOrd="6" destOrd="0" presId="urn:microsoft.com/office/officeart/2005/8/layout/list1"/>
    <dgm:cxn modelId="{0E4F72AF-303F-4F51-9103-AA3BA5FA297A}" type="presParOf" srcId="{0EE7BE37-F972-409A-8B77-94D5264C163B}" destId="{D7D4DA1F-B703-434B-9990-5A12480B94BF}" srcOrd="7" destOrd="0" presId="urn:microsoft.com/office/officeart/2005/8/layout/list1"/>
    <dgm:cxn modelId="{A02F1F59-FB74-428F-AC45-FAD3623C29CB}" type="presParOf" srcId="{0EE7BE37-F972-409A-8B77-94D5264C163B}" destId="{E8D5C64D-17CB-4CFD-B76B-AC7D7E157BF3}" srcOrd="8" destOrd="0" presId="urn:microsoft.com/office/officeart/2005/8/layout/list1"/>
    <dgm:cxn modelId="{7F6F59B4-CAB5-4DF6-8D85-EC8335179A20}" type="presParOf" srcId="{E8D5C64D-17CB-4CFD-B76B-AC7D7E157BF3}" destId="{8BD73673-7C20-423E-975B-7FDA4F4DC4FC}" srcOrd="0" destOrd="0" presId="urn:microsoft.com/office/officeart/2005/8/layout/list1"/>
    <dgm:cxn modelId="{824669B2-0807-49FC-AF48-31C2BFFBD246}" type="presParOf" srcId="{E8D5C64D-17CB-4CFD-B76B-AC7D7E157BF3}" destId="{8A7258A9-6760-42DB-AB04-E047C4D10F0B}" srcOrd="1" destOrd="0" presId="urn:microsoft.com/office/officeart/2005/8/layout/list1"/>
    <dgm:cxn modelId="{D56C29CB-A3F2-466B-AC4C-C536E79C36B2}" type="presParOf" srcId="{0EE7BE37-F972-409A-8B77-94D5264C163B}" destId="{56CAC8AC-5429-49E1-85CD-D5656641E2E1}" srcOrd="9" destOrd="0" presId="urn:microsoft.com/office/officeart/2005/8/layout/list1"/>
    <dgm:cxn modelId="{6BE0E654-CB59-412F-9233-225740B56D82}" type="presParOf" srcId="{0EE7BE37-F972-409A-8B77-94D5264C163B}" destId="{4D05F198-06DC-414E-804C-57E859B0C57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69ACE-30D7-4EAF-B269-32C1D72A4A3E}">
      <dsp:nvSpPr>
        <dsp:cNvPr id="0" name=""/>
        <dsp:cNvSpPr/>
      </dsp:nvSpPr>
      <dsp:spPr>
        <a:xfrm>
          <a:off x="0" y="423018"/>
          <a:ext cx="8128000" cy="1666350"/>
        </a:xfrm>
        <a:prstGeom prst="rect">
          <a:avLst/>
        </a:prstGeom>
        <a:solidFill>
          <a:schemeClr val="lt1">
            <a:alpha val="90000"/>
            <a:hueOff val="0"/>
            <a:satOff val="0"/>
            <a:lumOff val="0"/>
            <a:alphaOff val="0"/>
          </a:schemeClr>
        </a:solidFill>
        <a:ln w="6350" cap="flat" cmpd="sng" algn="ctr">
          <a:solidFill>
            <a:schemeClr val="accent3">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0823" tIns="479044" rIns="63082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Total table size, Number of records and columns</a:t>
          </a:r>
        </a:p>
        <a:p>
          <a:pPr marL="228600" lvl="1" indent="-228600" algn="l" defTabSz="1022350">
            <a:lnSpc>
              <a:spcPct val="90000"/>
            </a:lnSpc>
            <a:spcBef>
              <a:spcPct val="0"/>
            </a:spcBef>
            <a:spcAft>
              <a:spcPct val="15000"/>
            </a:spcAft>
            <a:buChar char="•"/>
          </a:pPr>
          <a:r>
            <a:rPr lang="en-US" sz="2300" kern="1200" dirty="0"/>
            <a:t>Number of partition and segments, ~ records per segments</a:t>
          </a:r>
        </a:p>
      </dsp:txBody>
      <dsp:txXfrm>
        <a:off x="0" y="423018"/>
        <a:ext cx="8128000" cy="1666350"/>
      </dsp:txXfrm>
    </dsp:sp>
    <dsp:sp modelId="{44D0171C-17F9-4920-894D-080702040196}">
      <dsp:nvSpPr>
        <dsp:cNvPr id="0" name=""/>
        <dsp:cNvSpPr/>
      </dsp:nvSpPr>
      <dsp:spPr>
        <a:xfrm>
          <a:off x="406400" y="83538"/>
          <a:ext cx="5689600" cy="678960"/>
        </a:xfrm>
        <a:prstGeom prst="roundRect">
          <a:avLst/>
        </a:prstGeom>
        <a:gradFill rotWithShape="0">
          <a:gsLst>
            <a:gs pos="0">
              <a:schemeClr val="accent3">
                <a:shade val="50000"/>
                <a:hueOff val="0"/>
                <a:satOff val="0"/>
                <a:lumOff val="0"/>
                <a:alphaOff val="0"/>
                <a:lumMod val="110000"/>
                <a:satMod val="105000"/>
                <a:tint val="67000"/>
              </a:schemeClr>
            </a:gs>
            <a:gs pos="50000">
              <a:schemeClr val="accent3">
                <a:shade val="50000"/>
                <a:hueOff val="0"/>
                <a:satOff val="0"/>
                <a:lumOff val="0"/>
                <a:alphaOff val="0"/>
                <a:lumMod val="105000"/>
                <a:satMod val="103000"/>
                <a:tint val="73000"/>
              </a:schemeClr>
            </a:gs>
            <a:gs pos="100000">
              <a:schemeClr val="accent3">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1022350">
            <a:lnSpc>
              <a:spcPct val="90000"/>
            </a:lnSpc>
            <a:spcBef>
              <a:spcPct val="0"/>
            </a:spcBef>
            <a:spcAft>
              <a:spcPct val="35000"/>
            </a:spcAft>
            <a:buNone/>
          </a:pPr>
          <a:r>
            <a:rPr lang="en-US" sz="2300" kern="1200" dirty="0"/>
            <a:t>Analyze biggest tables</a:t>
          </a:r>
        </a:p>
      </dsp:txBody>
      <dsp:txXfrm>
        <a:off x="439544" y="116682"/>
        <a:ext cx="5623312" cy="612672"/>
      </dsp:txXfrm>
    </dsp:sp>
    <dsp:sp modelId="{CED9DB37-AD89-402F-8576-D7959EBC9CFC}">
      <dsp:nvSpPr>
        <dsp:cNvPr id="0" name=""/>
        <dsp:cNvSpPr/>
      </dsp:nvSpPr>
      <dsp:spPr>
        <a:xfrm>
          <a:off x="0" y="2553048"/>
          <a:ext cx="8128000" cy="1738800"/>
        </a:xfrm>
        <a:prstGeom prst="rect">
          <a:avLst/>
        </a:prstGeom>
        <a:solidFill>
          <a:schemeClr val="lt1">
            <a:alpha val="90000"/>
            <a:hueOff val="0"/>
            <a:satOff val="0"/>
            <a:lumOff val="0"/>
            <a:alphaOff val="0"/>
          </a:schemeClr>
        </a:solidFill>
        <a:ln w="6350" cap="flat" cmpd="sng" algn="ctr">
          <a:solidFill>
            <a:schemeClr val="accent3">
              <a:shade val="50000"/>
              <a:hueOff val="0"/>
              <a:satOff val="0"/>
              <a:lumOff val="2397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0823" tIns="479044" rIns="63082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Total column size, dictionary size (Hash)</a:t>
          </a:r>
        </a:p>
        <a:p>
          <a:pPr marL="228600" lvl="1" indent="-228600" algn="l" defTabSz="1022350">
            <a:lnSpc>
              <a:spcPct val="90000"/>
            </a:lnSpc>
            <a:spcBef>
              <a:spcPct val="0"/>
            </a:spcBef>
            <a:spcAft>
              <a:spcPct val="15000"/>
            </a:spcAft>
            <a:buChar char="•"/>
          </a:pPr>
          <a:r>
            <a:rPr lang="en-US" sz="2300" kern="1200" dirty="0"/>
            <a:t>Data Type, Cardinality</a:t>
          </a:r>
        </a:p>
        <a:p>
          <a:pPr marL="228600" lvl="1" indent="-228600" algn="l" defTabSz="1022350">
            <a:lnSpc>
              <a:spcPct val="90000"/>
            </a:lnSpc>
            <a:spcBef>
              <a:spcPct val="0"/>
            </a:spcBef>
            <a:spcAft>
              <a:spcPct val="15000"/>
            </a:spcAft>
            <a:buChar char="•"/>
          </a:pPr>
          <a:r>
            <a:rPr lang="en-US" sz="2300" kern="1200" dirty="0"/>
            <a:t>Encoding type (value, hash)</a:t>
          </a:r>
        </a:p>
      </dsp:txBody>
      <dsp:txXfrm>
        <a:off x="0" y="2553048"/>
        <a:ext cx="8128000" cy="1738800"/>
      </dsp:txXfrm>
    </dsp:sp>
    <dsp:sp modelId="{7FD8301F-BC8A-4F73-BF43-CB1A642D54F8}">
      <dsp:nvSpPr>
        <dsp:cNvPr id="0" name=""/>
        <dsp:cNvSpPr/>
      </dsp:nvSpPr>
      <dsp:spPr>
        <a:xfrm>
          <a:off x="406400" y="2213568"/>
          <a:ext cx="5689600" cy="678960"/>
        </a:xfrm>
        <a:prstGeom prst="roundRect">
          <a:avLst/>
        </a:prstGeom>
        <a:gradFill rotWithShape="0">
          <a:gsLst>
            <a:gs pos="0">
              <a:schemeClr val="accent3">
                <a:shade val="50000"/>
                <a:hueOff val="0"/>
                <a:satOff val="0"/>
                <a:lumOff val="23975"/>
                <a:alphaOff val="0"/>
                <a:lumMod val="110000"/>
                <a:satMod val="105000"/>
                <a:tint val="67000"/>
              </a:schemeClr>
            </a:gs>
            <a:gs pos="50000">
              <a:schemeClr val="accent3">
                <a:shade val="50000"/>
                <a:hueOff val="0"/>
                <a:satOff val="0"/>
                <a:lumOff val="23975"/>
                <a:alphaOff val="0"/>
                <a:lumMod val="105000"/>
                <a:satMod val="103000"/>
                <a:tint val="73000"/>
              </a:schemeClr>
            </a:gs>
            <a:gs pos="100000">
              <a:schemeClr val="accent3">
                <a:shade val="50000"/>
                <a:hueOff val="0"/>
                <a:satOff val="0"/>
                <a:lumOff val="2397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1022350">
            <a:lnSpc>
              <a:spcPct val="90000"/>
            </a:lnSpc>
            <a:spcBef>
              <a:spcPct val="0"/>
            </a:spcBef>
            <a:spcAft>
              <a:spcPct val="35000"/>
            </a:spcAft>
            <a:buNone/>
          </a:pPr>
          <a:r>
            <a:rPr lang="en-US" sz="2300" kern="1200" dirty="0"/>
            <a:t>Analyze biggest columns</a:t>
          </a:r>
        </a:p>
      </dsp:txBody>
      <dsp:txXfrm>
        <a:off x="439544" y="2246712"/>
        <a:ext cx="5623312" cy="612672"/>
      </dsp:txXfrm>
    </dsp:sp>
    <dsp:sp modelId="{4D05F198-06DC-414E-804C-57E859B0C57F}">
      <dsp:nvSpPr>
        <dsp:cNvPr id="0" name=""/>
        <dsp:cNvSpPr/>
      </dsp:nvSpPr>
      <dsp:spPr>
        <a:xfrm>
          <a:off x="0" y="4755528"/>
          <a:ext cx="8128000" cy="579600"/>
        </a:xfrm>
        <a:prstGeom prst="rect">
          <a:avLst/>
        </a:prstGeom>
        <a:solidFill>
          <a:schemeClr val="lt1">
            <a:alpha val="90000"/>
            <a:hueOff val="0"/>
            <a:satOff val="0"/>
            <a:lumOff val="0"/>
            <a:alphaOff val="0"/>
          </a:schemeClr>
        </a:solidFill>
        <a:ln w="6350" cap="flat" cmpd="sng" algn="ctr">
          <a:solidFill>
            <a:schemeClr val="accent3">
              <a:shade val="50000"/>
              <a:hueOff val="0"/>
              <a:satOff val="0"/>
              <a:lumOff val="23975"/>
              <a:alphaOff val="0"/>
            </a:schemeClr>
          </a:solidFill>
          <a:prstDash val="solid"/>
          <a:miter lim="800000"/>
        </a:ln>
        <a:effectLst/>
      </dsp:spPr>
      <dsp:style>
        <a:lnRef idx="1">
          <a:scrgbClr r="0" g="0" b="0"/>
        </a:lnRef>
        <a:fillRef idx="1">
          <a:scrgbClr r="0" g="0" b="0"/>
        </a:fillRef>
        <a:effectRef idx="0">
          <a:scrgbClr r="0" g="0" b="0"/>
        </a:effectRef>
        <a:fontRef idx="minor"/>
      </dsp:style>
    </dsp:sp>
    <dsp:sp modelId="{8A7258A9-6760-42DB-AB04-E047C4D10F0B}">
      <dsp:nvSpPr>
        <dsp:cNvPr id="0" name=""/>
        <dsp:cNvSpPr/>
      </dsp:nvSpPr>
      <dsp:spPr>
        <a:xfrm>
          <a:off x="406400" y="4416048"/>
          <a:ext cx="5689600" cy="678960"/>
        </a:xfrm>
        <a:prstGeom prst="roundRect">
          <a:avLst/>
        </a:prstGeom>
        <a:gradFill rotWithShape="0">
          <a:gsLst>
            <a:gs pos="0">
              <a:schemeClr val="accent3">
                <a:shade val="50000"/>
                <a:hueOff val="0"/>
                <a:satOff val="0"/>
                <a:lumOff val="23975"/>
                <a:alphaOff val="0"/>
                <a:lumMod val="110000"/>
                <a:satMod val="105000"/>
                <a:tint val="67000"/>
              </a:schemeClr>
            </a:gs>
            <a:gs pos="50000">
              <a:schemeClr val="accent3">
                <a:shade val="50000"/>
                <a:hueOff val="0"/>
                <a:satOff val="0"/>
                <a:lumOff val="23975"/>
                <a:alphaOff val="0"/>
                <a:lumMod val="105000"/>
                <a:satMod val="103000"/>
                <a:tint val="73000"/>
              </a:schemeClr>
            </a:gs>
            <a:gs pos="100000">
              <a:schemeClr val="accent3">
                <a:shade val="50000"/>
                <a:hueOff val="0"/>
                <a:satOff val="0"/>
                <a:lumOff val="2397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1022350">
            <a:lnSpc>
              <a:spcPct val="90000"/>
            </a:lnSpc>
            <a:spcBef>
              <a:spcPct val="0"/>
            </a:spcBef>
            <a:spcAft>
              <a:spcPct val="35000"/>
            </a:spcAft>
            <a:buNone/>
          </a:pPr>
          <a:r>
            <a:rPr lang="en-US" sz="2300" kern="1200" dirty="0"/>
            <a:t>Analyze largest relationships</a:t>
          </a:r>
        </a:p>
      </dsp:txBody>
      <dsp:txXfrm>
        <a:off x="439544" y="4449192"/>
        <a:ext cx="56233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89501-15E5-4C08-99EE-50DDA90102B9}"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C1A5-E501-4AE4-8358-84489B60044B}" type="slidenum">
              <a:rPr lang="en-US" smtClean="0"/>
              <a:t>‹#›</a:t>
            </a:fld>
            <a:endParaRPr lang="en-US"/>
          </a:p>
        </p:txBody>
      </p:sp>
    </p:spTree>
    <p:extLst>
      <p:ext uri="{BB962C8B-B14F-4D97-AF65-F5344CB8AC3E}">
        <p14:creationId xmlns:p14="http://schemas.microsoft.com/office/powerpoint/2010/main" val="298497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pass.org/Portals/333/Alberto%20Ferrari_Optimizing%20DAX%20Queries.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9C1A5-E501-4AE4-8358-84489B60044B}" type="slidenum">
              <a:rPr lang="en-US" smtClean="0"/>
              <a:t>1</a:t>
            </a:fld>
            <a:endParaRPr lang="en-US"/>
          </a:p>
        </p:txBody>
      </p:sp>
    </p:spTree>
    <p:extLst>
      <p:ext uri="{BB962C8B-B14F-4D97-AF65-F5344CB8AC3E}">
        <p14:creationId xmlns:p14="http://schemas.microsoft.com/office/powerpoint/2010/main" val="387829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1A5-E501-4AE4-8358-84489B60044B}" type="slidenum">
              <a:rPr lang="en-US" smtClean="0"/>
              <a:t>23</a:t>
            </a:fld>
            <a:endParaRPr lang="en-US"/>
          </a:p>
        </p:txBody>
      </p:sp>
    </p:spTree>
    <p:extLst>
      <p:ext uri="{BB962C8B-B14F-4D97-AF65-F5344CB8AC3E}">
        <p14:creationId xmlns:p14="http://schemas.microsoft.com/office/powerpoint/2010/main" val="233730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1A5-E501-4AE4-8358-84489B60044B}" type="slidenum">
              <a:rPr lang="en-US" smtClean="0"/>
              <a:t>24</a:t>
            </a:fld>
            <a:endParaRPr lang="en-US"/>
          </a:p>
        </p:txBody>
      </p:sp>
    </p:spTree>
    <p:extLst>
      <p:ext uri="{BB962C8B-B14F-4D97-AF65-F5344CB8AC3E}">
        <p14:creationId xmlns:p14="http://schemas.microsoft.com/office/powerpoint/2010/main" val="334929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Why I am here?</a:t>
            </a:r>
          </a:p>
          <a:p>
            <a:pPr marL="228600" indent="-228600">
              <a:buAutoNum type="arabicPeriod"/>
            </a:pPr>
            <a:r>
              <a:rPr lang="en-US" dirty="0"/>
              <a:t>70% demo</a:t>
            </a:r>
          </a:p>
          <a:p>
            <a:pPr marL="228600" indent="-228600">
              <a:buAutoNum type="arabicPeriod"/>
            </a:pPr>
            <a:r>
              <a:rPr lang="en-US" dirty="0"/>
              <a:t>Mid question 1-2 minutes</a:t>
            </a:r>
          </a:p>
          <a:p>
            <a:pPr marL="228600" indent="-228600">
              <a:buAutoNum type="arabicPeriod"/>
            </a:pPr>
            <a:r>
              <a:rPr lang="en-US" dirty="0"/>
              <a:t>Thermology</a:t>
            </a:r>
          </a:p>
          <a:p>
            <a:pPr marL="228600" indent="-228600">
              <a:buAutoNum type="arabicPeriod"/>
            </a:pPr>
            <a:r>
              <a:rPr lang="en-US" dirty="0"/>
              <a:t>Appendix</a:t>
            </a:r>
          </a:p>
          <a:p>
            <a:pPr marL="228600" indent="-228600">
              <a:buAutoNum type="arabicPeriod"/>
            </a:pPr>
            <a:r>
              <a:rPr lang="en-US" dirty="0"/>
              <a:t>Slide location and questions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409C1A5-E501-4AE4-8358-84489B60044B}" type="slidenum">
              <a:rPr lang="en-US" smtClean="0"/>
              <a:t>3</a:t>
            </a:fld>
            <a:endParaRPr lang="en-US"/>
          </a:p>
        </p:txBody>
      </p:sp>
    </p:spTree>
    <p:extLst>
      <p:ext uri="{BB962C8B-B14F-4D97-AF65-F5344CB8AC3E}">
        <p14:creationId xmlns:p14="http://schemas.microsoft.com/office/powerpoint/2010/main" val="238469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DAX runs in SQL Server Analysis Services (SSAS) Tabular, Power BI service (both on server and on the local Power BI Desktop), and in the Power Pivot for Microsoft Excel add-in. </a:t>
            </a:r>
          </a:p>
          <a:p>
            <a:r>
              <a:rPr lang="en-US" sz="1200" b="0" i="0" kern="1200" dirty="0">
                <a:solidFill>
                  <a:schemeClr val="tx1"/>
                </a:solidFill>
                <a:effectLst/>
                <a:latin typeface="+mn-lt"/>
                <a:ea typeface="+mn-ea"/>
                <a:cs typeface="+mn-cs"/>
              </a:rPr>
              <a:t>When SSAS loads the content of a source table in memory, we say that it processes the table. This happens during the process operation of SSAS or the data refresh in Power Pivot for Excel and Power BI. During processing, the engine reads the content of your data source and transforms it in the internal VertiPaq data structure.</a:t>
            </a:r>
            <a:endParaRPr lang="en-US" dirty="0"/>
          </a:p>
        </p:txBody>
      </p:sp>
      <p:sp>
        <p:nvSpPr>
          <p:cNvPr id="4" name="Slide Number Placeholder 3"/>
          <p:cNvSpPr>
            <a:spLocks noGrp="1"/>
          </p:cNvSpPr>
          <p:nvPr>
            <p:ph type="sldNum" sz="quarter" idx="5"/>
          </p:nvPr>
        </p:nvSpPr>
        <p:spPr/>
        <p:txBody>
          <a:bodyPr/>
          <a:lstStyle/>
          <a:p>
            <a:fld id="{2409C1A5-E501-4AE4-8358-84489B60044B}" type="slidenum">
              <a:rPr lang="en-US" smtClean="0"/>
              <a:t>7</a:t>
            </a:fld>
            <a:endParaRPr lang="en-US"/>
          </a:p>
        </p:txBody>
      </p:sp>
    </p:spTree>
    <p:extLst>
      <p:ext uri="{BB962C8B-B14F-4D97-AF65-F5344CB8AC3E}">
        <p14:creationId xmlns:p14="http://schemas.microsoft.com/office/powerpoint/2010/main" val="221646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9C1A5-E501-4AE4-8358-84489B60044B}" type="slidenum">
              <a:rPr lang="en-US" smtClean="0"/>
              <a:t>8</a:t>
            </a:fld>
            <a:endParaRPr lang="en-US"/>
          </a:p>
        </p:txBody>
      </p:sp>
    </p:spTree>
    <p:extLst>
      <p:ext uri="{BB962C8B-B14F-4D97-AF65-F5344CB8AC3E}">
        <p14:creationId xmlns:p14="http://schemas.microsoft.com/office/powerpoint/2010/main" val="424186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9C1A5-E501-4AE4-8358-84489B60044B}" type="slidenum">
              <a:rPr lang="en-US" smtClean="0"/>
              <a:t>9</a:t>
            </a:fld>
            <a:endParaRPr lang="en-US"/>
          </a:p>
        </p:txBody>
      </p:sp>
    </p:spTree>
    <p:extLst>
      <p:ext uri="{BB962C8B-B14F-4D97-AF65-F5344CB8AC3E}">
        <p14:creationId xmlns:p14="http://schemas.microsoft.com/office/powerpoint/2010/main" val="380491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1A5-E501-4AE4-8358-84489B60044B}" type="slidenum">
              <a:rPr lang="en-US" smtClean="0"/>
              <a:t>10</a:t>
            </a:fld>
            <a:endParaRPr lang="en-US"/>
          </a:p>
        </p:txBody>
      </p:sp>
    </p:spTree>
    <p:extLst>
      <p:ext uri="{BB962C8B-B14F-4D97-AF65-F5344CB8AC3E}">
        <p14:creationId xmlns:p14="http://schemas.microsoft.com/office/powerpoint/2010/main" val="423798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409C1A5-E501-4AE4-8358-84489B60044B}" type="slidenum">
              <a:rPr lang="en-US" smtClean="0"/>
              <a:t>11</a:t>
            </a:fld>
            <a:endParaRPr lang="en-US"/>
          </a:p>
        </p:txBody>
      </p:sp>
    </p:spTree>
    <p:extLst>
      <p:ext uri="{BB962C8B-B14F-4D97-AF65-F5344CB8AC3E}">
        <p14:creationId xmlns:p14="http://schemas.microsoft.com/office/powerpoint/2010/main" val="26828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9C1A5-E501-4AE4-8358-84489B60044B}" type="slidenum">
              <a:rPr lang="en-US" smtClean="0"/>
              <a:t>15</a:t>
            </a:fld>
            <a:endParaRPr lang="en-US"/>
          </a:p>
        </p:txBody>
      </p:sp>
    </p:spTree>
    <p:extLst>
      <p:ext uri="{BB962C8B-B14F-4D97-AF65-F5344CB8AC3E}">
        <p14:creationId xmlns:p14="http://schemas.microsoft.com/office/powerpoint/2010/main" val="26051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blank page</a:t>
            </a:r>
          </a:p>
          <a:p>
            <a:r>
              <a:rPr lang="en-US" dirty="0"/>
              <a:t>Dax studio -&gt; all queries</a:t>
            </a:r>
          </a:p>
          <a:p>
            <a:r>
              <a:rPr lang="en-US" dirty="0"/>
              <a:t>Copy paste all visuals to new visual</a:t>
            </a:r>
          </a:p>
          <a:p>
            <a:r>
              <a:rPr lang="en-US" dirty="0">
                <a:hlinkClick r:id="rId3"/>
              </a:rPr>
              <a:t>http://www.pass.org/Portals/333/Alberto%20Ferrari_Optimizing%20DAX%20Queries.pdf</a:t>
            </a:r>
            <a:endParaRPr lang="en-US" dirty="0"/>
          </a:p>
          <a:p>
            <a:br>
              <a:rPr lang="en-US" dirty="0"/>
            </a:br>
            <a:r>
              <a:rPr lang="en-US" sz="1200" kern="1200" dirty="0">
                <a:solidFill>
                  <a:schemeClr val="tx1"/>
                </a:solidFill>
                <a:effectLst/>
                <a:latin typeface="+mn-lt"/>
                <a:ea typeface="+mn-ea"/>
                <a:cs typeface="+mn-cs"/>
              </a:rPr>
              <a:t>DEFINE</a:t>
            </a:r>
            <a:br>
              <a:rPr lang="en-US" dirty="0"/>
            </a:br>
            <a:r>
              <a:rPr lang="en-US" dirty="0"/>
              <a:t>    </a:t>
            </a:r>
            <a:r>
              <a:rPr lang="en-US" sz="1200" kern="1200" dirty="0">
                <a:solidFill>
                  <a:schemeClr val="tx1"/>
                </a:solidFill>
                <a:effectLst/>
                <a:latin typeface="+mn-lt"/>
                <a:ea typeface="+mn-ea"/>
                <a:cs typeface="+mn-cs"/>
              </a:rPr>
              <a:t>MEASURE</a:t>
            </a:r>
            <a:r>
              <a:rPr lang="en-US" dirty="0"/>
              <a:t> </a:t>
            </a:r>
            <a:r>
              <a:rPr lang="en-US" sz="1200" kern="1200" dirty="0">
                <a:solidFill>
                  <a:schemeClr val="tx1"/>
                </a:solidFill>
                <a:effectLst/>
                <a:latin typeface="+mn-lt"/>
                <a:ea typeface="+mn-ea"/>
                <a:cs typeface="+mn-cs"/>
              </a:rPr>
              <a:t>'Fact Sale'[Profit Per Quantity]</a:t>
            </a:r>
            <a:r>
              <a:rPr lang="en-US" dirty="0"/>
              <a:t> =</a:t>
            </a:r>
            <a:br>
              <a:rPr lang="en-US" dirty="0"/>
            </a:br>
            <a:r>
              <a:rPr lang="en-US" dirty="0"/>
              <a:t>        </a:t>
            </a:r>
            <a:r>
              <a:rPr lang="en-US" sz="1200" kern="1200" dirty="0">
                <a:solidFill>
                  <a:schemeClr val="tx1"/>
                </a:solidFill>
                <a:effectLst/>
                <a:latin typeface="+mn-lt"/>
                <a:ea typeface="+mn-ea"/>
                <a:cs typeface="+mn-cs"/>
              </a:rPr>
              <a:t>IF</a:t>
            </a:r>
            <a:r>
              <a:rPr lang="en-US" dirty="0"/>
              <a:t> (</a:t>
            </a:r>
            <a:br>
              <a:rPr lang="en-US" dirty="0"/>
            </a:br>
            <a:r>
              <a:rPr lang="en-US" dirty="0"/>
              <a:t>            </a:t>
            </a:r>
            <a:r>
              <a:rPr lang="en-US" sz="1200" kern="1200" dirty="0">
                <a:solidFill>
                  <a:schemeClr val="tx1"/>
                </a:solidFill>
                <a:effectLst/>
                <a:latin typeface="+mn-lt"/>
                <a:ea typeface="+mn-ea"/>
                <a:cs typeface="+mn-cs"/>
              </a:rPr>
              <a:t>SUM</a:t>
            </a:r>
            <a:r>
              <a:rPr lang="en-US" dirty="0"/>
              <a:t> ( </a:t>
            </a:r>
            <a:r>
              <a:rPr lang="en-US" sz="1200" kern="1200" dirty="0">
                <a:solidFill>
                  <a:schemeClr val="tx1"/>
                </a:solidFill>
                <a:effectLst/>
                <a:latin typeface="+mn-lt"/>
                <a:ea typeface="+mn-ea"/>
                <a:cs typeface="+mn-cs"/>
              </a:rPr>
              <a:t>'Fact Sale'[Quantity]</a:t>
            </a:r>
            <a:r>
              <a:rPr lang="en-US" dirty="0"/>
              <a:t> ) = </a:t>
            </a:r>
            <a:r>
              <a:rPr lang="en-US" sz="1200" kern="1200" dirty="0">
                <a:solidFill>
                  <a:schemeClr val="tx1"/>
                </a:solidFill>
                <a:effectLst/>
                <a:latin typeface="+mn-lt"/>
                <a:ea typeface="+mn-ea"/>
                <a:cs typeface="+mn-cs"/>
              </a:rPr>
              <a:t>0</a:t>
            </a:r>
            <a:r>
              <a:rPr lang="en-US" dirty="0"/>
              <a:t>,</a:t>
            </a:r>
            <a:br>
              <a:rPr lang="en-US" dirty="0"/>
            </a:br>
            <a:r>
              <a:rPr lang="en-US" dirty="0"/>
              <a:t>            </a:t>
            </a:r>
            <a:r>
              <a:rPr lang="en-US" sz="1200" kern="1200" dirty="0">
                <a:solidFill>
                  <a:schemeClr val="tx1"/>
                </a:solidFill>
                <a:effectLst/>
                <a:latin typeface="+mn-lt"/>
                <a:ea typeface="+mn-ea"/>
                <a:cs typeface="+mn-cs"/>
              </a:rPr>
              <a:t>BLANK</a:t>
            </a:r>
            <a:r>
              <a:rPr lang="en-US" dirty="0"/>
              <a:t>(),</a:t>
            </a:r>
            <a:br>
              <a:rPr lang="en-US" dirty="0"/>
            </a:br>
            <a:r>
              <a:rPr lang="en-US" dirty="0"/>
              <a:t>            </a:t>
            </a:r>
            <a:r>
              <a:rPr lang="en-US" sz="1200" kern="1200" dirty="0">
                <a:solidFill>
                  <a:schemeClr val="tx1"/>
                </a:solidFill>
                <a:effectLst/>
                <a:latin typeface="+mn-lt"/>
                <a:ea typeface="+mn-ea"/>
                <a:cs typeface="+mn-cs"/>
              </a:rPr>
              <a:t>SUM</a:t>
            </a:r>
            <a:r>
              <a:rPr lang="en-US" dirty="0"/>
              <a:t> ( </a:t>
            </a:r>
            <a:r>
              <a:rPr lang="en-US" sz="1200" kern="1200" dirty="0">
                <a:solidFill>
                  <a:schemeClr val="tx1"/>
                </a:solidFill>
                <a:effectLst/>
                <a:latin typeface="+mn-lt"/>
                <a:ea typeface="+mn-ea"/>
                <a:cs typeface="+mn-cs"/>
              </a:rPr>
              <a:t>'Fact Sale'[Profit]</a:t>
            </a:r>
            <a:r>
              <a:rPr lang="en-US" dirty="0"/>
              <a:t> ) / </a:t>
            </a:r>
            <a:r>
              <a:rPr lang="en-US" sz="1200" kern="1200" dirty="0">
                <a:solidFill>
                  <a:schemeClr val="tx1"/>
                </a:solidFill>
                <a:effectLst/>
                <a:latin typeface="+mn-lt"/>
                <a:ea typeface="+mn-ea"/>
                <a:cs typeface="+mn-cs"/>
              </a:rPr>
              <a:t>SUM</a:t>
            </a:r>
            <a:r>
              <a:rPr lang="en-US" dirty="0"/>
              <a:t> ( </a:t>
            </a:r>
            <a:r>
              <a:rPr lang="en-US" sz="1200" kern="1200" dirty="0">
                <a:solidFill>
                  <a:schemeClr val="tx1"/>
                </a:solidFill>
                <a:effectLst/>
                <a:latin typeface="+mn-lt"/>
                <a:ea typeface="+mn-ea"/>
                <a:cs typeface="+mn-cs"/>
              </a:rPr>
              <a:t>'Fact Sale'[Quantity]</a:t>
            </a:r>
            <a:r>
              <a:rPr lang="en-US" dirty="0"/>
              <a:t> )</a:t>
            </a:r>
            <a:br>
              <a:rPr lang="en-US" dirty="0"/>
            </a:br>
            <a:r>
              <a:rPr lang="en-US" dirty="0"/>
              <a:t>        )</a:t>
            </a:r>
            <a:br>
              <a:rPr lang="en-US" dirty="0"/>
            </a:br>
            <a:r>
              <a:rPr lang="en-US" dirty="0"/>
              <a:t>    </a:t>
            </a:r>
            <a:r>
              <a:rPr lang="en-US" sz="1200" kern="1200" dirty="0">
                <a:solidFill>
                  <a:schemeClr val="tx1"/>
                </a:solidFill>
                <a:effectLst/>
                <a:latin typeface="+mn-lt"/>
                <a:ea typeface="+mn-ea"/>
                <a:cs typeface="+mn-cs"/>
              </a:rPr>
              <a:t>MEASURE</a:t>
            </a:r>
            <a:r>
              <a:rPr lang="en-US" dirty="0"/>
              <a:t> </a:t>
            </a:r>
            <a:r>
              <a:rPr lang="en-US" sz="1200" kern="1200" dirty="0">
                <a:solidFill>
                  <a:schemeClr val="tx1"/>
                </a:solidFill>
                <a:effectLst/>
                <a:latin typeface="+mn-lt"/>
                <a:ea typeface="+mn-ea"/>
                <a:cs typeface="+mn-cs"/>
              </a:rPr>
              <a:t>'Fact Sale'[Profit Per Quantity 2]</a:t>
            </a:r>
            <a:r>
              <a:rPr lang="en-US" dirty="0"/>
              <a:t> =</a:t>
            </a:r>
            <a:br>
              <a:rPr lang="en-US" dirty="0"/>
            </a:br>
            <a:r>
              <a:rPr lang="en-US" dirty="0"/>
              <a:t>        </a:t>
            </a:r>
            <a:r>
              <a:rPr lang="en-US" sz="1200" kern="1200" dirty="0">
                <a:solidFill>
                  <a:schemeClr val="tx1"/>
                </a:solidFill>
                <a:effectLst/>
                <a:latin typeface="+mn-lt"/>
                <a:ea typeface="+mn-ea"/>
                <a:cs typeface="+mn-cs"/>
              </a:rPr>
              <a:t>CALCULATE</a:t>
            </a:r>
            <a:r>
              <a:rPr lang="en-US" dirty="0"/>
              <a:t> (</a:t>
            </a:r>
            <a:br>
              <a:rPr lang="en-US" dirty="0"/>
            </a:br>
            <a:r>
              <a:rPr lang="en-US" dirty="0"/>
              <a:t>            </a:t>
            </a:r>
            <a:r>
              <a:rPr lang="en-US" sz="1200" kern="1200" dirty="0">
                <a:solidFill>
                  <a:schemeClr val="tx1"/>
                </a:solidFill>
                <a:effectLst/>
                <a:latin typeface="+mn-lt"/>
                <a:ea typeface="+mn-ea"/>
                <a:cs typeface="+mn-cs"/>
              </a:rPr>
              <a:t>SUM</a:t>
            </a:r>
            <a:r>
              <a:rPr lang="en-US" dirty="0"/>
              <a:t> ( </a:t>
            </a:r>
            <a:r>
              <a:rPr lang="en-US" sz="1200" kern="1200" dirty="0">
                <a:solidFill>
                  <a:schemeClr val="tx1"/>
                </a:solidFill>
                <a:effectLst/>
                <a:latin typeface="+mn-lt"/>
                <a:ea typeface="+mn-ea"/>
                <a:cs typeface="+mn-cs"/>
              </a:rPr>
              <a:t>'Fact Sale'[Profit]</a:t>
            </a:r>
            <a:r>
              <a:rPr lang="en-US" dirty="0"/>
              <a:t> ) / </a:t>
            </a:r>
            <a:r>
              <a:rPr lang="en-US" sz="1200" kern="1200" dirty="0">
                <a:solidFill>
                  <a:schemeClr val="tx1"/>
                </a:solidFill>
                <a:effectLst/>
                <a:latin typeface="+mn-lt"/>
                <a:ea typeface="+mn-ea"/>
                <a:cs typeface="+mn-cs"/>
              </a:rPr>
              <a:t>SUM</a:t>
            </a:r>
            <a:r>
              <a:rPr lang="en-US" dirty="0"/>
              <a:t> ( </a:t>
            </a:r>
            <a:r>
              <a:rPr lang="en-US" sz="1200" kern="1200" dirty="0">
                <a:solidFill>
                  <a:schemeClr val="tx1"/>
                </a:solidFill>
                <a:effectLst/>
                <a:latin typeface="+mn-lt"/>
                <a:ea typeface="+mn-ea"/>
                <a:cs typeface="+mn-cs"/>
              </a:rPr>
              <a:t>'Fact Sale'[Quantity]</a:t>
            </a:r>
            <a:r>
              <a:rPr lang="en-US" dirty="0"/>
              <a:t> ),</a:t>
            </a:r>
            <a:br>
              <a:rPr lang="en-US" dirty="0"/>
            </a:br>
            <a:r>
              <a:rPr lang="en-US" dirty="0"/>
              <a:t>            </a:t>
            </a:r>
            <a:r>
              <a:rPr lang="en-US" sz="1200" kern="1200" dirty="0">
                <a:solidFill>
                  <a:schemeClr val="tx1"/>
                </a:solidFill>
                <a:effectLst/>
                <a:latin typeface="+mn-lt"/>
                <a:ea typeface="+mn-ea"/>
                <a:cs typeface="+mn-cs"/>
              </a:rPr>
              <a:t>'Fact Sale'[Quantity]</a:t>
            </a:r>
            <a:r>
              <a:rPr lang="en-US" dirty="0"/>
              <a:t> &lt;&gt; </a:t>
            </a:r>
            <a:r>
              <a:rPr lang="en-US" sz="1200" kern="1200" dirty="0">
                <a:solidFill>
                  <a:schemeClr val="tx1"/>
                </a:solidFill>
                <a:effectLst/>
                <a:latin typeface="+mn-lt"/>
                <a:ea typeface="+mn-ea"/>
                <a:cs typeface="+mn-cs"/>
              </a:rPr>
              <a:t>0</a:t>
            </a:r>
            <a:br>
              <a:rPr lang="en-US" dirty="0"/>
            </a:br>
            <a:r>
              <a:rPr lang="en-US" dirty="0"/>
              <a:t>        )</a:t>
            </a:r>
            <a:br>
              <a:rPr lang="en-US" dirty="0"/>
            </a:br>
            <a:r>
              <a:rPr lang="en-US" sz="1200" kern="1200" dirty="0">
                <a:solidFill>
                  <a:schemeClr val="tx1"/>
                </a:solidFill>
                <a:effectLst/>
                <a:latin typeface="+mn-lt"/>
                <a:ea typeface="+mn-ea"/>
                <a:cs typeface="+mn-cs"/>
              </a:rPr>
              <a:t>EVALUATE</a:t>
            </a:r>
            <a:br>
              <a:rPr lang="en-US" dirty="0"/>
            </a:br>
            <a:r>
              <a:rPr lang="en-US" sz="1200" kern="1200" dirty="0">
                <a:solidFill>
                  <a:schemeClr val="tx1"/>
                </a:solidFill>
                <a:effectLst/>
                <a:latin typeface="+mn-lt"/>
                <a:ea typeface="+mn-ea"/>
                <a:cs typeface="+mn-cs"/>
              </a:rPr>
              <a:t>SUMMARIZECOLUMNS</a:t>
            </a:r>
            <a:r>
              <a:rPr lang="en-US" dirty="0"/>
              <a:t> (</a:t>
            </a:r>
            <a:br>
              <a:rPr lang="en-US" dirty="0"/>
            </a:br>
            <a:r>
              <a:rPr lang="en-US" dirty="0"/>
              <a:t>    </a:t>
            </a:r>
            <a:r>
              <a:rPr lang="en-US" sz="1200" kern="1200" dirty="0">
                <a:solidFill>
                  <a:schemeClr val="tx1"/>
                </a:solidFill>
                <a:effectLst/>
                <a:latin typeface="+mn-lt"/>
                <a:ea typeface="+mn-ea"/>
                <a:cs typeface="+mn-cs"/>
              </a:rPr>
              <a:t>'Dimension Stock Item'[Stock Item]</a:t>
            </a:r>
            <a:r>
              <a:rPr lang="en-US" dirty="0"/>
              <a:t>,</a:t>
            </a:r>
            <a:br>
              <a:rPr lang="en-US" dirty="0"/>
            </a:br>
            <a:r>
              <a:rPr lang="en-US" dirty="0"/>
              <a:t>    </a:t>
            </a:r>
            <a:r>
              <a:rPr lang="en-US" sz="1200" i="0" kern="1200" dirty="0">
                <a:solidFill>
                  <a:schemeClr val="tx1"/>
                </a:solidFill>
                <a:effectLst/>
                <a:latin typeface="+mn-lt"/>
                <a:ea typeface="+mn-ea"/>
                <a:cs typeface="+mn-cs"/>
              </a:rPr>
              <a:t>"Profit Per Quantity"</a:t>
            </a:r>
            <a:r>
              <a:rPr lang="en-US" dirty="0"/>
              <a:t>, </a:t>
            </a:r>
            <a:r>
              <a:rPr lang="en-US" sz="1200" kern="1200" dirty="0">
                <a:solidFill>
                  <a:schemeClr val="tx1"/>
                </a:solidFill>
                <a:effectLst/>
                <a:latin typeface="+mn-lt"/>
                <a:ea typeface="+mn-ea"/>
                <a:cs typeface="+mn-cs"/>
              </a:rPr>
              <a:t>FORMAT</a:t>
            </a:r>
            <a:r>
              <a:rPr lang="en-US" dirty="0"/>
              <a:t> ( </a:t>
            </a:r>
            <a:r>
              <a:rPr lang="en-US" sz="1200" kern="1200" dirty="0">
                <a:solidFill>
                  <a:schemeClr val="tx1"/>
                </a:solidFill>
                <a:effectLst/>
                <a:latin typeface="+mn-lt"/>
                <a:ea typeface="+mn-ea"/>
                <a:cs typeface="+mn-cs"/>
              </a:rPr>
              <a:t>[Profit Per Quantity]</a:t>
            </a:r>
            <a:r>
              <a:rPr lang="en-US" dirty="0"/>
              <a:t>, </a:t>
            </a:r>
            <a:r>
              <a:rPr lang="en-US" sz="1200" i="0" kern="1200" dirty="0">
                <a:solidFill>
                  <a:schemeClr val="tx1"/>
                </a:solidFill>
                <a:effectLst/>
                <a:latin typeface="+mn-lt"/>
                <a:ea typeface="+mn-ea"/>
                <a:cs typeface="+mn-cs"/>
              </a:rPr>
              <a:t>"Percent"</a:t>
            </a:r>
            <a:r>
              <a:rPr lang="en-US" dirty="0"/>
              <a:t> )</a:t>
            </a:r>
            <a:br>
              <a:rPr lang="en-US" dirty="0"/>
            </a:br>
            <a:r>
              <a:rPr lang="en-US" dirty="0"/>
              <a:t>)</a:t>
            </a:r>
            <a:br>
              <a:rPr lang="en-US" dirty="0"/>
            </a:br>
            <a:r>
              <a:rPr lang="en-US" sz="1200" kern="1200" dirty="0">
                <a:solidFill>
                  <a:schemeClr val="tx1"/>
                </a:solidFill>
                <a:effectLst/>
                <a:latin typeface="+mn-lt"/>
                <a:ea typeface="+mn-ea"/>
                <a:cs typeface="+mn-cs"/>
              </a:rPr>
              <a:t>ORDER</a:t>
            </a:r>
            <a:r>
              <a:rPr lang="en-US" dirty="0"/>
              <a:t> </a:t>
            </a:r>
            <a:r>
              <a:rPr lang="en-US" sz="1200" kern="1200" dirty="0">
                <a:solidFill>
                  <a:schemeClr val="tx1"/>
                </a:solidFill>
                <a:effectLst/>
                <a:latin typeface="+mn-lt"/>
                <a:ea typeface="+mn-ea"/>
                <a:cs typeface="+mn-cs"/>
              </a:rPr>
              <a:t>BY</a:t>
            </a:r>
            <a:br>
              <a:rPr lang="en-US" dirty="0"/>
            </a:br>
            <a:r>
              <a:rPr lang="en-US" dirty="0"/>
              <a:t>    </a:t>
            </a:r>
            <a:r>
              <a:rPr lang="en-US" sz="1200" kern="1200" dirty="0">
                <a:solidFill>
                  <a:schemeClr val="tx1"/>
                </a:solidFill>
                <a:effectLst/>
                <a:latin typeface="+mn-lt"/>
                <a:ea typeface="+mn-ea"/>
                <a:cs typeface="+mn-cs"/>
              </a:rPr>
              <a:t>[Profit Per Quantity]</a:t>
            </a:r>
            <a:r>
              <a:rPr lang="en-US" dirty="0"/>
              <a:t> </a:t>
            </a:r>
            <a:r>
              <a:rPr lang="en-US" sz="1200" kern="1200" dirty="0">
                <a:solidFill>
                  <a:schemeClr val="tx1"/>
                </a:solidFill>
                <a:effectLst/>
                <a:latin typeface="+mn-lt"/>
                <a:ea typeface="+mn-ea"/>
                <a:cs typeface="+mn-cs"/>
              </a:rPr>
              <a:t>DESC</a:t>
            </a:r>
            <a:r>
              <a:rPr lang="en-US" dirty="0"/>
              <a:t>,</a:t>
            </a:r>
            <a:br>
              <a:rPr lang="en-US" dirty="0"/>
            </a:br>
            <a:r>
              <a:rPr lang="en-US" dirty="0"/>
              <a:t>    </a:t>
            </a:r>
            <a:r>
              <a:rPr lang="en-US" sz="1200" kern="1200" dirty="0">
                <a:solidFill>
                  <a:schemeClr val="tx1"/>
                </a:solidFill>
                <a:effectLst/>
                <a:latin typeface="+mn-lt"/>
                <a:ea typeface="+mn-ea"/>
                <a:cs typeface="+mn-cs"/>
              </a:rPr>
              <a:t>'Dimension Stock Item'[Stock Item]</a:t>
            </a:r>
            <a:endParaRPr lang="en-US" dirty="0"/>
          </a:p>
        </p:txBody>
      </p:sp>
      <p:sp>
        <p:nvSpPr>
          <p:cNvPr id="4" name="Slide Number Placeholder 3"/>
          <p:cNvSpPr>
            <a:spLocks noGrp="1"/>
          </p:cNvSpPr>
          <p:nvPr>
            <p:ph type="sldNum" sz="quarter" idx="5"/>
          </p:nvPr>
        </p:nvSpPr>
        <p:spPr/>
        <p:txBody>
          <a:bodyPr/>
          <a:lstStyle/>
          <a:p>
            <a:fld id="{2409C1A5-E501-4AE4-8358-84489B60044B}" type="slidenum">
              <a:rPr lang="en-US" smtClean="0"/>
              <a:t>22</a:t>
            </a:fld>
            <a:endParaRPr lang="en-US"/>
          </a:p>
        </p:txBody>
      </p:sp>
    </p:spTree>
    <p:extLst>
      <p:ext uri="{BB962C8B-B14F-4D97-AF65-F5344CB8AC3E}">
        <p14:creationId xmlns:p14="http://schemas.microsoft.com/office/powerpoint/2010/main" val="21623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8369-9CCB-4875-A199-7B55458EA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62793F-26E9-4948-8D5C-049956B2C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4F5BE4-B03C-44CB-A7A2-2830B740B079}"/>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5" name="Footer Placeholder 4">
            <a:extLst>
              <a:ext uri="{FF2B5EF4-FFF2-40B4-BE49-F238E27FC236}">
                <a16:creationId xmlns:a16="http://schemas.microsoft.com/office/drawing/2014/main" id="{1C44905B-0B1E-423E-81A7-EF580FFFA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9B5E1-923B-4A6F-965B-A2C5D708A04C}"/>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211786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F3E4-3EFA-4080-B7E7-1478CDBFFF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116531-991E-4E5C-99FC-E90D97F511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72089-7709-47A5-AA19-63146B16C073}"/>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5" name="Footer Placeholder 4">
            <a:extLst>
              <a:ext uri="{FF2B5EF4-FFF2-40B4-BE49-F238E27FC236}">
                <a16:creationId xmlns:a16="http://schemas.microsoft.com/office/drawing/2014/main" id="{9F633854-5FBA-4548-A117-DA060A956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6DBC9-B564-4D86-BA1D-A0877476568F}"/>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411882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CBAC2-ABAD-476D-9F6C-87F82762AA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D5729B-A7BD-4120-BFE8-94FC19FAAF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18713-48B9-4EB5-A96E-D32E5C7F9950}"/>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5" name="Footer Placeholder 4">
            <a:extLst>
              <a:ext uri="{FF2B5EF4-FFF2-40B4-BE49-F238E27FC236}">
                <a16:creationId xmlns:a16="http://schemas.microsoft.com/office/drawing/2014/main" id="{A9D19C4F-BFA4-476D-A320-D56BB124F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70944-1429-4FBF-9FAE-F168C2A2A564}"/>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188349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E0FE-68C5-41C6-92A3-3AE7F036A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57E4A-A2A4-489B-84C1-640FC6B2D6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E9BD1-C2AA-4D70-A6C3-A03F4D85E02E}"/>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5" name="Footer Placeholder 4">
            <a:extLst>
              <a:ext uri="{FF2B5EF4-FFF2-40B4-BE49-F238E27FC236}">
                <a16:creationId xmlns:a16="http://schemas.microsoft.com/office/drawing/2014/main" id="{8EC415E3-F376-4C45-B086-1C03D7643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A9FB2-7C97-4727-B3E6-C9881CD0D95D}"/>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3498796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E3DC-BE39-43A2-8F5F-5FA410ADC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1BEFF-F469-4CDD-ADCD-6D44930059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B4D4A0-38D4-4CB5-971E-9F5820252831}"/>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5" name="Footer Placeholder 4">
            <a:extLst>
              <a:ext uri="{FF2B5EF4-FFF2-40B4-BE49-F238E27FC236}">
                <a16:creationId xmlns:a16="http://schemas.microsoft.com/office/drawing/2014/main" id="{900A0699-013D-4B3A-8F94-0E4A70AA4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B3455-E9A2-4935-B579-C208DC8317F6}"/>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320916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DF1F-D447-4A03-A6C6-06012926E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E37CB-09CF-4669-BA63-36270175BA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F01C0D-0757-4642-861F-6C051BC926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60E470-8BC5-429A-A281-0F2419AD18E4}"/>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6" name="Footer Placeholder 5">
            <a:extLst>
              <a:ext uri="{FF2B5EF4-FFF2-40B4-BE49-F238E27FC236}">
                <a16:creationId xmlns:a16="http://schemas.microsoft.com/office/drawing/2014/main" id="{E3DA68EF-20FF-4C01-B0BD-07A69EBDC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9237-5D1F-4911-9163-84BA9C6456A8}"/>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257654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11B1-A987-4AD3-AB18-BA7056CBC8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7F43F1-5C49-442A-ACE3-D6AEE5896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9B9A49-E570-4EBD-B885-C9538B217A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E4524-8ACD-4977-B878-3C4152040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DE07C9-0A38-4C2B-800A-7786CFDE38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CB454-4954-4225-A51D-E75249B5C1E1}"/>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8" name="Footer Placeholder 7">
            <a:extLst>
              <a:ext uri="{FF2B5EF4-FFF2-40B4-BE49-F238E27FC236}">
                <a16:creationId xmlns:a16="http://schemas.microsoft.com/office/drawing/2014/main" id="{FB8EEBB9-A4E0-4551-8964-C37EA7211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4F789C-49A5-4605-B79D-630C02989673}"/>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5688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1133-751A-42B5-B8D3-6839EF0B8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09E1F0-6282-45C3-9E51-804E22AEF3C3}"/>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4" name="Footer Placeholder 3">
            <a:extLst>
              <a:ext uri="{FF2B5EF4-FFF2-40B4-BE49-F238E27FC236}">
                <a16:creationId xmlns:a16="http://schemas.microsoft.com/office/drawing/2014/main" id="{5574D3F5-EE18-4CB9-B99D-24D5FE11C2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D78BC5-6EB2-4E30-957A-AFE484449513}"/>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200565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57CAE-BF32-40DC-90A9-94F0037CB63A}"/>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3" name="Footer Placeholder 2">
            <a:extLst>
              <a:ext uri="{FF2B5EF4-FFF2-40B4-BE49-F238E27FC236}">
                <a16:creationId xmlns:a16="http://schemas.microsoft.com/office/drawing/2014/main" id="{D7D572CF-056C-4C28-A45B-06F767A11E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8456B-C603-4C50-A95E-9344A20A376A}"/>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2836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95C5-A2F3-43CF-B8FA-BA6D80FB7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66E8C9-36E5-46EC-9751-549A12BF9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342611-61CD-4390-86F7-C9CCF3DA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837344-92AC-42B6-8561-A6592BA4ADC0}"/>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6" name="Footer Placeholder 5">
            <a:extLst>
              <a:ext uri="{FF2B5EF4-FFF2-40B4-BE49-F238E27FC236}">
                <a16:creationId xmlns:a16="http://schemas.microsoft.com/office/drawing/2014/main" id="{009D4061-21E4-4218-ACC3-0CF6B572D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0521F-4A7F-4091-8CC8-612A0D8B6EF9}"/>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301606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2A5E-A7B0-4521-A217-C16C6B373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ACFC2-AC3B-4C35-B235-BB97A3515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5900CA-35EC-4AE9-B43E-6C24DA783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3FB5F1-BBC9-431F-B032-9E1A70663CD6}"/>
              </a:ext>
            </a:extLst>
          </p:cNvPr>
          <p:cNvSpPr>
            <a:spLocks noGrp="1"/>
          </p:cNvSpPr>
          <p:nvPr>
            <p:ph type="dt" sz="half" idx="10"/>
          </p:nvPr>
        </p:nvSpPr>
        <p:spPr/>
        <p:txBody>
          <a:bodyPr/>
          <a:lstStyle/>
          <a:p>
            <a:fld id="{E50A09E7-85B9-4722-8C05-B75D953DA220}" type="datetimeFigureOut">
              <a:rPr lang="en-US" smtClean="0"/>
              <a:t>6/27/2019</a:t>
            </a:fld>
            <a:endParaRPr lang="en-US"/>
          </a:p>
        </p:txBody>
      </p:sp>
      <p:sp>
        <p:nvSpPr>
          <p:cNvPr id="6" name="Footer Placeholder 5">
            <a:extLst>
              <a:ext uri="{FF2B5EF4-FFF2-40B4-BE49-F238E27FC236}">
                <a16:creationId xmlns:a16="http://schemas.microsoft.com/office/drawing/2014/main" id="{E88BEC2D-9C71-43EF-B76E-27132EF26D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5D2AA-9A94-4F75-8763-8C5971252339}"/>
              </a:ext>
            </a:extLst>
          </p:cNvPr>
          <p:cNvSpPr>
            <a:spLocks noGrp="1"/>
          </p:cNvSpPr>
          <p:nvPr>
            <p:ph type="sldNum" sz="quarter" idx="12"/>
          </p:nvPr>
        </p:nvSpPr>
        <p:spPr/>
        <p:txBody>
          <a:bodyPr/>
          <a:lstStyle/>
          <a:p>
            <a:fld id="{66F5B510-6561-4130-B01A-C8751D57BE57}" type="slidenum">
              <a:rPr lang="en-US" smtClean="0"/>
              <a:t>‹#›</a:t>
            </a:fld>
            <a:endParaRPr lang="en-US"/>
          </a:p>
        </p:txBody>
      </p:sp>
    </p:spTree>
    <p:extLst>
      <p:ext uri="{BB962C8B-B14F-4D97-AF65-F5344CB8AC3E}">
        <p14:creationId xmlns:p14="http://schemas.microsoft.com/office/powerpoint/2010/main" val="278132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F4583-6F3B-474A-872E-B0901119B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F76817-DE45-43DE-A6B9-A898D8F9B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8CB41-95F6-40D5-8223-7413BBDDE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A09E7-85B9-4722-8C05-B75D953DA220}" type="datetimeFigureOut">
              <a:rPr lang="en-US" smtClean="0"/>
              <a:t>6/27/2019</a:t>
            </a:fld>
            <a:endParaRPr lang="en-US"/>
          </a:p>
        </p:txBody>
      </p:sp>
      <p:sp>
        <p:nvSpPr>
          <p:cNvPr id="5" name="Footer Placeholder 4">
            <a:extLst>
              <a:ext uri="{FF2B5EF4-FFF2-40B4-BE49-F238E27FC236}">
                <a16:creationId xmlns:a16="http://schemas.microsoft.com/office/drawing/2014/main" id="{951B39BE-44DF-4137-AC38-F3759A84D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87A26B-B94A-40D8-8C09-B3C110672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5B510-6561-4130-B01A-C8751D57BE57}" type="slidenum">
              <a:rPr lang="en-US" smtClean="0"/>
              <a:t>‹#›</a:t>
            </a:fld>
            <a:endParaRPr lang="en-US"/>
          </a:p>
        </p:txBody>
      </p:sp>
    </p:spTree>
    <p:extLst>
      <p:ext uri="{BB962C8B-B14F-4D97-AF65-F5344CB8AC3E}">
        <p14:creationId xmlns:p14="http://schemas.microsoft.com/office/powerpoint/2010/main" val="938527948"/>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softpressstore.com/articles/article.aspx?p=244919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icrosoft/Analysis-Services/tree/master/ASTabularScalabilityDesig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qlbi.com/tools/vertipaq-analyz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niexu1990.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qlbi.com/tools/dax-studio/" TargetMode="External"/><Relationship Id="rId2" Type="http://schemas.openxmlformats.org/officeDocument/2006/relationships/hyperlink" Target="https://www.sqlbi.com/articles/introducing-the-power-bi-performance-analyz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qlbi.com/tools/dax-stud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qlbi.com/articles/introducing-the-power-bi-performance-analyz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icrosoftpressstore.com/articles/article.aspx?p=2449192&amp;seqNum=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owerpivotpro.com/" TargetMode="External"/><Relationship Id="rId2" Type="http://schemas.openxmlformats.org/officeDocument/2006/relationships/hyperlink" Target="https://www.sqlbi.com/" TargetMode="External"/><Relationship Id="rId1" Type="http://schemas.openxmlformats.org/officeDocument/2006/relationships/slideLayout" Target="../slideLayouts/slideLayout2.xml"/><Relationship Id="rId5" Type="http://schemas.openxmlformats.org/officeDocument/2006/relationships/hyperlink" Target="https://www.sqlbi.com/books/the-definitive-guide-to-dax/" TargetMode="External"/><Relationship Id="rId4" Type="http://schemas.openxmlformats.org/officeDocument/2006/relationships/hyperlink" Target="http://anniexu1990.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microsoftpressstore.com/articles/article.aspx?p=2449192&amp;seqNum=3" TargetMode="External"/><Relationship Id="rId2" Type="http://schemas.openxmlformats.org/officeDocument/2006/relationships/hyperlink" Target="http://saphanatutorial.com/column-data-storage-and-row-data-storage-sap-hana/" TargetMode="External"/><Relationship Id="rId1" Type="http://schemas.openxmlformats.org/officeDocument/2006/relationships/slideLayout" Target="../slideLayouts/slideLayout2.xml"/><Relationship Id="rId5" Type="http://schemas.openxmlformats.org/officeDocument/2006/relationships/hyperlink" Target="https://anniexu1990.com/2017/07/27/compare-formula-engine-vs-storage-engine-in-ssas-tabular/" TargetMode="External"/><Relationship Id="rId4" Type="http://schemas.openxmlformats.org/officeDocument/2006/relationships/hyperlink" Target="https://anniexu1990.com/2017/06/24/dax-filter-context-v-s-row-contex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sqlbi.com/tools/vertipaq-analyzer/" TargetMode="External"/><Relationship Id="rId2" Type="http://schemas.openxmlformats.org/officeDocument/2006/relationships/hyperlink" Target="https://www.sqlbi.com/tools/dax-studio/" TargetMode="External"/><Relationship Id="rId1" Type="http://schemas.openxmlformats.org/officeDocument/2006/relationships/slideLayout" Target="../slideLayouts/slideLayout2.xml"/><Relationship Id="rId4" Type="http://schemas.openxmlformats.org/officeDocument/2006/relationships/hyperlink" Target="https://www.sqlbi.com/tools/dax-edito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qlbi.com/tools/vertipaq-analyz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US" b="1" dirty="0"/>
              <a:t>Improving Power BI Performance</a:t>
            </a:r>
            <a:endParaRPr lang="en-US" b="1"/>
          </a:p>
        </p:txBody>
      </p:sp>
      <p:sp>
        <p:nvSpPr>
          <p:cNvPr id="3" name="Subtitle 2"/>
          <p:cNvSpPr>
            <a:spLocks noGrp="1"/>
          </p:cNvSpPr>
          <p:nvPr>
            <p:ph type="subTitle" idx="1"/>
          </p:nvPr>
        </p:nvSpPr>
        <p:spPr>
          <a:xfrm>
            <a:off x="7961258" y="4525347"/>
            <a:ext cx="3258675" cy="1737360"/>
          </a:xfrm>
        </p:spPr>
        <p:txBody>
          <a:bodyPr anchor="ctr">
            <a:normAutofit/>
          </a:bodyPr>
          <a:lstStyle/>
          <a:p>
            <a:pPr algn="l"/>
            <a:r>
              <a:rPr lang="en-US"/>
              <a:t>@Anniexu1990</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46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3140-0498-46A9-AD77-865514AE7712}"/>
              </a:ext>
            </a:extLst>
          </p:cNvPr>
          <p:cNvSpPr>
            <a:spLocks noGrp="1"/>
          </p:cNvSpPr>
          <p:nvPr>
            <p:ph type="title"/>
          </p:nvPr>
        </p:nvSpPr>
        <p:spPr>
          <a:xfrm>
            <a:off x="200526" y="160317"/>
            <a:ext cx="11614484" cy="1325563"/>
          </a:xfrm>
        </p:spPr>
        <p:txBody>
          <a:bodyPr/>
          <a:lstStyle/>
          <a:p>
            <a:r>
              <a:rPr lang="en-US" dirty="0"/>
              <a:t>What happens when data is imported from source to Power BI</a:t>
            </a:r>
          </a:p>
        </p:txBody>
      </p:sp>
      <p:sp>
        <p:nvSpPr>
          <p:cNvPr id="3" name="Content Placeholder 2">
            <a:extLst>
              <a:ext uri="{FF2B5EF4-FFF2-40B4-BE49-F238E27FC236}">
                <a16:creationId xmlns:a16="http://schemas.microsoft.com/office/drawing/2014/main" id="{14C0231A-6506-4369-B156-18F159304A0B}"/>
              </a:ext>
            </a:extLst>
          </p:cNvPr>
          <p:cNvSpPr>
            <a:spLocks noGrp="1"/>
          </p:cNvSpPr>
          <p:nvPr>
            <p:ph idx="1"/>
          </p:nvPr>
        </p:nvSpPr>
        <p:spPr>
          <a:xfrm>
            <a:off x="838200" y="1825625"/>
            <a:ext cx="9857874" cy="3167480"/>
          </a:xfrm>
        </p:spPr>
        <p:txBody>
          <a:bodyPr/>
          <a:lstStyle/>
          <a:p>
            <a:r>
              <a:rPr lang="en-US" dirty="0"/>
              <a:t>Reading of the source dataset, transformation into a columnar data structure of VertiPaq, encoding and compressing each column.</a:t>
            </a:r>
          </a:p>
          <a:p>
            <a:r>
              <a:rPr lang="en-US" dirty="0"/>
              <a:t>Creation of dictionaries and indexes for each column.</a:t>
            </a:r>
          </a:p>
          <a:p>
            <a:r>
              <a:rPr lang="en-US" dirty="0"/>
              <a:t>Creation of the data structures for relationships.</a:t>
            </a:r>
          </a:p>
          <a:p>
            <a:r>
              <a:rPr lang="en-US" dirty="0"/>
              <a:t>Computation and compression of all the calculated columns.</a:t>
            </a:r>
          </a:p>
          <a:p>
            <a:endParaRPr lang="en-US" dirty="0"/>
          </a:p>
        </p:txBody>
      </p:sp>
      <p:sp>
        <p:nvSpPr>
          <p:cNvPr id="4" name="Rectangle 3">
            <a:extLst>
              <a:ext uri="{FF2B5EF4-FFF2-40B4-BE49-F238E27FC236}">
                <a16:creationId xmlns:a16="http://schemas.microsoft.com/office/drawing/2014/main" id="{B8249C26-51F7-4414-908E-1A3E3BF4292F}"/>
              </a:ext>
            </a:extLst>
          </p:cNvPr>
          <p:cNvSpPr/>
          <p:nvPr/>
        </p:nvSpPr>
        <p:spPr>
          <a:xfrm>
            <a:off x="1367790" y="5665569"/>
            <a:ext cx="7833360" cy="369332"/>
          </a:xfrm>
          <a:prstGeom prst="rect">
            <a:avLst/>
          </a:prstGeom>
        </p:spPr>
        <p:txBody>
          <a:bodyPr wrap="square">
            <a:spAutoFit/>
          </a:bodyPr>
          <a:lstStyle/>
          <a:p>
            <a:r>
              <a:rPr lang="en-US" dirty="0">
                <a:hlinkClick r:id="rId3"/>
              </a:rPr>
              <a:t>https://www.microsoftpressstore.com/articles/article.aspx?p=2449192</a:t>
            </a:r>
            <a:endParaRPr lang="en-US" dirty="0"/>
          </a:p>
        </p:txBody>
      </p:sp>
    </p:spTree>
    <p:extLst>
      <p:ext uri="{BB962C8B-B14F-4D97-AF65-F5344CB8AC3E}">
        <p14:creationId xmlns:p14="http://schemas.microsoft.com/office/powerpoint/2010/main" val="141450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4C36-0635-41B0-96FC-58C4C9003DF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Optimization for Vertipaq memory usage</a:t>
            </a:r>
          </a:p>
        </p:txBody>
      </p:sp>
      <p:graphicFrame>
        <p:nvGraphicFramePr>
          <p:cNvPr id="6" name="Diagram 5">
            <a:extLst>
              <a:ext uri="{FF2B5EF4-FFF2-40B4-BE49-F238E27FC236}">
                <a16:creationId xmlns:a16="http://schemas.microsoft.com/office/drawing/2014/main" id="{78AA5F24-BBF9-4BBA-8926-66FF6D13086D}"/>
              </a:ext>
            </a:extLst>
          </p:cNvPr>
          <p:cNvGraphicFramePr/>
          <p:nvPr>
            <p:extLst>
              <p:ext uri="{D42A27DB-BD31-4B8C-83A1-F6EECF244321}">
                <p14:modId xmlns:p14="http://schemas.microsoft.com/office/powerpoint/2010/main" val="1939771734"/>
              </p:ext>
            </p:extLst>
          </p:nvPr>
        </p:nvGraphicFramePr>
        <p:xfrm>
          <a:off x="3830918" y="90493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74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33EB-C1C1-45BA-8ABF-98899E5D78A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Model is a Key Driver for query performance</a:t>
            </a:r>
          </a:p>
        </p:txBody>
      </p:sp>
      <p:sp>
        <p:nvSpPr>
          <p:cNvPr id="6" name="Content Placeholder 5">
            <a:extLst>
              <a:ext uri="{FF2B5EF4-FFF2-40B4-BE49-F238E27FC236}">
                <a16:creationId xmlns:a16="http://schemas.microsoft.com/office/drawing/2014/main" id="{7FD084DB-F23E-46A3-A99B-1A95AE18EF61}"/>
              </a:ext>
            </a:extLst>
          </p:cNvPr>
          <p:cNvSpPr>
            <a:spLocks noGrp="1"/>
          </p:cNvSpPr>
          <p:nvPr>
            <p:ph idx="1"/>
          </p:nvPr>
        </p:nvSpPr>
        <p:spPr>
          <a:xfrm>
            <a:off x="3645646" y="1583765"/>
            <a:ext cx="7708153" cy="3950448"/>
          </a:xfrm>
        </p:spPr>
        <p:txBody>
          <a:bodyPr/>
          <a:lstStyle/>
          <a:p>
            <a:pPr marL="285750" indent="-285750"/>
            <a:r>
              <a:rPr lang="en-US" dirty="0"/>
              <a:t>Even the best DAX in the world can struggle against a poorly designed model</a:t>
            </a:r>
          </a:p>
          <a:p>
            <a:pPr marL="285750" indent="-285750"/>
            <a:r>
              <a:rPr lang="en-US" dirty="0"/>
              <a:t>Lots of performance issues are cause by model designs which not follow best practices</a:t>
            </a:r>
          </a:p>
          <a:p>
            <a:pPr marL="285750" indent="-285750"/>
            <a:r>
              <a:rPr lang="en-US" dirty="0"/>
              <a:t>As model get larger, adherence to best practice in design becomes more and more important</a:t>
            </a:r>
          </a:p>
          <a:p>
            <a:pPr marL="285750" indent="-285750"/>
            <a:r>
              <a:rPr lang="en-US" dirty="0"/>
              <a:t>Recommended reading: </a:t>
            </a:r>
            <a:r>
              <a:rPr lang="en-US" dirty="0">
                <a:hlinkClick r:id="rId2"/>
              </a:rPr>
              <a:t>Modeling for AS Tabular scalability whitepaper</a:t>
            </a:r>
            <a:endParaRPr lang="en-US" dirty="0"/>
          </a:p>
        </p:txBody>
      </p:sp>
    </p:spTree>
    <p:extLst>
      <p:ext uri="{BB962C8B-B14F-4D97-AF65-F5344CB8AC3E}">
        <p14:creationId xmlns:p14="http://schemas.microsoft.com/office/powerpoint/2010/main" val="165903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01476C-FE5A-4198-B798-52D9410FD151}"/>
              </a:ext>
            </a:extLst>
          </p:cNvPr>
          <p:cNvSpPr txBox="1">
            <a:spLocks/>
          </p:cNvSpPr>
          <p:nvPr/>
        </p:nvSpPr>
        <p:spPr>
          <a:xfrm>
            <a:off x="2274679" y="2655027"/>
            <a:ext cx="7729728" cy="1188720"/>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Demo time!</a:t>
            </a:r>
          </a:p>
        </p:txBody>
      </p:sp>
      <p:sp>
        <p:nvSpPr>
          <p:cNvPr id="3" name="Rectangle 2">
            <a:extLst>
              <a:ext uri="{FF2B5EF4-FFF2-40B4-BE49-F238E27FC236}">
                <a16:creationId xmlns:a16="http://schemas.microsoft.com/office/drawing/2014/main" id="{B71D5481-43FC-46F4-BE1D-C131BA66D225}"/>
              </a:ext>
            </a:extLst>
          </p:cNvPr>
          <p:cNvSpPr/>
          <p:nvPr/>
        </p:nvSpPr>
        <p:spPr>
          <a:xfrm>
            <a:off x="2268703" y="4323995"/>
            <a:ext cx="6096000" cy="369332"/>
          </a:xfrm>
          <a:prstGeom prst="rect">
            <a:avLst/>
          </a:prstGeom>
        </p:spPr>
        <p:txBody>
          <a:bodyPr>
            <a:spAutoFit/>
          </a:bodyPr>
          <a:lstStyle/>
          <a:p>
            <a:r>
              <a:rPr lang="en-US" b="1" dirty="0">
                <a:solidFill>
                  <a:schemeClr val="accent6"/>
                </a:solidFill>
              </a:rPr>
              <a:t>Your Tool: </a:t>
            </a:r>
            <a:r>
              <a:rPr lang="en-US" b="1" dirty="0">
                <a:solidFill>
                  <a:schemeClr val="accent6"/>
                </a:solidFill>
                <a:hlinkClick r:id="rId2"/>
              </a:rPr>
              <a:t>Vertipaq Analyzer</a:t>
            </a:r>
            <a:endParaRPr lang="en-US" dirty="0"/>
          </a:p>
        </p:txBody>
      </p:sp>
    </p:spTree>
    <p:extLst>
      <p:ext uri="{BB962C8B-B14F-4D97-AF65-F5344CB8AC3E}">
        <p14:creationId xmlns:p14="http://schemas.microsoft.com/office/powerpoint/2010/main" val="340200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01476C-FE5A-4198-B798-52D9410FD151}"/>
              </a:ext>
            </a:extLst>
          </p:cNvPr>
          <p:cNvSpPr txBox="1">
            <a:spLocks/>
          </p:cNvSpPr>
          <p:nvPr/>
        </p:nvSpPr>
        <p:spPr>
          <a:xfrm>
            <a:off x="2274679" y="2655027"/>
            <a:ext cx="7729728" cy="1188720"/>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Query Architecture Essential</a:t>
            </a:r>
          </a:p>
        </p:txBody>
      </p:sp>
    </p:spTree>
    <p:extLst>
      <p:ext uri="{BB962C8B-B14F-4D97-AF65-F5344CB8AC3E}">
        <p14:creationId xmlns:p14="http://schemas.microsoft.com/office/powerpoint/2010/main" val="210337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7C15-8461-4AFB-90F3-2E095314188C}"/>
              </a:ext>
            </a:extLst>
          </p:cNvPr>
          <p:cNvSpPr>
            <a:spLocks noGrp="1"/>
          </p:cNvSpPr>
          <p:nvPr>
            <p:ph type="title"/>
          </p:nvPr>
        </p:nvSpPr>
        <p:spPr>
          <a:xfrm>
            <a:off x="0" y="1701"/>
            <a:ext cx="10515600" cy="1325563"/>
          </a:xfrm>
        </p:spPr>
        <p:txBody>
          <a:bodyPr/>
          <a:lstStyle/>
          <a:p>
            <a:r>
              <a:rPr lang="en-US" dirty="0"/>
              <a:t>Formula Engine vs. Storage Engine</a:t>
            </a:r>
          </a:p>
        </p:txBody>
      </p:sp>
      <p:sp>
        <p:nvSpPr>
          <p:cNvPr id="3" name="Content Placeholder 2">
            <a:extLst>
              <a:ext uri="{FF2B5EF4-FFF2-40B4-BE49-F238E27FC236}">
                <a16:creationId xmlns:a16="http://schemas.microsoft.com/office/drawing/2014/main" id="{2FE9A910-EB3F-444A-8A8C-D9A2233C9AD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CC2613E3-897C-4704-9A40-5E7ED410DF83}"/>
              </a:ext>
            </a:extLst>
          </p:cNvPr>
          <p:cNvGraphicFramePr>
            <a:graphicFrameLocks noGrp="1"/>
          </p:cNvGraphicFramePr>
          <p:nvPr>
            <p:extLst>
              <p:ext uri="{D42A27DB-BD31-4B8C-83A1-F6EECF244321}">
                <p14:modId xmlns:p14="http://schemas.microsoft.com/office/powerpoint/2010/main" val="1109048006"/>
              </p:ext>
            </p:extLst>
          </p:nvPr>
        </p:nvGraphicFramePr>
        <p:xfrm>
          <a:off x="5939453" y="2085695"/>
          <a:ext cx="6067424" cy="4104118"/>
        </p:xfrm>
        <a:graphic>
          <a:graphicData uri="http://schemas.openxmlformats.org/drawingml/2006/table">
            <a:tbl>
              <a:tblPr/>
              <a:tblGrid>
                <a:gridCol w="1948463">
                  <a:extLst>
                    <a:ext uri="{9D8B030D-6E8A-4147-A177-3AD203B41FA5}">
                      <a16:colId xmlns:a16="http://schemas.microsoft.com/office/drawing/2014/main" val="3752903483"/>
                    </a:ext>
                  </a:extLst>
                </a:gridCol>
                <a:gridCol w="1777373">
                  <a:extLst>
                    <a:ext uri="{9D8B030D-6E8A-4147-A177-3AD203B41FA5}">
                      <a16:colId xmlns:a16="http://schemas.microsoft.com/office/drawing/2014/main" val="2955650891"/>
                    </a:ext>
                  </a:extLst>
                </a:gridCol>
                <a:gridCol w="2341588">
                  <a:extLst>
                    <a:ext uri="{9D8B030D-6E8A-4147-A177-3AD203B41FA5}">
                      <a16:colId xmlns:a16="http://schemas.microsoft.com/office/drawing/2014/main" val="87538431"/>
                    </a:ext>
                  </a:extLst>
                </a:gridCol>
              </a:tblGrid>
              <a:tr h="419819">
                <a:tc>
                  <a:txBody>
                    <a:bodyPr/>
                    <a:lstStyle/>
                    <a:p>
                      <a:pPr marL="0" marR="0" fontAlgn="t">
                        <a:spcBef>
                          <a:spcPts val="0"/>
                        </a:spcBef>
                        <a:spcAft>
                          <a:spcPts val="0"/>
                        </a:spcAft>
                      </a:pPr>
                      <a:r>
                        <a:rPr lang="en-US" sz="1600" dirty="0">
                          <a:effectLst/>
                          <a:latin typeface="Calibri" panose="020F0502020204030204" pitchFamily="34" charset="0"/>
                        </a:rPr>
                        <a:t>Category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tc>
                  <a:txBody>
                    <a:bodyPr/>
                    <a:lstStyle/>
                    <a:p>
                      <a:pPr marL="0" marR="0" fontAlgn="t">
                        <a:spcBef>
                          <a:spcPts val="0"/>
                        </a:spcBef>
                        <a:spcAft>
                          <a:spcPts val="0"/>
                        </a:spcAft>
                      </a:pPr>
                      <a:r>
                        <a:rPr lang="en-US" sz="1600" dirty="0">
                          <a:effectLst/>
                          <a:latin typeface="Calibri" panose="020F0502020204030204" pitchFamily="34" charset="0"/>
                        </a:rPr>
                        <a:t>Formula Engine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tc>
                  <a:txBody>
                    <a:bodyPr/>
                    <a:lstStyle/>
                    <a:p>
                      <a:pPr marL="0" marR="0" fontAlgn="t">
                        <a:spcBef>
                          <a:spcPts val="0"/>
                        </a:spcBef>
                        <a:spcAft>
                          <a:spcPts val="0"/>
                        </a:spcAft>
                      </a:pPr>
                      <a:r>
                        <a:rPr lang="en-US" sz="1600" dirty="0">
                          <a:effectLst/>
                          <a:latin typeface="Calibri" panose="020F0502020204030204" pitchFamily="34" charset="0"/>
                        </a:rPr>
                        <a:t>Storage Engine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52704560"/>
                  </a:ext>
                </a:extLst>
              </a:tr>
              <a:tr h="436263">
                <a:tc>
                  <a:txBody>
                    <a:bodyPr/>
                    <a:lstStyle/>
                    <a:p>
                      <a:pPr marL="0" marR="0" fontAlgn="t">
                        <a:spcBef>
                          <a:spcPts val="0"/>
                        </a:spcBef>
                        <a:spcAft>
                          <a:spcPts val="0"/>
                        </a:spcAft>
                      </a:pPr>
                      <a:r>
                        <a:rPr lang="en-US" sz="1600" dirty="0">
                          <a:effectLst/>
                          <a:latin typeface="Calibri" panose="020F0502020204030204" pitchFamily="34" charset="0"/>
                        </a:rPr>
                        <a:t>Thread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tc>
                  <a:txBody>
                    <a:bodyPr/>
                    <a:lstStyle/>
                    <a:p>
                      <a:pPr marL="0" marR="0" fontAlgn="t">
                        <a:spcBef>
                          <a:spcPts val="0"/>
                        </a:spcBef>
                        <a:spcAft>
                          <a:spcPts val="0"/>
                        </a:spcAft>
                      </a:pPr>
                      <a:r>
                        <a:rPr lang="en-US" sz="1600" dirty="0">
                          <a:effectLst/>
                          <a:latin typeface="Calibri" panose="020F0502020204030204" pitchFamily="34" charset="0"/>
                        </a:rPr>
                        <a:t>Single - Threaded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effectLst/>
                          <a:latin typeface="Calibri" panose="020F0502020204030204" pitchFamily="34" charset="0"/>
                        </a:rPr>
                        <a:t>Multi – Threaded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74835282"/>
                  </a:ext>
                </a:extLst>
              </a:tr>
              <a:tr h="436263">
                <a:tc>
                  <a:txBody>
                    <a:bodyPr/>
                    <a:lstStyle/>
                    <a:p>
                      <a:pPr marL="0" marR="0" fontAlgn="t">
                        <a:spcBef>
                          <a:spcPts val="0"/>
                        </a:spcBef>
                        <a:spcAft>
                          <a:spcPts val="0"/>
                        </a:spcAft>
                      </a:pPr>
                      <a:r>
                        <a:rPr lang="en-US" sz="1600" dirty="0">
                          <a:effectLst/>
                          <a:latin typeface="Calibri" panose="020F0502020204030204" pitchFamily="34" charset="0"/>
                        </a:rPr>
                        <a:t>Characteristics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tc>
                  <a:txBody>
                    <a:bodyPr/>
                    <a:lstStyle/>
                    <a:p>
                      <a:pPr marL="0" marR="0" fontAlgn="t">
                        <a:spcBef>
                          <a:spcPts val="0"/>
                        </a:spcBef>
                        <a:spcAft>
                          <a:spcPts val="0"/>
                        </a:spcAft>
                      </a:pPr>
                      <a:r>
                        <a:rPr lang="en-US" sz="1600" dirty="0">
                          <a:effectLst/>
                          <a:latin typeface="Calibri" panose="020F0502020204030204" pitchFamily="34" charset="0"/>
                        </a:rPr>
                        <a:t>Very Smart!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effectLst/>
                          <a:latin typeface="Calibri" panose="020F0502020204030204" pitchFamily="34" charset="0"/>
                        </a:rPr>
                        <a:t>Very Fast!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586692150"/>
                  </a:ext>
                </a:extLst>
              </a:tr>
              <a:tr h="436263">
                <a:tc>
                  <a:txBody>
                    <a:bodyPr/>
                    <a:lstStyle/>
                    <a:p>
                      <a:pPr marL="0" marR="0" fontAlgn="t">
                        <a:spcBef>
                          <a:spcPts val="0"/>
                        </a:spcBef>
                        <a:spcAft>
                          <a:spcPts val="0"/>
                        </a:spcAft>
                      </a:pPr>
                      <a:r>
                        <a:rPr lang="en-US" sz="1600" dirty="0">
                          <a:effectLst/>
                          <a:latin typeface="Calibri" panose="020F0502020204030204" pitchFamily="34" charset="0"/>
                        </a:rPr>
                        <a:t>Main function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tc>
                  <a:txBody>
                    <a:bodyPr/>
                    <a:lstStyle/>
                    <a:p>
                      <a:pPr marL="0" marR="0" fontAlgn="t">
                        <a:spcBef>
                          <a:spcPts val="0"/>
                        </a:spcBef>
                        <a:spcAft>
                          <a:spcPts val="0"/>
                        </a:spcAft>
                      </a:pPr>
                      <a:r>
                        <a:rPr lang="en-US" sz="1600" dirty="0">
                          <a:effectLst/>
                          <a:latin typeface="Calibri" panose="020F0502020204030204" pitchFamily="34" charset="0"/>
                        </a:rPr>
                        <a:t>Build execution plans</a:t>
                      </a:r>
                    </a:p>
                    <a:p>
                      <a:pPr marL="0" marR="0" fontAlgn="t">
                        <a:spcBef>
                          <a:spcPts val="0"/>
                        </a:spcBef>
                        <a:spcAft>
                          <a:spcPts val="0"/>
                        </a:spcAft>
                      </a:pPr>
                      <a:r>
                        <a:rPr lang="en-US" sz="1600" dirty="0">
                          <a:effectLst/>
                          <a:latin typeface="Calibri" panose="020F0502020204030204" pitchFamily="34" charset="0"/>
                        </a:rPr>
                        <a:t>Handle complex expressions against </a:t>
                      </a:r>
                      <a:r>
                        <a:rPr lang="en-US" sz="1600" dirty="0" err="1">
                          <a:effectLst/>
                          <a:latin typeface="Calibri" panose="020F0502020204030204" pitchFamily="34" charset="0"/>
                        </a:rPr>
                        <a:t>datacaches</a:t>
                      </a:r>
                      <a:endParaRPr lang="en-US" sz="1600" dirty="0">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effectLst/>
                          <a:latin typeface="Calibri" panose="020F0502020204030204" pitchFamily="34" charset="0"/>
                        </a:rPr>
                        <a:t>Handle simple arithmetic calculations </a:t>
                      </a:r>
                    </a:p>
                    <a:p>
                      <a:pPr marL="0" marR="0" fontAlgn="t">
                        <a:spcBef>
                          <a:spcPts val="0"/>
                        </a:spcBef>
                        <a:spcAft>
                          <a:spcPts val="0"/>
                        </a:spcAft>
                      </a:pPr>
                      <a:r>
                        <a:rPr lang="en-US" sz="1600" dirty="0">
                          <a:effectLst/>
                          <a:latin typeface="Calibri" panose="020F0502020204030204" pitchFamily="34" charset="0"/>
                        </a:rPr>
                        <a:t>Execute queries against the compressed data in VertiPaq storage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25737586"/>
                  </a:ext>
                </a:extLst>
              </a:tr>
              <a:tr h="655263">
                <a:tc>
                  <a:txBody>
                    <a:bodyPr/>
                    <a:lstStyle/>
                    <a:p>
                      <a:pPr marL="0" marR="0" fontAlgn="t">
                        <a:spcBef>
                          <a:spcPts val="0"/>
                        </a:spcBef>
                        <a:spcAft>
                          <a:spcPts val="0"/>
                        </a:spcAft>
                      </a:pPr>
                      <a:r>
                        <a:rPr lang="en-US" sz="1600" dirty="0">
                          <a:effectLst/>
                          <a:latin typeface="Calibri" panose="020F0502020204030204" pitchFamily="34" charset="0"/>
                        </a:rPr>
                        <a:t>Cache utilization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tc>
                  <a:txBody>
                    <a:bodyPr/>
                    <a:lstStyle/>
                    <a:p>
                      <a:pPr marL="0" marR="0" fontAlgn="t">
                        <a:spcBef>
                          <a:spcPts val="0"/>
                        </a:spcBef>
                        <a:spcAft>
                          <a:spcPts val="0"/>
                        </a:spcAft>
                      </a:pPr>
                      <a:r>
                        <a:rPr lang="en-US" sz="1600" dirty="0">
                          <a:effectLst/>
                          <a:latin typeface="Calibri" panose="020F0502020204030204" pitchFamily="34" charset="0"/>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dirty="0">
                          <a:effectLst/>
                          <a:latin typeface="Calibri" panose="020F0502020204030204" pitchFamily="34" charset="0"/>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90260738"/>
                  </a:ext>
                </a:extLst>
              </a:tr>
              <a:tr h="835710">
                <a:tc>
                  <a:txBody>
                    <a:bodyPr/>
                    <a:lstStyle/>
                    <a:p>
                      <a:pPr marL="0" marR="0" fontAlgn="t">
                        <a:spcBef>
                          <a:spcPts val="0"/>
                        </a:spcBef>
                        <a:spcAft>
                          <a:spcPts val="0"/>
                        </a:spcAft>
                      </a:pPr>
                      <a:r>
                        <a:rPr lang="en-US" sz="1600" dirty="0">
                          <a:effectLst/>
                          <a:latin typeface="Calibri" panose="020F0502020204030204" pitchFamily="34" charset="0"/>
                        </a:rPr>
                        <a:t>Performance Tuning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1">
                        <a:lumMod val="40000"/>
                        <a:lumOff val="60000"/>
                      </a:schemeClr>
                    </a:solidFill>
                  </a:tcPr>
                </a:tc>
                <a:tc>
                  <a:txBody>
                    <a:bodyPr/>
                    <a:lstStyle/>
                    <a:p>
                      <a:pPr marL="0" marR="0" fontAlgn="t">
                        <a:spcBef>
                          <a:spcPts val="0"/>
                        </a:spcBef>
                        <a:spcAft>
                          <a:spcPts val="0"/>
                        </a:spcAft>
                      </a:pPr>
                      <a:r>
                        <a:rPr lang="en-US" sz="1600" u="sng" dirty="0">
                          <a:effectLst/>
                          <a:latin typeface="Calibri" panose="020F0502020204030204" pitchFamily="34" charset="0"/>
                        </a:rPr>
                        <a:t>Check physical plan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600" u="sng" dirty="0">
                          <a:effectLst/>
                          <a:latin typeface="Calibri" panose="020F0502020204030204" pitchFamily="34" charset="0"/>
                        </a:rPr>
                        <a:t>Check xmSQL queries </a:t>
                      </a:r>
                      <a:r>
                        <a:rPr lang="en-US" sz="1600" dirty="0">
                          <a:effectLst/>
                          <a:latin typeface="Calibri" panose="020F0502020204030204" pitchFamily="34" charset="0"/>
                        </a:rPr>
                        <a:t>(a textual representation of SE query)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04044306"/>
                  </a:ext>
                </a:extLst>
              </a:tr>
            </a:tbl>
          </a:graphicData>
        </a:graphic>
      </p:graphicFrame>
      <p:pic>
        <p:nvPicPr>
          <p:cNvPr id="8" name="Picture 7">
            <a:extLst>
              <a:ext uri="{FF2B5EF4-FFF2-40B4-BE49-F238E27FC236}">
                <a16:creationId xmlns:a16="http://schemas.microsoft.com/office/drawing/2014/main" id="{A2C192EF-5EAD-41AF-84C7-04A268D12214}"/>
              </a:ext>
            </a:extLst>
          </p:cNvPr>
          <p:cNvPicPr>
            <a:picLocks noChangeAspect="1"/>
          </p:cNvPicPr>
          <p:nvPr/>
        </p:nvPicPr>
        <p:blipFill>
          <a:blip r:embed="rId3"/>
          <a:stretch>
            <a:fillRect/>
          </a:stretch>
        </p:blipFill>
        <p:spPr>
          <a:xfrm>
            <a:off x="58461" y="1327264"/>
            <a:ext cx="5880992" cy="5133301"/>
          </a:xfrm>
          <a:prstGeom prst="rect">
            <a:avLst/>
          </a:prstGeom>
        </p:spPr>
      </p:pic>
    </p:spTree>
    <p:extLst>
      <p:ext uri="{BB962C8B-B14F-4D97-AF65-F5344CB8AC3E}">
        <p14:creationId xmlns:p14="http://schemas.microsoft.com/office/powerpoint/2010/main" val="392289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0AA9-0A7E-416A-B332-6FFF7F76C842}"/>
              </a:ext>
            </a:extLst>
          </p:cNvPr>
          <p:cNvSpPr>
            <a:spLocks noGrp="1"/>
          </p:cNvSpPr>
          <p:nvPr>
            <p:ph type="title"/>
          </p:nvPr>
        </p:nvSpPr>
        <p:spPr/>
        <p:txBody>
          <a:bodyPr/>
          <a:lstStyle/>
          <a:p>
            <a:r>
              <a:rPr lang="en-US" dirty="0"/>
              <a:t>Vertipaq Cache</a:t>
            </a:r>
          </a:p>
        </p:txBody>
      </p:sp>
      <p:sp>
        <p:nvSpPr>
          <p:cNvPr id="3" name="Content Placeholder 2">
            <a:extLst>
              <a:ext uri="{FF2B5EF4-FFF2-40B4-BE49-F238E27FC236}">
                <a16:creationId xmlns:a16="http://schemas.microsoft.com/office/drawing/2014/main" id="{222EEBC6-5112-4930-AE03-A806EC13FD1F}"/>
              </a:ext>
            </a:extLst>
          </p:cNvPr>
          <p:cNvSpPr>
            <a:spLocks noGrp="1"/>
          </p:cNvSpPr>
          <p:nvPr>
            <p:ph idx="1"/>
          </p:nvPr>
        </p:nvSpPr>
        <p:spPr/>
        <p:txBody>
          <a:bodyPr/>
          <a:lstStyle/>
          <a:p>
            <a:r>
              <a:rPr lang="en-US" dirty="0"/>
              <a:t>Goal: Improve the performance of multiple requests of the same data cache within the same query or different queries requesting the same </a:t>
            </a:r>
            <a:r>
              <a:rPr lang="en-US" dirty="0" err="1"/>
              <a:t>datacache</a:t>
            </a:r>
            <a:endParaRPr lang="en-US" dirty="0"/>
          </a:p>
          <a:p>
            <a:r>
              <a:rPr lang="en-US" dirty="0"/>
              <a:t>Only result of Storage Engine is Cached (FE does not have any)</a:t>
            </a:r>
          </a:p>
          <a:p>
            <a:r>
              <a:rPr lang="en-US" dirty="0"/>
              <a:t>Vertipaq engine can reuses data in cache only when the cardinality is the same and the columns are a subset of a previous query</a:t>
            </a:r>
          </a:p>
          <a:p>
            <a:endParaRPr lang="en-US" dirty="0"/>
          </a:p>
          <a:p>
            <a:endParaRPr lang="en-US" dirty="0"/>
          </a:p>
        </p:txBody>
      </p:sp>
    </p:spTree>
    <p:extLst>
      <p:ext uri="{BB962C8B-B14F-4D97-AF65-F5344CB8AC3E}">
        <p14:creationId xmlns:p14="http://schemas.microsoft.com/office/powerpoint/2010/main" val="118677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D424-C7CB-413D-8D56-C15711DA6278}"/>
              </a:ext>
            </a:extLst>
          </p:cNvPr>
          <p:cNvSpPr>
            <a:spLocks noGrp="1"/>
          </p:cNvSpPr>
          <p:nvPr>
            <p:ph type="title"/>
          </p:nvPr>
        </p:nvSpPr>
        <p:spPr/>
        <p:txBody>
          <a:bodyPr/>
          <a:lstStyle/>
          <a:p>
            <a:r>
              <a:rPr lang="en-US" dirty="0"/>
              <a:t>CallbackDataID</a:t>
            </a:r>
          </a:p>
        </p:txBody>
      </p:sp>
      <p:sp>
        <p:nvSpPr>
          <p:cNvPr id="3" name="Content Placeholder 2">
            <a:extLst>
              <a:ext uri="{FF2B5EF4-FFF2-40B4-BE49-F238E27FC236}">
                <a16:creationId xmlns:a16="http://schemas.microsoft.com/office/drawing/2014/main" id="{5FF89927-6FB0-4700-998E-16228AE29A3E}"/>
              </a:ext>
            </a:extLst>
          </p:cNvPr>
          <p:cNvSpPr>
            <a:spLocks noGrp="1"/>
          </p:cNvSpPr>
          <p:nvPr>
            <p:ph idx="1"/>
          </p:nvPr>
        </p:nvSpPr>
        <p:spPr>
          <a:xfrm>
            <a:off x="838200" y="1825625"/>
            <a:ext cx="10328910" cy="4351338"/>
          </a:xfrm>
        </p:spPr>
        <p:txBody>
          <a:bodyPr>
            <a:normAutofit/>
          </a:bodyPr>
          <a:lstStyle/>
          <a:p>
            <a:r>
              <a:rPr lang="en-US" dirty="0"/>
              <a:t>The SE only supports a limited set of operators and functions in xmSQL. It cannot calculated complex logic such as conditional logic, advanced math</a:t>
            </a:r>
          </a:p>
          <a:p>
            <a:r>
              <a:rPr lang="en-US" dirty="0"/>
              <a:t>When a calculation is required within a VertiPaq iterator, the SE may call FE using a special xmSQL function called CallbackDataID.</a:t>
            </a:r>
          </a:p>
          <a:p>
            <a:r>
              <a:rPr lang="en-US" dirty="0"/>
              <a:t> If the CallbackDataID is generated in query plan of a iterator, the SE calls the FE for every row, passing the DAX expression and the values of its members as arguments.</a:t>
            </a:r>
          </a:p>
          <a:p>
            <a:r>
              <a:rPr lang="en-US" dirty="0"/>
              <a:t>The result of the CallbackDataID is a data cache with only one row, corresponding to the aggregated result</a:t>
            </a:r>
          </a:p>
        </p:txBody>
      </p:sp>
    </p:spTree>
    <p:extLst>
      <p:ext uri="{BB962C8B-B14F-4D97-AF65-F5344CB8AC3E}">
        <p14:creationId xmlns:p14="http://schemas.microsoft.com/office/powerpoint/2010/main" val="238055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5E03-4C1F-4ABB-9CAF-F0A1F2668DFD}"/>
              </a:ext>
            </a:extLst>
          </p:cNvPr>
          <p:cNvSpPr>
            <a:spLocks noGrp="1"/>
          </p:cNvSpPr>
          <p:nvPr>
            <p:ph type="title"/>
          </p:nvPr>
        </p:nvSpPr>
        <p:spPr/>
        <p:txBody>
          <a:bodyPr/>
          <a:lstStyle/>
          <a:p>
            <a:r>
              <a:rPr lang="en-US" dirty="0" err="1"/>
              <a:t>CallBackDataID</a:t>
            </a:r>
            <a:r>
              <a:rPr lang="en-US" dirty="0"/>
              <a:t> Performance</a:t>
            </a:r>
          </a:p>
        </p:txBody>
      </p:sp>
      <p:sp>
        <p:nvSpPr>
          <p:cNvPr id="3" name="Content Placeholder 2">
            <a:extLst>
              <a:ext uri="{FF2B5EF4-FFF2-40B4-BE49-F238E27FC236}">
                <a16:creationId xmlns:a16="http://schemas.microsoft.com/office/drawing/2014/main" id="{2EE664ED-9EF4-49F4-A0F2-E010DD332F07}"/>
              </a:ext>
            </a:extLst>
          </p:cNvPr>
          <p:cNvSpPr>
            <a:spLocks noGrp="1"/>
          </p:cNvSpPr>
          <p:nvPr>
            <p:ph idx="1"/>
          </p:nvPr>
        </p:nvSpPr>
        <p:spPr/>
        <p:txBody>
          <a:bodyPr/>
          <a:lstStyle/>
          <a:p>
            <a:r>
              <a:rPr lang="en-US" dirty="0"/>
              <a:t>Slower than pure Vertipaq </a:t>
            </a:r>
          </a:p>
          <a:p>
            <a:r>
              <a:rPr lang="en-US" dirty="0"/>
              <a:t>Faster than pure Formula Engine </a:t>
            </a:r>
          </a:p>
          <a:p>
            <a:pPr lvl="1"/>
            <a:r>
              <a:rPr lang="en-US" dirty="0"/>
              <a:t>– Highly parallelized </a:t>
            </a:r>
          </a:p>
          <a:p>
            <a:pPr lvl="1"/>
            <a:r>
              <a:rPr lang="en-US" dirty="0"/>
              <a:t>– Works on compressed data </a:t>
            </a:r>
          </a:p>
          <a:p>
            <a:r>
              <a:rPr lang="en-US" dirty="0"/>
              <a:t>Not cached</a:t>
            </a:r>
          </a:p>
          <a:p>
            <a:endParaRPr lang="en-US" dirty="0"/>
          </a:p>
          <a:p>
            <a:pPr marL="457200" lvl="1" indent="0">
              <a:buNone/>
            </a:pPr>
            <a:endParaRPr lang="en-US" dirty="0"/>
          </a:p>
        </p:txBody>
      </p:sp>
    </p:spTree>
    <p:extLst>
      <p:ext uri="{BB962C8B-B14F-4D97-AF65-F5344CB8AC3E}">
        <p14:creationId xmlns:p14="http://schemas.microsoft.com/office/powerpoint/2010/main" val="76349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01476C-FE5A-4198-B798-52D9410FD151}"/>
              </a:ext>
            </a:extLst>
          </p:cNvPr>
          <p:cNvSpPr txBox="1">
            <a:spLocks/>
          </p:cNvSpPr>
          <p:nvPr/>
        </p:nvSpPr>
        <p:spPr>
          <a:xfrm>
            <a:off x="1589741" y="2666979"/>
            <a:ext cx="8516266" cy="1188720"/>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Optimization for Query Performance</a:t>
            </a:r>
          </a:p>
        </p:txBody>
      </p:sp>
    </p:spTree>
    <p:extLst>
      <p:ext uri="{BB962C8B-B14F-4D97-AF65-F5344CB8AC3E}">
        <p14:creationId xmlns:p14="http://schemas.microsoft.com/office/powerpoint/2010/main" val="285959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341B-757B-4B49-9AF4-314A83E9AED3}"/>
              </a:ext>
            </a:extLst>
          </p:cNvPr>
          <p:cNvSpPr>
            <a:spLocks noGrp="1"/>
          </p:cNvSpPr>
          <p:nvPr>
            <p:ph type="title"/>
          </p:nvPr>
        </p:nvSpPr>
        <p:spPr>
          <a:xfrm>
            <a:off x="655320" y="365125"/>
            <a:ext cx="9013052" cy="1623312"/>
          </a:xfrm>
        </p:spPr>
        <p:txBody>
          <a:bodyPr anchor="b">
            <a:normAutofit/>
          </a:bodyPr>
          <a:lstStyle/>
          <a:p>
            <a:r>
              <a:rPr lang="en-US" sz="4000"/>
              <a:t>Who I am</a:t>
            </a:r>
          </a:p>
        </p:txBody>
      </p:sp>
      <p:sp>
        <p:nvSpPr>
          <p:cNvPr id="3" name="Content Placeholder 2">
            <a:extLst>
              <a:ext uri="{FF2B5EF4-FFF2-40B4-BE49-F238E27FC236}">
                <a16:creationId xmlns:a16="http://schemas.microsoft.com/office/drawing/2014/main" id="{3660BD08-5931-4FB0-BC03-30DA0E7C9984}"/>
              </a:ext>
            </a:extLst>
          </p:cNvPr>
          <p:cNvSpPr>
            <a:spLocks noGrp="1"/>
          </p:cNvSpPr>
          <p:nvPr>
            <p:ph idx="1"/>
          </p:nvPr>
        </p:nvSpPr>
        <p:spPr>
          <a:xfrm>
            <a:off x="655320" y="2644518"/>
            <a:ext cx="9013052" cy="3327251"/>
          </a:xfrm>
        </p:spPr>
        <p:txBody>
          <a:bodyPr>
            <a:normAutofit/>
          </a:bodyPr>
          <a:lstStyle/>
          <a:p>
            <a:r>
              <a:rPr lang="en-US" sz="2000"/>
              <a:t>Dan (Annie) Xu</a:t>
            </a:r>
          </a:p>
          <a:p>
            <a:r>
              <a:rPr lang="en-US" sz="2000"/>
              <a:t>Microsoft Cloud Solution Architect (OCP)</a:t>
            </a:r>
          </a:p>
          <a:p>
            <a:r>
              <a:rPr lang="en-US" sz="2000"/>
              <a:t>Blog: </a:t>
            </a:r>
            <a:r>
              <a:rPr lang="en-US" sz="2000">
                <a:hlinkClick r:id="rId2"/>
              </a:rPr>
              <a:t>https://anniexu1990.com</a:t>
            </a:r>
            <a:endParaRPr lang="en-US" sz="2000"/>
          </a:p>
          <a:p>
            <a:r>
              <a:rPr lang="en-US" sz="2000"/>
              <a:t>All social media accounts (including gmail): anniexu1990</a:t>
            </a:r>
          </a:p>
        </p:txBody>
      </p:sp>
    </p:spTree>
    <p:extLst>
      <p:ext uri="{BB962C8B-B14F-4D97-AF65-F5344CB8AC3E}">
        <p14:creationId xmlns:p14="http://schemas.microsoft.com/office/powerpoint/2010/main" val="304766358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797F-D341-464E-9B56-82677B15666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Consider Query Memory Usage</a:t>
            </a:r>
          </a:p>
        </p:txBody>
      </p:sp>
      <p:sp>
        <p:nvSpPr>
          <p:cNvPr id="6" name="Content Placeholder 5">
            <a:extLst>
              <a:ext uri="{FF2B5EF4-FFF2-40B4-BE49-F238E27FC236}">
                <a16:creationId xmlns:a16="http://schemas.microsoft.com/office/drawing/2014/main" id="{7239D271-2FBA-4FAA-8A43-280FDC737852}"/>
              </a:ext>
            </a:extLst>
          </p:cNvPr>
          <p:cNvSpPr>
            <a:spLocks noGrp="1"/>
          </p:cNvSpPr>
          <p:nvPr>
            <p:ph idx="1"/>
          </p:nvPr>
        </p:nvSpPr>
        <p:spPr>
          <a:xfrm>
            <a:off x="4314264" y="2226142"/>
            <a:ext cx="6925235" cy="2405716"/>
          </a:xfrm>
        </p:spPr>
        <p:txBody>
          <a:bodyPr/>
          <a:lstStyle/>
          <a:p>
            <a:r>
              <a:rPr lang="en-US" dirty="0"/>
              <a:t>Simple queries require some memory</a:t>
            </a:r>
          </a:p>
          <a:p>
            <a:r>
              <a:rPr lang="en-US" dirty="0"/>
              <a:t>Complex queries require more memory Ex: Materialization of datasets</a:t>
            </a:r>
          </a:p>
          <a:p>
            <a:r>
              <a:rPr lang="en-US" dirty="0"/>
              <a:t>Data Cache (SE query) also requires memory</a:t>
            </a:r>
          </a:p>
          <a:p>
            <a:endParaRPr lang="en-US" dirty="0"/>
          </a:p>
        </p:txBody>
      </p:sp>
    </p:spTree>
    <p:extLst>
      <p:ext uri="{BB962C8B-B14F-4D97-AF65-F5344CB8AC3E}">
        <p14:creationId xmlns:p14="http://schemas.microsoft.com/office/powerpoint/2010/main" val="138020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7668-6B89-4777-8D8E-AA1A71FFAF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Optimization Standard Process</a:t>
            </a:r>
          </a:p>
        </p:txBody>
      </p:sp>
      <p:sp>
        <p:nvSpPr>
          <p:cNvPr id="6" name="Content Placeholder 5">
            <a:extLst>
              <a:ext uri="{FF2B5EF4-FFF2-40B4-BE49-F238E27FC236}">
                <a16:creationId xmlns:a16="http://schemas.microsoft.com/office/drawing/2014/main" id="{C1044843-B8DB-4FF4-9CA6-3549E73C35B7}"/>
              </a:ext>
            </a:extLst>
          </p:cNvPr>
          <p:cNvSpPr>
            <a:spLocks noGrp="1"/>
          </p:cNvSpPr>
          <p:nvPr>
            <p:ph idx="1"/>
          </p:nvPr>
        </p:nvSpPr>
        <p:spPr>
          <a:xfrm>
            <a:off x="4032514" y="1819648"/>
            <a:ext cx="7321286" cy="4351338"/>
          </a:xfrm>
        </p:spPr>
        <p:txBody>
          <a:bodyPr/>
          <a:lstStyle/>
          <a:p>
            <a:pPr marL="342900" indent="-342900">
              <a:buAutoNum type="arabicPeriod"/>
            </a:pPr>
            <a:r>
              <a:rPr lang="en-US" dirty="0"/>
              <a:t>Measure performance </a:t>
            </a:r>
            <a:r>
              <a:rPr lang="en-US" b="1" dirty="0">
                <a:solidFill>
                  <a:schemeClr val="accent6"/>
                </a:solidFill>
                <a:hlinkClick r:id="rId2"/>
              </a:rPr>
              <a:t>Power BI Performance Analyzer</a:t>
            </a:r>
            <a:r>
              <a:rPr lang="en-US" b="1" dirty="0">
                <a:solidFill>
                  <a:schemeClr val="accent6"/>
                </a:solidFill>
              </a:rPr>
              <a:t> </a:t>
            </a:r>
            <a:endParaRPr lang="en-US" dirty="0"/>
          </a:p>
          <a:p>
            <a:pPr marL="342900" indent="-342900">
              <a:buAutoNum type="arabicPeriod"/>
            </a:pPr>
            <a:r>
              <a:rPr lang="en-US" dirty="0"/>
              <a:t>Analyze the query plan </a:t>
            </a:r>
            <a:r>
              <a:rPr lang="en-US" b="1" dirty="0">
                <a:solidFill>
                  <a:schemeClr val="accent6"/>
                </a:solidFill>
                <a:hlinkClick r:id="rId3"/>
              </a:rPr>
              <a:t>Dax Studio</a:t>
            </a:r>
            <a:endParaRPr lang="en-US" dirty="0"/>
          </a:p>
          <a:p>
            <a:pPr marL="342900" indent="-342900">
              <a:buAutoNum type="arabicPeriod"/>
            </a:pPr>
            <a:r>
              <a:rPr lang="en-US" dirty="0"/>
              <a:t>Find a new way to rethink calculation &amp; query </a:t>
            </a:r>
            <a:r>
              <a:rPr lang="en-US" dirty="0">
                <a:solidFill>
                  <a:schemeClr val="accent2"/>
                </a:solidFill>
              </a:rPr>
              <a:t>(Reduce FE usage and Increase SE usage)</a:t>
            </a:r>
          </a:p>
          <a:p>
            <a:pPr marL="342900" indent="-342900">
              <a:buAutoNum type="arabicPeriod"/>
            </a:pPr>
            <a:r>
              <a:rPr lang="en-US" dirty="0"/>
              <a:t>Measure performance gain</a:t>
            </a:r>
          </a:p>
          <a:p>
            <a:pPr marL="342900" indent="-342900">
              <a:buAutoNum type="arabicPeriod"/>
            </a:pPr>
            <a:r>
              <a:rPr lang="en-US" dirty="0"/>
              <a:t>Loop until the expected level of performance</a:t>
            </a:r>
          </a:p>
          <a:p>
            <a:endParaRPr lang="en-US" dirty="0"/>
          </a:p>
        </p:txBody>
      </p:sp>
    </p:spTree>
    <p:extLst>
      <p:ext uri="{BB962C8B-B14F-4D97-AF65-F5344CB8AC3E}">
        <p14:creationId xmlns:p14="http://schemas.microsoft.com/office/powerpoint/2010/main" val="147026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01476C-FE5A-4198-B798-52D9410FD151}"/>
              </a:ext>
            </a:extLst>
          </p:cNvPr>
          <p:cNvSpPr txBox="1">
            <a:spLocks/>
          </p:cNvSpPr>
          <p:nvPr/>
        </p:nvSpPr>
        <p:spPr>
          <a:xfrm>
            <a:off x="2274679" y="2655027"/>
            <a:ext cx="7729728" cy="1188720"/>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Demo time!</a:t>
            </a:r>
          </a:p>
        </p:txBody>
      </p:sp>
      <p:sp>
        <p:nvSpPr>
          <p:cNvPr id="3" name="Rectangle 2">
            <a:extLst>
              <a:ext uri="{FF2B5EF4-FFF2-40B4-BE49-F238E27FC236}">
                <a16:creationId xmlns:a16="http://schemas.microsoft.com/office/drawing/2014/main" id="{FA817917-EEB5-4BA5-8DD2-1AF15224BB94}"/>
              </a:ext>
            </a:extLst>
          </p:cNvPr>
          <p:cNvSpPr/>
          <p:nvPr/>
        </p:nvSpPr>
        <p:spPr>
          <a:xfrm>
            <a:off x="2268703" y="4323995"/>
            <a:ext cx="6096000" cy="369332"/>
          </a:xfrm>
          <a:prstGeom prst="rect">
            <a:avLst/>
          </a:prstGeom>
        </p:spPr>
        <p:txBody>
          <a:bodyPr>
            <a:spAutoFit/>
          </a:bodyPr>
          <a:lstStyle/>
          <a:p>
            <a:r>
              <a:rPr lang="en-US" b="1" dirty="0">
                <a:solidFill>
                  <a:schemeClr val="accent6"/>
                </a:solidFill>
              </a:rPr>
              <a:t>Your Tool: </a:t>
            </a:r>
            <a:r>
              <a:rPr lang="en-US" b="1" dirty="0">
                <a:solidFill>
                  <a:schemeClr val="accent6"/>
                </a:solidFill>
                <a:hlinkClick r:id="rId3"/>
              </a:rPr>
              <a:t>Dax Studio</a:t>
            </a:r>
            <a:r>
              <a:rPr lang="en-US" b="1" dirty="0">
                <a:solidFill>
                  <a:schemeClr val="accent6"/>
                </a:solidFill>
              </a:rPr>
              <a:t>, </a:t>
            </a:r>
            <a:r>
              <a:rPr lang="en-US" b="1" dirty="0">
                <a:solidFill>
                  <a:schemeClr val="accent6"/>
                </a:solidFill>
                <a:hlinkClick r:id="rId4"/>
              </a:rPr>
              <a:t>Power BI Performance Analyzer</a:t>
            </a:r>
            <a:endParaRPr lang="en-US" dirty="0"/>
          </a:p>
        </p:txBody>
      </p:sp>
    </p:spTree>
    <p:extLst>
      <p:ext uri="{BB962C8B-B14F-4D97-AF65-F5344CB8AC3E}">
        <p14:creationId xmlns:p14="http://schemas.microsoft.com/office/powerpoint/2010/main" val="221676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01476C-FE5A-4198-B798-52D9410FD151}"/>
              </a:ext>
            </a:extLst>
          </p:cNvPr>
          <p:cNvSpPr txBox="1">
            <a:spLocks/>
          </p:cNvSpPr>
          <p:nvPr/>
        </p:nvSpPr>
        <p:spPr>
          <a:xfrm>
            <a:off x="1524000" y="2245810"/>
            <a:ext cx="9144000" cy="13557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5400" b="1" dirty="0"/>
          </a:p>
        </p:txBody>
      </p:sp>
      <p:pic>
        <p:nvPicPr>
          <p:cNvPr id="13314" name="Picture 2" descr="Image result for horse power">
            <a:extLst>
              <a:ext uri="{FF2B5EF4-FFF2-40B4-BE49-F238E27FC236}">
                <a16:creationId xmlns:a16="http://schemas.microsoft.com/office/drawing/2014/main" id="{303426CD-0EAC-47BB-8612-A377A9B091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186" r="-3" b="-3"/>
          <a:stretch/>
        </p:blipFill>
        <p:spPr bwMode="auto">
          <a:xfrm>
            <a:off x="20" y="10"/>
            <a:ext cx="5920598" cy="2130941"/>
          </a:xfrm>
          <a:custGeom>
            <a:avLst/>
            <a:gdLst>
              <a:gd name="connsiteX0" fmla="*/ 0 w 5920618"/>
              <a:gd name="connsiteY0" fmla="*/ 0 h 2130951"/>
              <a:gd name="connsiteX1" fmla="*/ 5920618 w 5920618"/>
              <a:gd name="connsiteY1" fmla="*/ 0 h 2130951"/>
              <a:gd name="connsiteX2" fmla="*/ 4933709 w 5920618"/>
              <a:gd name="connsiteY2" fmla="*/ 2130951 h 2130951"/>
              <a:gd name="connsiteX3" fmla="*/ 0 w 5920618"/>
              <a:gd name="connsiteY3" fmla="*/ 2130951 h 2130951"/>
            </a:gdLst>
            <a:ahLst/>
            <a:cxnLst>
              <a:cxn ang="0">
                <a:pos x="connsiteX0" y="connsiteY0"/>
              </a:cxn>
              <a:cxn ang="0">
                <a:pos x="connsiteX1" y="connsiteY1"/>
              </a:cxn>
              <a:cxn ang="0">
                <a:pos x="connsiteX2" y="connsiteY2"/>
              </a:cxn>
              <a:cxn ang="0">
                <a:pos x="connsiteX3" y="connsiteY3"/>
              </a:cxn>
            </a:cxnLst>
            <a:rect l="l" t="t" r="r" b="b"/>
            <a:pathLst>
              <a:path w="5920618" h="2130951">
                <a:moveTo>
                  <a:pt x="0" y="0"/>
                </a:moveTo>
                <a:lnTo>
                  <a:pt x="5920618" y="0"/>
                </a:lnTo>
                <a:lnTo>
                  <a:pt x="4933709" y="2130951"/>
                </a:lnTo>
                <a:lnTo>
                  <a:pt x="0" y="2130951"/>
                </a:ln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A15B7C3C-441B-4CC1-A7FB-9D94C60CFD54}"/>
              </a:ext>
            </a:extLst>
          </p:cNvPr>
          <p:cNvSpPr txBox="1">
            <a:spLocks/>
          </p:cNvSpPr>
          <p:nvPr/>
        </p:nvSpPr>
        <p:spPr>
          <a:xfrm>
            <a:off x="1499677" y="2897853"/>
            <a:ext cx="7729728" cy="1188720"/>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Thinking in a bigger picture</a:t>
            </a:r>
          </a:p>
        </p:txBody>
      </p:sp>
    </p:spTree>
    <p:extLst>
      <p:ext uri="{BB962C8B-B14F-4D97-AF65-F5344CB8AC3E}">
        <p14:creationId xmlns:p14="http://schemas.microsoft.com/office/powerpoint/2010/main" val="3193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08E2-5FED-46A5-A384-223B5E957A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More horse power</a:t>
            </a:r>
          </a:p>
        </p:txBody>
      </p:sp>
      <p:sp>
        <p:nvSpPr>
          <p:cNvPr id="4" name="TextBox 3">
            <a:extLst>
              <a:ext uri="{FF2B5EF4-FFF2-40B4-BE49-F238E27FC236}">
                <a16:creationId xmlns:a16="http://schemas.microsoft.com/office/drawing/2014/main" id="{C57355D8-8E25-46B3-9A37-3C9BF0685FB6}"/>
              </a:ext>
            </a:extLst>
          </p:cNvPr>
          <p:cNvSpPr txBox="1"/>
          <p:nvPr/>
        </p:nvSpPr>
        <p:spPr>
          <a:xfrm>
            <a:off x="3974353" y="1201271"/>
            <a:ext cx="7261412" cy="4524315"/>
          </a:xfrm>
          <a:prstGeom prst="rect">
            <a:avLst/>
          </a:prstGeom>
          <a:noFill/>
        </p:spPr>
        <p:txBody>
          <a:bodyPr wrap="square" rtlCol="0">
            <a:spAutoFit/>
          </a:bodyPr>
          <a:lstStyle/>
          <a:p>
            <a:pPr marL="285750" indent="-285750">
              <a:buFont typeface="Arial" panose="020B0604020202020204" pitchFamily="34" charset="0"/>
              <a:buChar char="•"/>
            </a:pPr>
            <a:r>
              <a:rPr lang="en-US" sz="2800" dirty="0"/>
              <a:t>Power BI pro, Power BI premium, Power BI embedded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Use SSAS Tabular Server (</a:t>
            </a:r>
            <a:r>
              <a:rPr lang="en-US" sz="2800" dirty="0">
                <a:hlinkClick r:id="rId3"/>
              </a:rPr>
              <a:t>Hardware considerations</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Direct Query: more powerful data pipeline engine (SQL Server, Azure SQL Data Warehouse </a:t>
            </a:r>
            <a:r>
              <a:rPr lang="en-US" sz="2800" dirty="0" err="1"/>
              <a:t>edc</a:t>
            </a:r>
            <a:r>
              <a:rPr lang="en-US" sz="2800" dirty="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31697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BC78-B0CF-48C2-ABEF-21AA1826CB1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3ABDA60-0C34-4735-B233-7BED5DB6D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813" y="606056"/>
            <a:ext cx="9930997" cy="5077333"/>
          </a:xfrm>
        </p:spPr>
      </p:pic>
    </p:spTree>
    <p:extLst>
      <p:ext uri="{BB962C8B-B14F-4D97-AF65-F5344CB8AC3E}">
        <p14:creationId xmlns:p14="http://schemas.microsoft.com/office/powerpoint/2010/main" val="312800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5A3A-8E09-486C-AD5C-6ADBA121D034}"/>
              </a:ext>
            </a:extLst>
          </p:cNvPr>
          <p:cNvSpPr>
            <a:spLocks noGrp="1"/>
          </p:cNvSpPr>
          <p:nvPr>
            <p:ph type="title"/>
          </p:nvPr>
        </p:nvSpPr>
        <p:spPr/>
        <p:txBody>
          <a:bodyPr/>
          <a:lstStyle/>
          <a:p>
            <a:r>
              <a:rPr lang="en-US" dirty="0"/>
              <a:t>Appendix List</a:t>
            </a:r>
          </a:p>
        </p:txBody>
      </p:sp>
      <p:sp>
        <p:nvSpPr>
          <p:cNvPr id="3" name="Content Placeholder 2">
            <a:extLst>
              <a:ext uri="{FF2B5EF4-FFF2-40B4-BE49-F238E27FC236}">
                <a16:creationId xmlns:a16="http://schemas.microsoft.com/office/drawing/2014/main" id="{F902861E-D863-426F-8C79-B3135170A63A}"/>
              </a:ext>
            </a:extLst>
          </p:cNvPr>
          <p:cNvSpPr>
            <a:spLocks noGrp="1"/>
          </p:cNvSpPr>
          <p:nvPr>
            <p:ph idx="1"/>
          </p:nvPr>
        </p:nvSpPr>
        <p:spPr/>
        <p:txBody>
          <a:bodyPr/>
          <a:lstStyle/>
          <a:p>
            <a:r>
              <a:rPr lang="en-US" dirty="0"/>
              <a:t>Useful Links</a:t>
            </a:r>
          </a:p>
          <a:p>
            <a:r>
              <a:rPr lang="en-US" dirty="0"/>
              <a:t>Key Concepts</a:t>
            </a:r>
          </a:p>
          <a:p>
            <a:r>
              <a:rPr lang="en-US" dirty="0"/>
              <a:t>Useful Tools for DAX and Tabular Modeling</a:t>
            </a:r>
          </a:p>
        </p:txBody>
      </p:sp>
    </p:spTree>
    <p:extLst>
      <p:ext uri="{BB962C8B-B14F-4D97-AF65-F5344CB8AC3E}">
        <p14:creationId xmlns:p14="http://schemas.microsoft.com/office/powerpoint/2010/main" val="2378122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a:t>
            </a:r>
          </a:p>
        </p:txBody>
      </p:sp>
      <p:sp>
        <p:nvSpPr>
          <p:cNvPr id="3" name="Content Placeholder 2"/>
          <p:cNvSpPr>
            <a:spLocks noGrp="1"/>
          </p:cNvSpPr>
          <p:nvPr>
            <p:ph idx="1"/>
          </p:nvPr>
        </p:nvSpPr>
        <p:spPr/>
        <p:txBody>
          <a:bodyPr/>
          <a:lstStyle/>
          <a:p>
            <a:r>
              <a:rPr lang="en-US" dirty="0">
                <a:hlinkClick r:id="rId2"/>
              </a:rPr>
              <a:t>https://www.sqlbi.com/</a:t>
            </a:r>
            <a:endParaRPr lang="en-US" dirty="0"/>
          </a:p>
          <a:p>
            <a:r>
              <a:rPr lang="en-US" dirty="0">
                <a:hlinkClick r:id="rId3"/>
              </a:rPr>
              <a:t>https://powerpivotpro.com</a:t>
            </a:r>
            <a:endParaRPr lang="en-US" dirty="0"/>
          </a:p>
          <a:p>
            <a:r>
              <a:rPr lang="en-US" dirty="0">
                <a:hlinkClick r:id="rId4"/>
              </a:rPr>
              <a:t>http://anniexu1990.com</a:t>
            </a:r>
            <a:endParaRPr lang="en-US" dirty="0"/>
          </a:p>
          <a:p>
            <a:r>
              <a:rPr lang="en-US" dirty="0"/>
              <a:t>Book: </a:t>
            </a:r>
            <a:r>
              <a:rPr lang="en-US" b="1" dirty="0">
                <a:hlinkClick r:id="rId5"/>
              </a:rPr>
              <a:t>The Definitive Guide to DAX</a:t>
            </a:r>
          </a:p>
          <a:p>
            <a:endParaRPr lang="en-US" dirty="0"/>
          </a:p>
        </p:txBody>
      </p:sp>
    </p:spTree>
    <p:extLst>
      <p:ext uri="{BB962C8B-B14F-4D97-AF65-F5344CB8AC3E}">
        <p14:creationId xmlns:p14="http://schemas.microsoft.com/office/powerpoint/2010/main" val="3917601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6570-193F-43C6-89E2-D5E557CE1670}"/>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45AECDE1-97A2-4526-B243-28332CBBCB84}"/>
              </a:ext>
            </a:extLst>
          </p:cNvPr>
          <p:cNvSpPr>
            <a:spLocks noGrp="1"/>
          </p:cNvSpPr>
          <p:nvPr>
            <p:ph idx="1"/>
          </p:nvPr>
        </p:nvSpPr>
        <p:spPr/>
        <p:txBody>
          <a:bodyPr/>
          <a:lstStyle/>
          <a:p>
            <a:r>
              <a:rPr lang="en-US" dirty="0">
                <a:hlinkClick r:id="rId2"/>
              </a:rPr>
              <a:t>Column store vs. row store technology</a:t>
            </a:r>
            <a:endParaRPr lang="en-US" dirty="0"/>
          </a:p>
          <a:p>
            <a:r>
              <a:rPr lang="en-US" dirty="0">
                <a:hlinkClick r:id="rId3"/>
              </a:rPr>
              <a:t>Vertipaq compression </a:t>
            </a:r>
            <a:endParaRPr lang="en-US" dirty="0"/>
          </a:p>
          <a:p>
            <a:r>
              <a:rPr lang="en-US" dirty="0">
                <a:hlinkClick r:id="rId4"/>
              </a:rPr>
              <a:t>Row context vs. filter context</a:t>
            </a:r>
            <a:endParaRPr lang="en-US" dirty="0"/>
          </a:p>
          <a:p>
            <a:r>
              <a:rPr lang="en-US" dirty="0">
                <a:hlinkClick r:id="rId5"/>
              </a:rPr>
              <a:t>Formula Engine vs. Storage Engine</a:t>
            </a:r>
            <a:endParaRPr lang="en-US" dirty="0"/>
          </a:p>
          <a:p>
            <a:endParaRPr lang="en-US" dirty="0"/>
          </a:p>
        </p:txBody>
      </p:sp>
    </p:spTree>
    <p:extLst>
      <p:ext uri="{BB962C8B-B14F-4D97-AF65-F5344CB8AC3E}">
        <p14:creationId xmlns:p14="http://schemas.microsoft.com/office/powerpoint/2010/main" val="1797294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E0F-7E34-4FD8-89AB-CECF417FDEE5}"/>
              </a:ext>
            </a:extLst>
          </p:cNvPr>
          <p:cNvSpPr>
            <a:spLocks noGrp="1"/>
          </p:cNvSpPr>
          <p:nvPr>
            <p:ph type="title"/>
          </p:nvPr>
        </p:nvSpPr>
        <p:spPr/>
        <p:txBody>
          <a:bodyPr>
            <a:normAutofit/>
          </a:bodyPr>
          <a:lstStyle/>
          <a:p>
            <a:r>
              <a:rPr lang="en-US" dirty="0"/>
              <a:t>Useful Tools for </a:t>
            </a:r>
            <a:br>
              <a:rPr lang="en-US" dirty="0"/>
            </a:br>
            <a:r>
              <a:rPr lang="en-US" dirty="0"/>
              <a:t>DAX and Tabular Modeling</a:t>
            </a:r>
          </a:p>
        </p:txBody>
      </p:sp>
      <p:sp>
        <p:nvSpPr>
          <p:cNvPr id="3" name="Content Placeholder 2">
            <a:extLst>
              <a:ext uri="{FF2B5EF4-FFF2-40B4-BE49-F238E27FC236}">
                <a16:creationId xmlns:a16="http://schemas.microsoft.com/office/drawing/2014/main" id="{32C6DF42-A62E-4283-8CE7-F9F9FC36AB3C}"/>
              </a:ext>
            </a:extLst>
          </p:cNvPr>
          <p:cNvSpPr>
            <a:spLocks noGrp="1"/>
          </p:cNvSpPr>
          <p:nvPr>
            <p:ph idx="1"/>
          </p:nvPr>
        </p:nvSpPr>
        <p:spPr/>
        <p:txBody>
          <a:bodyPr/>
          <a:lstStyle/>
          <a:p>
            <a:r>
              <a:rPr lang="en-US" dirty="0">
                <a:hlinkClick r:id="rId2"/>
              </a:rPr>
              <a:t>DAXStudio</a:t>
            </a:r>
            <a:endParaRPr lang="en-US" dirty="0"/>
          </a:p>
          <a:p>
            <a:r>
              <a:rPr lang="en-US" dirty="0">
                <a:hlinkClick r:id="rId3"/>
              </a:rPr>
              <a:t>Vertipaq Analyzer</a:t>
            </a:r>
            <a:endParaRPr lang="en-US" dirty="0"/>
          </a:p>
          <a:p>
            <a:r>
              <a:rPr lang="en-US" dirty="0">
                <a:hlinkClick r:id="rId4"/>
              </a:rPr>
              <a:t>DAX Editor</a:t>
            </a:r>
            <a:endParaRPr lang="en-US" dirty="0"/>
          </a:p>
        </p:txBody>
      </p:sp>
    </p:spTree>
    <p:extLst>
      <p:ext uri="{BB962C8B-B14F-4D97-AF65-F5344CB8AC3E}">
        <p14:creationId xmlns:p14="http://schemas.microsoft.com/office/powerpoint/2010/main" val="46721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E88524-CC07-403C-A906-78E4B5167A76}"/>
              </a:ext>
            </a:extLst>
          </p:cNvPr>
          <p:cNvSpPr txBox="1">
            <a:spLocks/>
          </p:cNvSpPr>
          <p:nvPr/>
        </p:nvSpPr>
        <p:spPr>
          <a:xfrm>
            <a:off x="6585882" y="4267832"/>
            <a:ext cx="4805996" cy="1401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solidFill>
                  <a:srgbClr val="000000"/>
                </a:solidFill>
              </a:rPr>
              <a:t>Understand it -&gt; Improve it</a:t>
            </a:r>
            <a:endParaRPr lang="en-US" b="1">
              <a:solidFill>
                <a:srgbClr val="000000"/>
              </a:solidFill>
            </a:endParaRPr>
          </a:p>
        </p:txBody>
      </p:sp>
      <p:pic>
        <p:nvPicPr>
          <p:cNvPr id="1026" name="Picture 2" descr="Image result for performance tuning">
            <a:extLst>
              <a:ext uri="{FF2B5EF4-FFF2-40B4-BE49-F238E27FC236}">
                <a16:creationId xmlns:a16="http://schemas.microsoft.com/office/drawing/2014/main" id="{986E7D69-AADD-44D8-BE5C-E7169950ED13}"/>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4442" r="8655" b="-3"/>
          <a:stretch/>
        </p:blipFill>
        <p:spPr bwMode="auto">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90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BD79-F402-40BD-848F-0A353FB9A609}"/>
              </a:ext>
            </a:extLst>
          </p:cNvPr>
          <p:cNvSpPr>
            <a:spLocks noGrp="1"/>
          </p:cNvSpPr>
          <p:nvPr>
            <p:ph type="title"/>
          </p:nvPr>
        </p:nvSpPr>
        <p:spPr/>
        <p:txBody>
          <a:bodyPr/>
          <a:lstStyle/>
          <a:p>
            <a:r>
              <a:rPr lang="en-US" dirty="0"/>
              <a:t>Performance Tuning for DAX</a:t>
            </a:r>
          </a:p>
        </p:txBody>
      </p:sp>
      <p:sp>
        <p:nvSpPr>
          <p:cNvPr id="3" name="Content Placeholder 2">
            <a:extLst>
              <a:ext uri="{FF2B5EF4-FFF2-40B4-BE49-F238E27FC236}">
                <a16:creationId xmlns:a16="http://schemas.microsoft.com/office/drawing/2014/main" id="{32EF27CF-BD51-4C39-9393-2BFA661CF0FA}"/>
              </a:ext>
            </a:extLst>
          </p:cNvPr>
          <p:cNvSpPr>
            <a:spLocks noGrp="1"/>
          </p:cNvSpPr>
          <p:nvPr>
            <p:ph idx="1"/>
          </p:nvPr>
        </p:nvSpPr>
        <p:spPr>
          <a:xfrm>
            <a:off x="838200" y="1482725"/>
            <a:ext cx="10515600" cy="4722132"/>
          </a:xfrm>
        </p:spPr>
        <p:txBody>
          <a:bodyPr>
            <a:normAutofit fontScale="92500" lnSpcReduction="20000"/>
          </a:bodyPr>
          <a:lstStyle/>
          <a:p>
            <a:pPr marL="0" indent="0">
              <a:buNone/>
            </a:pPr>
            <a:r>
              <a:rPr lang="en-US" dirty="0"/>
              <a:t>“The most important factor of DAX formula speed is </a:t>
            </a:r>
            <a:r>
              <a:rPr lang="en-US" u="sng" dirty="0">
                <a:highlight>
                  <a:srgbClr val="FFFF00"/>
                </a:highlight>
              </a:rPr>
              <a:t>data distribution</a:t>
            </a:r>
            <a:r>
              <a:rPr lang="en-US" dirty="0"/>
              <a:t>”</a:t>
            </a:r>
          </a:p>
          <a:p>
            <a:r>
              <a:rPr lang="en-US" dirty="0">
                <a:hlinkClick r:id="rId2"/>
              </a:rPr>
              <a:t>Vertipaq Analyzer</a:t>
            </a:r>
            <a:endParaRPr lang="en-US" dirty="0"/>
          </a:p>
          <a:p>
            <a:endParaRPr lang="en-US" dirty="0"/>
          </a:p>
          <a:p>
            <a:pPr marL="0" indent="0">
              <a:buNone/>
            </a:pPr>
            <a:r>
              <a:rPr lang="en-US" dirty="0">
                <a:solidFill>
                  <a:srgbClr val="002060"/>
                </a:solidFill>
              </a:rPr>
              <a:t>Formula Engine Bottlenecks</a:t>
            </a:r>
          </a:p>
          <a:p>
            <a:pPr lvl="1"/>
            <a:r>
              <a:rPr lang="en-US" dirty="0"/>
              <a:t>Redundant logic steps 	</a:t>
            </a:r>
          </a:p>
          <a:p>
            <a:pPr lvl="1"/>
            <a:r>
              <a:rPr lang="en-US" dirty="0"/>
              <a:t>Long iterations over datacaches</a:t>
            </a:r>
          </a:p>
          <a:p>
            <a:pPr lvl="1"/>
            <a:endParaRPr lang="en-US" dirty="0"/>
          </a:p>
          <a:p>
            <a:pPr marL="0" indent="0">
              <a:buNone/>
            </a:pPr>
            <a:r>
              <a:rPr lang="en-US" dirty="0">
                <a:solidFill>
                  <a:srgbClr val="002060"/>
                </a:solidFill>
              </a:rPr>
              <a:t>Storage Engine Bottlenecks </a:t>
            </a:r>
          </a:p>
          <a:p>
            <a:pPr lvl="1"/>
            <a:r>
              <a:rPr lang="en-US" dirty="0"/>
              <a:t>Long Scan time</a:t>
            </a:r>
          </a:p>
          <a:p>
            <a:pPr lvl="1"/>
            <a:r>
              <a:rPr lang="en-US" dirty="0"/>
              <a:t>Large cardinality</a:t>
            </a:r>
          </a:p>
          <a:p>
            <a:pPr lvl="1"/>
            <a:r>
              <a:rPr lang="en-US" dirty="0"/>
              <a:t>High frequency of </a:t>
            </a:r>
            <a:r>
              <a:rPr lang="en-US" dirty="0" err="1"/>
              <a:t>CallbackdataID</a:t>
            </a:r>
            <a:r>
              <a:rPr lang="en-US" dirty="0"/>
              <a:t> (a function in Storage Engine communicating back to formula engine for complicated calculations which disable the cache)</a:t>
            </a:r>
          </a:p>
          <a:p>
            <a:pPr lvl="1"/>
            <a:r>
              <a:rPr lang="en-US" dirty="0"/>
              <a:t>Large materialization</a:t>
            </a:r>
          </a:p>
          <a:p>
            <a:pPr lvl="1"/>
            <a:endParaRPr lang="en-US" sz="2800" dirty="0"/>
          </a:p>
        </p:txBody>
      </p:sp>
    </p:spTree>
    <p:extLst>
      <p:ext uri="{BB962C8B-B14F-4D97-AF65-F5344CB8AC3E}">
        <p14:creationId xmlns:p14="http://schemas.microsoft.com/office/powerpoint/2010/main" val="47532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08E2-5FED-46A5-A384-223B5E957A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Some Query Performance Tuning Techniques</a:t>
            </a:r>
          </a:p>
        </p:txBody>
      </p:sp>
      <p:sp>
        <p:nvSpPr>
          <p:cNvPr id="4" name="TextBox 3">
            <a:extLst>
              <a:ext uri="{FF2B5EF4-FFF2-40B4-BE49-F238E27FC236}">
                <a16:creationId xmlns:a16="http://schemas.microsoft.com/office/drawing/2014/main" id="{C57355D8-8E25-46B3-9A37-3C9BF0685FB6}"/>
              </a:ext>
            </a:extLst>
          </p:cNvPr>
          <p:cNvSpPr txBox="1"/>
          <p:nvPr/>
        </p:nvSpPr>
        <p:spPr>
          <a:xfrm>
            <a:off x="3974353" y="1201271"/>
            <a:ext cx="72614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User </a:t>
            </a:r>
            <a:r>
              <a:rPr lang="en-US" b="1" dirty="0"/>
              <a:t>Variables </a:t>
            </a:r>
            <a:r>
              <a:rPr lang="en-US" dirty="0"/>
              <a:t>when you can precompute some calculations</a:t>
            </a:r>
          </a:p>
          <a:p>
            <a:pPr marL="285750" indent="-285750">
              <a:buFont typeface="Arial" panose="020B0604020202020204" pitchFamily="34" charset="0"/>
              <a:buChar char="•"/>
            </a:pPr>
            <a:r>
              <a:rPr lang="en-US" dirty="0"/>
              <a:t>When possible, replace cumulated IF conditions by </a:t>
            </a:r>
            <a:r>
              <a:rPr lang="en-US" b="1" dirty="0"/>
              <a:t>CALCULATE </a:t>
            </a:r>
            <a:r>
              <a:rPr lang="en-US" dirty="0"/>
              <a:t>with separated conditions expression</a:t>
            </a:r>
          </a:p>
          <a:p>
            <a:pPr marL="285750" indent="-285750">
              <a:buFont typeface="Arial" panose="020B0604020202020204" pitchFamily="34" charset="0"/>
              <a:buChar char="•"/>
            </a:pPr>
            <a:r>
              <a:rPr lang="en-US" dirty="0"/>
              <a:t>Avoid </a:t>
            </a:r>
            <a:r>
              <a:rPr lang="en-US" b="1" dirty="0"/>
              <a:t>complex FILTERS </a:t>
            </a:r>
            <a:r>
              <a:rPr lang="en-US" dirty="0"/>
              <a:t>in the came CALCULATE single conditions (use separated conditions)</a:t>
            </a:r>
          </a:p>
          <a:p>
            <a:pPr marL="285750" indent="-285750">
              <a:buFont typeface="Arial" panose="020B0604020202020204" pitchFamily="34" charset="0"/>
              <a:buChar char="•"/>
            </a:pPr>
            <a:r>
              <a:rPr lang="en-US" dirty="0"/>
              <a:t>Use IFERROR sparingly</a:t>
            </a:r>
          </a:p>
          <a:p>
            <a:pPr marL="285750" indent="-285750">
              <a:buFont typeface="Arial" panose="020B0604020202020204" pitchFamily="34" charset="0"/>
              <a:buChar char="•"/>
            </a:pPr>
            <a:r>
              <a:rPr lang="en-US" dirty="0"/>
              <a:t>When possible </a:t>
            </a:r>
            <a:r>
              <a:rPr lang="en-US" b="1" dirty="0"/>
              <a:t>replace DIVIDE</a:t>
            </a:r>
            <a:r>
              <a:rPr lang="en-US" dirty="0"/>
              <a:t> by condition in the CALCULATE</a:t>
            </a:r>
          </a:p>
          <a:p>
            <a:pPr marL="285750" indent="-285750">
              <a:buFont typeface="Arial" panose="020B0604020202020204" pitchFamily="34" charset="0"/>
              <a:buChar char="•"/>
            </a:pPr>
            <a:r>
              <a:rPr lang="en-US" dirty="0"/>
              <a:t>Reduce </a:t>
            </a:r>
            <a:r>
              <a:rPr lang="en-US" b="1" dirty="0"/>
              <a:t>useless iterations </a:t>
            </a:r>
            <a:r>
              <a:rPr lang="en-US" dirty="0"/>
              <a:t>(change the grain of the table inside the iterator)</a:t>
            </a:r>
          </a:p>
          <a:p>
            <a:pPr marL="285750" indent="-285750">
              <a:buFont typeface="Arial" panose="020B0604020202020204" pitchFamily="34" charset="0"/>
              <a:buChar char="•"/>
            </a:pPr>
            <a:r>
              <a:rPr lang="en-US" dirty="0"/>
              <a:t>Adjust the model design to remove complex “on the fly” computation (reduce FE </a:t>
            </a:r>
            <a:r>
              <a:rPr lang="en-US" dirty="0" err="1"/>
              <a:t>cpu</a:t>
            </a:r>
            <a:r>
              <a:rPr lang="en-US" dirty="0"/>
              <a:t> time)</a:t>
            </a:r>
          </a:p>
          <a:p>
            <a:pPr marL="285750" indent="-285750">
              <a:buFont typeface="Arial" panose="020B0604020202020204" pitchFamily="34" charset="0"/>
              <a:buChar char="•"/>
            </a:pPr>
            <a:r>
              <a:rPr lang="en-US" dirty="0"/>
              <a:t>Look at the number of xmSQL queries and rows returned by Storage Engine</a:t>
            </a:r>
          </a:p>
          <a:p>
            <a:pPr marL="285750" indent="-285750">
              <a:buFont typeface="Arial" panose="020B0604020202020204" pitchFamily="34" charset="0"/>
              <a:buChar char="•"/>
            </a:pPr>
            <a:r>
              <a:rPr lang="en-US" dirty="0"/>
              <a:t>Try to avoid </a:t>
            </a:r>
            <a:r>
              <a:rPr lang="en-US" b="1" dirty="0" err="1"/>
              <a:t>CallBack</a:t>
            </a:r>
            <a:r>
              <a:rPr lang="en-US" b="1" dirty="0"/>
              <a:t> </a:t>
            </a:r>
            <a:r>
              <a:rPr lang="en-US" dirty="0"/>
              <a:t>(ex: complex filter)</a:t>
            </a:r>
          </a:p>
          <a:p>
            <a:pPr marL="285750" indent="-285750">
              <a:buFont typeface="Arial" panose="020B0604020202020204" pitchFamily="34" charset="0"/>
              <a:buChar char="•"/>
            </a:pPr>
            <a:r>
              <a:rPr lang="en-US" dirty="0"/>
              <a:t>Try to avoid </a:t>
            </a:r>
            <a:r>
              <a:rPr lang="en-US" b="1" dirty="0"/>
              <a:t>Materializations </a:t>
            </a:r>
            <a:r>
              <a:rPr lang="en-US" dirty="0"/>
              <a:t>(ex: complex join or iterator)</a:t>
            </a:r>
          </a:p>
        </p:txBody>
      </p:sp>
    </p:spTree>
    <p:extLst>
      <p:ext uri="{BB962C8B-B14F-4D97-AF65-F5344CB8AC3E}">
        <p14:creationId xmlns:p14="http://schemas.microsoft.com/office/powerpoint/2010/main" val="33048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Agenda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Level setting</a:t>
            </a:r>
          </a:p>
          <a:p>
            <a:r>
              <a:rPr lang="en-US" sz="2400" dirty="0"/>
              <a:t>The Vertipaq engine</a:t>
            </a:r>
          </a:p>
          <a:p>
            <a:r>
              <a:rPr lang="en-US" sz="2400" dirty="0"/>
              <a:t>Query Architecture Essentials</a:t>
            </a:r>
          </a:p>
          <a:p>
            <a:r>
              <a:rPr lang="en-US" sz="2400" dirty="0"/>
              <a:t>Optimization for Query Performance</a:t>
            </a:r>
          </a:p>
          <a:p>
            <a:r>
              <a:rPr lang="en-US" sz="2400" dirty="0"/>
              <a:t>Thinking in a bigger picture</a:t>
            </a:r>
          </a:p>
        </p:txBody>
      </p:sp>
    </p:spTree>
    <p:extLst>
      <p:ext uri="{BB962C8B-B14F-4D97-AF65-F5344CB8AC3E}">
        <p14:creationId xmlns:p14="http://schemas.microsoft.com/office/powerpoint/2010/main" val="121386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B4FF-43C4-46C6-865D-193885651B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Level setting - Imported Mode vs. Direct Query mode</a:t>
            </a:r>
          </a:p>
        </p:txBody>
      </p:sp>
      <p:pic>
        <p:nvPicPr>
          <p:cNvPr id="2050" name="Picture 2" descr="Power BI Connection types picture">
            <a:extLst>
              <a:ext uri="{FF2B5EF4-FFF2-40B4-BE49-F238E27FC236}">
                <a16:creationId xmlns:a16="http://schemas.microsoft.com/office/drawing/2014/main" id="{579B32F7-FA12-4037-8CB6-4715C3491F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652"/>
          <a:stretch/>
        </p:blipFill>
        <p:spPr bwMode="auto">
          <a:xfrm>
            <a:off x="1195084" y="2488732"/>
            <a:ext cx="9983777" cy="3146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4DD94F-3EDB-4B74-96D4-1B77AE3E8E50}"/>
              </a:ext>
            </a:extLst>
          </p:cNvPr>
          <p:cNvSpPr txBox="1"/>
          <p:nvPr/>
        </p:nvSpPr>
        <p:spPr>
          <a:xfrm>
            <a:off x="4434840" y="1954530"/>
            <a:ext cx="1474470" cy="369332"/>
          </a:xfrm>
          <a:prstGeom prst="rect">
            <a:avLst/>
          </a:prstGeom>
          <a:noFill/>
        </p:spPr>
        <p:txBody>
          <a:bodyPr wrap="square" rtlCol="0">
            <a:spAutoFit/>
          </a:bodyPr>
          <a:lstStyle/>
          <a:p>
            <a:r>
              <a:rPr lang="en-US" dirty="0"/>
              <a:t>Data Source</a:t>
            </a:r>
          </a:p>
        </p:txBody>
      </p:sp>
      <p:sp>
        <p:nvSpPr>
          <p:cNvPr id="6" name="TextBox 5">
            <a:extLst>
              <a:ext uri="{FF2B5EF4-FFF2-40B4-BE49-F238E27FC236}">
                <a16:creationId xmlns:a16="http://schemas.microsoft.com/office/drawing/2014/main" id="{51A22255-48A0-43EE-906C-9239133C3B9A}"/>
              </a:ext>
            </a:extLst>
          </p:cNvPr>
          <p:cNvSpPr txBox="1"/>
          <p:nvPr/>
        </p:nvSpPr>
        <p:spPr>
          <a:xfrm>
            <a:off x="8141970" y="2002036"/>
            <a:ext cx="1474470" cy="369332"/>
          </a:xfrm>
          <a:prstGeom prst="rect">
            <a:avLst/>
          </a:prstGeom>
          <a:noFill/>
        </p:spPr>
        <p:txBody>
          <a:bodyPr wrap="square" rtlCol="0">
            <a:spAutoFit/>
          </a:bodyPr>
          <a:lstStyle/>
          <a:p>
            <a:r>
              <a:rPr lang="en-US" dirty="0"/>
              <a:t>Power BI</a:t>
            </a:r>
          </a:p>
        </p:txBody>
      </p:sp>
    </p:spTree>
    <p:extLst>
      <p:ext uri="{BB962C8B-B14F-4D97-AF65-F5344CB8AC3E}">
        <p14:creationId xmlns:p14="http://schemas.microsoft.com/office/powerpoint/2010/main" val="414378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17E2-FEC6-454E-A318-11A161F66BBF}"/>
              </a:ext>
            </a:extLst>
          </p:cNvPr>
          <p:cNvSpPr>
            <a:spLocks noGrp="1"/>
          </p:cNvSpPr>
          <p:nvPr>
            <p:ph type="title"/>
          </p:nvPr>
        </p:nvSpPr>
        <p:spPr>
          <a:xfrm>
            <a:off x="838200" y="365125"/>
            <a:ext cx="5528310" cy="1075055"/>
          </a:xfrm>
        </p:spPr>
        <p:txBody>
          <a:bodyPr/>
          <a:lstStyle/>
          <a:p>
            <a:r>
              <a:rPr lang="en-US" dirty="0"/>
              <a:t>Compare the difference</a:t>
            </a:r>
          </a:p>
        </p:txBody>
      </p:sp>
      <p:pic>
        <p:nvPicPr>
          <p:cNvPr id="5" name="Content Placeholder 4">
            <a:extLst>
              <a:ext uri="{FF2B5EF4-FFF2-40B4-BE49-F238E27FC236}">
                <a16:creationId xmlns:a16="http://schemas.microsoft.com/office/drawing/2014/main" id="{06C7B6F8-496E-486D-A50D-68E6E39891F0}"/>
              </a:ext>
            </a:extLst>
          </p:cNvPr>
          <p:cNvPicPr>
            <a:picLocks noGrp="1" noChangeAspect="1"/>
          </p:cNvPicPr>
          <p:nvPr>
            <p:ph idx="1"/>
          </p:nvPr>
        </p:nvPicPr>
        <p:blipFill>
          <a:blip r:embed="rId2"/>
          <a:stretch>
            <a:fillRect/>
          </a:stretch>
        </p:blipFill>
        <p:spPr>
          <a:xfrm>
            <a:off x="6884168" y="4300562"/>
            <a:ext cx="4144814" cy="2557438"/>
          </a:xfrm>
          <a:prstGeom prst="rect">
            <a:avLst/>
          </a:prstGeom>
        </p:spPr>
      </p:pic>
      <p:pic>
        <p:nvPicPr>
          <p:cNvPr id="4" name="Picture 3">
            <a:extLst>
              <a:ext uri="{FF2B5EF4-FFF2-40B4-BE49-F238E27FC236}">
                <a16:creationId xmlns:a16="http://schemas.microsoft.com/office/drawing/2014/main" id="{56C3D34D-9C4E-4727-B6BA-68D24EA24593}"/>
              </a:ext>
            </a:extLst>
          </p:cNvPr>
          <p:cNvPicPr>
            <a:picLocks noChangeAspect="1"/>
          </p:cNvPicPr>
          <p:nvPr/>
        </p:nvPicPr>
        <p:blipFill>
          <a:blip r:embed="rId3"/>
          <a:stretch>
            <a:fillRect/>
          </a:stretch>
        </p:blipFill>
        <p:spPr>
          <a:xfrm>
            <a:off x="6879154" y="604358"/>
            <a:ext cx="4260551" cy="2762250"/>
          </a:xfrm>
          <a:prstGeom prst="rect">
            <a:avLst/>
          </a:prstGeom>
        </p:spPr>
      </p:pic>
      <p:pic>
        <p:nvPicPr>
          <p:cNvPr id="6" name="Picture 5">
            <a:extLst>
              <a:ext uri="{FF2B5EF4-FFF2-40B4-BE49-F238E27FC236}">
                <a16:creationId xmlns:a16="http://schemas.microsoft.com/office/drawing/2014/main" id="{E2F1E2F4-57F0-4221-ACEA-C3BC212880BA}"/>
              </a:ext>
            </a:extLst>
          </p:cNvPr>
          <p:cNvPicPr>
            <a:picLocks noChangeAspect="1"/>
          </p:cNvPicPr>
          <p:nvPr/>
        </p:nvPicPr>
        <p:blipFill>
          <a:blip r:embed="rId4"/>
          <a:stretch>
            <a:fillRect/>
          </a:stretch>
        </p:blipFill>
        <p:spPr>
          <a:xfrm>
            <a:off x="1196632" y="2246468"/>
            <a:ext cx="4811446" cy="2628851"/>
          </a:xfrm>
          <a:prstGeom prst="rect">
            <a:avLst/>
          </a:prstGeom>
        </p:spPr>
      </p:pic>
      <p:sp>
        <p:nvSpPr>
          <p:cNvPr id="7" name="TextBox 6">
            <a:extLst>
              <a:ext uri="{FF2B5EF4-FFF2-40B4-BE49-F238E27FC236}">
                <a16:creationId xmlns:a16="http://schemas.microsoft.com/office/drawing/2014/main" id="{F8354091-3321-40B4-B77E-A3AB8A27188F}"/>
              </a:ext>
            </a:extLst>
          </p:cNvPr>
          <p:cNvSpPr txBox="1"/>
          <p:nvPr/>
        </p:nvSpPr>
        <p:spPr>
          <a:xfrm>
            <a:off x="8022154" y="205740"/>
            <a:ext cx="2183130" cy="369332"/>
          </a:xfrm>
          <a:prstGeom prst="rect">
            <a:avLst/>
          </a:prstGeom>
          <a:noFill/>
        </p:spPr>
        <p:txBody>
          <a:bodyPr wrap="square" rtlCol="0">
            <a:spAutoFit/>
          </a:bodyPr>
          <a:lstStyle/>
          <a:p>
            <a:r>
              <a:rPr lang="en-US" dirty="0"/>
              <a:t>Direct Query Mode</a:t>
            </a:r>
          </a:p>
        </p:txBody>
      </p:sp>
      <p:sp>
        <p:nvSpPr>
          <p:cNvPr id="8" name="TextBox 7">
            <a:extLst>
              <a:ext uri="{FF2B5EF4-FFF2-40B4-BE49-F238E27FC236}">
                <a16:creationId xmlns:a16="http://schemas.microsoft.com/office/drawing/2014/main" id="{016AE8A7-8D3B-4480-8D5A-3EBE0684991D}"/>
              </a:ext>
            </a:extLst>
          </p:cNvPr>
          <p:cNvSpPr txBox="1"/>
          <p:nvPr/>
        </p:nvSpPr>
        <p:spPr>
          <a:xfrm>
            <a:off x="7917864" y="3623890"/>
            <a:ext cx="2183130" cy="369332"/>
          </a:xfrm>
          <a:prstGeom prst="rect">
            <a:avLst/>
          </a:prstGeom>
          <a:noFill/>
        </p:spPr>
        <p:txBody>
          <a:bodyPr wrap="square" rtlCol="0">
            <a:spAutoFit/>
          </a:bodyPr>
          <a:lstStyle/>
          <a:p>
            <a:r>
              <a:rPr lang="en-US" dirty="0"/>
              <a:t>Import Mode</a:t>
            </a:r>
          </a:p>
        </p:txBody>
      </p:sp>
    </p:spTree>
    <p:extLst>
      <p:ext uri="{BB962C8B-B14F-4D97-AF65-F5344CB8AC3E}">
        <p14:creationId xmlns:p14="http://schemas.microsoft.com/office/powerpoint/2010/main" val="429431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01476C-FE5A-4198-B798-52D9410FD151}"/>
              </a:ext>
            </a:extLst>
          </p:cNvPr>
          <p:cNvSpPr txBox="1">
            <a:spLocks/>
          </p:cNvSpPr>
          <p:nvPr/>
        </p:nvSpPr>
        <p:spPr>
          <a:xfrm>
            <a:off x="2274679" y="2655027"/>
            <a:ext cx="7729728" cy="1188720"/>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Understand the Vertipaq engine</a:t>
            </a:r>
          </a:p>
        </p:txBody>
      </p:sp>
    </p:spTree>
    <p:extLst>
      <p:ext uri="{BB962C8B-B14F-4D97-AF65-F5344CB8AC3E}">
        <p14:creationId xmlns:p14="http://schemas.microsoft.com/office/powerpoint/2010/main" val="203190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32E0-02B8-4B38-B425-67E80A9406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Column Store vs. Row Store</a:t>
            </a:r>
          </a:p>
        </p:txBody>
      </p:sp>
      <p:pic>
        <p:nvPicPr>
          <p:cNvPr id="1026" name="Picture 2" descr="http://saphanatutorial.com/wp-content/uploads/2013/09/Column-Based-and-Row-Based-Operations.png">
            <a:extLst>
              <a:ext uri="{FF2B5EF4-FFF2-40B4-BE49-F238E27FC236}">
                <a16:creationId xmlns:a16="http://schemas.microsoft.com/office/drawing/2014/main" id="{749D234B-B9D7-4CD5-90FE-39F642407C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34965" y="80199"/>
            <a:ext cx="5648311" cy="64552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B2C209C-2F2C-4751-B1DC-8683930DFE4C}"/>
              </a:ext>
            </a:extLst>
          </p:cNvPr>
          <p:cNvSpPr/>
          <p:nvPr/>
        </p:nvSpPr>
        <p:spPr>
          <a:xfrm>
            <a:off x="2254314" y="6627168"/>
            <a:ext cx="4576112" cy="230832"/>
          </a:xfrm>
          <a:prstGeom prst="rect">
            <a:avLst/>
          </a:prstGeom>
        </p:spPr>
        <p:txBody>
          <a:bodyPr wrap="square">
            <a:spAutoFit/>
          </a:bodyPr>
          <a:lstStyle/>
          <a:p>
            <a:pPr>
              <a:spcAft>
                <a:spcPts val="600"/>
              </a:spcAft>
            </a:pPr>
            <a:r>
              <a:rPr lang="en-US" sz="900" dirty="0"/>
              <a:t>http://saphanatutorial.com/column-data-storage-and-row-data-storage-sap-hana/</a:t>
            </a:r>
          </a:p>
        </p:txBody>
      </p:sp>
    </p:spTree>
    <p:extLst>
      <p:ext uri="{BB962C8B-B14F-4D97-AF65-F5344CB8AC3E}">
        <p14:creationId xmlns:p14="http://schemas.microsoft.com/office/powerpoint/2010/main" val="241966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32E0-02B8-4B38-B425-67E80A9406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Compression</a:t>
            </a:r>
          </a:p>
        </p:txBody>
      </p:sp>
      <p:sp>
        <p:nvSpPr>
          <p:cNvPr id="4" name="Rectangle 3">
            <a:extLst>
              <a:ext uri="{FF2B5EF4-FFF2-40B4-BE49-F238E27FC236}">
                <a16:creationId xmlns:a16="http://schemas.microsoft.com/office/drawing/2014/main" id="{CB2C209C-2F2C-4751-B1DC-8683930DFE4C}"/>
              </a:ext>
            </a:extLst>
          </p:cNvPr>
          <p:cNvSpPr/>
          <p:nvPr/>
        </p:nvSpPr>
        <p:spPr>
          <a:xfrm>
            <a:off x="2254314" y="6627168"/>
            <a:ext cx="4576112" cy="230832"/>
          </a:xfrm>
          <a:prstGeom prst="rect">
            <a:avLst/>
          </a:prstGeom>
        </p:spPr>
        <p:txBody>
          <a:bodyPr wrap="square">
            <a:spAutoFit/>
          </a:bodyPr>
          <a:lstStyle/>
          <a:p>
            <a:pPr>
              <a:spcAft>
                <a:spcPts val="600"/>
              </a:spcAft>
            </a:pPr>
            <a:r>
              <a:rPr lang="en-US" sz="900" dirty="0"/>
              <a:t>http://saphanatutorial.com/column-data-storage-and-row-data-storage-sap-hana/</a:t>
            </a:r>
          </a:p>
        </p:txBody>
      </p:sp>
      <p:pic>
        <p:nvPicPr>
          <p:cNvPr id="5" name="Picture 4">
            <a:extLst>
              <a:ext uri="{FF2B5EF4-FFF2-40B4-BE49-F238E27FC236}">
                <a16:creationId xmlns:a16="http://schemas.microsoft.com/office/drawing/2014/main" id="{3662A7B5-0449-4AEC-A37C-CFC483DF2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909" y="169654"/>
            <a:ext cx="3839444" cy="2726005"/>
          </a:xfrm>
          <a:prstGeom prst="rect">
            <a:avLst/>
          </a:prstGeom>
        </p:spPr>
      </p:pic>
      <p:pic>
        <p:nvPicPr>
          <p:cNvPr id="6" name="Picture 5">
            <a:extLst>
              <a:ext uri="{FF2B5EF4-FFF2-40B4-BE49-F238E27FC236}">
                <a16:creationId xmlns:a16="http://schemas.microsoft.com/office/drawing/2014/main" id="{E5A35D78-6011-4E61-9DAA-F254AFE3C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970" y="3269895"/>
            <a:ext cx="3638865" cy="3193104"/>
          </a:xfrm>
          <a:prstGeom prst="rect">
            <a:avLst/>
          </a:prstGeom>
        </p:spPr>
      </p:pic>
      <p:pic>
        <p:nvPicPr>
          <p:cNvPr id="7" name="Picture 6">
            <a:extLst>
              <a:ext uri="{FF2B5EF4-FFF2-40B4-BE49-F238E27FC236}">
                <a16:creationId xmlns:a16="http://schemas.microsoft.com/office/drawing/2014/main" id="{60697FA3-7D12-4BF8-8CA3-0B6496AEF3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1524" y="3705537"/>
            <a:ext cx="4405327" cy="2709275"/>
          </a:xfrm>
          <a:prstGeom prst="rect">
            <a:avLst/>
          </a:prstGeom>
        </p:spPr>
      </p:pic>
      <p:pic>
        <p:nvPicPr>
          <p:cNvPr id="8" name="Picture 7">
            <a:extLst>
              <a:ext uri="{FF2B5EF4-FFF2-40B4-BE49-F238E27FC236}">
                <a16:creationId xmlns:a16="http://schemas.microsoft.com/office/drawing/2014/main" id="{75960B96-C9A8-4A59-9B5D-264F846C22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2908" y="325893"/>
            <a:ext cx="4262557" cy="2413526"/>
          </a:xfrm>
          <a:prstGeom prst="rect">
            <a:avLst/>
          </a:prstGeom>
        </p:spPr>
      </p:pic>
    </p:spTree>
    <p:extLst>
      <p:ext uri="{BB962C8B-B14F-4D97-AF65-F5344CB8AC3E}">
        <p14:creationId xmlns:p14="http://schemas.microsoft.com/office/powerpoint/2010/main" val="2091770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1022</Words>
  <Application>Microsoft Office PowerPoint</Application>
  <PresentationFormat>Widescreen</PresentationFormat>
  <Paragraphs>176</Paragraphs>
  <Slides>31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Improving Power BI Performance</vt:lpstr>
      <vt:lpstr>Who I am</vt:lpstr>
      <vt:lpstr>PowerPoint Presentation</vt:lpstr>
      <vt:lpstr>Agenda</vt:lpstr>
      <vt:lpstr>Level setting - Imported Mode vs. Direct Query mode</vt:lpstr>
      <vt:lpstr>Compare the difference</vt:lpstr>
      <vt:lpstr>PowerPoint Presentation</vt:lpstr>
      <vt:lpstr>Column Store vs. Row Store</vt:lpstr>
      <vt:lpstr>Compression</vt:lpstr>
      <vt:lpstr>What happens when data is imported from source to Power BI</vt:lpstr>
      <vt:lpstr>Optimization for Vertipaq memory usage</vt:lpstr>
      <vt:lpstr>Data Model is a Key Driver for query performance</vt:lpstr>
      <vt:lpstr>PowerPoint Presentation</vt:lpstr>
      <vt:lpstr>PowerPoint Presentation</vt:lpstr>
      <vt:lpstr>Formula Engine vs. Storage Engine</vt:lpstr>
      <vt:lpstr>Vertipaq Cache</vt:lpstr>
      <vt:lpstr>CallbackDataID</vt:lpstr>
      <vt:lpstr>CallBackDataID Performance</vt:lpstr>
      <vt:lpstr>PowerPoint Presentation</vt:lpstr>
      <vt:lpstr>Consider Query Memory Usage</vt:lpstr>
      <vt:lpstr>Optimization Standard Process</vt:lpstr>
      <vt:lpstr>PowerPoint Presentation</vt:lpstr>
      <vt:lpstr>PowerPoint Presentation</vt:lpstr>
      <vt:lpstr>More horse power</vt:lpstr>
      <vt:lpstr>PowerPoint Presentation</vt:lpstr>
      <vt:lpstr>Appendix List</vt:lpstr>
      <vt:lpstr>Useful Links</vt:lpstr>
      <vt:lpstr>Key Concepts</vt:lpstr>
      <vt:lpstr>Useful Tools for  DAX and Tabular Modeling</vt:lpstr>
      <vt:lpstr>Performance Tuning for DAX</vt:lpstr>
      <vt:lpstr>Some Query Performance Tuning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Power BI Performance</dc:title>
  <dc:creator>Annie Xu</dc:creator>
  <cp:lastModifiedBy>Annie Xu</cp:lastModifiedBy>
  <cp:revision>7</cp:revision>
  <dcterms:created xsi:type="dcterms:W3CDTF">2019-06-25T00:15:44Z</dcterms:created>
  <dcterms:modified xsi:type="dcterms:W3CDTF">2019-06-27T17:20:10Z</dcterms:modified>
</cp:coreProperties>
</file>