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Forage\JPMorgan%20Virtual%20Excel%20Programme\Task%2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[Task 4.xlsx]Pivot Tables!Worst Performing Accounts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90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altLang="zh-CN" sz="900" baseline="0">
                <a:latin typeface="Arial" panose="020B0604020202020204" pitchFamily="34" charset="0"/>
                <a:cs typeface="Arial" panose="020B0604020202020204" pitchFamily="34" charset="0"/>
              </a:rPr>
              <a:t> 5 Worst-Performed Accounts (By 5-year CAGR)</a:t>
            </a:r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31293909180528"/>
          <c:y val="0.13224551407246599"/>
          <c:w val="0.86309375682683809"/>
          <c:h val="0.816828574853142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Tables'!$F$11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Tables'!$E$12:$E$17</c:f>
              <c:strCache>
                <c:ptCount val="5"/>
                <c:pt idx="0">
                  <c:v>OR 11</c:v>
                </c:pt>
                <c:pt idx="1">
                  <c:v>MB 8</c:v>
                </c:pt>
                <c:pt idx="2">
                  <c:v>SB 15</c:v>
                </c:pt>
                <c:pt idx="3">
                  <c:v>SB 7</c:v>
                </c:pt>
                <c:pt idx="4">
                  <c:v>WD 1</c:v>
                </c:pt>
              </c:strCache>
            </c:strRef>
          </c:cat>
          <c:val>
            <c:numRef>
              <c:f>'Pivot Tables'!$F$12:$F$17</c:f>
              <c:numCache>
                <c:formatCode>0.00%</c:formatCode>
                <c:ptCount val="5"/>
                <c:pt idx="0">
                  <c:v>-0.41679289513417705</c:v>
                </c:pt>
                <c:pt idx="1">
                  <c:v>-0.53938981874158332</c:v>
                </c:pt>
                <c:pt idx="2">
                  <c:v>-0.55073921414194782</c:v>
                </c:pt>
                <c:pt idx="3">
                  <c:v>-0.61139202601329412</c:v>
                </c:pt>
                <c:pt idx="4">
                  <c:v>-0.72898466539472961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F9-4777-BA15-B91C1B7C0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381146864"/>
        <c:axId val="381169904"/>
      </c:barChart>
      <c:catAx>
        <c:axId val="3811468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81169904"/>
        <c:crosses val="autoZero"/>
        <c:auto val="1"/>
        <c:lblAlgn val="ctr"/>
        <c:lblOffset val="100"/>
        <c:noMultiLvlLbl val="0"/>
      </c:catAx>
      <c:valAx>
        <c:axId val="381169904"/>
        <c:scaling>
          <c:orientation val="maxMin"/>
        </c:scaling>
        <c:delete val="0"/>
        <c:axPos val="b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114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565355" y="1142039"/>
            <a:ext cx="77715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4000" dirty="0"/>
              <a:t>Time to Think about Expanding Our Online Retail Accounts</a:t>
            </a:r>
            <a:endParaRPr sz="4000"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963666" y="1940180"/>
            <a:ext cx="4723134" cy="32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1800" dirty="0"/>
              <a:t>Online Retail accounts are our unit sales main driver.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1800" dirty="0"/>
              <a:t> There are some poor performing accounts which may have already deteriorate our unit sales.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1800" b="1" dirty="0"/>
              <a:t>It is recommended that we should close the Top 5 worst performing accounts and invest the released resources in more profitable areas, such as expanding our online retail accounts.</a:t>
            </a: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C3972-3425-DA72-6C20-F0EF20719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86" y="1851690"/>
            <a:ext cx="3154619" cy="3154619"/>
          </a:xfrm>
          <a:prstGeom prst="rect">
            <a:avLst/>
          </a:prstGeom>
        </p:spPr>
      </p:pic>
      <p:sp>
        <p:nvSpPr>
          <p:cNvPr id="6" name="Google Shape;112;p3">
            <a:extLst>
              <a:ext uri="{FF2B5EF4-FFF2-40B4-BE49-F238E27FC236}">
                <a16:creationId xmlns:a16="http://schemas.microsoft.com/office/drawing/2014/main" id="{D83FE951-4800-A23E-32AA-6C04EBA0DB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94130"/>
            <a:ext cx="8229600" cy="3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dirty="0">
                <a:solidFill>
                  <a:srgbClr val="0070C0"/>
                </a:solidFill>
              </a:rPr>
              <a:t>Brief View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494130"/>
            <a:ext cx="8229600" cy="3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dirty="0">
                <a:solidFill>
                  <a:srgbClr val="0070C0"/>
                </a:solidFill>
              </a:rPr>
              <a:t>Insights</a:t>
            </a:r>
            <a:endParaRPr sz="20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2">
            <a:extLst>
              <a:ext uri="{FF2B5EF4-FFF2-40B4-BE49-F238E27FC236}">
                <a16:creationId xmlns:a16="http://schemas.microsoft.com/office/drawing/2014/main" id="{757B065A-35DF-000E-7E50-3B23AD6449DE}"/>
              </a:ext>
            </a:extLst>
          </p:cNvPr>
          <p:cNvSpPr txBox="1">
            <a:spLocks/>
          </p:cNvSpPr>
          <p:nvPr/>
        </p:nvSpPr>
        <p:spPr>
          <a:xfrm>
            <a:off x="5594554" y="1139317"/>
            <a:ext cx="3092245" cy="83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800" dirty="0"/>
              <a:t>In 2021, Online Retailer accounts are the main drivers for our unit sales…</a:t>
            </a:r>
          </a:p>
        </p:txBody>
      </p:sp>
      <p:sp>
        <p:nvSpPr>
          <p:cNvPr id="10" name="Google Shape;105;p2">
            <a:extLst>
              <a:ext uri="{FF2B5EF4-FFF2-40B4-BE49-F238E27FC236}">
                <a16:creationId xmlns:a16="http://schemas.microsoft.com/office/drawing/2014/main" id="{E9B6AD95-73A4-5D20-1A32-6337F6DDC7CB}"/>
              </a:ext>
            </a:extLst>
          </p:cNvPr>
          <p:cNvSpPr txBox="1">
            <a:spLocks/>
          </p:cNvSpPr>
          <p:nvPr/>
        </p:nvSpPr>
        <p:spPr>
          <a:xfrm>
            <a:off x="5742037" y="3564624"/>
            <a:ext cx="2379406" cy="9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800" dirty="0"/>
              <a:t>…and our overall top unit sales champion in 2017-2021.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39CA73-4A51-4AA4-C0D7-02FF82AE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79" y="954301"/>
            <a:ext cx="4761554" cy="2676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B9302B-B71C-B8FA-CEE6-3F485AD28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11" y="3640334"/>
            <a:ext cx="4624267" cy="25990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40F83-96D6-783C-5E8C-5A69195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Insights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771007CC-0329-FFE0-E9DB-93F1845C9665}"/>
              </a:ext>
            </a:extLst>
          </p:cNvPr>
          <p:cNvSpPr txBox="1">
            <a:spLocks/>
          </p:cNvSpPr>
          <p:nvPr/>
        </p:nvSpPr>
        <p:spPr>
          <a:xfrm>
            <a:off x="1413510" y="4933442"/>
            <a:ext cx="6481793" cy="71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2000" dirty="0"/>
              <a:t>However, we noticed some of our sales accounts are performing poorly.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5068D0E-20A4-4A25-9040-C1772482C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502158"/>
              </p:ext>
            </p:extLst>
          </p:nvPr>
        </p:nvGraphicFramePr>
        <p:xfrm>
          <a:off x="1413510" y="1252379"/>
          <a:ext cx="6316980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oogle Shape;115;p3">
            <a:extLst>
              <a:ext uri="{FF2B5EF4-FFF2-40B4-BE49-F238E27FC236}">
                <a16:creationId xmlns:a16="http://schemas.microsoft.com/office/drawing/2014/main" id="{E7FB321D-E6EA-B21E-6DEF-993F0E444D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7933F832-45A8-5CEA-90C8-56C56AC8EA28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87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dirty="0">
                <a:solidFill>
                  <a:srgbClr val="0070C0"/>
                </a:solidFill>
              </a:rPr>
              <a:t>Key Takeaways</a:t>
            </a:r>
            <a:endParaRPr sz="2000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711540" y="1271657"/>
            <a:ext cx="7832691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Retail accounts are our unit sales main driver.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some poor performing accounts which may have already deteriorate our unit sales. 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recommended that we should close the Top 5 worst performing accounts and invest the released resources in more profitable areas, such as expanding our online retail accounts.</a:t>
            </a: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178</Words>
  <Application>Microsoft Office PowerPoint</Application>
  <PresentationFormat>全屏显示(4:3)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演示文稿</vt:lpstr>
      <vt:lpstr>Brief View</vt:lpstr>
      <vt:lpstr>Insights</vt:lpstr>
      <vt:lpstr>Insights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Andrew X</dc:creator>
  <cp:lastModifiedBy>xie wanyi</cp:lastModifiedBy>
  <cp:revision>22</cp:revision>
  <dcterms:created xsi:type="dcterms:W3CDTF">2020-03-26T22:50:15Z</dcterms:created>
  <dcterms:modified xsi:type="dcterms:W3CDTF">2023-06-26T09:05:28Z</dcterms:modified>
</cp:coreProperties>
</file>