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9" r:id="rId3"/>
    <p:sldId id="260" r:id="rId4"/>
    <p:sldId id="261" r:id="rId5"/>
    <p:sldId id="262" r:id="rId6"/>
    <p:sldId id="263" r:id="rId7"/>
    <p:sldId id="265"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17"/>
    <p:restoredTop sz="93472"/>
  </p:normalViewPr>
  <p:slideViewPr>
    <p:cSldViewPr snapToGrid="0">
      <p:cViewPr varScale="1">
        <p:scale>
          <a:sx n="92" d="100"/>
          <a:sy n="92" d="100"/>
        </p:scale>
        <p:origin x="208" y="5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4C2EDD-ED8B-514B-B27E-3ADFD17FBDCA}" type="datetimeFigureOut">
              <a:rPr lang="en-US" smtClean="0"/>
              <a:t>2/11/24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7EE122-A337-6744-B97E-A7CFA1AE7E9A}" type="slidenum">
              <a:rPr lang="en-US" smtClean="0"/>
              <a:t>‹#›</a:t>
            </a:fld>
            <a:endParaRPr lang="en-US"/>
          </a:p>
        </p:txBody>
      </p:sp>
    </p:spTree>
    <p:extLst>
      <p:ext uri="{BB962C8B-B14F-4D97-AF65-F5344CB8AC3E}">
        <p14:creationId xmlns:p14="http://schemas.microsoft.com/office/powerpoint/2010/main" val="1172092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 https://</a:t>
            </a:r>
            <a:r>
              <a:rPr lang="en-US" dirty="0" err="1"/>
              <a:t>nashp.org</a:t>
            </a:r>
            <a:r>
              <a:rPr lang="en-US" dirty="0"/>
              <a:t>/state-tracker/2020-covid-19-state-restrictions-re-openings-and-mask-requirements/</a:t>
            </a:r>
          </a:p>
        </p:txBody>
      </p:sp>
      <p:sp>
        <p:nvSpPr>
          <p:cNvPr id="4" name="Slide Number Placeholder 3"/>
          <p:cNvSpPr>
            <a:spLocks noGrp="1"/>
          </p:cNvSpPr>
          <p:nvPr>
            <p:ph type="sldNum" sz="quarter" idx="5"/>
          </p:nvPr>
        </p:nvSpPr>
        <p:spPr/>
        <p:txBody>
          <a:bodyPr/>
          <a:lstStyle/>
          <a:p>
            <a:fld id="{DF7EE122-A337-6744-B97E-A7CFA1AE7E9A}" type="slidenum">
              <a:rPr lang="en-US" smtClean="0"/>
              <a:t>5</a:t>
            </a:fld>
            <a:endParaRPr lang="en-US"/>
          </a:p>
        </p:txBody>
      </p:sp>
    </p:spTree>
    <p:extLst>
      <p:ext uri="{BB962C8B-B14F-4D97-AF65-F5344CB8AC3E}">
        <p14:creationId xmlns:p14="http://schemas.microsoft.com/office/powerpoint/2010/main" val="1146723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a:t>
            </a:r>
            <a:r>
              <a:rPr lang="en-US" dirty="0" err="1"/>
              <a:t>www.sciencedirect.com</a:t>
            </a:r>
            <a:r>
              <a:rPr lang="en-US" dirty="0"/>
              <a:t>/science/article/</a:t>
            </a:r>
            <a:r>
              <a:rPr lang="en-US" dirty="0" err="1"/>
              <a:t>pii</a:t>
            </a:r>
            <a:r>
              <a:rPr lang="en-US" dirty="0"/>
              <a:t>/S0145213420304798</a:t>
            </a:r>
          </a:p>
        </p:txBody>
      </p:sp>
      <p:sp>
        <p:nvSpPr>
          <p:cNvPr id="4" name="Slide Number Placeholder 3"/>
          <p:cNvSpPr>
            <a:spLocks noGrp="1"/>
          </p:cNvSpPr>
          <p:nvPr>
            <p:ph type="sldNum" sz="quarter" idx="5"/>
          </p:nvPr>
        </p:nvSpPr>
        <p:spPr/>
        <p:txBody>
          <a:bodyPr/>
          <a:lstStyle/>
          <a:p>
            <a:fld id="{DF7EE122-A337-6744-B97E-A7CFA1AE7E9A}" type="slidenum">
              <a:rPr lang="en-US" smtClean="0"/>
              <a:t>6</a:t>
            </a:fld>
            <a:endParaRPr lang="en-US"/>
          </a:p>
        </p:txBody>
      </p:sp>
    </p:spTree>
    <p:extLst>
      <p:ext uri="{BB962C8B-B14F-4D97-AF65-F5344CB8AC3E}">
        <p14:creationId xmlns:p14="http://schemas.microsoft.com/office/powerpoint/2010/main" val="3160675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a:t>
            </a:r>
            <a:r>
              <a:rPr lang="en-US" dirty="0" err="1"/>
              <a:t>www.gao.gov</a:t>
            </a:r>
            <a:r>
              <a:rPr lang="en-US" dirty="0"/>
              <a:t>/assets/gao-21-483.pdf</a:t>
            </a:r>
          </a:p>
        </p:txBody>
      </p:sp>
      <p:sp>
        <p:nvSpPr>
          <p:cNvPr id="4" name="Slide Number Placeholder 3"/>
          <p:cNvSpPr>
            <a:spLocks noGrp="1"/>
          </p:cNvSpPr>
          <p:nvPr>
            <p:ph type="sldNum" sz="quarter" idx="5"/>
          </p:nvPr>
        </p:nvSpPr>
        <p:spPr/>
        <p:txBody>
          <a:bodyPr/>
          <a:lstStyle/>
          <a:p>
            <a:fld id="{DF7EE122-A337-6744-B97E-A7CFA1AE7E9A}" type="slidenum">
              <a:rPr lang="en-US" smtClean="0"/>
              <a:t>7</a:t>
            </a:fld>
            <a:endParaRPr lang="en-US"/>
          </a:p>
        </p:txBody>
      </p:sp>
    </p:spTree>
    <p:extLst>
      <p:ext uri="{BB962C8B-B14F-4D97-AF65-F5344CB8AC3E}">
        <p14:creationId xmlns:p14="http://schemas.microsoft.com/office/powerpoint/2010/main" val="3431213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a:t>
            </a:r>
            <a:r>
              <a:rPr lang="en-US" dirty="0" err="1"/>
              <a:t>www.sciencedirect.com</a:t>
            </a:r>
            <a:r>
              <a:rPr lang="en-US" dirty="0"/>
              <a:t>/science/article/</a:t>
            </a:r>
            <a:r>
              <a:rPr lang="en-US" dirty="0" err="1"/>
              <a:t>pii</a:t>
            </a:r>
            <a:r>
              <a:rPr lang="en-US" dirty="0"/>
              <a:t>/S0145213420303549</a:t>
            </a:r>
          </a:p>
        </p:txBody>
      </p:sp>
      <p:sp>
        <p:nvSpPr>
          <p:cNvPr id="4" name="Slide Number Placeholder 3"/>
          <p:cNvSpPr>
            <a:spLocks noGrp="1"/>
          </p:cNvSpPr>
          <p:nvPr>
            <p:ph type="sldNum" sz="quarter" idx="5"/>
          </p:nvPr>
        </p:nvSpPr>
        <p:spPr/>
        <p:txBody>
          <a:bodyPr/>
          <a:lstStyle/>
          <a:p>
            <a:fld id="{DF7EE122-A337-6744-B97E-A7CFA1AE7E9A}" type="slidenum">
              <a:rPr lang="en-US" smtClean="0"/>
              <a:t>8</a:t>
            </a:fld>
            <a:endParaRPr lang="en-US"/>
          </a:p>
        </p:txBody>
      </p:sp>
    </p:spTree>
    <p:extLst>
      <p:ext uri="{BB962C8B-B14F-4D97-AF65-F5344CB8AC3E}">
        <p14:creationId xmlns:p14="http://schemas.microsoft.com/office/powerpoint/2010/main" val="846540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2CCBC-44DC-D6F4-2FB6-A0DAB52412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34A671-6BAD-E4E8-F150-2AEAA039BD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FB41FA-5ED3-662A-1FCC-622514167FAB}"/>
              </a:ext>
            </a:extLst>
          </p:cNvPr>
          <p:cNvSpPr>
            <a:spLocks noGrp="1"/>
          </p:cNvSpPr>
          <p:nvPr>
            <p:ph type="dt" sz="half" idx="10"/>
          </p:nvPr>
        </p:nvSpPr>
        <p:spPr/>
        <p:txBody>
          <a:bodyPr/>
          <a:lstStyle/>
          <a:p>
            <a:fld id="{8A0149C9-4BAC-F44D-BDAC-7C52AE25F568}" type="datetimeFigureOut">
              <a:rPr lang="en-US" smtClean="0"/>
              <a:t>2/8/24</a:t>
            </a:fld>
            <a:endParaRPr lang="en-US"/>
          </a:p>
        </p:txBody>
      </p:sp>
      <p:sp>
        <p:nvSpPr>
          <p:cNvPr id="5" name="Footer Placeholder 4">
            <a:extLst>
              <a:ext uri="{FF2B5EF4-FFF2-40B4-BE49-F238E27FC236}">
                <a16:creationId xmlns:a16="http://schemas.microsoft.com/office/drawing/2014/main" id="{BA2B8E45-302E-FE0B-E5F1-1B7387ECA8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0CA1E-C41D-F9EE-EAB4-3FFDA517E5C4}"/>
              </a:ext>
            </a:extLst>
          </p:cNvPr>
          <p:cNvSpPr>
            <a:spLocks noGrp="1"/>
          </p:cNvSpPr>
          <p:nvPr>
            <p:ph type="sldNum" sz="quarter" idx="12"/>
          </p:nvPr>
        </p:nvSpPr>
        <p:spPr/>
        <p:txBody>
          <a:bodyPr/>
          <a:lstStyle/>
          <a:p>
            <a:fld id="{94C91B90-5E0E-2A41-9536-94DE7BBCCBB6}" type="slidenum">
              <a:rPr lang="en-US" smtClean="0"/>
              <a:t>‹#›</a:t>
            </a:fld>
            <a:endParaRPr lang="en-US"/>
          </a:p>
        </p:txBody>
      </p:sp>
    </p:spTree>
    <p:extLst>
      <p:ext uri="{BB962C8B-B14F-4D97-AF65-F5344CB8AC3E}">
        <p14:creationId xmlns:p14="http://schemas.microsoft.com/office/powerpoint/2010/main" val="2876801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FF3F4-0C81-3C07-A834-1C9BAD8D5A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B82C38-E5BF-A830-7401-B0B6DD0327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7B3D47-E290-0D54-8712-EEB103C90233}"/>
              </a:ext>
            </a:extLst>
          </p:cNvPr>
          <p:cNvSpPr>
            <a:spLocks noGrp="1"/>
          </p:cNvSpPr>
          <p:nvPr>
            <p:ph type="dt" sz="half" idx="10"/>
          </p:nvPr>
        </p:nvSpPr>
        <p:spPr/>
        <p:txBody>
          <a:bodyPr/>
          <a:lstStyle/>
          <a:p>
            <a:fld id="{8A0149C9-4BAC-F44D-BDAC-7C52AE25F568}" type="datetimeFigureOut">
              <a:rPr lang="en-US" smtClean="0"/>
              <a:t>2/8/24</a:t>
            </a:fld>
            <a:endParaRPr lang="en-US"/>
          </a:p>
        </p:txBody>
      </p:sp>
      <p:sp>
        <p:nvSpPr>
          <p:cNvPr id="5" name="Footer Placeholder 4">
            <a:extLst>
              <a:ext uri="{FF2B5EF4-FFF2-40B4-BE49-F238E27FC236}">
                <a16:creationId xmlns:a16="http://schemas.microsoft.com/office/drawing/2014/main" id="{F556BE46-0416-3F67-AE13-2CB1E43A0D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E4AB3F-F21F-9781-4B27-2C98BDE1EF1F}"/>
              </a:ext>
            </a:extLst>
          </p:cNvPr>
          <p:cNvSpPr>
            <a:spLocks noGrp="1"/>
          </p:cNvSpPr>
          <p:nvPr>
            <p:ph type="sldNum" sz="quarter" idx="12"/>
          </p:nvPr>
        </p:nvSpPr>
        <p:spPr/>
        <p:txBody>
          <a:bodyPr/>
          <a:lstStyle/>
          <a:p>
            <a:fld id="{94C91B90-5E0E-2A41-9536-94DE7BBCCBB6}" type="slidenum">
              <a:rPr lang="en-US" smtClean="0"/>
              <a:t>‹#›</a:t>
            </a:fld>
            <a:endParaRPr lang="en-US"/>
          </a:p>
        </p:txBody>
      </p:sp>
    </p:spTree>
    <p:extLst>
      <p:ext uri="{BB962C8B-B14F-4D97-AF65-F5344CB8AC3E}">
        <p14:creationId xmlns:p14="http://schemas.microsoft.com/office/powerpoint/2010/main" val="3306609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D98446-6E3C-3E93-2974-A064E341C7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40E113-2440-50E0-21F0-9CF3AFEF0E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07F4DD-1889-ECD3-74B9-E6FFBA8FA38C}"/>
              </a:ext>
            </a:extLst>
          </p:cNvPr>
          <p:cNvSpPr>
            <a:spLocks noGrp="1"/>
          </p:cNvSpPr>
          <p:nvPr>
            <p:ph type="dt" sz="half" idx="10"/>
          </p:nvPr>
        </p:nvSpPr>
        <p:spPr/>
        <p:txBody>
          <a:bodyPr/>
          <a:lstStyle/>
          <a:p>
            <a:fld id="{8A0149C9-4BAC-F44D-BDAC-7C52AE25F568}" type="datetimeFigureOut">
              <a:rPr lang="en-US" smtClean="0"/>
              <a:t>2/8/24</a:t>
            </a:fld>
            <a:endParaRPr lang="en-US"/>
          </a:p>
        </p:txBody>
      </p:sp>
      <p:sp>
        <p:nvSpPr>
          <p:cNvPr id="5" name="Footer Placeholder 4">
            <a:extLst>
              <a:ext uri="{FF2B5EF4-FFF2-40B4-BE49-F238E27FC236}">
                <a16:creationId xmlns:a16="http://schemas.microsoft.com/office/drawing/2014/main" id="{E73C823E-69A8-A4BE-E2AE-05B76DBF6B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40D7F4-0BDA-E64F-8222-7B4050D3F430}"/>
              </a:ext>
            </a:extLst>
          </p:cNvPr>
          <p:cNvSpPr>
            <a:spLocks noGrp="1"/>
          </p:cNvSpPr>
          <p:nvPr>
            <p:ph type="sldNum" sz="quarter" idx="12"/>
          </p:nvPr>
        </p:nvSpPr>
        <p:spPr/>
        <p:txBody>
          <a:bodyPr/>
          <a:lstStyle/>
          <a:p>
            <a:fld id="{94C91B90-5E0E-2A41-9536-94DE7BBCCBB6}" type="slidenum">
              <a:rPr lang="en-US" smtClean="0"/>
              <a:t>‹#›</a:t>
            </a:fld>
            <a:endParaRPr lang="en-US"/>
          </a:p>
        </p:txBody>
      </p:sp>
    </p:spTree>
    <p:extLst>
      <p:ext uri="{BB962C8B-B14F-4D97-AF65-F5344CB8AC3E}">
        <p14:creationId xmlns:p14="http://schemas.microsoft.com/office/powerpoint/2010/main" val="2729490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8230B-965E-5EBF-4472-E558CCFD63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DEAF8-5D6F-F85E-3399-B11CCF7D13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BDC883-EB1B-ABB0-08C4-1928C9089DDA}"/>
              </a:ext>
            </a:extLst>
          </p:cNvPr>
          <p:cNvSpPr>
            <a:spLocks noGrp="1"/>
          </p:cNvSpPr>
          <p:nvPr>
            <p:ph type="dt" sz="half" idx="10"/>
          </p:nvPr>
        </p:nvSpPr>
        <p:spPr/>
        <p:txBody>
          <a:bodyPr/>
          <a:lstStyle/>
          <a:p>
            <a:fld id="{8A0149C9-4BAC-F44D-BDAC-7C52AE25F568}" type="datetimeFigureOut">
              <a:rPr lang="en-US" smtClean="0"/>
              <a:t>2/8/24</a:t>
            </a:fld>
            <a:endParaRPr lang="en-US"/>
          </a:p>
        </p:txBody>
      </p:sp>
      <p:sp>
        <p:nvSpPr>
          <p:cNvPr id="5" name="Footer Placeholder 4">
            <a:extLst>
              <a:ext uri="{FF2B5EF4-FFF2-40B4-BE49-F238E27FC236}">
                <a16:creationId xmlns:a16="http://schemas.microsoft.com/office/drawing/2014/main" id="{9B769FD8-847E-6AA1-A78A-308643ABB4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E2E9C6-8C4E-81F6-8A57-CCEDD82939B5}"/>
              </a:ext>
            </a:extLst>
          </p:cNvPr>
          <p:cNvSpPr>
            <a:spLocks noGrp="1"/>
          </p:cNvSpPr>
          <p:nvPr>
            <p:ph type="sldNum" sz="quarter" idx="12"/>
          </p:nvPr>
        </p:nvSpPr>
        <p:spPr/>
        <p:txBody>
          <a:bodyPr/>
          <a:lstStyle/>
          <a:p>
            <a:fld id="{94C91B90-5E0E-2A41-9536-94DE7BBCCBB6}" type="slidenum">
              <a:rPr lang="en-US" smtClean="0"/>
              <a:t>‹#›</a:t>
            </a:fld>
            <a:endParaRPr lang="en-US"/>
          </a:p>
        </p:txBody>
      </p:sp>
    </p:spTree>
    <p:extLst>
      <p:ext uri="{BB962C8B-B14F-4D97-AF65-F5344CB8AC3E}">
        <p14:creationId xmlns:p14="http://schemas.microsoft.com/office/powerpoint/2010/main" val="2150132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3822C-D976-4229-6E5F-6BCA8426CB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45C032-01C0-0E37-B3BE-54704F756D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F33E9D-F868-B100-C658-812910777FF0}"/>
              </a:ext>
            </a:extLst>
          </p:cNvPr>
          <p:cNvSpPr>
            <a:spLocks noGrp="1"/>
          </p:cNvSpPr>
          <p:nvPr>
            <p:ph type="dt" sz="half" idx="10"/>
          </p:nvPr>
        </p:nvSpPr>
        <p:spPr/>
        <p:txBody>
          <a:bodyPr/>
          <a:lstStyle/>
          <a:p>
            <a:fld id="{8A0149C9-4BAC-F44D-BDAC-7C52AE25F568}" type="datetimeFigureOut">
              <a:rPr lang="en-US" smtClean="0"/>
              <a:t>2/8/24</a:t>
            </a:fld>
            <a:endParaRPr lang="en-US"/>
          </a:p>
        </p:txBody>
      </p:sp>
      <p:sp>
        <p:nvSpPr>
          <p:cNvPr id="5" name="Footer Placeholder 4">
            <a:extLst>
              <a:ext uri="{FF2B5EF4-FFF2-40B4-BE49-F238E27FC236}">
                <a16:creationId xmlns:a16="http://schemas.microsoft.com/office/drawing/2014/main" id="{AC02221C-8FF3-0586-D808-220D7AD13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062D1B-6211-9581-8DDB-EA5EEA8EE724}"/>
              </a:ext>
            </a:extLst>
          </p:cNvPr>
          <p:cNvSpPr>
            <a:spLocks noGrp="1"/>
          </p:cNvSpPr>
          <p:nvPr>
            <p:ph type="sldNum" sz="quarter" idx="12"/>
          </p:nvPr>
        </p:nvSpPr>
        <p:spPr/>
        <p:txBody>
          <a:bodyPr/>
          <a:lstStyle/>
          <a:p>
            <a:fld id="{94C91B90-5E0E-2A41-9536-94DE7BBCCBB6}" type="slidenum">
              <a:rPr lang="en-US" smtClean="0"/>
              <a:t>‹#›</a:t>
            </a:fld>
            <a:endParaRPr lang="en-US"/>
          </a:p>
        </p:txBody>
      </p:sp>
    </p:spTree>
    <p:extLst>
      <p:ext uri="{BB962C8B-B14F-4D97-AF65-F5344CB8AC3E}">
        <p14:creationId xmlns:p14="http://schemas.microsoft.com/office/powerpoint/2010/main" val="750725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38C52-F405-639F-DC74-5AE7D2769B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6DF509-CFE3-D5F6-9F5C-0F87EFAA04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E98EDD-CE35-A576-6C63-C8B61E81CC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EB93E7-9819-C2ED-BC04-97177E9A07EA}"/>
              </a:ext>
            </a:extLst>
          </p:cNvPr>
          <p:cNvSpPr>
            <a:spLocks noGrp="1"/>
          </p:cNvSpPr>
          <p:nvPr>
            <p:ph type="dt" sz="half" idx="10"/>
          </p:nvPr>
        </p:nvSpPr>
        <p:spPr/>
        <p:txBody>
          <a:bodyPr/>
          <a:lstStyle/>
          <a:p>
            <a:fld id="{8A0149C9-4BAC-F44D-BDAC-7C52AE25F568}" type="datetimeFigureOut">
              <a:rPr lang="en-US" smtClean="0"/>
              <a:t>2/8/24</a:t>
            </a:fld>
            <a:endParaRPr lang="en-US"/>
          </a:p>
        </p:txBody>
      </p:sp>
      <p:sp>
        <p:nvSpPr>
          <p:cNvPr id="6" name="Footer Placeholder 5">
            <a:extLst>
              <a:ext uri="{FF2B5EF4-FFF2-40B4-BE49-F238E27FC236}">
                <a16:creationId xmlns:a16="http://schemas.microsoft.com/office/drawing/2014/main" id="{CE113151-CC51-8576-119D-05333B6246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3DDC0D-5EFF-9551-27CE-74C8EEEAFEED}"/>
              </a:ext>
            </a:extLst>
          </p:cNvPr>
          <p:cNvSpPr>
            <a:spLocks noGrp="1"/>
          </p:cNvSpPr>
          <p:nvPr>
            <p:ph type="sldNum" sz="quarter" idx="12"/>
          </p:nvPr>
        </p:nvSpPr>
        <p:spPr/>
        <p:txBody>
          <a:bodyPr/>
          <a:lstStyle/>
          <a:p>
            <a:fld id="{94C91B90-5E0E-2A41-9536-94DE7BBCCBB6}" type="slidenum">
              <a:rPr lang="en-US" smtClean="0"/>
              <a:t>‹#›</a:t>
            </a:fld>
            <a:endParaRPr lang="en-US"/>
          </a:p>
        </p:txBody>
      </p:sp>
    </p:spTree>
    <p:extLst>
      <p:ext uri="{BB962C8B-B14F-4D97-AF65-F5344CB8AC3E}">
        <p14:creationId xmlns:p14="http://schemas.microsoft.com/office/powerpoint/2010/main" val="2290309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98204-AE12-100A-9BC3-66AC4110B1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68C499-C621-5D27-E9BC-61D3A2F34D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7BAB44-E48C-36BD-CE4B-1362F266A6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931439-2470-F79A-E1B1-3F578BC319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741B03-720A-CF89-FC3C-E4F9F617F5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26059B-071D-2268-9730-B501A50596F4}"/>
              </a:ext>
            </a:extLst>
          </p:cNvPr>
          <p:cNvSpPr>
            <a:spLocks noGrp="1"/>
          </p:cNvSpPr>
          <p:nvPr>
            <p:ph type="dt" sz="half" idx="10"/>
          </p:nvPr>
        </p:nvSpPr>
        <p:spPr/>
        <p:txBody>
          <a:bodyPr/>
          <a:lstStyle/>
          <a:p>
            <a:fld id="{8A0149C9-4BAC-F44D-BDAC-7C52AE25F568}" type="datetimeFigureOut">
              <a:rPr lang="en-US" smtClean="0"/>
              <a:t>2/8/24</a:t>
            </a:fld>
            <a:endParaRPr lang="en-US"/>
          </a:p>
        </p:txBody>
      </p:sp>
      <p:sp>
        <p:nvSpPr>
          <p:cNvPr id="8" name="Footer Placeholder 7">
            <a:extLst>
              <a:ext uri="{FF2B5EF4-FFF2-40B4-BE49-F238E27FC236}">
                <a16:creationId xmlns:a16="http://schemas.microsoft.com/office/drawing/2014/main" id="{76216EB0-6634-D59C-9B66-68A4FB6348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5DC5BB-748D-4251-AA65-FB72691D9D07}"/>
              </a:ext>
            </a:extLst>
          </p:cNvPr>
          <p:cNvSpPr>
            <a:spLocks noGrp="1"/>
          </p:cNvSpPr>
          <p:nvPr>
            <p:ph type="sldNum" sz="quarter" idx="12"/>
          </p:nvPr>
        </p:nvSpPr>
        <p:spPr/>
        <p:txBody>
          <a:bodyPr/>
          <a:lstStyle/>
          <a:p>
            <a:fld id="{94C91B90-5E0E-2A41-9536-94DE7BBCCBB6}" type="slidenum">
              <a:rPr lang="en-US" smtClean="0"/>
              <a:t>‹#›</a:t>
            </a:fld>
            <a:endParaRPr lang="en-US"/>
          </a:p>
        </p:txBody>
      </p:sp>
    </p:spTree>
    <p:extLst>
      <p:ext uri="{BB962C8B-B14F-4D97-AF65-F5344CB8AC3E}">
        <p14:creationId xmlns:p14="http://schemas.microsoft.com/office/powerpoint/2010/main" val="2351406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702C2-233B-1F06-3CEA-94B62C00FA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8ECA6C-917B-9A24-6634-C8A8C5289F74}"/>
              </a:ext>
            </a:extLst>
          </p:cNvPr>
          <p:cNvSpPr>
            <a:spLocks noGrp="1"/>
          </p:cNvSpPr>
          <p:nvPr>
            <p:ph type="dt" sz="half" idx="10"/>
          </p:nvPr>
        </p:nvSpPr>
        <p:spPr/>
        <p:txBody>
          <a:bodyPr/>
          <a:lstStyle/>
          <a:p>
            <a:fld id="{8A0149C9-4BAC-F44D-BDAC-7C52AE25F568}" type="datetimeFigureOut">
              <a:rPr lang="en-US" smtClean="0"/>
              <a:t>2/8/24</a:t>
            </a:fld>
            <a:endParaRPr lang="en-US"/>
          </a:p>
        </p:txBody>
      </p:sp>
      <p:sp>
        <p:nvSpPr>
          <p:cNvPr id="4" name="Footer Placeholder 3">
            <a:extLst>
              <a:ext uri="{FF2B5EF4-FFF2-40B4-BE49-F238E27FC236}">
                <a16:creationId xmlns:a16="http://schemas.microsoft.com/office/drawing/2014/main" id="{D1908C41-D867-0795-EFBD-0E967204AD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092438-BD23-74FB-79BE-491947712E5A}"/>
              </a:ext>
            </a:extLst>
          </p:cNvPr>
          <p:cNvSpPr>
            <a:spLocks noGrp="1"/>
          </p:cNvSpPr>
          <p:nvPr>
            <p:ph type="sldNum" sz="quarter" idx="12"/>
          </p:nvPr>
        </p:nvSpPr>
        <p:spPr/>
        <p:txBody>
          <a:bodyPr/>
          <a:lstStyle/>
          <a:p>
            <a:fld id="{94C91B90-5E0E-2A41-9536-94DE7BBCCBB6}" type="slidenum">
              <a:rPr lang="en-US" smtClean="0"/>
              <a:t>‹#›</a:t>
            </a:fld>
            <a:endParaRPr lang="en-US"/>
          </a:p>
        </p:txBody>
      </p:sp>
    </p:spTree>
    <p:extLst>
      <p:ext uri="{BB962C8B-B14F-4D97-AF65-F5344CB8AC3E}">
        <p14:creationId xmlns:p14="http://schemas.microsoft.com/office/powerpoint/2010/main" val="3319674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1D664D-2C6E-75FF-2869-16AB73813510}"/>
              </a:ext>
            </a:extLst>
          </p:cNvPr>
          <p:cNvSpPr>
            <a:spLocks noGrp="1"/>
          </p:cNvSpPr>
          <p:nvPr>
            <p:ph type="dt" sz="half" idx="10"/>
          </p:nvPr>
        </p:nvSpPr>
        <p:spPr/>
        <p:txBody>
          <a:bodyPr/>
          <a:lstStyle/>
          <a:p>
            <a:fld id="{8A0149C9-4BAC-F44D-BDAC-7C52AE25F568}" type="datetimeFigureOut">
              <a:rPr lang="en-US" smtClean="0"/>
              <a:t>2/8/24</a:t>
            </a:fld>
            <a:endParaRPr lang="en-US"/>
          </a:p>
        </p:txBody>
      </p:sp>
      <p:sp>
        <p:nvSpPr>
          <p:cNvPr id="3" name="Footer Placeholder 2">
            <a:extLst>
              <a:ext uri="{FF2B5EF4-FFF2-40B4-BE49-F238E27FC236}">
                <a16:creationId xmlns:a16="http://schemas.microsoft.com/office/drawing/2014/main" id="{1B5FDB7B-15E8-A222-443D-BCDF9B7DF1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449767-3798-D2D2-5086-5C76B13B69DD}"/>
              </a:ext>
            </a:extLst>
          </p:cNvPr>
          <p:cNvSpPr>
            <a:spLocks noGrp="1"/>
          </p:cNvSpPr>
          <p:nvPr>
            <p:ph type="sldNum" sz="quarter" idx="12"/>
          </p:nvPr>
        </p:nvSpPr>
        <p:spPr/>
        <p:txBody>
          <a:bodyPr/>
          <a:lstStyle/>
          <a:p>
            <a:fld id="{94C91B90-5E0E-2A41-9536-94DE7BBCCBB6}" type="slidenum">
              <a:rPr lang="en-US" smtClean="0"/>
              <a:t>‹#›</a:t>
            </a:fld>
            <a:endParaRPr lang="en-US"/>
          </a:p>
        </p:txBody>
      </p:sp>
    </p:spTree>
    <p:extLst>
      <p:ext uri="{BB962C8B-B14F-4D97-AF65-F5344CB8AC3E}">
        <p14:creationId xmlns:p14="http://schemas.microsoft.com/office/powerpoint/2010/main" val="1374695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58413-851C-885B-728D-12542FC0CD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CBF3C7-1F83-EFB1-B688-FFCB24FCD4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F4AFA5-B484-98CB-7AD6-FE83C20A93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23DD57-2C73-9C73-7AD9-28060D5B0826}"/>
              </a:ext>
            </a:extLst>
          </p:cNvPr>
          <p:cNvSpPr>
            <a:spLocks noGrp="1"/>
          </p:cNvSpPr>
          <p:nvPr>
            <p:ph type="dt" sz="half" idx="10"/>
          </p:nvPr>
        </p:nvSpPr>
        <p:spPr/>
        <p:txBody>
          <a:bodyPr/>
          <a:lstStyle/>
          <a:p>
            <a:fld id="{8A0149C9-4BAC-F44D-BDAC-7C52AE25F568}" type="datetimeFigureOut">
              <a:rPr lang="en-US" smtClean="0"/>
              <a:t>2/8/24</a:t>
            </a:fld>
            <a:endParaRPr lang="en-US"/>
          </a:p>
        </p:txBody>
      </p:sp>
      <p:sp>
        <p:nvSpPr>
          <p:cNvPr id="6" name="Footer Placeholder 5">
            <a:extLst>
              <a:ext uri="{FF2B5EF4-FFF2-40B4-BE49-F238E27FC236}">
                <a16:creationId xmlns:a16="http://schemas.microsoft.com/office/drawing/2014/main" id="{B213912A-3E86-7908-413A-B1CB30CDC7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658AE0-CE81-4DE1-A077-5959EAE870A8}"/>
              </a:ext>
            </a:extLst>
          </p:cNvPr>
          <p:cNvSpPr>
            <a:spLocks noGrp="1"/>
          </p:cNvSpPr>
          <p:nvPr>
            <p:ph type="sldNum" sz="quarter" idx="12"/>
          </p:nvPr>
        </p:nvSpPr>
        <p:spPr/>
        <p:txBody>
          <a:bodyPr/>
          <a:lstStyle/>
          <a:p>
            <a:fld id="{94C91B90-5E0E-2A41-9536-94DE7BBCCBB6}" type="slidenum">
              <a:rPr lang="en-US" smtClean="0"/>
              <a:t>‹#›</a:t>
            </a:fld>
            <a:endParaRPr lang="en-US"/>
          </a:p>
        </p:txBody>
      </p:sp>
    </p:spTree>
    <p:extLst>
      <p:ext uri="{BB962C8B-B14F-4D97-AF65-F5344CB8AC3E}">
        <p14:creationId xmlns:p14="http://schemas.microsoft.com/office/powerpoint/2010/main" val="903738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4EAB9-9F07-ACDB-8EC5-2752CABF55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AD3DB0-D391-B0FA-2B8B-55CA771537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19221F-86F3-BBD8-7B4B-90FFA5807C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E76CC2-DE62-F66D-0EED-F8748E63CC14}"/>
              </a:ext>
            </a:extLst>
          </p:cNvPr>
          <p:cNvSpPr>
            <a:spLocks noGrp="1"/>
          </p:cNvSpPr>
          <p:nvPr>
            <p:ph type="dt" sz="half" idx="10"/>
          </p:nvPr>
        </p:nvSpPr>
        <p:spPr/>
        <p:txBody>
          <a:bodyPr/>
          <a:lstStyle/>
          <a:p>
            <a:fld id="{8A0149C9-4BAC-F44D-BDAC-7C52AE25F568}" type="datetimeFigureOut">
              <a:rPr lang="en-US" smtClean="0"/>
              <a:t>2/8/24</a:t>
            </a:fld>
            <a:endParaRPr lang="en-US"/>
          </a:p>
        </p:txBody>
      </p:sp>
      <p:sp>
        <p:nvSpPr>
          <p:cNvPr id="6" name="Footer Placeholder 5">
            <a:extLst>
              <a:ext uri="{FF2B5EF4-FFF2-40B4-BE49-F238E27FC236}">
                <a16:creationId xmlns:a16="http://schemas.microsoft.com/office/drawing/2014/main" id="{F19D0332-1F1F-5186-ED1B-850B946356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B2A370-4B97-C2E3-D4A1-A1ED749E36D7}"/>
              </a:ext>
            </a:extLst>
          </p:cNvPr>
          <p:cNvSpPr>
            <a:spLocks noGrp="1"/>
          </p:cNvSpPr>
          <p:nvPr>
            <p:ph type="sldNum" sz="quarter" idx="12"/>
          </p:nvPr>
        </p:nvSpPr>
        <p:spPr/>
        <p:txBody>
          <a:bodyPr/>
          <a:lstStyle/>
          <a:p>
            <a:fld id="{94C91B90-5E0E-2A41-9536-94DE7BBCCBB6}" type="slidenum">
              <a:rPr lang="en-US" smtClean="0"/>
              <a:t>‹#›</a:t>
            </a:fld>
            <a:endParaRPr lang="en-US"/>
          </a:p>
        </p:txBody>
      </p:sp>
    </p:spTree>
    <p:extLst>
      <p:ext uri="{BB962C8B-B14F-4D97-AF65-F5344CB8AC3E}">
        <p14:creationId xmlns:p14="http://schemas.microsoft.com/office/powerpoint/2010/main" val="626803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338EF0-9B6E-DA10-FAF4-EF8915EC46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69C7B6-E3FA-4542-2D71-A93EF39F3D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AF5260-7E1E-3C2F-7C9C-35E9E8E648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0149C9-4BAC-F44D-BDAC-7C52AE25F568}" type="datetimeFigureOut">
              <a:rPr lang="en-US" smtClean="0"/>
              <a:t>2/8/24</a:t>
            </a:fld>
            <a:endParaRPr lang="en-US"/>
          </a:p>
        </p:txBody>
      </p:sp>
      <p:sp>
        <p:nvSpPr>
          <p:cNvPr id="5" name="Footer Placeholder 4">
            <a:extLst>
              <a:ext uri="{FF2B5EF4-FFF2-40B4-BE49-F238E27FC236}">
                <a16:creationId xmlns:a16="http://schemas.microsoft.com/office/drawing/2014/main" id="{B65A10FE-4850-96C2-0BB7-4D9E56A8B3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7961B6-EC56-B0A8-A742-B2F69B4C48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C91B90-5E0E-2A41-9536-94DE7BBCCBB6}" type="slidenum">
              <a:rPr lang="en-US" smtClean="0"/>
              <a:t>‹#›</a:t>
            </a:fld>
            <a:endParaRPr lang="en-US"/>
          </a:p>
        </p:txBody>
      </p:sp>
    </p:spTree>
    <p:extLst>
      <p:ext uri="{BB962C8B-B14F-4D97-AF65-F5344CB8AC3E}">
        <p14:creationId xmlns:p14="http://schemas.microsoft.com/office/powerpoint/2010/main" val="2682333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2D88D-FE01-2773-F5BE-DF86024EC73E}"/>
              </a:ext>
            </a:extLst>
          </p:cNvPr>
          <p:cNvSpPr>
            <a:spLocks noGrp="1"/>
          </p:cNvSpPr>
          <p:nvPr>
            <p:ph type="ctrTitle"/>
          </p:nvPr>
        </p:nvSpPr>
        <p:spPr/>
        <p:txBody>
          <a:bodyPr>
            <a:normAutofit fontScale="90000"/>
          </a:bodyPr>
          <a:lstStyle/>
          <a:p>
            <a:r>
              <a:rPr lang="en-US" sz="6000" b="1" i="1" dirty="0">
                <a:effectLst/>
                <a:latin typeface="Calibri" panose="020F0502020204030204" pitchFamily="34" charset="0"/>
                <a:ea typeface="Calibri" panose="020F0502020204030204" pitchFamily="34" charset="0"/>
                <a:cs typeface="Times New Roman" panose="02020603050405020304" pitchFamily="18" charset="0"/>
              </a:rPr>
              <a:t>Spatial Analyses of Child Maltreatment Allegations </a:t>
            </a:r>
            <a:br>
              <a:rPr lang="en-US" sz="6000" b="1" i="1" dirty="0">
                <a:effectLst/>
                <a:latin typeface="Calibri" panose="020F0502020204030204" pitchFamily="34" charset="0"/>
                <a:ea typeface="Calibri" panose="020F0502020204030204" pitchFamily="34" charset="0"/>
                <a:cs typeface="Times New Roman" panose="02020603050405020304" pitchFamily="18" charset="0"/>
              </a:rPr>
            </a:br>
            <a:r>
              <a:rPr lang="en-US" sz="6000" b="1" i="1" dirty="0">
                <a:effectLst/>
                <a:latin typeface="Calibri" panose="020F0502020204030204" pitchFamily="34" charset="0"/>
                <a:ea typeface="Calibri" panose="020F0502020204030204" pitchFamily="34" charset="0"/>
                <a:cs typeface="Times New Roman" panose="02020603050405020304" pitchFamily="18" charset="0"/>
              </a:rPr>
              <a:t>during COVID-19 of 2020</a:t>
            </a:r>
            <a:endParaRPr lang="en-US" dirty="0"/>
          </a:p>
        </p:txBody>
      </p:sp>
      <p:sp>
        <p:nvSpPr>
          <p:cNvPr id="3" name="Subtitle 2">
            <a:extLst>
              <a:ext uri="{FF2B5EF4-FFF2-40B4-BE49-F238E27FC236}">
                <a16:creationId xmlns:a16="http://schemas.microsoft.com/office/drawing/2014/main" id="{6D07B52D-E057-C6C7-09E7-4C401F9D7ED4}"/>
              </a:ext>
            </a:extLst>
          </p:cNvPr>
          <p:cNvSpPr>
            <a:spLocks noGrp="1"/>
          </p:cNvSpPr>
          <p:nvPr>
            <p:ph type="subTitle" idx="1"/>
          </p:nvPr>
        </p:nvSpPr>
        <p:spPr/>
        <p:txBody>
          <a:bodyPr/>
          <a:lstStyle/>
          <a:p>
            <a:r>
              <a:rPr lang="en-US" dirty="0"/>
              <a:t>Presenter: Vicky Albert</a:t>
            </a:r>
          </a:p>
          <a:p>
            <a:r>
              <a:rPr lang="en-US" dirty="0"/>
              <a:t>Discussant: Annie Hsu</a:t>
            </a:r>
          </a:p>
        </p:txBody>
      </p:sp>
    </p:spTree>
    <p:extLst>
      <p:ext uri="{BB962C8B-B14F-4D97-AF65-F5344CB8AC3E}">
        <p14:creationId xmlns:p14="http://schemas.microsoft.com/office/powerpoint/2010/main" val="4185970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A303-5D0A-318F-31A9-7DC2F5ADA383}"/>
              </a:ext>
            </a:extLst>
          </p:cNvPr>
          <p:cNvSpPr>
            <a:spLocks noGrp="1"/>
          </p:cNvSpPr>
          <p:nvPr>
            <p:ph type="title"/>
          </p:nvPr>
        </p:nvSpPr>
        <p:spPr>
          <a:xfrm>
            <a:off x="838200" y="31412"/>
            <a:ext cx="10515600" cy="1325563"/>
          </a:xfrm>
        </p:spPr>
        <p:txBody>
          <a:bodyPr/>
          <a:lstStyle/>
          <a:p>
            <a:r>
              <a:rPr lang="en-US" dirty="0"/>
              <a:t>Summary</a:t>
            </a:r>
          </a:p>
        </p:txBody>
      </p:sp>
      <p:sp>
        <p:nvSpPr>
          <p:cNvPr id="3" name="Content Placeholder 2">
            <a:extLst>
              <a:ext uri="{FF2B5EF4-FFF2-40B4-BE49-F238E27FC236}">
                <a16:creationId xmlns:a16="http://schemas.microsoft.com/office/drawing/2014/main" id="{10BABF6A-D307-56B3-073E-C845704B525D}"/>
              </a:ext>
            </a:extLst>
          </p:cNvPr>
          <p:cNvSpPr>
            <a:spLocks noGrp="1"/>
          </p:cNvSpPr>
          <p:nvPr>
            <p:ph idx="1"/>
          </p:nvPr>
        </p:nvSpPr>
        <p:spPr>
          <a:xfrm>
            <a:off x="838200" y="1134543"/>
            <a:ext cx="10515600" cy="5032375"/>
          </a:xfrm>
        </p:spPr>
        <p:txBody>
          <a:bodyPr/>
          <a:lstStyle/>
          <a:p>
            <a:r>
              <a:rPr lang="en-US" dirty="0"/>
              <a:t>Research question: </a:t>
            </a:r>
          </a:p>
          <a:p>
            <a:pPr lvl="1"/>
            <a:r>
              <a:rPr lang="en-US" dirty="0"/>
              <a:t>What were the spatial patterns of distribution for increasing unemployment rates?</a:t>
            </a:r>
          </a:p>
          <a:p>
            <a:pPr lvl="1"/>
            <a:r>
              <a:rPr lang="en-US" dirty="0"/>
              <a:t>How do the spatial patterns of shifts in allegations of child neglect compare to those of child physical abuse allegations?</a:t>
            </a:r>
          </a:p>
          <a:p>
            <a:pPr lvl="1"/>
            <a:r>
              <a:rPr lang="en-US" dirty="0"/>
              <a:t>What was the correlation between alterations in child maltreatment and shifts in the economy or school closures?</a:t>
            </a:r>
          </a:p>
          <a:p>
            <a:r>
              <a:rPr lang="en-US" dirty="0"/>
              <a:t>Hypothesis: given an economic downturn and school closures, one would anticipate a rise in child maltreatment allegations</a:t>
            </a:r>
          </a:p>
        </p:txBody>
      </p:sp>
      <p:sp>
        <p:nvSpPr>
          <p:cNvPr id="9" name="TextBox 8">
            <a:extLst>
              <a:ext uri="{FF2B5EF4-FFF2-40B4-BE49-F238E27FC236}">
                <a16:creationId xmlns:a16="http://schemas.microsoft.com/office/drawing/2014/main" id="{DD2806A9-758B-0CE8-3484-B9F6F6ECEB31}"/>
              </a:ext>
            </a:extLst>
          </p:cNvPr>
          <p:cNvSpPr txBox="1"/>
          <p:nvPr/>
        </p:nvSpPr>
        <p:spPr>
          <a:xfrm>
            <a:off x="3091247" y="4654582"/>
            <a:ext cx="6749143" cy="215569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
        <p:nvSpPr>
          <p:cNvPr id="4" name="TextBox 3">
            <a:extLst>
              <a:ext uri="{FF2B5EF4-FFF2-40B4-BE49-F238E27FC236}">
                <a16:creationId xmlns:a16="http://schemas.microsoft.com/office/drawing/2014/main" id="{A7D4C11D-069F-60E1-609E-BAC25F587269}"/>
              </a:ext>
            </a:extLst>
          </p:cNvPr>
          <p:cNvSpPr txBox="1"/>
          <p:nvPr/>
        </p:nvSpPr>
        <p:spPr>
          <a:xfrm>
            <a:off x="3735738" y="4831652"/>
            <a:ext cx="4459265" cy="369332"/>
          </a:xfrm>
          <a:prstGeom prst="rect">
            <a:avLst/>
          </a:prstGeom>
          <a:noFill/>
        </p:spPr>
        <p:txBody>
          <a:bodyPr wrap="square" rtlCol="0">
            <a:spAutoFit/>
          </a:bodyPr>
          <a:lstStyle/>
          <a:p>
            <a:pPr algn="ctr"/>
            <a:r>
              <a:rPr lang="en-US" b="1" dirty="0"/>
              <a:t>Spatial Analyses </a:t>
            </a:r>
          </a:p>
        </p:txBody>
      </p:sp>
      <p:sp>
        <p:nvSpPr>
          <p:cNvPr id="5" name="TextBox 4">
            <a:extLst>
              <a:ext uri="{FF2B5EF4-FFF2-40B4-BE49-F238E27FC236}">
                <a16:creationId xmlns:a16="http://schemas.microsoft.com/office/drawing/2014/main" id="{1CEFB25A-623E-26FC-288A-BD143CC5A4A6}"/>
              </a:ext>
            </a:extLst>
          </p:cNvPr>
          <p:cNvSpPr txBox="1"/>
          <p:nvPr/>
        </p:nvSpPr>
        <p:spPr>
          <a:xfrm>
            <a:off x="3735738" y="6372886"/>
            <a:ext cx="4370522" cy="369332"/>
          </a:xfrm>
          <a:prstGeom prst="rect">
            <a:avLst/>
          </a:prstGeom>
          <a:noFill/>
        </p:spPr>
        <p:txBody>
          <a:bodyPr wrap="square" rtlCol="0">
            <a:spAutoFit/>
          </a:bodyPr>
          <a:lstStyle/>
          <a:p>
            <a:pPr algn="ctr"/>
            <a:r>
              <a:rPr lang="en-US" b="1" dirty="0"/>
              <a:t>Covid-19 Pandemic</a:t>
            </a:r>
          </a:p>
        </p:txBody>
      </p:sp>
      <p:sp>
        <p:nvSpPr>
          <p:cNvPr id="6" name="TextBox 5">
            <a:extLst>
              <a:ext uri="{FF2B5EF4-FFF2-40B4-BE49-F238E27FC236}">
                <a16:creationId xmlns:a16="http://schemas.microsoft.com/office/drawing/2014/main" id="{6A5DD68E-D5A7-9DCE-1CEA-058D39D47312}"/>
              </a:ext>
            </a:extLst>
          </p:cNvPr>
          <p:cNvSpPr txBox="1"/>
          <p:nvPr/>
        </p:nvSpPr>
        <p:spPr>
          <a:xfrm>
            <a:off x="3538293" y="5453118"/>
            <a:ext cx="16428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Job losses</a:t>
            </a:r>
          </a:p>
          <a:p>
            <a:r>
              <a:rPr lang="en-US" dirty="0"/>
              <a:t>School closures</a:t>
            </a:r>
          </a:p>
        </p:txBody>
      </p:sp>
      <p:sp>
        <p:nvSpPr>
          <p:cNvPr id="7" name="TextBox 6">
            <a:extLst>
              <a:ext uri="{FF2B5EF4-FFF2-40B4-BE49-F238E27FC236}">
                <a16:creationId xmlns:a16="http://schemas.microsoft.com/office/drawing/2014/main" id="{F86C3F31-4E9A-6607-B7B3-C5B07D0323B8}"/>
              </a:ext>
            </a:extLst>
          </p:cNvPr>
          <p:cNvSpPr txBox="1"/>
          <p:nvPr/>
        </p:nvSpPr>
        <p:spPr>
          <a:xfrm>
            <a:off x="6563896" y="5591619"/>
            <a:ext cx="307084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Child maltreatment allegations</a:t>
            </a:r>
          </a:p>
        </p:txBody>
      </p:sp>
      <p:sp>
        <p:nvSpPr>
          <p:cNvPr id="8" name="Right Arrow 7">
            <a:extLst>
              <a:ext uri="{FF2B5EF4-FFF2-40B4-BE49-F238E27FC236}">
                <a16:creationId xmlns:a16="http://schemas.microsoft.com/office/drawing/2014/main" id="{70CE6A80-9EED-6969-52C1-5E781177C709}"/>
              </a:ext>
            </a:extLst>
          </p:cNvPr>
          <p:cNvSpPr/>
          <p:nvPr/>
        </p:nvSpPr>
        <p:spPr>
          <a:xfrm>
            <a:off x="5491505" y="5669633"/>
            <a:ext cx="762000" cy="213303"/>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91705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14C1E-BAC4-43AC-4917-1314B35EC8CB}"/>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E3C63077-6FE1-0A4D-BDB5-73210E152E58}"/>
              </a:ext>
            </a:extLst>
          </p:cNvPr>
          <p:cNvSpPr>
            <a:spLocks noGrp="1"/>
          </p:cNvSpPr>
          <p:nvPr>
            <p:ph idx="1"/>
          </p:nvPr>
        </p:nvSpPr>
        <p:spPr/>
        <p:txBody>
          <a:bodyPr/>
          <a:lstStyle/>
          <a:p>
            <a:r>
              <a:rPr lang="en-US" dirty="0"/>
              <a:t>Child neglect allegation decreased in most states (not WA and IA)</a:t>
            </a:r>
          </a:p>
        </p:txBody>
      </p:sp>
      <p:pic>
        <p:nvPicPr>
          <p:cNvPr id="4" name="Content Placeholder 3">
            <a:extLst>
              <a:ext uri="{FF2B5EF4-FFF2-40B4-BE49-F238E27FC236}">
                <a16:creationId xmlns:a16="http://schemas.microsoft.com/office/drawing/2014/main" id="{61DAED75-856B-B445-8C5B-ABBF7EB6852C}"/>
              </a:ext>
            </a:extLst>
          </p:cNvPr>
          <p:cNvPicPr>
            <a:picLocks noChangeAspect="1"/>
          </p:cNvPicPr>
          <p:nvPr/>
        </p:nvPicPr>
        <p:blipFill rotWithShape="1">
          <a:blip r:embed="rId2"/>
          <a:srcRect t="4130" b="2618"/>
          <a:stretch/>
        </p:blipFill>
        <p:spPr bwMode="auto">
          <a:xfrm>
            <a:off x="1623461" y="2449151"/>
            <a:ext cx="8229600" cy="4316774"/>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16406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14C1E-BAC4-43AC-4917-1314B35EC8CB}"/>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E3C63077-6FE1-0A4D-BDB5-73210E152E58}"/>
              </a:ext>
            </a:extLst>
          </p:cNvPr>
          <p:cNvSpPr>
            <a:spLocks noGrp="1"/>
          </p:cNvSpPr>
          <p:nvPr>
            <p:ph idx="1"/>
          </p:nvPr>
        </p:nvSpPr>
        <p:spPr/>
        <p:txBody>
          <a:bodyPr/>
          <a:lstStyle/>
          <a:p>
            <a:r>
              <a:rPr lang="en-US" dirty="0"/>
              <a:t>Child physical abuse allegation decreased in most states</a:t>
            </a:r>
          </a:p>
        </p:txBody>
      </p:sp>
      <p:pic>
        <p:nvPicPr>
          <p:cNvPr id="5" name="Content Placeholder 3">
            <a:extLst>
              <a:ext uri="{FF2B5EF4-FFF2-40B4-BE49-F238E27FC236}">
                <a16:creationId xmlns:a16="http://schemas.microsoft.com/office/drawing/2014/main" id="{5135A29C-E695-1CFD-26CE-1F72CCE45254}"/>
              </a:ext>
            </a:extLst>
          </p:cNvPr>
          <p:cNvPicPr>
            <a:picLocks/>
          </p:cNvPicPr>
          <p:nvPr/>
        </p:nvPicPr>
        <p:blipFill rotWithShape="1">
          <a:blip r:embed="rId2" cstate="print">
            <a:extLst>
              <a:ext uri="{28A0092B-C50C-407E-A947-70E740481C1C}">
                <a14:useLocalDpi xmlns:a14="http://schemas.microsoft.com/office/drawing/2010/main" val="0"/>
              </a:ext>
            </a:extLst>
          </a:blip>
          <a:srcRect t="4199" b="2987"/>
          <a:stretch/>
        </p:blipFill>
        <p:spPr bwMode="auto">
          <a:xfrm>
            <a:off x="1371601" y="2383979"/>
            <a:ext cx="8229600" cy="4288536"/>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84828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D37CC-2D3B-2CBB-D337-5A2DCF806F77}"/>
              </a:ext>
            </a:extLst>
          </p:cNvPr>
          <p:cNvSpPr>
            <a:spLocks noGrp="1"/>
          </p:cNvSpPr>
          <p:nvPr>
            <p:ph type="title"/>
          </p:nvPr>
        </p:nvSpPr>
        <p:spPr>
          <a:xfrm>
            <a:off x="838200" y="-39743"/>
            <a:ext cx="10515600" cy="1325563"/>
          </a:xfrm>
        </p:spPr>
        <p:txBody>
          <a:bodyPr/>
          <a:lstStyle/>
          <a:p>
            <a:r>
              <a:rPr lang="en-US" dirty="0"/>
              <a:t>Might be interested to consider…</a:t>
            </a:r>
          </a:p>
        </p:txBody>
      </p:sp>
      <p:sp>
        <p:nvSpPr>
          <p:cNvPr id="3" name="Content Placeholder 2">
            <a:extLst>
              <a:ext uri="{FF2B5EF4-FFF2-40B4-BE49-F238E27FC236}">
                <a16:creationId xmlns:a16="http://schemas.microsoft.com/office/drawing/2014/main" id="{66542171-1C70-51CF-D906-0017B05376F7}"/>
              </a:ext>
            </a:extLst>
          </p:cNvPr>
          <p:cNvSpPr>
            <a:spLocks noGrp="1"/>
          </p:cNvSpPr>
          <p:nvPr>
            <p:ph idx="1"/>
          </p:nvPr>
        </p:nvSpPr>
        <p:spPr>
          <a:xfrm>
            <a:off x="838200" y="1066800"/>
            <a:ext cx="10515600" cy="5110163"/>
          </a:xfrm>
        </p:spPr>
        <p:txBody>
          <a:bodyPr/>
          <a:lstStyle/>
          <a:p>
            <a:r>
              <a:rPr lang="en-US" dirty="0"/>
              <a:t>1. Stay at home time: </a:t>
            </a:r>
          </a:p>
          <a:p>
            <a:pPr lvl="1"/>
            <a:r>
              <a:rPr lang="en-US" sz="2000" dirty="0"/>
              <a:t>Compared to regions with lower rates of staying at home, children residing in areas with higher rates of staying at home were more likely to be both reported for and confirmed as victims of maltreatment, especially neglect (Bullinger et al., 2021)</a:t>
            </a:r>
          </a:p>
          <a:p>
            <a:r>
              <a:rPr lang="en-US" dirty="0"/>
              <a:t>2. Reopen policy: </a:t>
            </a:r>
            <a:br>
              <a:rPr lang="en-US" dirty="0">
                <a:latin typeface="Cambria" panose="02040503050406030204" pitchFamily="18" charset="0"/>
              </a:rPr>
            </a:br>
            <a:endParaRPr lang="en-US" dirty="0"/>
          </a:p>
        </p:txBody>
      </p:sp>
      <p:pic>
        <p:nvPicPr>
          <p:cNvPr id="5" name="Picture 4">
            <a:extLst>
              <a:ext uri="{FF2B5EF4-FFF2-40B4-BE49-F238E27FC236}">
                <a16:creationId xmlns:a16="http://schemas.microsoft.com/office/drawing/2014/main" id="{F491A165-409B-A7FC-05D1-DC06A9C3EA3A}"/>
              </a:ext>
            </a:extLst>
          </p:cNvPr>
          <p:cNvPicPr>
            <a:picLocks noChangeAspect="1"/>
          </p:cNvPicPr>
          <p:nvPr/>
        </p:nvPicPr>
        <p:blipFill>
          <a:blip r:embed="rId3"/>
          <a:stretch>
            <a:fillRect/>
          </a:stretch>
        </p:blipFill>
        <p:spPr>
          <a:xfrm>
            <a:off x="1656343" y="2964874"/>
            <a:ext cx="8037427" cy="3720632"/>
          </a:xfrm>
          <a:prstGeom prst="rect">
            <a:avLst/>
          </a:prstGeom>
        </p:spPr>
      </p:pic>
      <p:sp>
        <p:nvSpPr>
          <p:cNvPr id="6" name="TextBox 5">
            <a:extLst>
              <a:ext uri="{FF2B5EF4-FFF2-40B4-BE49-F238E27FC236}">
                <a16:creationId xmlns:a16="http://schemas.microsoft.com/office/drawing/2014/main" id="{37A2B961-AD42-4600-9A8F-30DFDBFF1D3F}"/>
              </a:ext>
            </a:extLst>
          </p:cNvPr>
          <p:cNvSpPr txBox="1"/>
          <p:nvPr/>
        </p:nvSpPr>
        <p:spPr>
          <a:xfrm>
            <a:off x="6489032" y="6393118"/>
            <a:ext cx="4381520" cy="584775"/>
          </a:xfrm>
          <a:prstGeom prst="rect">
            <a:avLst/>
          </a:prstGeom>
          <a:noFill/>
        </p:spPr>
        <p:txBody>
          <a:bodyPr wrap="none" rtlCol="0">
            <a:spAutoFit/>
          </a:bodyPr>
          <a:lstStyle/>
          <a:p>
            <a:r>
              <a:rPr lang="en-US" sz="1600" dirty="0"/>
              <a:t>(Source: National Academy for State Health Policy)</a:t>
            </a:r>
          </a:p>
          <a:p>
            <a:endParaRPr lang="en-US" sz="1600" dirty="0"/>
          </a:p>
        </p:txBody>
      </p:sp>
    </p:spTree>
    <p:extLst>
      <p:ext uri="{BB962C8B-B14F-4D97-AF65-F5344CB8AC3E}">
        <p14:creationId xmlns:p14="http://schemas.microsoft.com/office/powerpoint/2010/main" val="4278796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D37CC-2D3B-2CBB-D337-5A2DCF806F77}"/>
              </a:ext>
            </a:extLst>
          </p:cNvPr>
          <p:cNvSpPr>
            <a:spLocks noGrp="1"/>
          </p:cNvSpPr>
          <p:nvPr>
            <p:ph type="title"/>
          </p:nvPr>
        </p:nvSpPr>
        <p:spPr>
          <a:xfrm>
            <a:off x="838200" y="-39743"/>
            <a:ext cx="10515600" cy="1325563"/>
          </a:xfrm>
        </p:spPr>
        <p:txBody>
          <a:bodyPr/>
          <a:lstStyle/>
          <a:p>
            <a:r>
              <a:rPr lang="en-US" dirty="0"/>
              <a:t>Might be interested to consider…</a:t>
            </a:r>
          </a:p>
        </p:txBody>
      </p:sp>
      <p:sp>
        <p:nvSpPr>
          <p:cNvPr id="3" name="Content Placeholder 2">
            <a:extLst>
              <a:ext uri="{FF2B5EF4-FFF2-40B4-BE49-F238E27FC236}">
                <a16:creationId xmlns:a16="http://schemas.microsoft.com/office/drawing/2014/main" id="{66542171-1C70-51CF-D906-0017B05376F7}"/>
              </a:ext>
            </a:extLst>
          </p:cNvPr>
          <p:cNvSpPr>
            <a:spLocks noGrp="1"/>
          </p:cNvSpPr>
          <p:nvPr>
            <p:ph idx="1"/>
          </p:nvPr>
        </p:nvSpPr>
        <p:spPr>
          <a:xfrm>
            <a:off x="838200" y="1285820"/>
            <a:ext cx="10515600" cy="4891143"/>
          </a:xfrm>
        </p:spPr>
        <p:txBody>
          <a:bodyPr/>
          <a:lstStyle/>
          <a:p>
            <a:r>
              <a:rPr lang="en-US" dirty="0"/>
              <a:t>3. Child protection policy/service:</a:t>
            </a:r>
          </a:p>
        </p:txBody>
      </p:sp>
      <p:pic>
        <p:nvPicPr>
          <p:cNvPr id="7" name="Picture 6">
            <a:extLst>
              <a:ext uri="{FF2B5EF4-FFF2-40B4-BE49-F238E27FC236}">
                <a16:creationId xmlns:a16="http://schemas.microsoft.com/office/drawing/2014/main" id="{420B530F-5180-93AC-5B24-711D0543CF1A}"/>
              </a:ext>
            </a:extLst>
          </p:cNvPr>
          <p:cNvPicPr>
            <a:picLocks noChangeAspect="1"/>
          </p:cNvPicPr>
          <p:nvPr/>
        </p:nvPicPr>
        <p:blipFill>
          <a:blip r:embed="rId3"/>
          <a:stretch>
            <a:fillRect/>
          </a:stretch>
        </p:blipFill>
        <p:spPr>
          <a:xfrm>
            <a:off x="2920498" y="1821102"/>
            <a:ext cx="6014118" cy="4527950"/>
          </a:xfrm>
          <a:prstGeom prst="rect">
            <a:avLst/>
          </a:prstGeom>
        </p:spPr>
      </p:pic>
      <p:sp>
        <p:nvSpPr>
          <p:cNvPr id="8" name="TextBox 7">
            <a:extLst>
              <a:ext uri="{FF2B5EF4-FFF2-40B4-BE49-F238E27FC236}">
                <a16:creationId xmlns:a16="http://schemas.microsoft.com/office/drawing/2014/main" id="{76D45599-45D9-4C0D-3803-4F3309AB3955}"/>
              </a:ext>
            </a:extLst>
          </p:cNvPr>
          <p:cNvSpPr txBox="1"/>
          <p:nvPr/>
        </p:nvSpPr>
        <p:spPr>
          <a:xfrm>
            <a:off x="6678356" y="6349052"/>
            <a:ext cx="2424703" cy="369332"/>
          </a:xfrm>
          <a:prstGeom prst="rect">
            <a:avLst/>
          </a:prstGeom>
          <a:noFill/>
        </p:spPr>
        <p:txBody>
          <a:bodyPr wrap="none" rtlCol="0">
            <a:spAutoFit/>
          </a:bodyPr>
          <a:lstStyle/>
          <a:p>
            <a:r>
              <a:rPr lang="en-US" dirty="0"/>
              <a:t>Source: Katz et al. 2021</a:t>
            </a:r>
          </a:p>
        </p:txBody>
      </p:sp>
    </p:spTree>
    <p:extLst>
      <p:ext uri="{BB962C8B-B14F-4D97-AF65-F5344CB8AC3E}">
        <p14:creationId xmlns:p14="http://schemas.microsoft.com/office/powerpoint/2010/main" val="4039572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6D231-0584-A63E-EE9D-748DEE9AA978}"/>
              </a:ext>
            </a:extLst>
          </p:cNvPr>
          <p:cNvSpPr>
            <a:spLocks noGrp="1"/>
          </p:cNvSpPr>
          <p:nvPr>
            <p:ph type="title"/>
          </p:nvPr>
        </p:nvSpPr>
        <p:spPr>
          <a:xfrm>
            <a:off x="838200" y="96420"/>
            <a:ext cx="10515600" cy="1325563"/>
          </a:xfrm>
        </p:spPr>
        <p:txBody>
          <a:bodyPr/>
          <a:lstStyle/>
          <a:p>
            <a:r>
              <a:rPr lang="en-US" dirty="0"/>
              <a:t>Might be interested to consider…</a:t>
            </a:r>
          </a:p>
        </p:txBody>
      </p:sp>
      <p:sp>
        <p:nvSpPr>
          <p:cNvPr id="3" name="Content Placeholder 2">
            <a:extLst>
              <a:ext uri="{FF2B5EF4-FFF2-40B4-BE49-F238E27FC236}">
                <a16:creationId xmlns:a16="http://schemas.microsoft.com/office/drawing/2014/main" id="{0821A950-3784-FEF7-26E8-0FD235CC8F68}"/>
              </a:ext>
            </a:extLst>
          </p:cNvPr>
          <p:cNvSpPr>
            <a:spLocks noGrp="1"/>
          </p:cNvSpPr>
          <p:nvPr>
            <p:ph idx="1"/>
          </p:nvPr>
        </p:nvSpPr>
        <p:spPr>
          <a:xfrm>
            <a:off x="838200" y="1515979"/>
            <a:ext cx="10515600" cy="4660984"/>
          </a:xfrm>
        </p:spPr>
        <p:txBody>
          <a:bodyPr/>
          <a:lstStyle/>
          <a:p>
            <a:r>
              <a:rPr lang="en-US" dirty="0"/>
              <a:t>4. Child welfare:  </a:t>
            </a:r>
          </a:p>
          <a:p>
            <a:r>
              <a:rPr lang="en-US" dirty="0"/>
              <a:t>GAO (Government Accountability Office) survey: </a:t>
            </a:r>
          </a:p>
          <a:p>
            <a:pPr lvl="1"/>
            <a:r>
              <a:rPr lang="en-US" dirty="0"/>
              <a:t>Child welfare authorities in 35 states indicated that they had proactively contacted families previously in contact with the agency to offer assistance.</a:t>
            </a:r>
          </a:p>
          <a:p>
            <a:pPr lvl="1"/>
            <a:r>
              <a:rPr lang="en-US" dirty="0"/>
              <a:t>State officials had introduced a range of virtual services: </a:t>
            </a:r>
          </a:p>
          <a:p>
            <a:pPr lvl="1"/>
            <a:r>
              <a:rPr lang="en-US" dirty="0"/>
              <a:t>52 states facilitated visits for children in foster care to interact with their biological families</a:t>
            </a:r>
          </a:p>
          <a:p>
            <a:pPr lvl="1"/>
            <a:r>
              <a:rPr lang="en-US" dirty="0"/>
              <a:t>47 states participated in court hearings virtually </a:t>
            </a:r>
          </a:p>
          <a:p>
            <a:pPr lvl="1"/>
            <a:r>
              <a:rPr lang="en-US" dirty="0"/>
              <a:t>35 states offered virtual health services</a:t>
            </a:r>
          </a:p>
        </p:txBody>
      </p:sp>
      <p:pic>
        <p:nvPicPr>
          <p:cNvPr id="5" name="Picture 4">
            <a:extLst>
              <a:ext uri="{FF2B5EF4-FFF2-40B4-BE49-F238E27FC236}">
                <a16:creationId xmlns:a16="http://schemas.microsoft.com/office/drawing/2014/main" id="{EE6B7237-F56F-4815-60B0-F232A35252A3}"/>
              </a:ext>
            </a:extLst>
          </p:cNvPr>
          <p:cNvPicPr>
            <a:picLocks noChangeAspect="1"/>
          </p:cNvPicPr>
          <p:nvPr/>
        </p:nvPicPr>
        <p:blipFill>
          <a:blip r:embed="rId3"/>
          <a:stretch>
            <a:fillRect/>
          </a:stretch>
        </p:blipFill>
        <p:spPr>
          <a:xfrm>
            <a:off x="4959927" y="5136797"/>
            <a:ext cx="7232073" cy="1721203"/>
          </a:xfrm>
          <a:prstGeom prst="rect">
            <a:avLst/>
          </a:prstGeom>
        </p:spPr>
      </p:pic>
    </p:spTree>
    <p:extLst>
      <p:ext uri="{BB962C8B-B14F-4D97-AF65-F5344CB8AC3E}">
        <p14:creationId xmlns:p14="http://schemas.microsoft.com/office/powerpoint/2010/main" val="2662218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D37CC-2D3B-2CBB-D337-5A2DCF806F77}"/>
              </a:ext>
            </a:extLst>
          </p:cNvPr>
          <p:cNvSpPr>
            <a:spLocks noGrp="1"/>
          </p:cNvSpPr>
          <p:nvPr>
            <p:ph type="title"/>
          </p:nvPr>
        </p:nvSpPr>
        <p:spPr>
          <a:xfrm>
            <a:off x="838200" y="-39743"/>
            <a:ext cx="10515600" cy="1325563"/>
          </a:xfrm>
        </p:spPr>
        <p:txBody>
          <a:bodyPr/>
          <a:lstStyle/>
          <a:p>
            <a:r>
              <a:rPr lang="en-US" dirty="0"/>
              <a:t>Might be interested to consider…</a:t>
            </a:r>
          </a:p>
        </p:txBody>
      </p:sp>
      <p:sp>
        <p:nvSpPr>
          <p:cNvPr id="3" name="Content Placeholder 2">
            <a:extLst>
              <a:ext uri="{FF2B5EF4-FFF2-40B4-BE49-F238E27FC236}">
                <a16:creationId xmlns:a16="http://schemas.microsoft.com/office/drawing/2014/main" id="{66542171-1C70-51CF-D906-0017B05376F7}"/>
              </a:ext>
            </a:extLst>
          </p:cNvPr>
          <p:cNvSpPr>
            <a:spLocks noGrp="1"/>
          </p:cNvSpPr>
          <p:nvPr>
            <p:ph idx="1"/>
          </p:nvPr>
        </p:nvSpPr>
        <p:spPr>
          <a:xfrm>
            <a:off x="838200" y="1285820"/>
            <a:ext cx="10515600" cy="5572180"/>
          </a:xfrm>
        </p:spPr>
        <p:txBody>
          <a:bodyPr>
            <a:normAutofit/>
          </a:bodyPr>
          <a:lstStyle/>
          <a:p>
            <a:r>
              <a:rPr lang="en-US" dirty="0"/>
              <a:t>5. Parenting: </a:t>
            </a:r>
          </a:p>
          <a:p>
            <a:pPr lvl="1"/>
            <a:r>
              <a:rPr lang="en-US" b="0" i="0" dirty="0">
                <a:solidFill>
                  <a:srgbClr val="1F1F1F"/>
                </a:solidFill>
                <a:effectLst/>
                <a:latin typeface="ElsevierGulliver"/>
              </a:rPr>
              <a:t>Families with children face distinct challenges, including school closures, disrupted childcare arrangements, parents taking on additional responsibilities like homeschooling, potential financial difficulties, and limited personal space within the household.</a:t>
            </a:r>
          </a:p>
          <a:p>
            <a:pPr lvl="1"/>
            <a:r>
              <a:rPr lang="en-US" b="0" i="0" dirty="0">
                <a:solidFill>
                  <a:srgbClr val="1F1F1F"/>
                </a:solidFill>
                <a:effectLst/>
                <a:latin typeface="ElsevierGulliver"/>
              </a:rPr>
              <a:t>Parents encountered a combination of stressors as a result of the COVID-19 pandemic. Concerning particular challenges, approximately 21%–47% of parents reported that their children underwent changes in health and learning due to COVID-19 (Brown et al. 2020)</a:t>
            </a:r>
            <a:r>
              <a:rPr lang="en-US" dirty="0"/>
              <a:t> </a:t>
            </a:r>
          </a:p>
          <a:p>
            <a:pPr lvl="1"/>
            <a:r>
              <a:rPr lang="en-US" b="0" i="0" dirty="0">
                <a:solidFill>
                  <a:srgbClr val="1F1F1F"/>
                </a:solidFill>
                <a:effectLst/>
                <a:latin typeface="ElsevierGulliver"/>
              </a:rPr>
              <a:t>Amid a pandemic, parents rely on both informal (social) and formal (specialized professional) support. Additionally, there is a lack of research on the psychosocial effects of pandemics on children and youth under the age of 20, highlighting the necessity for further investigation in this area (Lateef et al. 2021)</a:t>
            </a:r>
            <a:endParaRPr lang="en-US" dirty="0"/>
          </a:p>
          <a:p>
            <a:pPr lvl="1"/>
            <a:endParaRPr lang="en-US" dirty="0"/>
          </a:p>
        </p:txBody>
      </p:sp>
    </p:spTree>
    <p:extLst>
      <p:ext uri="{BB962C8B-B14F-4D97-AF65-F5344CB8AC3E}">
        <p14:creationId xmlns:p14="http://schemas.microsoft.com/office/powerpoint/2010/main" val="3419015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4113</TotalTime>
  <Words>518</Words>
  <Application>Microsoft Macintosh PowerPoint</Application>
  <PresentationFormat>Widescreen</PresentationFormat>
  <Paragraphs>47</Paragraphs>
  <Slides>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ElsevierGulliver</vt:lpstr>
      <vt:lpstr>Arial</vt:lpstr>
      <vt:lpstr>Calibri</vt:lpstr>
      <vt:lpstr>Calibri Light</vt:lpstr>
      <vt:lpstr>Cambria</vt:lpstr>
      <vt:lpstr>Office Theme</vt:lpstr>
      <vt:lpstr>Spatial Analyses of Child Maltreatment Allegations  during COVID-19 of 2020</vt:lpstr>
      <vt:lpstr>Summary</vt:lpstr>
      <vt:lpstr>Conclusion </vt:lpstr>
      <vt:lpstr>Conclusion </vt:lpstr>
      <vt:lpstr>Might be interested to consider…</vt:lpstr>
      <vt:lpstr>Might be interested to consider…</vt:lpstr>
      <vt:lpstr>Might be interested to consider…</vt:lpstr>
      <vt:lpstr>Might be interested to consider…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 Analyses of Child Maltreatment Allegations  during COVID-19 of 2020</dc:title>
  <dc:creator>Hsu, Yu-Hsin</dc:creator>
  <cp:lastModifiedBy>Hsu, Yu-Hsin</cp:lastModifiedBy>
  <cp:revision>2</cp:revision>
  <dcterms:created xsi:type="dcterms:W3CDTF">2024-02-08T21:13:08Z</dcterms:created>
  <dcterms:modified xsi:type="dcterms:W3CDTF">2024-02-11T17:46:18Z</dcterms:modified>
</cp:coreProperties>
</file>