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2"/>
    <p:restoredTop sz="83754"/>
  </p:normalViewPr>
  <p:slideViewPr>
    <p:cSldViewPr snapToGrid="0">
      <p:cViewPr varScale="1">
        <p:scale>
          <a:sx n="72" d="100"/>
          <a:sy n="72" d="100"/>
        </p:scale>
        <p:origin x="22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F8063-7F78-5C47-85F3-4E2ADE122117}"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067D1-EF45-2146-BEF1-764CF3B83E8F}" type="slidenum">
              <a:rPr lang="en-US" smtClean="0"/>
              <a:t>‹#›</a:t>
            </a:fld>
            <a:endParaRPr lang="en-US"/>
          </a:p>
        </p:txBody>
      </p:sp>
    </p:spTree>
    <p:extLst>
      <p:ext uri="{BB962C8B-B14F-4D97-AF65-F5344CB8AC3E}">
        <p14:creationId xmlns:p14="http://schemas.microsoft.com/office/powerpoint/2010/main" val="197396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From </a:t>
            </a:r>
            <a:r>
              <a:rPr lang="en-US" dirty="0" err="1"/>
              <a:t>Ademmer</a:t>
            </a:r>
            <a:r>
              <a:rPr lang="en-US" dirty="0"/>
              <a:t> and </a:t>
            </a:r>
            <a:r>
              <a:rPr lang="en-US" dirty="0" err="1"/>
              <a:t>Hogrefe</a:t>
            </a:r>
            <a:r>
              <a:rPr lang="en-US" dirty="0"/>
              <a:t> (2022)</a:t>
            </a:r>
          </a:p>
        </p:txBody>
      </p:sp>
      <p:sp>
        <p:nvSpPr>
          <p:cNvPr id="4" name="Slide Number Placeholder 3"/>
          <p:cNvSpPr>
            <a:spLocks noGrp="1"/>
          </p:cNvSpPr>
          <p:nvPr>
            <p:ph type="sldNum" sz="quarter" idx="5"/>
          </p:nvPr>
        </p:nvSpPr>
        <p:spPr/>
        <p:txBody>
          <a:bodyPr/>
          <a:lstStyle/>
          <a:p>
            <a:fld id="{A7E067D1-EF45-2146-BEF1-764CF3B83E8F}" type="slidenum">
              <a:rPr lang="en-US" smtClean="0"/>
              <a:t>9</a:t>
            </a:fld>
            <a:endParaRPr lang="en-US"/>
          </a:p>
        </p:txBody>
      </p:sp>
    </p:spTree>
    <p:extLst>
      <p:ext uri="{BB962C8B-B14F-4D97-AF65-F5344CB8AC3E}">
        <p14:creationId xmlns:p14="http://schemas.microsoft.com/office/powerpoint/2010/main" val="3113892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98D0-C618-2603-FCDA-3A59B5763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9144FF-2F8C-9B4D-6AA8-DC481FCEC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1572AB-E74A-63CB-CAC0-78D2EE6446E5}"/>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E7B7A41D-DDA8-07A3-8B85-C182B7FF4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CBD66-5D7B-06C2-02BD-824CB7CB1D6D}"/>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304455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7EDA-277B-4DD4-5B33-49ECB88A7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6712BA-D4CD-1689-8F8E-3138B7887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26680-011F-BB64-F983-96BBF72497E0}"/>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DC41F3EB-1A5B-9DDA-B6A7-93DC3AD22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343CC-ED6F-BFD9-17A9-58AF958587D9}"/>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42739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318DE-EE15-0410-147C-4B02E2329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2F286-F150-700D-1491-49145DB2A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978D5-8F56-FC3A-79B4-22127CE162CD}"/>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89FCC2F2-8C4E-7194-B410-D17B96628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6DB62-9DB4-3413-0641-602F0799D7B1}"/>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351796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4AB6-11DB-E52C-5BEB-E55A25B1A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BED02-8877-C774-22F6-CB4D45BAB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EE051-03E0-9740-DDF9-B9CE27879DBA}"/>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855616D5-56B2-A52B-3AE7-50022C239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56ED-E96A-0FD8-1783-AE0A637ADECB}"/>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417110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1C36-0E68-5211-12DD-6759E784F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468DCA-C41F-0510-7AA8-6B6CF6692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F3BCC7-2BCA-02FB-006D-9184ABA11941}"/>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1B6C3E9A-E7D6-E79E-2279-D8783210C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D7C22-90BC-87E5-D469-377FB8C1605A}"/>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45471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48E-82B9-728B-9558-5A99B19C4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51A5F-F1EF-C81E-6BBB-8CEF5C2089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F0E692-E6E6-877D-9F08-A4AC05DCB0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1FF5A-37BC-DE27-5540-AFACCDDDB3E0}"/>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6" name="Footer Placeholder 5">
            <a:extLst>
              <a:ext uri="{FF2B5EF4-FFF2-40B4-BE49-F238E27FC236}">
                <a16:creationId xmlns:a16="http://schemas.microsoft.com/office/drawing/2014/main" id="{DB7D9EB0-B043-091A-6661-A48193D3D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7B124-0D71-011B-11DE-63C3B71735A2}"/>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252851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E9FC-3E96-2130-6957-B5732C01F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2AACE-9736-A5FA-7185-D46EF6376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2A5F1-7F31-2BB5-BF90-AEA945A1E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6EA4B3-8742-3C59-A7D9-70D67A5A1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75FB0-2B41-FD75-9161-0D8512DA2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6AFB1-DE1D-0E3E-BA42-D6EEA2BBF4B4}"/>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8" name="Footer Placeholder 7">
            <a:extLst>
              <a:ext uri="{FF2B5EF4-FFF2-40B4-BE49-F238E27FC236}">
                <a16:creationId xmlns:a16="http://schemas.microsoft.com/office/drawing/2014/main" id="{EAF8AEF9-4280-4D88-4FFA-1261647CF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1103A-B80D-570C-D4AB-0A80FB7C22EA}"/>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45894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0717-1476-F2FD-F7CE-18F693D39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2F4B9-04F3-C745-9B34-FC2C2BF280B6}"/>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4" name="Footer Placeholder 3">
            <a:extLst>
              <a:ext uri="{FF2B5EF4-FFF2-40B4-BE49-F238E27FC236}">
                <a16:creationId xmlns:a16="http://schemas.microsoft.com/office/drawing/2014/main" id="{BA4C0538-8B55-416F-B494-046C377FC9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9F415-3F17-BC2B-4BA7-88B587A0F937}"/>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120453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505F1-1FF1-716A-AA6D-C61EF57D7BE2}"/>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3" name="Footer Placeholder 2">
            <a:extLst>
              <a:ext uri="{FF2B5EF4-FFF2-40B4-BE49-F238E27FC236}">
                <a16:creationId xmlns:a16="http://schemas.microsoft.com/office/drawing/2014/main" id="{578FD6F1-FF27-0B0C-69C3-78EB325C9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047B9-5A02-09EE-F582-D271D7625DF3}"/>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41794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42AE-BB76-3096-18A5-06BC031C8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692C1-73BF-75F3-D40F-90BF29938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3682C1-F9A6-C323-997C-9498C0BA6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76225-B277-EB28-6518-A4C9885DE493}"/>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6" name="Footer Placeholder 5">
            <a:extLst>
              <a:ext uri="{FF2B5EF4-FFF2-40B4-BE49-F238E27FC236}">
                <a16:creationId xmlns:a16="http://schemas.microsoft.com/office/drawing/2014/main" id="{EA61409A-DD25-B776-4203-DB5C36120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A1BD6-B3F0-A257-AC54-FD892A8659D9}"/>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20962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E695-8611-0A3C-D325-FA3064B62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28FF8C-9652-718E-62E0-ADD8E1DFB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B83FA-DA0D-A3F8-90A1-7D6A1259A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3BF04-C8FB-A775-4DA3-475ECD5D7B49}"/>
              </a:ext>
            </a:extLst>
          </p:cNvPr>
          <p:cNvSpPr>
            <a:spLocks noGrp="1"/>
          </p:cNvSpPr>
          <p:nvPr>
            <p:ph type="dt" sz="half" idx="10"/>
          </p:nvPr>
        </p:nvSpPr>
        <p:spPr/>
        <p:txBody>
          <a:bodyPr/>
          <a:lstStyle/>
          <a:p>
            <a:fld id="{C891BEB2-3A85-5245-A168-D18EBF819F6B}" type="datetimeFigureOut">
              <a:rPr lang="en-US" smtClean="0"/>
              <a:t>11/16/24</a:t>
            </a:fld>
            <a:endParaRPr lang="en-US"/>
          </a:p>
        </p:txBody>
      </p:sp>
      <p:sp>
        <p:nvSpPr>
          <p:cNvPr id="6" name="Footer Placeholder 5">
            <a:extLst>
              <a:ext uri="{FF2B5EF4-FFF2-40B4-BE49-F238E27FC236}">
                <a16:creationId xmlns:a16="http://schemas.microsoft.com/office/drawing/2014/main" id="{834BDA3B-D5EE-8AB4-C30E-AD7B1C8B3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D85AA-A52F-7C2C-AB89-6E73AD6BE98D}"/>
              </a:ext>
            </a:extLst>
          </p:cNvPr>
          <p:cNvSpPr>
            <a:spLocks noGrp="1"/>
          </p:cNvSpPr>
          <p:nvPr>
            <p:ph type="sldNum" sz="quarter" idx="12"/>
          </p:nvPr>
        </p:nvSpPr>
        <p:spPr/>
        <p:txBody>
          <a:bodyPr/>
          <a:lstStyle/>
          <a:p>
            <a:fld id="{AB2C5527-928E-C444-B973-F3E24B7F1D23}" type="slidenum">
              <a:rPr lang="en-US" smtClean="0"/>
              <a:t>‹#›</a:t>
            </a:fld>
            <a:endParaRPr lang="en-US"/>
          </a:p>
        </p:txBody>
      </p:sp>
    </p:spTree>
    <p:extLst>
      <p:ext uri="{BB962C8B-B14F-4D97-AF65-F5344CB8AC3E}">
        <p14:creationId xmlns:p14="http://schemas.microsoft.com/office/powerpoint/2010/main" val="306087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532B3-BD3F-1537-69DC-CBA72EBBF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49EB94-BC01-5921-BEEF-D15418608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9F2E2-84C6-740F-14E1-3318B2C83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1BEB2-3A85-5245-A168-D18EBF819F6B}" type="datetimeFigureOut">
              <a:rPr lang="en-US" smtClean="0"/>
              <a:t>11/16/24</a:t>
            </a:fld>
            <a:endParaRPr lang="en-US"/>
          </a:p>
        </p:txBody>
      </p:sp>
      <p:sp>
        <p:nvSpPr>
          <p:cNvPr id="5" name="Footer Placeholder 4">
            <a:extLst>
              <a:ext uri="{FF2B5EF4-FFF2-40B4-BE49-F238E27FC236}">
                <a16:creationId xmlns:a16="http://schemas.microsoft.com/office/drawing/2014/main" id="{E62D3AFD-85E5-5A4E-AECC-B02B41AB7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0EBE07-60DF-050B-31A4-A5317E0D7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C5527-928E-C444-B973-F3E24B7F1D23}" type="slidenum">
              <a:rPr lang="en-US" smtClean="0"/>
              <a:t>‹#›</a:t>
            </a:fld>
            <a:endParaRPr lang="en-US"/>
          </a:p>
        </p:txBody>
      </p:sp>
    </p:spTree>
    <p:extLst>
      <p:ext uri="{BB962C8B-B14F-4D97-AF65-F5344CB8AC3E}">
        <p14:creationId xmlns:p14="http://schemas.microsoft.com/office/powerpoint/2010/main" val="296023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75BA-13A6-8D8C-DBF9-61BBF1AA5818}"/>
              </a:ext>
            </a:extLst>
          </p:cNvPr>
          <p:cNvSpPr>
            <a:spLocks noGrp="1"/>
          </p:cNvSpPr>
          <p:nvPr>
            <p:ph type="ctrTitle"/>
          </p:nvPr>
        </p:nvSpPr>
        <p:spPr>
          <a:xfrm>
            <a:off x="1524000" y="1960563"/>
            <a:ext cx="9144000" cy="2387600"/>
          </a:xfrm>
        </p:spPr>
        <p:txBody>
          <a:bodyPr>
            <a:normAutofit fontScale="90000"/>
          </a:bodyPr>
          <a:lstStyle/>
          <a:p>
            <a:r>
              <a:rPr lang="en-US" dirty="0"/>
              <a:t>Discussion of “Prudent projections? An Analysis of German States’ Budget Forecasts”</a:t>
            </a:r>
          </a:p>
        </p:txBody>
      </p:sp>
      <p:sp>
        <p:nvSpPr>
          <p:cNvPr id="3" name="Subtitle 2">
            <a:extLst>
              <a:ext uri="{FF2B5EF4-FFF2-40B4-BE49-F238E27FC236}">
                <a16:creationId xmlns:a16="http://schemas.microsoft.com/office/drawing/2014/main" id="{13BDB9D6-681F-0380-B069-576671A73A52}"/>
              </a:ext>
            </a:extLst>
          </p:cNvPr>
          <p:cNvSpPr>
            <a:spLocks noGrp="1"/>
          </p:cNvSpPr>
          <p:nvPr>
            <p:ph type="subTitle" idx="1"/>
          </p:nvPr>
        </p:nvSpPr>
        <p:spPr>
          <a:xfrm>
            <a:off x="1524000" y="4630738"/>
            <a:ext cx="9144000" cy="1655762"/>
          </a:xfrm>
        </p:spPr>
        <p:txBody>
          <a:bodyPr/>
          <a:lstStyle/>
          <a:p>
            <a:r>
              <a:rPr lang="en-US" dirty="0"/>
              <a:t>Buettner and </a:t>
            </a:r>
            <a:r>
              <a:rPr lang="en-US" dirty="0" err="1"/>
              <a:t>Herdegen</a:t>
            </a:r>
            <a:endParaRPr lang="en-US" dirty="0"/>
          </a:p>
          <a:p>
            <a:r>
              <a:rPr lang="en-US" dirty="0"/>
              <a:t>Discussant: Annie Hsu</a:t>
            </a:r>
          </a:p>
        </p:txBody>
      </p:sp>
    </p:spTree>
    <p:extLst>
      <p:ext uri="{BB962C8B-B14F-4D97-AF65-F5344CB8AC3E}">
        <p14:creationId xmlns:p14="http://schemas.microsoft.com/office/powerpoint/2010/main" val="113907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5E0F-0C4F-CC80-AA44-D68789948C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3821FAB-C9C8-9618-DAFC-5B95E394EE05}"/>
              </a:ext>
            </a:extLst>
          </p:cNvPr>
          <p:cNvSpPr>
            <a:spLocks noGrp="1"/>
          </p:cNvSpPr>
          <p:nvPr>
            <p:ph idx="1"/>
          </p:nvPr>
        </p:nvSpPr>
        <p:spPr>
          <a:xfrm>
            <a:off x="838200" y="1825624"/>
            <a:ext cx="10515600" cy="5032375"/>
          </a:xfrm>
        </p:spPr>
        <p:txBody>
          <a:bodyPr>
            <a:normAutofit/>
          </a:bodyPr>
          <a:lstStyle/>
          <a:p>
            <a:r>
              <a:rPr lang="en-US" b="1" dirty="0"/>
              <a:t>Importance of Accurate Budget Forecasts</a:t>
            </a:r>
            <a:r>
              <a:rPr lang="en-US" dirty="0"/>
              <a:t>: </a:t>
            </a:r>
          </a:p>
          <a:p>
            <a:pPr lvl="1"/>
            <a:r>
              <a:rPr lang="en-US" dirty="0"/>
              <a:t>National level: often overly optimistic, resulting in larger-than-expected deficits</a:t>
            </a:r>
          </a:p>
          <a:p>
            <a:pPr lvl="1"/>
            <a:r>
              <a:rPr lang="en-US" dirty="0"/>
              <a:t>Subnational Pessimism: may stem from higher perceived costs of negative fiscal shocks and limited debt-financing options</a:t>
            </a:r>
          </a:p>
          <a:p>
            <a:r>
              <a:rPr lang="en-US" b="1" dirty="0"/>
              <a:t>German States’ Budget Bias</a:t>
            </a:r>
            <a:r>
              <a:rPr lang="en-US" dirty="0"/>
              <a:t>: </a:t>
            </a:r>
          </a:p>
          <a:p>
            <a:pPr lvl="1"/>
            <a:r>
              <a:rPr lang="en-US" dirty="0"/>
              <a:t>Hypothesis: a systematic downward (pessimistic) bias</a:t>
            </a:r>
          </a:p>
          <a:p>
            <a:r>
              <a:rPr lang="en-US" b="1" dirty="0"/>
              <a:t>Research Approach</a:t>
            </a:r>
            <a:r>
              <a:rPr lang="en-US" dirty="0"/>
              <a:t>: Using an asymmetric loss function model and 45 years of data, the study explores how forecast bias varies across different forecast horizons and tests for patterns of pessimism</a:t>
            </a:r>
          </a:p>
        </p:txBody>
      </p:sp>
    </p:spTree>
    <p:extLst>
      <p:ext uri="{BB962C8B-B14F-4D97-AF65-F5344CB8AC3E}">
        <p14:creationId xmlns:p14="http://schemas.microsoft.com/office/powerpoint/2010/main" val="396578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AF99-9CE7-6C77-E892-709D3B32EB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0A18AF-9A59-63B8-9651-D68DF79FC5A4}"/>
              </a:ext>
            </a:extLst>
          </p:cNvPr>
          <p:cNvSpPr>
            <a:spLocks noGrp="1"/>
          </p:cNvSpPr>
          <p:nvPr>
            <p:ph idx="1"/>
          </p:nvPr>
        </p:nvSpPr>
        <p:spPr>
          <a:xfrm>
            <a:off x="838200" y="1825624"/>
            <a:ext cx="10515600" cy="5032375"/>
          </a:xfrm>
        </p:spPr>
        <p:txBody>
          <a:bodyPr>
            <a:normAutofit/>
          </a:bodyPr>
          <a:lstStyle/>
          <a:p>
            <a:r>
              <a:rPr lang="en-US" dirty="0"/>
              <a:t>A consistent downward bias in budget balance forecasts</a:t>
            </a:r>
          </a:p>
          <a:p>
            <a:pPr lvl="1"/>
            <a:r>
              <a:rPr lang="en-US" dirty="0">
                <a:effectLst/>
                <a:latin typeface="CMR10"/>
              </a:rPr>
              <a:t>Actual deficits are smaller and surpluses larger than anticipated</a:t>
            </a:r>
          </a:p>
          <a:p>
            <a:pPr lvl="1"/>
            <a:r>
              <a:rPr lang="en-US" dirty="0">
                <a:latin typeface="CMR10"/>
              </a:rPr>
              <a:t>T</a:t>
            </a:r>
            <a:r>
              <a:rPr lang="en-US" dirty="0">
                <a:effectLst/>
                <a:latin typeface="CMR10"/>
              </a:rPr>
              <a:t>he bias varies depending on the forecast horizon: </a:t>
            </a:r>
            <a:r>
              <a:rPr lang="en-US" dirty="0"/>
              <a:t>the bias is most pronounced in the short term and diminishes over medium-term forecast horizons</a:t>
            </a:r>
          </a:p>
          <a:p>
            <a:r>
              <a:rPr lang="en-US" dirty="0"/>
              <a:t>Contribution: </a:t>
            </a:r>
          </a:p>
          <a:p>
            <a:pPr lvl="1"/>
            <a:r>
              <a:rPr lang="en-US" dirty="0"/>
              <a:t>1. </a:t>
            </a:r>
            <a:r>
              <a:rPr lang="en-US" dirty="0">
                <a:effectLst/>
                <a:latin typeface="CMR10"/>
              </a:rPr>
              <a:t>Offer new insights into the pessimism observed in fiscal forecasts at the subnational level</a:t>
            </a:r>
            <a:endParaRPr lang="en-US" dirty="0"/>
          </a:p>
          <a:p>
            <a:pPr lvl="1"/>
            <a:r>
              <a:rPr lang="en-US" dirty="0"/>
              <a:t>2. </a:t>
            </a:r>
            <a:r>
              <a:rPr lang="en-US" dirty="0">
                <a:effectLst/>
                <a:latin typeface="CMR10"/>
              </a:rPr>
              <a:t>Examine how forecast bias changes based on the length of the forecast horizon</a:t>
            </a:r>
            <a:endParaRPr lang="en-US" dirty="0"/>
          </a:p>
        </p:txBody>
      </p:sp>
    </p:spTree>
    <p:extLst>
      <p:ext uri="{BB962C8B-B14F-4D97-AF65-F5344CB8AC3E}">
        <p14:creationId xmlns:p14="http://schemas.microsoft.com/office/powerpoint/2010/main" val="322300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C0C4-06C6-58B6-C750-CA5EF2EBA0D3}"/>
              </a:ext>
            </a:extLst>
          </p:cNvPr>
          <p:cNvSpPr>
            <a:spLocks noGrp="1"/>
          </p:cNvSpPr>
          <p:nvPr>
            <p:ph type="title"/>
          </p:nvPr>
        </p:nvSpPr>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F63EAF5C-0F1C-883A-230F-DF8C2E2900D4}"/>
              </a:ext>
            </a:extLst>
          </p:cNvPr>
          <p:cNvSpPr>
            <a:spLocks noGrp="1"/>
          </p:cNvSpPr>
          <p:nvPr>
            <p:ph idx="1"/>
          </p:nvPr>
        </p:nvSpPr>
        <p:spPr/>
        <p:txBody>
          <a:bodyPr/>
          <a:lstStyle/>
          <a:p>
            <a:r>
              <a:rPr lang="en-US" dirty="0"/>
              <a:t>1. </a:t>
            </a:r>
            <a:r>
              <a:rPr lang="en-US"/>
              <a:t>Budget balance: </a:t>
            </a:r>
            <a:r>
              <a:rPr lang="en-US" b="1" i="1" dirty="0" err="1"/>
              <a:t>bt</a:t>
            </a:r>
            <a:endParaRPr lang="en-US" b="1" dirty="0"/>
          </a:p>
          <a:p>
            <a:pPr lvl="1"/>
            <a:r>
              <a:rPr lang="en-US" dirty="0"/>
              <a:t>Forecast of tax revenues (usually up to 5 years ahead) and then the government makes plans about expenditures in the coming year</a:t>
            </a:r>
          </a:p>
          <a:p>
            <a:pPr lvl="1"/>
            <a:r>
              <a:rPr lang="en-US" dirty="0"/>
              <a:t>Tax revenue forecasts often undergo revisions (</a:t>
            </a:r>
            <a:r>
              <a:rPr lang="en-US" dirty="0" err="1"/>
              <a:t>Beetsma</a:t>
            </a:r>
            <a:r>
              <a:rPr lang="en-US" dirty="0"/>
              <a:t> et al. 2009; </a:t>
            </a:r>
            <a:r>
              <a:rPr lang="en-US" dirty="0" err="1"/>
              <a:t>Cimadomo</a:t>
            </a:r>
            <a:r>
              <a:rPr lang="en-US" dirty="0"/>
              <a:t> 2016)</a:t>
            </a:r>
          </a:p>
          <a:p>
            <a:pPr lvl="1"/>
            <a:r>
              <a:rPr lang="en-US" dirty="0"/>
              <a:t>To what extent are the government's expenditure plans adjusted in response to revisions in tax revenue forecasts? Additionally, how much do errors in tax revenue forecasts impact the final budget balance? </a:t>
            </a:r>
          </a:p>
        </p:txBody>
      </p:sp>
    </p:spTree>
    <p:extLst>
      <p:ext uri="{BB962C8B-B14F-4D97-AF65-F5344CB8AC3E}">
        <p14:creationId xmlns:p14="http://schemas.microsoft.com/office/powerpoint/2010/main" val="317637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D19A-7FCF-E59B-A663-3E27F9CAA04F}"/>
              </a:ext>
            </a:extLst>
          </p:cNvPr>
          <p:cNvSpPr>
            <a:spLocks noGrp="1"/>
          </p:cNvSpPr>
          <p:nvPr>
            <p:ph type="title"/>
          </p:nvPr>
        </p:nvSpPr>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1AE9C066-7326-7C57-23E8-B6845789AC72}"/>
              </a:ext>
            </a:extLst>
          </p:cNvPr>
          <p:cNvSpPr>
            <a:spLocks noGrp="1"/>
          </p:cNvSpPr>
          <p:nvPr>
            <p:ph idx="1"/>
          </p:nvPr>
        </p:nvSpPr>
        <p:spPr/>
        <p:txBody>
          <a:bodyPr/>
          <a:lstStyle/>
          <a:p>
            <a:r>
              <a:rPr lang="en-US" dirty="0"/>
              <a:t>2. Revenue forecasts may be influenced by political motivations if policymakers aim to justify higher expenditures or project a more optimistic view of the economy (</a:t>
            </a:r>
            <a:r>
              <a:rPr lang="en-US" dirty="0" err="1"/>
              <a:t>Jochimsen</a:t>
            </a:r>
            <a:r>
              <a:rPr lang="en-US" dirty="0"/>
              <a:t> and Lehmann 2017; Pina and </a:t>
            </a:r>
            <a:r>
              <a:rPr lang="en-US" dirty="0" err="1"/>
              <a:t>Venes</a:t>
            </a:r>
            <a:r>
              <a:rPr lang="en-US" dirty="0"/>
              <a:t> 2011)</a:t>
            </a:r>
          </a:p>
          <a:p>
            <a:pPr lvl="1"/>
            <a:r>
              <a:rPr lang="en-US" dirty="0"/>
              <a:t>Errors-in-variables problems</a:t>
            </a:r>
          </a:p>
          <a:p>
            <a:pPr lvl="1"/>
            <a:r>
              <a:rPr lang="en-US" dirty="0"/>
              <a:t>Biased estimates in the empirical estimation</a:t>
            </a:r>
          </a:p>
          <a:p>
            <a:endParaRPr lang="en-US" dirty="0"/>
          </a:p>
        </p:txBody>
      </p:sp>
    </p:spTree>
    <p:extLst>
      <p:ext uri="{BB962C8B-B14F-4D97-AF65-F5344CB8AC3E}">
        <p14:creationId xmlns:p14="http://schemas.microsoft.com/office/powerpoint/2010/main" val="27630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D19A-7FCF-E59B-A663-3E27F9CAA04F}"/>
              </a:ext>
            </a:extLst>
          </p:cNvPr>
          <p:cNvSpPr>
            <a:spLocks noGrp="1"/>
          </p:cNvSpPr>
          <p:nvPr>
            <p:ph type="title"/>
          </p:nvPr>
        </p:nvSpPr>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1AE9C066-7326-7C57-23E8-B6845789AC72}"/>
              </a:ext>
            </a:extLst>
          </p:cNvPr>
          <p:cNvSpPr>
            <a:spLocks noGrp="1"/>
          </p:cNvSpPr>
          <p:nvPr>
            <p:ph idx="1"/>
          </p:nvPr>
        </p:nvSpPr>
        <p:spPr/>
        <p:txBody>
          <a:bodyPr/>
          <a:lstStyle/>
          <a:p>
            <a:r>
              <a:rPr lang="en-US" dirty="0"/>
              <a:t>3. The link between revenue forecast errors and budgetary outcomes might be mismeasured, if fiscal policymakers actively react to the revenue forecasts by changing tax rates</a:t>
            </a:r>
          </a:p>
          <a:p>
            <a:pPr lvl="1"/>
            <a:r>
              <a:rPr lang="en-US" dirty="0"/>
              <a:t>Lower taxes in reaction to a high revenue forecast affect the final revenues and, thus, the forecast error while possibly leaving the budget balance unchanged</a:t>
            </a:r>
          </a:p>
          <a:p>
            <a:pPr lvl="1"/>
            <a:r>
              <a:rPr lang="en-US" dirty="0"/>
              <a:t>This would result in underestimating the true impact of the forecast errors</a:t>
            </a:r>
          </a:p>
          <a:p>
            <a:r>
              <a:rPr lang="en-US" dirty="0"/>
              <a:t>Aside from the real estate transfer tax introduced in 2006, the German states lack tax sovereignty, which limits their ability to implement significant tax changes based on relatively high or low revenue forecasts</a:t>
            </a:r>
          </a:p>
        </p:txBody>
      </p:sp>
    </p:spTree>
    <p:extLst>
      <p:ext uri="{BB962C8B-B14F-4D97-AF65-F5344CB8AC3E}">
        <p14:creationId xmlns:p14="http://schemas.microsoft.com/office/powerpoint/2010/main" val="358242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D19A-7FCF-E59B-A663-3E27F9CAA04F}"/>
              </a:ext>
            </a:extLst>
          </p:cNvPr>
          <p:cNvSpPr>
            <a:spLocks noGrp="1"/>
          </p:cNvSpPr>
          <p:nvPr>
            <p:ph type="title"/>
          </p:nvPr>
        </p:nvSpPr>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1AE9C066-7326-7C57-23E8-B6845789AC72}"/>
              </a:ext>
            </a:extLst>
          </p:cNvPr>
          <p:cNvSpPr>
            <a:spLocks noGrp="1"/>
          </p:cNvSpPr>
          <p:nvPr>
            <p:ph idx="1"/>
          </p:nvPr>
        </p:nvSpPr>
        <p:spPr/>
        <p:txBody>
          <a:bodyPr/>
          <a:lstStyle/>
          <a:p>
            <a:r>
              <a:rPr lang="en-US" dirty="0"/>
              <a:t>4. Data?</a:t>
            </a:r>
          </a:p>
          <a:p>
            <a:pPr lvl="1"/>
            <a:r>
              <a:rPr lang="en-US" dirty="0"/>
              <a:t>Produced by the governments or an independent fiscal institution?</a:t>
            </a:r>
          </a:p>
          <a:p>
            <a:pPr lvl="1"/>
            <a:r>
              <a:rPr lang="en-US" dirty="0"/>
              <a:t>Do states have the ability to politically influence the forecasts?</a:t>
            </a:r>
          </a:p>
          <a:p>
            <a:pPr lvl="1"/>
            <a:r>
              <a:rPr lang="en-US" dirty="0"/>
              <a:t>Some evidence: </a:t>
            </a:r>
          </a:p>
          <a:p>
            <a:pPr lvl="2"/>
            <a:r>
              <a:rPr lang="en-US" dirty="0"/>
              <a:t>The budget balances of German states may be influenced by their political orientations and institutional structures (</a:t>
            </a:r>
            <a:r>
              <a:rPr lang="en-US" dirty="0" err="1"/>
              <a:t>Jochimsen</a:t>
            </a:r>
            <a:r>
              <a:rPr lang="en-US" dirty="0"/>
              <a:t> and </a:t>
            </a:r>
            <a:r>
              <a:rPr lang="en-US" dirty="0" err="1"/>
              <a:t>Nuscheler</a:t>
            </a:r>
            <a:r>
              <a:rPr lang="en-US" dirty="0"/>
              <a:t> 2012)</a:t>
            </a:r>
          </a:p>
          <a:p>
            <a:pPr lvl="2"/>
            <a:r>
              <a:rPr lang="en-US" dirty="0"/>
              <a:t>Or by the socio-economic background of political leaders (</a:t>
            </a:r>
            <a:r>
              <a:rPr lang="en-US" dirty="0" err="1"/>
              <a:t>Hayo</a:t>
            </a:r>
            <a:r>
              <a:rPr lang="en-US" dirty="0"/>
              <a:t> and Neumeier 2014)</a:t>
            </a:r>
          </a:p>
          <a:p>
            <a:pPr lvl="2"/>
            <a:endParaRPr lang="en-US" dirty="0"/>
          </a:p>
        </p:txBody>
      </p:sp>
    </p:spTree>
    <p:extLst>
      <p:ext uri="{BB962C8B-B14F-4D97-AF65-F5344CB8AC3E}">
        <p14:creationId xmlns:p14="http://schemas.microsoft.com/office/powerpoint/2010/main" val="315339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D19A-7FCF-E59B-A663-3E27F9CAA04F}"/>
              </a:ext>
            </a:extLst>
          </p:cNvPr>
          <p:cNvSpPr>
            <a:spLocks noGrp="1"/>
          </p:cNvSpPr>
          <p:nvPr>
            <p:ph type="title"/>
          </p:nvPr>
        </p:nvSpPr>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1AE9C066-7326-7C57-23E8-B6845789AC72}"/>
              </a:ext>
            </a:extLst>
          </p:cNvPr>
          <p:cNvSpPr>
            <a:spLocks noGrp="1"/>
          </p:cNvSpPr>
          <p:nvPr>
            <p:ph idx="1"/>
          </p:nvPr>
        </p:nvSpPr>
        <p:spPr/>
        <p:txBody>
          <a:bodyPr/>
          <a:lstStyle/>
          <a:p>
            <a:r>
              <a:rPr lang="en-US" dirty="0"/>
              <a:t>5. Business cycle?</a:t>
            </a:r>
          </a:p>
          <a:p>
            <a:pPr lvl="1"/>
            <a:r>
              <a:rPr lang="en-US" dirty="0"/>
              <a:t>Unlike the German federal government, the expenditures of German states are not influenced by business cycle fluctuations</a:t>
            </a:r>
          </a:p>
          <a:p>
            <a:pPr lvl="2"/>
            <a:r>
              <a:rPr lang="en-US" dirty="0"/>
              <a:t>Cyclical fluctuations primarily impact public expenditures through changes in unemployment, as unemployment benefits are administered at the federal level</a:t>
            </a:r>
          </a:p>
          <a:p>
            <a:pPr lvl="2"/>
            <a:r>
              <a:rPr lang="en-US" dirty="0"/>
              <a:t>Business cycle fluctuations primarily impact the budget balance through changes in revenues</a:t>
            </a:r>
          </a:p>
        </p:txBody>
      </p:sp>
    </p:spTree>
    <p:extLst>
      <p:ext uri="{BB962C8B-B14F-4D97-AF65-F5344CB8AC3E}">
        <p14:creationId xmlns:p14="http://schemas.microsoft.com/office/powerpoint/2010/main" val="316077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F67DF4-2C80-EE1F-1945-99E044C1522B}"/>
              </a:ext>
            </a:extLst>
          </p:cNvPr>
          <p:cNvSpPr>
            <a:spLocks noGrp="1"/>
          </p:cNvSpPr>
          <p:nvPr>
            <p:ph idx="1"/>
          </p:nvPr>
        </p:nvSpPr>
        <p:spPr>
          <a:xfrm>
            <a:off x="838200" y="4414680"/>
            <a:ext cx="10515600" cy="2379978"/>
          </a:xfrm>
        </p:spPr>
        <p:txBody>
          <a:bodyPr>
            <a:normAutofit fontScale="77500" lnSpcReduction="20000"/>
          </a:bodyPr>
          <a:lstStyle/>
          <a:p>
            <a:r>
              <a:rPr lang="en-US" dirty="0"/>
              <a:t>One normalizes by GDP, while another normalizes by total primary expenditure</a:t>
            </a:r>
          </a:p>
          <a:p>
            <a:r>
              <a:rPr lang="en-US" dirty="0"/>
              <a:t>Before 2017, there were several examples of negative revenue forecast errors. Notably, during the financial crisis, these errors translated into significant budget balance errors ranging from +12% to -9%</a:t>
            </a:r>
          </a:p>
          <a:p>
            <a:r>
              <a:rPr lang="en-US" dirty="0"/>
              <a:t>However, negative revenue forecast errors were also observed prior to 1985, 2000, and 2005, yet they did not result in budget balance errors of a similar magnitude</a:t>
            </a:r>
          </a:p>
          <a:p>
            <a:r>
              <a:rPr lang="en-US" dirty="0"/>
              <a:t>This raises the question of whether the previous statement still holds or if there might be hidden factors influencing state spending during those periods</a:t>
            </a:r>
          </a:p>
        </p:txBody>
      </p:sp>
      <p:pic>
        <p:nvPicPr>
          <p:cNvPr id="5" name="Picture 4">
            <a:extLst>
              <a:ext uri="{FF2B5EF4-FFF2-40B4-BE49-F238E27FC236}">
                <a16:creationId xmlns:a16="http://schemas.microsoft.com/office/drawing/2014/main" id="{F1AAB6D0-48FB-D938-52A3-3CAA9A24924D}"/>
              </a:ext>
            </a:extLst>
          </p:cNvPr>
          <p:cNvPicPr>
            <a:picLocks noChangeAspect="1"/>
          </p:cNvPicPr>
          <p:nvPr/>
        </p:nvPicPr>
        <p:blipFill>
          <a:blip r:embed="rId3"/>
          <a:stretch>
            <a:fillRect/>
          </a:stretch>
        </p:blipFill>
        <p:spPr>
          <a:xfrm>
            <a:off x="5894222" y="0"/>
            <a:ext cx="6297778" cy="4082469"/>
          </a:xfrm>
          <a:prstGeom prst="rect">
            <a:avLst/>
          </a:prstGeom>
        </p:spPr>
      </p:pic>
      <p:pic>
        <p:nvPicPr>
          <p:cNvPr id="7" name="Picture 6">
            <a:extLst>
              <a:ext uri="{FF2B5EF4-FFF2-40B4-BE49-F238E27FC236}">
                <a16:creationId xmlns:a16="http://schemas.microsoft.com/office/drawing/2014/main" id="{5F7A4BF5-2985-3165-BD39-32331ADE8390}"/>
              </a:ext>
            </a:extLst>
          </p:cNvPr>
          <p:cNvPicPr>
            <a:picLocks noChangeAspect="1"/>
          </p:cNvPicPr>
          <p:nvPr/>
        </p:nvPicPr>
        <p:blipFill>
          <a:blip r:embed="rId4"/>
          <a:stretch>
            <a:fillRect/>
          </a:stretch>
        </p:blipFill>
        <p:spPr>
          <a:xfrm>
            <a:off x="0" y="63342"/>
            <a:ext cx="5894222" cy="3771900"/>
          </a:xfrm>
          <a:prstGeom prst="rect">
            <a:avLst/>
          </a:prstGeom>
        </p:spPr>
      </p:pic>
    </p:spTree>
    <p:extLst>
      <p:ext uri="{BB962C8B-B14F-4D97-AF65-F5344CB8AC3E}">
        <p14:creationId xmlns:p14="http://schemas.microsoft.com/office/powerpoint/2010/main" val="214856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670</Words>
  <Application>Microsoft Macintosh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CMR10</vt:lpstr>
      <vt:lpstr>Arial</vt:lpstr>
      <vt:lpstr>Calibri</vt:lpstr>
      <vt:lpstr>Calibri Light</vt:lpstr>
      <vt:lpstr>Office Theme</vt:lpstr>
      <vt:lpstr>Discussion of “Prudent projections? An Analysis of German States’ Budget Forecasts”</vt:lpstr>
      <vt:lpstr>Summary</vt:lpstr>
      <vt:lpstr>Conclusion</vt:lpstr>
      <vt:lpstr>Might be interested to consider…</vt:lpstr>
      <vt:lpstr>Might be interested to consider…</vt:lpstr>
      <vt:lpstr>Might be interested to consider…</vt:lpstr>
      <vt:lpstr>Might be interested to consider…</vt:lpstr>
      <vt:lpstr>Might be interested to consider…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 projections? An Analysis of German States’ Budget Forecasts</dc:title>
  <dc:creator>Hsu, Yu-Hsin</dc:creator>
  <cp:lastModifiedBy>Hsu, Yu-Hsin</cp:lastModifiedBy>
  <cp:revision>4</cp:revision>
  <dcterms:created xsi:type="dcterms:W3CDTF">2024-11-12T19:22:06Z</dcterms:created>
  <dcterms:modified xsi:type="dcterms:W3CDTF">2024-11-16T13:20:47Z</dcterms:modified>
</cp:coreProperties>
</file>