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1" r:id="rId2"/>
    <p:sldId id="256" r:id="rId3"/>
    <p:sldId id="257" r:id="rId4"/>
    <p:sldId id="258" r:id="rId5"/>
    <p:sldId id="259" r:id="rId6"/>
    <p:sldId id="262" r:id="rId7"/>
    <p:sldId id="263" r:id="rId8"/>
    <p:sldId id="264" r:id="rId9"/>
    <p:sldId id="265" r:id="rId10"/>
    <p:sldId id="266" r:id="rId11"/>
    <p:sldId id="268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034"/>
    <p:restoredTop sz="94659"/>
  </p:normalViewPr>
  <p:slideViewPr>
    <p:cSldViewPr snapToGrid="0" snapToObjects="1">
      <p:cViewPr varScale="1">
        <p:scale>
          <a:sx n="85" d="100"/>
          <a:sy n="85" d="100"/>
        </p:scale>
        <p:origin x="184" y="7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2/13/25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2/13/25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2/13/25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2/13/25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6E39D-1721-F652-D742-59C64D6258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847851"/>
            <a:ext cx="7772400" cy="1752600"/>
          </a:xfrm>
        </p:spPr>
        <p:txBody>
          <a:bodyPr>
            <a:noAutofit/>
          </a:bodyPr>
          <a:lstStyle/>
          <a:p>
            <a:r>
              <a:rPr lang="en-US" sz="3600" dirty="0"/>
              <a:t>Assessing the Impact of Municipal Mergers on Local Public Expenditure Dynamics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423855-54A8-786E-821C-C6367ACF06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Authors: Carlo </a:t>
            </a:r>
            <a:r>
              <a:rPr lang="en-US" sz="2800" dirty="0" err="1"/>
              <a:t>Caporali</a:t>
            </a:r>
            <a:r>
              <a:rPr lang="en-US" sz="2800" dirty="0"/>
              <a:t>, Francesco Scotti, Giovanni </a:t>
            </a:r>
            <a:r>
              <a:rPr lang="en-US" sz="2800" dirty="0" err="1"/>
              <a:t>Baiocchetti</a:t>
            </a:r>
            <a:r>
              <a:rPr lang="en-US" sz="2800" dirty="0"/>
              <a:t>, Alessandra </a:t>
            </a:r>
            <a:r>
              <a:rPr lang="en-US" sz="2800" dirty="0" err="1"/>
              <a:t>Faggian</a:t>
            </a:r>
            <a:endParaRPr lang="en-US" sz="2800" dirty="0"/>
          </a:p>
          <a:p>
            <a:r>
              <a:rPr lang="en-US" sz="2800" dirty="0"/>
              <a:t>Discussant: Annie Hsu</a:t>
            </a:r>
          </a:p>
        </p:txBody>
      </p:sp>
    </p:spTree>
    <p:extLst>
      <p:ext uri="{BB962C8B-B14F-4D97-AF65-F5344CB8AC3E}">
        <p14:creationId xmlns:p14="http://schemas.microsoft.com/office/powerpoint/2010/main" val="3442608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46100-C523-1D99-1294-1FF632C8E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Comments-Different Angle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366B1-01CF-4AED-3385-BCB39E087D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92500"/>
          </a:bodyPr>
          <a:lstStyle/>
          <a:p>
            <a:r>
              <a:rPr lang="en-US" dirty="0"/>
              <a:t>1. Home rule in the US: the degree of autonomy that local govts have from state government (when its population reaches a specific threshold)</a:t>
            </a:r>
          </a:p>
          <a:p>
            <a:pPr lvl="1"/>
            <a:r>
              <a:rPr lang="en-US" dirty="0"/>
              <a:t>Zhang et al (2022): The impact of home rule on municipal boundary and fiscal expansion: Evidence from Texas</a:t>
            </a:r>
          </a:p>
          <a:p>
            <a:pPr lvl="1"/>
            <a:r>
              <a:rPr lang="en-US" dirty="0"/>
              <a:t>Zhang and Hoang (2022): Home rule and municipal revenue stability: New evidence from Texas</a:t>
            </a:r>
          </a:p>
          <a:p>
            <a:pPr lvl="2"/>
            <a:r>
              <a:rPr lang="en-US" dirty="0"/>
              <a:t>Under the home rule system, merged municipalities could adjust tax rates more flexibly, leading to different outcomes</a:t>
            </a:r>
          </a:p>
        </p:txBody>
      </p:sp>
    </p:spTree>
    <p:extLst>
      <p:ext uri="{BB962C8B-B14F-4D97-AF65-F5344CB8AC3E}">
        <p14:creationId xmlns:p14="http://schemas.microsoft.com/office/powerpoint/2010/main" val="7049484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46100-C523-1D99-1294-1FF632C8E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Comments-Different Angle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366B1-01CF-4AED-3385-BCB39E087D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92500" lnSpcReduction="20000"/>
          </a:bodyPr>
          <a:lstStyle/>
          <a:p>
            <a:r>
              <a:rPr lang="en-US" b="1" i="0" dirty="0">
                <a:effectLst/>
              </a:rPr>
              <a:t>Local Autonomy and Merger Incentives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</a:rPr>
              <a:t>Home rule</a:t>
            </a:r>
            <a:r>
              <a:rPr lang="en-US" b="0" i="0" dirty="0">
                <a:effectLst/>
              </a:rPr>
              <a:t> grants municipalities fiscal and administrative flexibility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In Texas, this autonomy may stabilize revenues by allowing tailored tax policies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In Italy, mergers are top-down (e.g., </a:t>
            </a:r>
            <a:r>
              <a:rPr lang="en-US" b="0" i="0" dirty="0" err="1">
                <a:effectLst/>
              </a:rPr>
              <a:t>Delrio</a:t>
            </a:r>
            <a:r>
              <a:rPr lang="en-US" b="0" i="0" dirty="0">
                <a:effectLst/>
              </a:rPr>
              <a:t> Law), with limited local discretion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</a:rPr>
              <a:t>Question</a:t>
            </a:r>
            <a:r>
              <a:rPr lang="en-US" b="0" i="0" dirty="0">
                <a:effectLst/>
              </a:rPr>
              <a:t>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Would greater home rule-like autonomy in Italy incentivize voluntary mergers for efficiency gains, rather than compliance with central mandates?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Could this reduce post-merger expenditure spikes by empowering municipalities to align services with local needs?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31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sz="3600" dirty="0"/>
              <a:t>Introduction &amp; Research 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/>
              <a:t>Why municipal mergers matter</a:t>
            </a:r>
            <a:endParaRPr lang="en-US" dirty="0"/>
          </a:p>
          <a:p>
            <a:pPr lvl="1"/>
            <a:r>
              <a:rPr dirty="0"/>
              <a:t>Italy's unique position: fewer mergers than other European countries</a:t>
            </a:r>
          </a:p>
          <a:p>
            <a:r>
              <a:rPr dirty="0"/>
              <a:t>Research question: </a:t>
            </a:r>
            <a:r>
              <a:rPr b="1" i="1" dirty="0"/>
              <a:t>Do municipal mergers affect local public expenditures and revenues?</a:t>
            </a:r>
          </a:p>
          <a:p>
            <a:r>
              <a:rPr dirty="0"/>
              <a:t>Study period: 2016-2020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92500" lnSpcReduction="20000"/>
          </a:bodyPr>
          <a:lstStyle/>
          <a:p>
            <a:r>
              <a:rPr dirty="0"/>
              <a:t>Empirical Strategy:</a:t>
            </a:r>
            <a:endParaRPr lang="en-US" dirty="0"/>
          </a:p>
          <a:p>
            <a:pPr lvl="1"/>
            <a:r>
              <a:rPr dirty="0"/>
              <a:t>Panel Event Study (Callaway &amp; </a:t>
            </a:r>
            <a:r>
              <a:rPr dirty="0" err="1"/>
              <a:t>Sant’Anna</a:t>
            </a:r>
            <a:r>
              <a:rPr dirty="0"/>
              <a:t> approach for staggered treatment adoption)</a:t>
            </a:r>
            <a:endParaRPr lang="en-US" dirty="0"/>
          </a:p>
          <a:p>
            <a:pPr lvl="1"/>
            <a:r>
              <a:rPr dirty="0"/>
              <a:t>Regression Discontinuity Design (RDD) (based on merger referenda results)</a:t>
            </a:r>
          </a:p>
          <a:p>
            <a:endParaRPr dirty="0"/>
          </a:p>
          <a:p>
            <a:r>
              <a:rPr dirty="0"/>
              <a:t>Data Sources:</a:t>
            </a:r>
            <a:r>
              <a:rPr lang="en-US" dirty="0"/>
              <a:t> </a:t>
            </a:r>
            <a:r>
              <a:rPr dirty="0"/>
              <a:t>Italian Ministry of Home Affairs, </a:t>
            </a:r>
            <a:r>
              <a:rPr dirty="0" err="1"/>
              <a:t>OpenPolis</a:t>
            </a:r>
            <a:r>
              <a:rPr dirty="0"/>
              <a:t>, ISTAT</a:t>
            </a:r>
          </a:p>
          <a:p>
            <a:endParaRPr dirty="0"/>
          </a:p>
          <a:p>
            <a:r>
              <a:rPr dirty="0"/>
              <a:t>Main Variables:</a:t>
            </a:r>
            <a:endParaRPr lang="en-US" dirty="0"/>
          </a:p>
          <a:p>
            <a:pPr lvl="1"/>
            <a:r>
              <a:rPr dirty="0"/>
              <a:t>Revenues: Fiscal, non-fiscal, total transfers</a:t>
            </a:r>
            <a:endParaRPr lang="en-US" dirty="0"/>
          </a:p>
          <a:p>
            <a:pPr lvl="1"/>
            <a:r>
              <a:rPr dirty="0"/>
              <a:t>Expenditures: Education, transportation, tourism, security, healthcare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Findings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92500" lnSpcReduction="10000"/>
          </a:bodyPr>
          <a:lstStyle/>
          <a:p>
            <a:r>
              <a:rPr sz="2400" dirty="0"/>
              <a:t>Revenues:</a:t>
            </a:r>
            <a:endParaRPr lang="en-US" sz="2400" dirty="0"/>
          </a:p>
          <a:p>
            <a:pPr lvl="1"/>
            <a:r>
              <a:rPr sz="2400" dirty="0"/>
              <a:t>No significant impact on total, fiscal, or non-fiscal revenues</a:t>
            </a:r>
            <a:endParaRPr lang="en-US" sz="2400" dirty="0"/>
          </a:p>
          <a:p>
            <a:pPr lvl="1"/>
            <a:r>
              <a:rPr sz="2400" dirty="0"/>
              <a:t>Merged municipalities did not reduce tax burdens or service costs</a:t>
            </a:r>
          </a:p>
          <a:p>
            <a:endParaRPr sz="2400" dirty="0"/>
          </a:p>
          <a:p>
            <a:r>
              <a:rPr sz="2400" dirty="0"/>
              <a:t>Expenditures:</a:t>
            </a:r>
            <a:endParaRPr lang="en-US" sz="2400" dirty="0"/>
          </a:p>
          <a:p>
            <a:pPr lvl="1"/>
            <a:r>
              <a:rPr sz="2400" dirty="0"/>
              <a:t>Increased current expenditures (+14.9%) across merged municipalities</a:t>
            </a:r>
            <a:endParaRPr lang="en-US" sz="2400" dirty="0"/>
          </a:p>
          <a:p>
            <a:pPr lvl="1"/>
            <a:r>
              <a:rPr sz="2400" dirty="0"/>
              <a:t>Significant growth in </a:t>
            </a:r>
            <a:r>
              <a:rPr sz="2400" b="1" dirty="0"/>
              <a:t>education, tourism, and transportation</a:t>
            </a:r>
            <a:endParaRPr lang="en-US" sz="2400" b="1" dirty="0"/>
          </a:p>
          <a:p>
            <a:pPr lvl="1"/>
            <a:r>
              <a:rPr sz="2400" dirty="0"/>
              <a:t>No significant increases in </a:t>
            </a:r>
            <a:r>
              <a:rPr sz="2400" b="1" dirty="0"/>
              <a:t>security and healthcare</a:t>
            </a:r>
          </a:p>
          <a:p>
            <a:endParaRPr sz="2400" dirty="0"/>
          </a:p>
          <a:p>
            <a:r>
              <a:rPr sz="2400" dirty="0"/>
              <a:t>Investments:</a:t>
            </a:r>
            <a:endParaRPr lang="en-US" sz="2400" dirty="0"/>
          </a:p>
          <a:p>
            <a:pPr lvl="1"/>
            <a:r>
              <a:rPr sz="2400" dirty="0"/>
              <a:t>Short-term increase (+17.1%), but sectoral variation (education in North-West, healthcare in Center-South)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Policy Implications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dirty="0"/>
              <a:t>Key Takeaways:</a:t>
            </a:r>
            <a:endParaRPr lang="en-US" dirty="0"/>
          </a:p>
          <a:p>
            <a:pPr lvl="1"/>
            <a:r>
              <a:rPr dirty="0"/>
              <a:t>Municipal mergers increase spending but do not reduce tax burdens</a:t>
            </a:r>
            <a:endParaRPr lang="en-US" dirty="0"/>
          </a:p>
          <a:p>
            <a:pPr lvl="1"/>
            <a:r>
              <a:rPr dirty="0"/>
              <a:t>Financial incentives led to spending increases rather than cost-saving efficiencies</a:t>
            </a:r>
            <a:endParaRPr lang="en-US" dirty="0"/>
          </a:p>
          <a:p>
            <a:pPr lvl="1"/>
            <a:r>
              <a:rPr dirty="0"/>
              <a:t>Lag in investment spending suggests administrative delays in capital projects</a:t>
            </a:r>
            <a:br>
              <a:rPr lang="en-US" dirty="0"/>
            </a:br>
            <a:endParaRPr dirty="0"/>
          </a:p>
          <a:p>
            <a:r>
              <a:rPr dirty="0"/>
              <a:t>Policy Considerations:</a:t>
            </a:r>
            <a:endParaRPr lang="en-US" dirty="0"/>
          </a:p>
          <a:p>
            <a:pPr lvl="1"/>
            <a:r>
              <a:rPr dirty="0"/>
              <a:t>Should future mergers include stricter efficiency benchmarks?</a:t>
            </a:r>
            <a:endParaRPr lang="en-US" dirty="0"/>
          </a:p>
          <a:p>
            <a:pPr lvl="1"/>
            <a:r>
              <a:rPr dirty="0"/>
              <a:t>How can municipalities ensure financial capacity leads to service improvements rather than just higher spending?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87DF0-CFD7-E318-7041-429786957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Comments-Strengths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1D06B-30E1-6964-8942-11FBB7A6D1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A panel event study and a RDD strengthens causal inference</a:t>
            </a:r>
          </a:p>
          <a:p>
            <a:r>
              <a:rPr lang="en-US" dirty="0"/>
              <a:t>2. Provide multiple validation methods to confirm findings</a:t>
            </a:r>
          </a:p>
          <a:p>
            <a:r>
              <a:rPr lang="en-US" dirty="0"/>
              <a:t>3. Policy relevance: timely evidence for policymakers considering municipal mergers in Italy and similar contexts</a:t>
            </a:r>
          </a:p>
        </p:txBody>
      </p:sp>
    </p:spTree>
    <p:extLst>
      <p:ext uri="{BB962C8B-B14F-4D97-AF65-F5344CB8AC3E}">
        <p14:creationId xmlns:p14="http://schemas.microsoft.com/office/powerpoint/2010/main" val="2366047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87DF0-CFD7-E318-7041-429786957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Comments-Suggestions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1D06B-30E1-6964-8942-11FBB7A6D1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Lack of mechanism behind findings: the research documents the changes in spending, it doesn’t explore the reasons behind the observed patterns (e.g., political incentives, administrative inefficiencies)</a:t>
            </a:r>
          </a:p>
        </p:txBody>
      </p:sp>
    </p:spTree>
    <p:extLst>
      <p:ext uri="{BB962C8B-B14F-4D97-AF65-F5344CB8AC3E}">
        <p14:creationId xmlns:p14="http://schemas.microsoft.com/office/powerpoint/2010/main" val="2960131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87DF0-CFD7-E318-7041-429786957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Comments-Suggestions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1D06B-30E1-6964-8942-11FBB7A6D1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2. Limited Analysis of efficiency gains: the study highlights expenditure increases but does not provide a strong evaluation of whether these increase translate into better service delivery or efficiency improvements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7625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87DF0-CFD7-E318-7041-429786957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Comments-Suggestions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1D06B-30E1-6964-8942-11FBB7A6D1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3. Revenue analysis </a:t>
            </a:r>
            <a:r>
              <a:rPr lang="en-US"/>
              <a:t>is underdeveloped: The paper finds no significant effect on municipal revenues, but further discussion on why municipalities did not leverage their financial capacity for tax reductions would be valuable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301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578</Words>
  <Application>Microsoft Macintosh PowerPoint</Application>
  <PresentationFormat>On-screen Show (4:3)</PresentationFormat>
  <Paragraphs>61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Assessing the Impact of Municipal Mergers on Local Public Expenditure Dynamics</vt:lpstr>
      <vt:lpstr>Introduction &amp; Research Motivation</vt:lpstr>
      <vt:lpstr>Methodology</vt:lpstr>
      <vt:lpstr>Key Findings</vt:lpstr>
      <vt:lpstr>Policy Implications</vt:lpstr>
      <vt:lpstr>Comments-Strengths</vt:lpstr>
      <vt:lpstr>Comments-Suggestions</vt:lpstr>
      <vt:lpstr>Comments-Suggestions</vt:lpstr>
      <vt:lpstr>Comments-Suggestions</vt:lpstr>
      <vt:lpstr>Comments-Different Angle</vt:lpstr>
      <vt:lpstr>Comments-Different Angle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Assessing the Impact of  Municipal Mergers on  Local Public Expenditure Dynamics</dc:title>
  <dc:subject/>
  <dc:creator/>
  <cp:keywords/>
  <dc:description>generated using python-pptx</dc:description>
  <cp:lastModifiedBy>Hsu, Yu-Hsin</cp:lastModifiedBy>
  <cp:revision>3</cp:revision>
  <dcterms:created xsi:type="dcterms:W3CDTF">2013-01-27T09:14:16Z</dcterms:created>
  <dcterms:modified xsi:type="dcterms:W3CDTF">2025-02-13T17:53:59Z</dcterms:modified>
  <cp:category/>
</cp:coreProperties>
</file>