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2"/>
    <p:restoredTop sz="88205"/>
  </p:normalViewPr>
  <p:slideViewPr>
    <p:cSldViewPr snapToGrid="0">
      <p:cViewPr varScale="1">
        <p:scale>
          <a:sx n="102" d="100"/>
          <a:sy n="102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9B19D-9C6A-F841-BAA8-A0BE00526146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6C3CE-AACE-F64E-827E-4B41DF457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C3CE-AACE-F64E-827E-4B41DF4571C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06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question give them 3-5 mins to think (take more time, </a:t>
            </a:r>
            <a:r>
              <a:rPr lang="en-US"/>
              <a:t>don’t rush)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C3CE-AACE-F64E-827E-4B41DF4571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1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C3CE-AACE-F64E-827E-4B41DF4571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0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repairs cost: 41 (calculation)</a:t>
            </a:r>
          </a:p>
          <a:p>
            <a:r>
              <a:rPr lang="en-US" dirty="0"/>
              <a:t>The labor cost: if I change the 50% to 25%, what would it like, and if I change the dollar/per hour, what would it be like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6C3CE-AACE-F64E-827E-4B41DF4571C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81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57D57-852B-5BF0-07AF-C2484D531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77C6D-ECE5-8EFD-4AEF-5B193735E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7EAD2-0E19-5560-F548-6CEC2BFDA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751EF-D24D-39C4-B6AF-5D072740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AB61-3792-8399-DCE4-BF195945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62DF2-8650-D030-CFF9-EF42CF010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5C492-9BB9-BDD7-24F2-ACED10704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1BA4D-EC93-8E3C-D7C8-1A48BF6D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5DC0C-91AD-9C23-7868-F4FD7C36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5E9EA-B6AA-E3BB-D1AB-3F571152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7D6E0-026A-45C5-3DDC-9FE29438A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EDFB4-9B4D-6E1D-418F-EEDE3C91D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10CCB-0E4F-B5AE-01C7-B6D6EBEF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DFE2-BDA1-2526-678A-9BAA04B4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AEE59-DE59-8003-BE1E-CA2E0B8C9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5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8533-7267-9D54-88F1-F5243245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2CB3-D92F-9060-43B7-F65E5E5DE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6D731-3280-B830-6CEB-2993A2FA4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DE504-6196-2208-BA77-9704D899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DBD-422A-7C95-7501-11CB743C8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4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5229-7C91-8627-528F-FE633138E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5C3D0-CC72-682E-E446-09D83713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70CA8-73AA-AEB8-D8AC-9B27FC2C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DCCE6-ED5D-1294-3C43-B01E991D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10918-6AF3-8131-2256-2B8A3528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3C19-6994-A501-4D11-6C334707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E0079-4990-A09D-AA01-509C224E5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94157-B1E9-803D-AFD4-10458CE5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98145-9FBC-533D-A42E-CA6CD110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BD6C3-5440-9FDF-4AC6-B300141E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0332B-850F-67F9-E267-54BAF611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C615-96BB-5B81-B34C-D1A9E4C9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9560F-C55E-FE69-1A7B-45EB230A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A3556-D1F6-832F-BFB1-38C43FAF7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3C658-6AF7-346A-1E11-9D5E4E6D0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46F94-0561-4F41-82BC-D45A6CA9A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9B68ED-1127-E2CB-6FD1-7A996D0D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7B26E9-7FFB-D286-3540-A81763FA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8152B-2BBB-0DAF-071A-F2AF54CB7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0796-16FC-69C2-572B-AFFA0A8B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16BDD-5E92-8125-1605-08C6BB69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FE654-6AFA-F2FB-5751-74A1ACD4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BBFB9-4FB7-BA2F-2A55-EEB61847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48899-887A-EDC5-9A96-AD57B8C8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624CD-F952-26EF-0F42-32DF6649D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9EB7-3C77-372A-29A2-35DA862E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587E-2A24-3B3D-50EA-9E189D02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80156-50C3-6868-5179-CE7B57706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2BC79-AA07-7E1F-28F3-50A141DD8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4BD9B-0B42-2A15-4FD9-69BEF26D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F37F-FA29-5FA6-844F-E3A35859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84B34-BCCD-07B7-2306-B4DF059D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3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8FB5-EC36-18D8-FE5D-D9D4BDF2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851E2-2613-ADB5-8A2D-4E9030FD27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CFB8D-AF34-1544-122C-E31150AF1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EA50-96DC-9EBC-C859-0C56840C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6A251-4F72-E283-5C4E-632B0400E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AF6D2-51CF-267C-5DD6-2D70EDFD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83817D-BF9C-7660-C724-7E57BC5C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C2C03-DF40-F4F7-CC39-37BC4E388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B182F-A69F-43E1-A161-8F84B0C5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412C-FAD2-D847-A4D5-AAD6A898591E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0663E-ACA2-AC44-A746-1294F3FF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E24E-667D-3083-5120-746EDEB7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5611-A74E-4344-AD9F-FDDE04F81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1C93F-189E-6791-2C59-9D53A9D47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726326" cy="2387600"/>
          </a:xfrm>
        </p:spPr>
        <p:txBody>
          <a:bodyPr>
            <a:normAutofit/>
          </a:bodyPr>
          <a:lstStyle/>
          <a:p>
            <a:r>
              <a:rPr lang="en-US" dirty="0"/>
              <a:t>V401 Financial and </a:t>
            </a:r>
            <a:br>
              <a:rPr lang="en-US" dirty="0"/>
            </a:br>
            <a:r>
              <a:rPr lang="en-US" dirty="0"/>
              <a:t>Cost-Benefit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B99EB-A4A9-D22E-2419-6BD8333D8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726326" cy="1655762"/>
          </a:xfrm>
        </p:spPr>
        <p:txBody>
          <a:bodyPr/>
          <a:lstStyle/>
          <a:p>
            <a:r>
              <a:rPr lang="en-US" dirty="0"/>
              <a:t>Prof. </a:t>
            </a:r>
            <a:r>
              <a:rPr lang="en-US"/>
              <a:t>Annie Hsu</a:t>
            </a:r>
            <a:endParaRPr lang="en-US" dirty="0"/>
          </a:p>
        </p:txBody>
      </p:sp>
      <p:pic>
        <p:nvPicPr>
          <p:cNvPr id="5" name="Picture 4" descr="A logo for a school&#10;&#10;Description automatically generated">
            <a:extLst>
              <a:ext uri="{FF2B5EF4-FFF2-40B4-BE49-F238E27FC236}">
                <a16:creationId xmlns:a16="http://schemas.microsoft.com/office/drawing/2014/main" id="{4DE726C9-9035-70AF-9049-1B4B8CA4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045" y="4236485"/>
            <a:ext cx="2387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581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Benefits of Highway Construction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C31B77-0F7E-F9A7-ABD1-594B5EEBEC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889852"/>
              </p:ext>
            </p:extLst>
          </p:nvPr>
        </p:nvGraphicFramePr>
        <p:xfrm>
          <a:off x="838199" y="1600200"/>
          <a:ext cx="10515600" cy="347503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643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4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56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42"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Quantity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Price/Value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2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Costs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Asphalt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1 mill bags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2"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Labor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1 mill hours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035">
                <a:tc>
                  <a:txBody>
                    <a:bodyPr/>
                    <a:lstStyle/>
                    <a:p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Repairs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$10 million</a:t>
                      </a:r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 (</a:t>
                      </a:r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yearly)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35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Benefits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Time saved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500k </a:t>
                      </a:r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hours</a:t>
                      </a:r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 (</a:t>
                      </a:r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yearly)</a:t>
                      </a: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2"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Lives</a:t>
                      </a:r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 saved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 lives (year)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24" marB="4572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8DCEDAA2-5248-413E-B0BD-B2A59446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1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Cash-flow accounting:</a:t>
            </a:r>
          </a:p>
          <a:p>
            <a:pPr lvl="1"/>
            <a:r>
              <a:rPr lang="en-US" dirty="0"/>
              <a:t>Accounting method that calculates costs solely by adding up what the government pays for inputs to a project and calculates benefits solely by adding up income or government revenues generated by the project</a:t>
            </a:r>
          </a:p>
          <a:p>
            <a:endParaRPr lang="en-US" dirty="0"/>
          </a:p>
          <a:p>
            <a:r>
              <a:rPr lang="en-US" dirty="0"/>
              <a:t>Opportunity cost: </a:t>
            </a:r>
          </a:p>
          <a:p>
            <a:pPr lvl="1"/>
            <a:r>
              <a:rPr lang="en-US" dirty="0"/>
              <a:t>The social marginal cost of any resource is the value of that resource in its next best use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E820436F-B454-07DC-5076-4DE75E2C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 in Measuring Opportunity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always directly observable, especially if markets are imperfect</a:t>
            </a:r>
          </a:p>
          <a:p>
            <a:endParaRPr lang="en-US" dirty="0"/>
          </a:p>
          <a:p>
            <a:r>
              <a:rPr lang="en-US" dirty="0"/>
              <a:t>Economic costs are only those costs associated with diverting the resource from its next best use</a:t>
            </a:r>
          </a:p>
          <a:p>
            <a:pPr lvl="1"/>
            <a:r>
              <a:rPr lang="en-US" dirty="0"/>
              <a:t>If labor is efficiently employed, then wages are a social cost</a:t>
            </a:r>
          </a:p>
          <a:p>
            <a:pPr lvl="1"/>
            <a:r>
              <a:rPr lang="en-US" dirty="0"/>
              <a:t>If some workers are unemployed, then we value their time at the value of leisure, not the wage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A1670650-ABFF-9E2F-3A45-EA70ED98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Measuring Cost of Labor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that the wage of construction workers is $20/hour</a:t>
            </a:r>
          </a:p>
          <a:p>
            <a:r>
              <a:rPr lang="en-US" dirty="0"/>
              <a:t>But half the construction workers for the project are unemployed and value their leisure at $10/hour</a:t>
            </a:r>
          </a:p>
          <a:p>
            <a:endParaRPr lang="en-US" dirty="0"/>
          </a:p>
          <a:p>
            <a:r>
              <a:rPr lang="en-US" dirty="0"/>
              <a:t>Then the “true” labor cost of the project is</a:t>
            </a:r>
          </a:p>
          <a:p>
            <a:pPr lvl="1"/>
            <a:r>
              <a:rPr lang="en-US" dirty="0"/>
              <a:t>$20/hour * 500,000 hours + $10/hour * 500,000 hours</a:t>
            </a:r>
          </a:p>
          <a:p>
            <a:pPr lvl="1"/>
            <a:r>
              <a:rPr lang="en-US" dirty="0"/>
              <a:t>$15 million, not $20 million ($20 * 1 million hours) accounting price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3A998C61-8C27-7480-DC9A-EC714E27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4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Future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measure future benefits against current costs?</a:t>
            </a:r>
          </a:p>
          <a:p>
            <a:pPr lvl="1"/>
            <a:r>
              <a:rPr lang="en-US" dirty="0"/>
              <a:t>Use presented discounted value, discounting at the social discount rate</a:t>
            </a:r>
          </a:p>
          <a:p>
            <a:pPr lvl="1"/>
            <a:r>
              <a:rPr lang="en-US" dirty="0"/>
              <a:t>Present discounted value (PDV): </a:t>
            </a:r>
          </a:p>
          <a:p>
            <a:pPr lvl="2"/>
            <a:r>
              <a:rPr lang="en-US" dirty="0"/>
              <a:t>A dollar next year is worth (1+r) times less than a dollar now because the dollar could earn r% interest if invested</a:t>
            </a:r>
          </a:p>
          <a:p>
            <a:pPr lvl="1"/>
            <a:r>
              <a:rPr lang="en-US" dirty="0"/>
              <a:t>Social discount rate (s): </a:t>
            </a:r>
          </a:p>
          <a:p>
            <a:pPr lvl="2"/>
            <a:r>
              <a:rPr lang="en-US" dirty="0"/>
              <a:t>The appropriate value of r to use in computing PDV for social investments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EAEBD4CA-E6DD-D104-2C9F-738F8D8FF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1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and Benefits of Highway Construction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9A9137-110F-5EC2-679E-BD9337CCD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5112866"/>
              </p:ext>
            </p:extLst>
          </p:nvPr>
        </p:nvGraphicFramePr>
        <p:xfrm>
          <a:off x="838200" y="1690688"/>
          <a:ext cx="9943214" cy="3840288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53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1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4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7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154"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Quantity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Price/Value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Total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4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Costs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Asphalt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1 mill bags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$100/bag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100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00"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Labor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1 mill hours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½ at 20, </a:t>
                      </a:r>
                    </a:p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½ at 10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00">
                <a:tc>
                  <a:txBody>
                    <a:bodyPr/>
                    <a:lstStyle/>
                    <a:p>
                      <a:endParaRPr lang="en-US" sz="240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Repairs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$10 million</a:t>
                      </a:r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 (</a:t>
                      </a:r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yearly)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7% discount rate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Benefits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Time saved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500k </a:t>
                      </a:r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hours</a:t>
                      </a:r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 (</a:t>
                      </a:r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yearly)</a:t>
                      </a: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154"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Lives</a:t>
                      </a:r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 saved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r>
                        <a:rPr lang="en-US" sz="2400" baseline="0" dirty="0">
                          <a:latin typeface="Calibri" pitchFamily="34" charset="0"/>
                          <a:cs typeface="Calibri" pitchFamily="34" charset="0"/>
                        </a:rPr>
                        <a:t> lives (year)</a:t>
                      </a:r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T="45704" marB="4570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CF78D12D-C9BD-63B8-69F1-8F779860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50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Societies willingness to pay for outputs of a project</a:t>
            </a:r>
          </a:p>
          <a:p>
            <a:r>
              <a:rPr lang="en-US" dirty="0"/>
              <a:t>Again, often not directly observable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9BEE702C-FAF8-BA2A-4156-FC54DE02A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21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Based Value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can show that the time that individuals save from driving faster is spent at work</a:t>
            </a:r>
          </a:p>
          <a:p>
            <a:r>
              <a:rPr lang="en-US" dirty="0"/>
              <a:t>Then we could value their time saved at their wage</a:t>
            </a:r>
          </a:p>
          <a:p>
            <a:r>
              <a:rPr lang="en-US" dirty="0"/>
              <a:t>This theoretical proposition runs into some problems in practice:</a:t>
            </a:r>
          </a:p>
          <a:p>
            <a:pPr lvl="1"/>
            <a:r>
              <a:rPr lang="en-US" dirty="0"/>
              <a:t>Individuals can’t freely trade off leisure and hours of work; jobs may come with hours restrictions</a:t>
            </a:r>
          </a:p>
          <a:p>
            <a:pPr lvl="1"/>
            <a:r>
              <a:rPr lang="en-US" dirty="0"/>
              <a:t>There may be nonmonetary aspects of the job</a:t>
            </a:r>
          </a:p>
          <a:p>
            <a:endParaRPr lang="en-US" dirty="0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AAED1865-1EBF-042E-9545-B148868F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8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Measurement of Value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Contingent valuation:</a:t>
            </a:r>
          </a:p>
          <a:p>
            <a:pPr lvl="1"/>
            <a:r>
              <a:rPr lang="en-US" dirty="0"/>
              <a:t>Asking individuals to value an option they are not now choosing or do not have the opportunity to choose</a:t>
            </a:r>
          </a:p>
          <a:p>
            <a:r>
              <a:rPr lang="en-US" dirty="0"/>
              <a:t>This approach relies on answers to hypothetical questions</a:t>
            </a:r>
          </a:p>
          <a:p>
            <a:r>
              <a:rPr lang="en-US" dirty="0"/>
              <a:t>Straightforward, inexpensive to apply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9C89664D-E9ED-B05C-A3B5-C2D74CA6E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Valuation can be Controversial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Saving lives is a central benefit of many interventions</a:t>
            </a:r>
          </a:p>
          <a:p>
            <a:pPr lvl="1"/>
            <a:r>
              <a:rPr lang="en-US" dirty="0"/>
              <a:t>Valuing human lives is the single most difficult issue in cost-benefit analysis</a:t>
            </a:r>
          </a:p>
          <a:p>
            <a:pPr lvl="1"/>
            <a:r>
              <a:rPr lang="en-US" dirty="0"/>
              <a:t>Many would say that human life is priceless</a:t>
            </a:r>
          </a:p>
          <a:p>
            <a:pPr lvl="1"/>
            <a:r>
              <a:rPr lang="en-US" dirty="0"/>
              <a:t>By this argument, valuing life is a reprehensible activity; there is no way to put a value on such a precious commodity</a:t>
            </a:r>
          </a:p>
          <a:p>
            <a:pPr lvl="1"/>
            <a:r>
              <a:rPr lang="en-US" dirty="0"/>
              <a:t>Every possible intervention has a chance of saving lives. To decide which to finance requires valuing lives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2733A038-E34C-117E-8848-C547EE0EA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2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23AB-9E28-307A-897C-7B17BC43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FE84-3FE3-AB5B-7419-380A7F223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cost-benefit analysis (CBA)?</a:t>
            </a:r>
          </a:p>
          <a:p>
            <a:pPr lvl="1"/>
            <a:r>
              <a:rPr lang="en-US" dirty="0"/>
              <a:t>Pros and cons, assigning weights?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Simple problem: financial projects</a:t>
            </a:r>
          </a:p>
          <a:p>
            <a:pPr lvl="1"/>
            <a:r>
              <a:rPr lang="en-US" dirty="0"/>
              <a:t>Compare money flows in and out</a:t>
            </a:r>
          </a:p>
          <a:p>
            <a:r>
              <a:rPr lang="en-US" dirty="0"/>
              <a:t>More complicated projects: </a:t>
            </a:r>
          </a:p>
          <a:p>
            <a:pPr lvl="1"/>
            <a:r>
              <a:rPr lang="en-US" dirty="0"/>
              <a:t>Microeconomic theory and welfare economics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Combine it all together to complete a full CBA</a:t>
            </a:r>
          </a:p>
        </p:txBody>
      </p:sp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337EAD2C-9AEB-9B24-5822-19B13AF38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2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Revealed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value life by estimating how much individuals are willing to pay for something that reduces their odds of dying</a:t>
            </a:r>
          </a:p>
          <a:p>
            <a:r>
              <a:rPr lang="en-US" dirty="0"/>
              <a:t>The extra safety is called a compensating differential because it compensates workers for lower wages</a:t>
            </a:r>
          </a:p>
          <a:p>
            <a:r>
              <a:rPr lang="en-US" dirty="0"/>
              <a:t>Compensating differentials:</a:t>
            </a:r>
          </a:p>
          <a:p>
            <a:pPr lvl="1"/>
            <a:r>
              <a:rPr lang="en-US" dirty="0"/>
              <a:t>Additional (or reduced) wage payments to workers to compensate them for the negative (or positive) amenities of a job, such as increased risk of mortality (or a nicer office)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18D1A84D-2777-BA96-BE95-7EB24B87A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8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Future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finding the value of lives saved in each year, a cost-benefit analysis must discount these future benefits</a:t>
            </a:r>
          </a:p>
          <a:p>
            <a:r>
              <a:rPr lang="en-US" dirty="0"/>
              <a:t>Since many projects have benefits that last long into the future, the discount rate matters enormously</a:t>
            </a:r>
          </a:p>
          <a:p>
            <a:pPr lvl="1"/>
            <a:r>
              <a:rPr lang="en-US" dirty="0"/>
              <a:t>Reducing global warming will bring benefits hundreds of years into the future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C8CFED64-389A-E975-1A66-2C243585B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Semester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the abstract notions of social costs and benefits into practical implications for public project choice is challenging</a:t>
            </a:r>
          </a:p>
          <a:p>
            <a:r>
              <a:rPr lang="en-US" dirty="0"/>
              <a:t>What at first seems to be a simple accounting exercise becomes quite complicated when resources cannot be valued in competitive markets</a:t>
            </a:r>
          </a:p>
          <a:p>
            <a:r>
              <a:rPr lang="en-US" dirty="0"/>
              <a:t>We have a set of tools that can take analysts a long way toward a complete accounting of the costs and benefits of public projects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3C2C2AA0-B752-4E22-EBDF-6FFBD16D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5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826F-3D01-BE65-91F7-8FD0392BA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C315-BAA4-95E3-2F36-47011462D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a decision you need to make</a:t>
            </a:r>
          </a:p>
          <a:p>
            <a:pPr lvl="1"/>
            <a:r>
              <a:rPr lang="en-US" dirty="0"/>
              <a:t>Take a particular job?</a:t>
            </a:r>
          </a:p>
          <a:p>
            <a:pPr lvl="1"/>
            <a:r>
              <a:rPr lang="en-US" dirty="0"/>
              <a:t>Go to graduate school?</a:t>
            </a:r>
          </a:p>
          <a:p>
            <a:pPr lvl="1"/>
            <a:r>
              <a:rPr lang="en-US" dirty="0"/>
              <a:t>Go to the movies this weekend?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What would you do if not taking this action (attending CBA classes)?</a:t>
            </a:r>
          </a:p>
          <a:p>
            <a:pPr lvl="1"/>
            <a:r>
              <a:rPr lang="en-US" dirty="0"/>
              <a:t>Write it down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10BD9EA7-AC9E-CDC6-00D4-52DC674FA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3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96AB-AB96-F770-AE65-A8781A79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CBA?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75FF5-CED6-2A43-23F0-D21EB5DB1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would be affected?</a:t>
            </a:r>
          </a:p>
          <a:p>
            <a:pPr lvl="1"/>
            <a:r>
              <a:rPr lang="en-US" dirty="0"/>
              <a:t>You</a:t>
            </a:r>
          </a:p>
          <a:p>
            <a:pPr lvl="1"/>
            <a:r>
              <a:rPr lang="en-US" dirty="0"/>
              <a:t>Friends</a:t>
            </a:r>
          </a:p>
          <a:p>
            <a:pPr lvl="1"/>
            <a:r>
              <a:rPr lang="en-US" dirty="0"/>
              <a:t>Parents</a:t>
            </a:r>
          </a:p>
          <a:p>
            <a:pPr lvl="1"/>
            <a:r>
              <a:rPr lang="en-US" dirty="0"/>
              <a:t>Stores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Circle those you care about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CFB21CAD-5D40-ABAF-7F52-683E544F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0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hand side: 	</a:t>
            </a:r>
          </a:p>
          <a:p>
            <a:pPr lvl="1"/>
            <a:r>
              <a:rPr lang="en-US" dirty="0"/>
              <a:t>List all good things about taking action</a:t>
            </a:r>
          </a:p>
          <a:p>
            <a:r>
              <a:rPr lang="en-US" dirty="0"/>
              <a:t>Right hand side:</a:t>
            </a:r>
          </a:p>
          <a:p>
            <a:pPr lvl="1"/>
            <a:r>
              <a:rPr lang="en-US" dirty="0"/>
              <a:t>List all bad things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red and white logo&#10;&#10;Description automatically generated">
            <a:extLst>
              <a:ext uri="{FF2B5EF4-FFF2-40B4-BE49-F238E27FC236}">
                <a16:creationId xmlns:a16="http://schemas.microsoft.com/office/drawing/2014/main" id="{379175D0-118F-B4A8-B9CE-D4C037AA0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might this exercise be useful?</a:t>
            </a:r>
          </a:p>
          <a:p>
            <a:r>
              <a:rPr lang="en-US" dirty="0"/>
              <a:t>What are the weakness of using this process to help make a decision?</a:t>
            </a:r>
          </a:p>
          <a:p>
            <a:r>
              <a:rPr lang="en-US" dirty="0"/>
              <a:t>What additional information would be helpful?</a:t>
            </a:r>
          </a:p>
          <a:p>
            <a:endParaRPr lang="en-US" dirty="0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832FB6D2-03B6-54F4-1905-67FD9689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6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a CBA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Purpose: Decision making tool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Project</a:t>
            </a:r>
          </a:p>
          <a:p>
            <a:pPr lvl="1"/>
            <a:r>
              <a:rPr lang="en-US" dirty="0"/>
              <a:t>Baseline</a:t>
            </a:r>
          </a:p>
          <a:p>
            <a:pPr lvl="1"/>
            <a:r>
              <a:rPr lang="en-US" dirty="0"/>
              <a:t>Accounting Domain</a:t>
            </a:r>
          </a:p>
          <a:p>
            <a:pPr lvl="1"/>
            <a:r>
              <a:rPr lang="en-US" dirty="0"/>
              <a:t>Benefits</a:t>
            </a:r>
          </a:p>
          <a:p>
            <a:pPr lvl="1"/>
            <a:r>
              <a:rPr lang="en-US" dirty="0"/>
              <a:t>Costs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E12FAC29-90CF-AB8D-941A-3AC26DC3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22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Basics of a CBA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b="1" dirty="0"/>
              <a:t>benefits</a:t>
            </a:r>
            <a:r>
              <a:rPr lang="en-US" dirty="0"/>
              <a:t> exceed </a:t>
            </a:r>
            <a:r>
              <a:rPr lang="en-US" b="1" dirty="0"/>
              <a:t>costs</a:t>
            </a:r>
            <a:r>
              <a:rPr lang="en-US" dirty="0"/>
              <a:t> for those in </a:t>
            </a:r>
            <a:r>
              <a:rPr lang="en-US" b="1" dirty="0"/>
              <a:t>accounting domain</a:t>
            </a:r>
            <a:r>
              <a:rPr lang="en-US" dirty="0"/>
              <a:t>?</a:t>
            </a:r>
          </a:p>
          <a:p>
            <a:r>
              <a:rPr lang="en-US" dirty="0"/>
              <a:t>Common terms for comparison across people</a:t>
            </a:r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10602996-5D85-BB9F-B128-65AB6EA50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026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0370D-308D-E8CE-6B9D-D8B5EB695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36BBE-3C3A-F7E5-BB40-603BC320B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highway</a:t>
            </a:r>
          </a:p>
          <a:p>
            <a:pPr lvl="1"/>
            <a:r>
              <a:rPr lang="en-US" dirty="0"/>
              <a:t>What are some potential costs?</a:t>
            </a:r>
          </a:p>
          <a:p>
            <a:pPr lvl="1"/>
            <a:r>
              <a:rPr lang="en-US" dirty="0"/>
              <a:t>What are some potential benefits?</a:t>
            </a:r>
          </a:p>
          <a:p>
            <a:pPr lvl="1"/>
            <a:endParaRPr lang="en-US" dirty="0"/>
          </a:p>
        </p:txBody>
      </p:sp>
      <p:pic>
        <p:nvPicPr>
          <p:cNvPr id="4" name="Picture 3" descr="A red and white logo&#10;&#10;Description automatically generated">
            <a:extLst>
              <a:ext uri="{FF2B5EF4-FFF2-40B4-BE49-F238E27FC236}">
                <a16:creationId xmlns:a16="http://schemas.microsoft.com/office/drawing/2014/main" id="{92A1FE16-63B6-EFA9-2FEC-CD9730B7C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865" y="5478130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91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</TotalTime>
  <Words>1075</Words>
  <Application>Microsoft Macintosh PowerPoint</Application>
  <PresentationFormat>Widescreen</PresentationFormat>
  <Paragraphs>154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V401 Financial and  Cost-Benefit Analysis</vt:lpstr>
      <vt:lpstr>Sequence of Course</vt:lpstr>
      <vt:lpstr>What is a CBA?</vt:lpstr>
      <vt:lpstr>What is a CBA? </vt:lpstr>
      <vt:lpstr>What is a CBA?</vt:lpstr>
      <vt:lpstr>What is a CBA?</vt:lpstr>
      <vt:lpstr>The Basics of a CBA</vt:lpstr>
      <vt:lpstr>The Basics of a CBA</vt:lpstr>
      <vt:lpstr>An Example</vt:lpstr>
      <vt:lpstr>Cost and Benefits of Highway Construction</vt:lpstr>
      <vt:lpstr>Measuring Costs</vt:lpstr>
      <vt:lpstr>Difficulties in Measuring Opportunity Cost</vt:lpstr>
      <vt:lpstr>Example: Measuring Cost of Labor</vt:lpstr>
      <vt:lpstr>Measuring Future Costs</vt:lpstr>
      <vt:lpstr>Costs and Benefits of Highway Construction</vt:lpstr>
      <vt:lpstr>Measuring Benefits</vt:lpstr>
      <vt:lpstr>Market Based Value of Time</vt:lpstr>
      <vt:lpstr>Alternative Measurement of Value of Time</vt:lpstr>
      <vt:lpstr>Sometimes Valuation can be Controversial</vt:lpstr>
      <vt:lpstr>Revealed Preferences</vt:lpstr>
      <vt:lpstr>Discounting Future Benefits</vt:lpstr>
      <vt:lpstr>This Semester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V401 Financial and  Cost-Benefit Analysis</dc:title>
  <dc:creator>Hsu, Yu-Hsin</dc:creator>
  <cp:lastModifiedBy>Hsu, Yu-Hsin</cp:lastModifiedBy>
  <cp:revision>9</cp:revision>
  <dcterms:created xsi:type="dcterms:W3CDTF">2023-08-10T21:59:49Z</dcterms:created>
  <dcterms:modified xsi:type="dcterms:W3CDTF">2024-01-08T18:00:31Z</dcterms:modified>
</cp:coreProperties>
</file>