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44"/>
  </p:notesMasterIdLst>
  <p:handoutMasterIdLst>
    <p:handoutMasterId r:id="rId45"/>
  </p:handoutMasterIdLst>
  <p:sldIdLst>
    <p:sldId id="304" r:id="rId2"/>
    <p:sldId id="257" r:id="rId3"/>
    <p:sldId id="258" r:id="rId4"/>
    <p:sldId id="259" r:id="rId5"/>
    <p:sldId id="284" r:id="rId6"/>
    <p:sldId id="293" r:id="rId7"/>
    <p:sldId id="285" r:id="rId8"/>
    <p:sldId id="260" r:id="rId9"/>
    <p:sldId id="276" r:id="rId10"/>
    <p:sldId id="286" r:id="rId11"/>
    <p:sldId id="302" r:id="rId12"/>
    <p:sldId id="261" r:id="rId13"/>
    <p:sldId id="262" r:id="rId14"/>
    <p:sldId id="309" r:id="rId15"/>
    <p:sldId id="263" r:id="rId16"/>
    <p:sldId id="264" r:id="rId17"/>
    <p:sldId id="265" r:id="rId18"/>
    <p:sldId id="305" r:id="rId19"/>
    <p:sldId id="306" r:id="rId20"/>
    <p:sldId id="307" r:id="rId21"/>
    <p:sldId id="308" r:id="rId22"/>
    <p:sldId id="294" r:id="rId23"/>
    <p:sldId id="287" r:id="rId24"/>
    <p:sldId id="310" r:id="rId25"/>
    <p:sldId id="311" r:id="rId26"/>
    <p:sldId id="295" r:id="rId27"/>
    <p:sldId id="266" r:id="rId28"/>
    <p:sldId id="312" r:id="rId29"/>
    <p:sldId id="313" r:id="rId30"/>
    <p:sldId id="296" r:id="rId31"/>
    <p:sldId id="288" r:id="rId32"/>
    <p:sldId id="297" r:id="rId33"/>
    <p:sldId id="269" r:id="rId34"/>
    <p:sldId id="267" r:id="rId35"/>
    <p:sldId id="289" r:id="rId36"/>
    <p:sldId id="271" r:id="rId37"/>
    <p:sldId id="291" r:id="rId38"/>
    <p:sldId id="290" r:id="rId39"/>
    <p:sldId id="274" r:id="rId40"/>
    <p:sldId id="298" r:id="rId41"/>
    <p:sldId id="299" r:id="rId42"/>
    <p:sldId id="303" r:id="rId43"/>
  </p:sldIdLst>
  <p:sldSz cx="9144000" cy="6858000" type="screen4x3"/>
  <p:notesSz cx="6858000" cy="8915400"/>
  <p:custDataLst>
    <p:tags r:id="rId46"/>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Main Content" id="{C6CEEFA1-A6FA-496C-BC66-A29550271A81}">
          <p14:sldIdLst>
            <p14:sldId id="304"/>
            <p14:sldId id="257"/>
            <p14:sldId id="258"/>
            <p14:sldId id="259"/>
            <p14:sldId id="284"/>
            <p14:sldId id="293"/>
            <p14:sldId id="285"/>
            <p14:sldId id="260"/>
            <p14:sldId id="276"/>
            <p14:sldId id="286"/>
            <p14:sldId id="302"/>
            <p14:sldId id="261"/>
            <p14:sldId id="262"/>
            <p14:sldId id="309"/>
            <p14:sldId id="263"/>
            <p14:sldId id="264"/>
            <p14:sldId id="265"/>
            <p14:sldId id="305"/>
            <p14:sldId id="306"/>
            <p14:sldId id="307"/>
            <p14:sldId id="308"/>
            <p14:sldId id="294"/>
            <p14:sldId id="287"/>
            <p14:sldId id="310"/>
            <p14:sldId id="311"/>
            <p14:sldId id="295"/>
            <p14:sldId id="266"/>
            <p14:sldId id="312"/>
            <p14:sldId id="313"/>
            <p14:sldId id="296"/>
            <p14:sldId id="288"/>
            <p14:sldId id="297"/>
            <p14:sldId id="269"/>
            <p14:sldId id="267"/>
            <p14:sldId id="289"/>
            <p14:sldId id="271"/>
            <p14:sldId id="291"/>
            <p14:sldId id="290"/>
            <p14:sldId id="274"/>
            <p14:sldId id="298"/>
            <p14:sldId id="299"/>
            <p14:sldId id="303"/>
          </p14:sldIdLst>
        </p14:section>
      </p14:sectionLst>
    </p:ext>
    <p:ext uri="{EFAFB233-063F-42B5-8137-9DF3F51BA10A}">
      <p15:sldGuideLst xmlns:p15="http://schemas.microsoft.com/office/powerpoint/2012/main">
        <p15:guide id="1" orient="horz" pos="4224">
          <p15:clr>
            <a:srgbClr val="A4A3A4"/>
          </p15:clr>
        </p15:guide>
        <p15:guide id="2" orient="horz" pos="144">
          <p15:clr>
            <a:srgbClr val="A4A3A4"/>
          </p15:clr>
        </p15:guide>
        <p15:guide id="3" pos="2880">
          <p15:clr>
            <a:srgbClr val="A4A3A4"/>
          </p15:clr>
        </p15:guide>
      </p15:sldGuideLst>
    </p:ext>
    <p:ext uri="{2D200454-40CA-4A62-9FC3-DE9A4176ACB9}">
      <p15:notesGuideLst xmlns:p15="http://schemas.microsoft.com/office/powerpoint/2012/main">
        <p15:guide id="1" orient="horz" pos="280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462"/>
    <a:srgbClr val="007E39"/>
    <a:srgbClr val="000000"/>
    <a:srgbClr val="005C5A"/>
    <a:srgbClr val="005654"/>
    <a:srgbClr val="0038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904" autoAdjust="0"/>
    <p:restoredTop sz="80947" autoAdjust="0"/>
  </p:normalViewPr>
  <p:slideViewPr>
    <p:cSldViewPr>
      <p:cViewPr varScale="1">
        <p:scale>
          <a:sx n="125" d="100"/>
          <a:sy n="125" d="100"/>
        </p:scale>
        <p:origin x="1088" y="176"/>
      </p:cViewPr>
      <p:guideLst>
        <p:guide orient="horz" pos="4224"/>
        <p:guide orient="horz" pos="14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456"/>
    </p:cViewPr>
  </p:sorterViewPr>
  <p:notesViewPr>
    <p:cSldViewPr>
      <p:cViewPr varScale="1">
        <p:scale>
          <a:sx n="62" d="100"/>
          <a:sy n="62" d="100"/>
        </p:scale>
        <p:origin x="-1722" y="-72"/>
      </p:cViewPr>
      <p:guideLst>
        <p:guide orient="horz" pos="280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1920298C-6A53-4A2C-B078-528EB96EAAC9}"/>
              </a:ext>
            </a:extLst>
          </p:cNvPr>
          <p:cNvSpPr>
            <a:spLocks noGrp="1" noChangeArrowheads="1"/>
          </p:cNvSpPr>
          <p:nvPr>
            <p:ph type="hdr" sz="quarter"/>
          </p:nvPr>
        </p:nvSpPr>
        <p:spPr bwMode="auto">
          <a:xfrm>
            <a:off x="0" y="0"/>
            <a:ext cx="2971800" cy="446088"/>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dirty="0"/>
          </a:p>
        </p:txBody>
      </p:sp>
      <p:sp>
        <p:nvSpPr>
          <p:cNvPr id="41987" name="Rectangle 3">
            <a:extLst>
              <a:ext uri="{FF2B5EF4-FFF2-40B4-BE49-F238E27FC236}">
                <a16:creationId xmlns:a16="http://schemas.microsoft.com/office/drawing/2014/main" id="{1B1CB29C-93B2-40D7-BC3E-0E3CFDBE97F8}"/>
              </a:ext>
            </a:extLst>
          </p:cNvPr>
          <p:cNvSpPr>
            <a:spLocks noGrp="1" noChangeArrowheads="1"/>
          </p:cNvSpPr>
          <p:nvPr>
            <p:ph type="dt" sz="quarter" idx="1"/>
          </p:nvPr>
        </p:nvSpPr>
        <p:spPr bwMode="auto">
          <a:xfrm>
            <a:off x="3886200" y="0"/>
            <a:ext cx="2971800" cy="4460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dirty="0"/>
          </a:p>
        </p:txBody>
      </p:sp>
      <p:sp>
        <p:nvSpPr>
          <p:cNvPr id="41988" name="Rectangle 4">
            <a:extLst>
              <a:ext uri="{FF2B5EF4-FFF2-40B4-BE49-F238E27FC236}">
                <a16:creationId xmlns:a16="http://schemas.microsoft.com/office/drawing/2014/main" id="{83E5FE7E-D658-48CF-85EA-5D9943517A3E}"/>
              </a:ext>
            </a:extLst>
          </p:cNvPr>
          <p:cNvSpPr>
            <a:spLocks noGrp="1" noChangeArrowheads="1"/>
          </p:cNvSpPr>
          <p:nvPr>
            <p:ph type="ftr" sz="quarter" idx="2"/>
          </p:nvPr>
        </p:nvSpPr>
        <p:spPr bwMode="auto">
          <a:xfrm>
            <a:off x="0" y="8469313"/>
            <a:ext cx="2971800" cy="446087"/>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dirty="0"/>
          </a:p>
        </p:txBody>
      </p:sp>
      <p:sp>
        <p:nvSpPr>
          <p:cNvPr id="41989" name="Rectangle 5">
            <a:extLst>
              <a:ext uri="{FF2B5EF4-FFF2-40B4-BE49-F238E27FC236}">
                <a16:creationId xmlns:a16="http://schemas.microsoft.com/office/drawing/2014/main" id="{DA1E9E3C-02A3-4028-A347-67AE83F3A12D}"/>
              </a:ext>
            </a:extLst>
          </p:cNvPr>
          <p:cNvSpPr>
            <a:spLocks noGrp="1" noChangeArrowheads="1"/>
          </p:cNvSpPr>
          <p:nvPr>
            <p:ph type="sldNum" sz="quarter" idx="3"/>
          </p:nvPr>
        </p:nvSpPr>
        <p:spPr bwMode="auto">
          <a:xfrm>
            <a:off x="3886200" y="8469313"/>
            <a:ext cx="2971800" cy="446087"/>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FD68C10B-40E8-4F07-A530-9EE33811698D}" type="slidenum">
              <a:rPr lang="en-US" altLang="en-US"/>
              <a:pPr>
                <a:defRPr/>
              </a:pPr>
              <a:t>‹#›</a:t>
            </a:fld>
            <a:endParaRPr lang="en-US" altLang="en-US" dirty="0"/>
          </a:p>
        </p:txBody>
      </p:sp>
    </p:spTree>
    <p:extLst>
      <p:ext uri="{BB962C8B-B14F-4D97-AF65-F5344CB8AC3E}">
        <p14:creationId xmlns:p14="http://schemas.microsoft.com/office/powerpoint/2010/main" val="948791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C6F1B2C-7632-44FD-92D5-62B9EE8B55AB}"/>
              </a:ext>
            </a:extLst>
          </p:cNvPr>
          <p:cNvSpPr>
            <a:spLocks noGrp="1" noChangeArrowheads="1"/>
          </p:cNvSpPr>
          <p:nvPr>
            <p:ph type="hdr" sz="quarter"/>
          </p:nvPr>
        </p:nvSpPr>
        <p:spPr bwMode="auto">
          <a:xfrm>
            <a:off x="0" y="0"/>
            <a:ext cx="2971800" cy="446088"/>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dirty="0"/>
          </a:p>
        </p:txBody>
      </p:sp>
      <p:sp>
        <p:nvSpPr>
          <p:cNvPr id="9219" name="Rectangle 3">
            <a:extLst>
              <a:ext uri="{FF2B5EF4-FFF2-40B4-BE49-F238E27FC236}">
                <a16:creationId xmlns:a16="http://schemas.microsoft.com/office/drawing/2014/main" id="{8BA3D1CB-843F-4634-B57D-F03347BB442C}"/>
              </a:ext>
            </a:extLst>
          </p:cNvPr>
          <p:cNvSpPr>
            <a:spLocks noGrp="1" noChangeArrowheads="1"/>
          </p:cNvSpPr>
          <p:nvPr>
            <p:ph type="dt" idx="1"/>
          </p:nvPr>
        </p:nvSpPr>
        <p:spPr bwMode="auto">
          <a:xfrm>
            <a:off x="3886200" y="0"/>
            <a:ext cx="2971800" cy="4460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dirty="0"/>
          </a:p>
        </p:txBody>
      </p:sp>
      <p:sp>
        <p:nvSpPr>
          <p:cNvPr id="11268" name="Rectangle 4">
            <a:extLst>
              <a:ext uri="{FF2B5EF4-FFF2-40B4-BE49-F238E27FC236}">
                <a16:creationId xmlns:a16="http://schemas.microsoft.com/office/drawing/2014/main" id="{1FFC45FA-1613-4A96-92F2-DDEE3DF5E891}"/>
              </a:ext>
            </a:extLst>
          </p:cNvPr>
          <p:cNvSpPr>
            <a:spLocks noGrp="1" noRot="1" noChangeAspect="1" noChangeArrowheads="1" noTextEdit="1"/>
          </p:cNvSpPr>
          <p:nvPr>
            <p:ph type="sldImg" idx="2"/>
          </p:nvPr>
        </p:nvSpPr>
        <p:spPr bwMode="auto">
          <a:xfrm>
            <a:off x="1200150" y="668338"/>
            <a:ext cx="4457700" cy="3343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a:extLst>
              <a:ext uri="{FF2B5EF4-FFF2-40B4-BE49-F238E27FC236}">
                <a16:creationId xmlns:a16="http://schemas.microsoft.com/office/drawing/2014/main" id="{BFE9C704-E7F7-41BB-BBB8-272537E2FAA9}"/>
              </a:ext>
            </a:extLst>
          </p:cNvPr>
          <p:cNvSpPr>
            <a:spLocks noGrp="1" noChangeArrowheads="1"/>
          </p:cNvSpPr>
          <p:nvPr>
            <p:ph type="body" sz="quarter" idx="3"/>
          </p:nvPr>
        </p:nvSpPr>
        <p:spPr bwMode="auto">
          <a:xfrm>
            <a:off x="914400" y="4235450"/>
            <a:ext cx="5029200" cy="4011613"/>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a:extLst>
              <a:ext uri="{FF2B5EF4-FFF2-40B4-BE49-F238E27FC236}">
                <a16:creationId xmlns:a16="http://schemas.microsoft.com/office/drawing/2014/main" id="{19D1CA84-5C9C-4275-B9D1-D7B2319B1A9F}"/>
              </a:ext>
            </a:extLst>
          </p:cNvPr>
          <p:cNvSpPr>
            <a:spLocks noGrp="1" noChangeArrowheads="1"/>
          </p:cNvSpPr>
          <p:nvPr>
            <p:ph type="ftr" sz="quarter" idx="4"/>
          </p:nvPr>
        </p:nvSpPr>
        <p:spPr bwMode="auto">
          <a:xfrm>
            <a:off x="0" y="8469313"/>
            <a:ext cx="2971800" cy="446087"/>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dirty="0"/>
          </a:p>
        </p:txBody>
      </p:sp>
      <p:sp>
        <p:nvSpPr>
          <p:cNvPr id="9223" name="Rectangle 7">
            <a:extLst>
              <a:ext uri="{FF2B5EF4-FFF2-40B4-BE49-F238E27FC236}">
                <a16:creationId xmlns:a16="http://schemas.microsoft.com/office/drawing/2014/main" id="{E6085D4E-C790-4328-864D-E67DF13277E3}"/>
              </a:ext>
            </a:extLst>
          </p:cNvPr>
          <p:cNvSpPr>
            <a:spLocks noGrp="1" noChangeArrowheads="1"/>
          </p:cNvSpPr>
          <p:nvPr>
            <p:ph type="sldNum" sz="quarter" idx="5"/>
          </p:nvPr>
        </p:nvSpPr>
        <p:spPr bwMode="auto">
          <a:xfrm>
            <a:off x="3886200" y="8469313"/>
            <a:ext cx="2971800" cy="446087"/>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r>
              <a:rPr lang="en-US" altLang="en-US" dirty="0"/>
              <a:t>2.</a:t>
            </a:r>
            <a:fld id="{48239A00-A49A-4353-850C-3353290983A9}" type="slidenum">
              <a:rPr lang="en-US" altLang="en-US"/>
              <a:pPr>
                <a:defRPr/>
              </a:pPr>
              <a:t>‹#›</a:t>
            </a:fld>
            <a:endParaRPr lang="en-US" altLang="en-US" dirty="0"/>
          </a:p>
        </p:txBody>
      </p:sp>
    </p:spTree>
    <p:extLst>
      <p:ext uri="{BB962C8B-B14F-4D97-AF65-F5344CB8AC3E}">
        <p14:creationId xmlns:p14="http://schemas.microsoft.com/office/powerpoint/2010/main" val="39176571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altLang="en-US" dirty="0"/>
              <a:t>2.</a:t>
            </a:r>
            <a:fld id="{48239A00-A49A-4353-850C-3353290983A9}" type="slidenum">
              <a:rPr lang="en-US" altLang="en-US" smtClean="0"/>
              <a:pPr>
                <a:defRPr/>
              </a:pPr>
              <a:t>1</a:t>
            </a:fld>
            <a:endParaRPr lang="en-US" altLang="en-US" dirty="0"/>
          </a:p>
        </p:txBody>
      </p:sp>
    </p:spTree>
    <p:extLst>
      <p:ext uri="{BB962C8B-B14F-4D97-AF65-F5344CB8AC3E}">
        <p14:creationId xmlns:p14="http://schemas.microsoft.com/office/powerpoint/2010/main" val="21158594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341051DB-37CE-41A9-80FB-2A3D6F9CC9C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6514C130-4537-4CC5-A60C-D0A5BF2A666E}" type="slidenum">
              <a:rPr lang="en-US" altLang="en-US"/>
              <a:pPr>
                <a:spcBef>
                  <a:spcPct val="0"/>
                </a:spcBef>
              </a:pPr>
              <a:t>11</a:t>
            </a:fld>
            <a:endParaRPr lang="en-US" altLang="en-US" dirty="0"/>
          </a:p>
        </p:txBody>
      </p:sp>
      <p:sp>
        <p:nvSpPr>
          <p:cNvPr id="21507" name="Rectangle 2">
            <a:extLst>
              <a:ext uri="{FF2B5EF4-FFF2-40B4-BE49-F238E27FC236}">
                <a16:creationId xmlns:a16="http://schemas.microsoft.com/office/drawing/2014/main" id="{A75E7B8B-8FC0-4236-9C62-76D61EACDD4D}"/>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345D1C35-860A-450C-ADB8-2943382BE49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i="0" dirty="0"/>
              <a:t>TABLE ON LEFT</a:t>
            </a:r>
            <a:r>
              <a:rPr lang="en-US" i="0" dirty="0"/>
              <a:t>: </a:t>
            </a:r>
            <a:r>
              <a:rPr lang="en-US" sz="1200" b="0" i="0" u="none" strike="noStrike" baseline="0" dirty="0">
                <a:solidFill>
                  <a:srgbClr val="221E1F"/>
                </a:solidFill>
                <a:latin typeface="STIX MathJax Main"/>
              </a:rPr>
              <a:t>We present a statement of cash flows in Table 3.3. </a:t>
            </a:r>
            <a:endParaRPr lang="en-US" i="0" dirty="0"/>
          </a:p>
          <a:p>
            <a:endParaRPr lang="en-US" i="1" dirty="0"/>
          </a:p>
          <a:p>
            <a:r>
              <a:rPr lang="en-US" sz="1200" b="1" i="0" u="none" strike="noStrike" baseline="0" dirty="0">
                <a:solidFill>
                  <a:srgbClr val="221E1F"/>
                </a:solidFill>
                <a:latin typeface="STIX MathJax Main"/>
              </a:rPr>
              <a:t>TABLE ON RIGHT</a:t>
            </a:r>
            <a:r>
              <a:rPr lang="en-US" sz="1200" b="0" i="0" u="none" strike="noStrike" baseline="0" dirty="0">
                <a:solidFill>
                  <a:srgbClr val="221E1F"/>
                </a:solidFill>
                <a:latin typeface="STIX MathJax Main"/>
              </a:rPr>
              <a:t>: As shown in Table 3.4, it is sometimes useful to present the same information a bit differently. We will call this the “sources and uses of cash” statement. There is no such statement in financial accounting, but this arrangement resembles one used many years ago. </a:t>
            </a:r>
          </a:p>
          <a:p>
            <a:endParaRPr lang="en-US" sz="1200" b="0" i="0" u="none" strike="noStrike" baseline="0" dirty="0">
              <a:solidFill>
                <a:srgbClr val="221E1F"/>
              </a:solidFill>
              <a:latin typeface="STIX MathJax Main"/>
            </a:endParaRPr>
          </a:p>
          <a:p>
            <a:pPr algn="just"/>
            <a:r>
              <a:rPr lang="en-US" sz="1200" b="0" i="0" u="none" strike="noStrike" baseline="0" dirty="0">
                <a:solidFill>
                  <a:srgbClr val="221E1F"/>
                </a:solidFill>
                <a:latin typeface="STIX MathJax Main"/>
              </a:rPr>
              <a:t>Now that we have the various cash pieces in place, we can get a good idea of what happened during the year. </a:t>
            </a:r>
          </a:p>
          <a:p>
            <a:pPr marL="285750" indent="-285750" algn="just">
              <a:buFont typeface="Arial" panose="020B0604020202020204" pitchFamily="34" charset="0"/>
              <a:buChar char="•"/>
            </a:pPr>
            <a:r>
              <a:rPr lang="en-US" sz="1200" b="0" i="0" u="none" strike="noStrike" baseline="0" dirty="0">
                <a:solidFill>
                  <a:srgbClr val="221E1F"/>
                </a:solidFill>
                <a:latin typeface="STIX MathJax Main"/>
              </a:rPr>
              <a:t>Prufrock’s major cash outlays were fixed asset acquisitions and cash dividends. It paid for these activities primarily with cash generated from operations. </a:t>
            </a:r>
          </a:p>
          <a:p>
            <a:pPr marL="285750" indent="-285750" algn="just">
              <a:buFont typeface="Arial" panose="020B0604020202020204" pitchFamily="34" charset="0"/>
              <a:buChar char="•"/>
            </a:pPr>
            <a:r>
              <a:rPr lang="en-US" sz="1200" b="0" i="0" u="none" strike="noStrike" baseline="0" dirty="0">
                <a:solidFill>
                  <a:srgbClr val="221E1F"/>
                </a:solidFill>
                <a:latin typeface="STIX MathJax Main"/>
              </a:rPr>
              <a:t>Prufrock also retired some long-term debt and increased current assets. </a:t>
            </a:r>
          </a:p>
          <a:p>
            <a:pPr marL="285750" indent="-285750" algn="just">
              <a:buFont typeface="Arial" panose="020B0604020202020204" pitchFamily="34" charset="0"/>
              <a:buChar char="•"/>
            </a:pPr>
            <a:r>
              <a:rPr lang="en-US" sz="1200" b="0" i="0" u="none" strike="noStrike" baseline="0" dirty="0">
                <a:solidFill>
                  <a:srgbClr val="221E1F"/>
                </a:solidFill>
                <a:latin typeface="STIX MathJax Main"/>
              </a:rPr>
              <a:t>Finally, current liabilities were not greatly changed, and a relatively small amount of new equity was sold. </a:t>
            </a:r>
            <a:endParaRPr lang="en-US" i="1" dirty="0"/>
          </a:p>
        </p:txBody>
      </p:sp>
    </p:spTree>
    <p:extLst>
      <p:ext uri="{BB962C8B-B14F-4D97-AF65-F5344CB8AC3E}">
        <p14:creationId xmlns:p14="http://schemas.microsoft.com/office/powerpoint/2010/main" val="3997959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AB3ACD61-E588-492F-9430-9A2DB9C0C9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43D71033-2373-4C7A-9B69-A6CFDF2F8C71}" type="slidenum">
              <a:rPr lang="en-US" altLang="en-US"/>
              <a:pPr>
                <a:spcBef>
                  <a:spcPct val="0"/>
                </a:spcBef>
              </a:pPr>
              <a:t>12</a:t>
            </a:fld>
            <a:endParaRPr lang="en-US" altLang="en-US" dirty="0"/>
          </a:p>
        </p:txBody>
      </p:sp>
      <p:sp>
        <p:nvSpPr>
          <p:cNvPr id="23555" name="Rectangle 2">
            <a:extLst>
              <a:ext uri="{FF2B5EF4-FFF2-40B4-BE49-F238E27FC236}">
                <a16:creationId xmlns:a16="http://schemas.microsoft.com/office/drawing/2014/main" id="{3429129F-82E1-49AA-BA4C-F048712ED84E}"/>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D9BE890C-E6F2-4525-9DD7-861392394BD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800" dirty="0"/>
              <a:t>Section 3.2</a:t>
            </a:r>
          </a:p>
          <a:p>
            <a:endParaRPr lang="en-US" altLang="en-US" sz="1800" dirty="0"/>
          </a:p>
          <a:p>
            <a:r>
              <a:rPr lang="en-US" altLang="en-US" sz="1800" dirty="0"/>
              <a:t>Common-base year statements are often used to investigate trends in the firm’s pattern of operations and, thus, may be referred to as trend analysis.</a:t>
            </a:r>
          </a:p>
        </p:txBody>
      </p:sp>
    </p:spTree>
    <p:extLst>
      <p:ext uri="{BB962C8B-B14F-4D97-AF65-F5344CB8AC3E}">
        <p14:creationId xmlns:p14="http://schemas.microsoft.com/office/powerpoint/2010/main" val="2871255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92BDF906-77D7-4F4C-B46C-1E7067C7CAF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DF3292EB-9E19-422A-83A5-FFE5B75C0A31}" type="slidenum">
              <a:rPr lang="en-US" altLang="en-US"/>
              <a:pPr>
                <a:spcBef>
                  <a:spcPct val="0"/>
                </a:spcBef>
              </a:pPr>
              <a:t>13</a:t>
            </a:fld>
            <a:endParaRPr lang="en-US" altLang="en-US" dirty="0"/>
          </a:p>
        </p:txBody>
      </p:sp>
      <p:sp>
        <p:nvSpPr>
          <p:cNvPr id="25603" name="Rectangle 2">
            <a:extLst>
              <a:ext uri="{FF2B5EF4-FFF2-40B4-BE49-F238E27FC236}">
                <a16:creationId xmlns:a16="http://schemas.microsoft.com/office/drawing/2014/main" id="{46D290B3-79D3-4F04-9E80-202D32476722}"/>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11B22114-BFBE-4FF5-B9B4-E7DC99258DD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dirty="0"/>
              <a:t>Common-size analysis can be combined with trend analysis. </a:t>
            </a:r>
            <a:r>
              <a:rPr lang="en-US" sz="800" b="0" i="0" u="none" strike="noStrike" baseline="0" dirty="0">
                <a:solidFill>
                  <a:srgbClr val="221E1F"/>
                </a:solidFill>
                <a:latin typeface="STIX MathJax Main"/>
              </a:rPr>
              <a:t>The reason for doing this is that as total assets grow, most of the other accounts must grow as well. By first forming the common-size statements, we eliminate the effect of this overall growth. </a:t>
            </a:r>
          </a:p>
          <a:p>
            <a:endParaRPr lang="en-US" altLang="en-US" sz="800" b="0" i="0" u="none" strike="noStrike" baseline="0" dirty="0">
              <a:solidFill>
                <a:srgbClr val="221E1F"/>
              </a:solidFill>
              <a:latin typeface="STIX MathJax Main"/>
            </a:endParaRPr>
          </a:p>
          <a:p>
            <a:r>
              <a:rPr lang="en-US" sz="1000" b="0" i="0" u="none" strike="noStrike" baseline="0" dirty="0">
                <a:solidFill>
                  <a:srgbClr val="221E1F"/>
                </a:solidFill>
                <a:latin typeface="STIX MathJax Main"/>
              </a:rPr>
              <a:t>Looking at Table 3.7, we see that Prufrock’s accounts receivable were $165, or 4.9 percent of total assets, in 2020. In 2021, they had risen to $188, which was 5.2 percent of total assets. If we do our analysis in terms of dollars, then the 2021 figure would be $188/$165 = 1.14, representing a 14 percent increase in receivables. However, if we work with the common-size statements, then the 2021 figure would be 5.2%/4.9% = 1.06. This tells us accounts receivable, as a percentage of total assets, grew by 6 percent. Roughly speaking, what we see is that of the 14 percent total increase, about 8 percent ( = 14% − 6%) is attributable to growth in total assets. </a:t>
            </a:r>
            <a:endParaRPr lang="en-US" altLang="en-US" sz="800" b="0" i="0" u="none" strike="noStrike" baseline="0" dirty="0">
              <a:solidFill>
                <a:srgbClr val="221E1F"/>
              </a:solidFill>
              <a:latin typeface="STIX MathJax Main"/>
            </a:endParaRPr>
          </a:p>
        </p:txBody>
      </p:sp>
    </p:spTree>
    <p:extLst>
      <p:ext uri="{BB962C8B-B14F-4D97-AF65-F5344CB8AC3E}">
        <p14:creationId xmlns:p14="http://schemas.microsoft.com/office/powerpoint/2010/main" val="3134787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92BDF906-77D7-4F4C-B46C-1E7067C7CAF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DF3292EB-9E19-422A-83A5-FFE5B75C0A31}" type="slidenum">
              <a:rPr lang="en-US" altLang="en-US"/>
              <a:pPr>
                <a:spcBef>
                  <a:spcPct val="0"/>
                </a:spcBef>
              </a:pPr>
              <a:t>14</a:t>
            </a:fld>
            <a:endParaRPr lang="en-US" altLang="en-US" dirty="0"/>
          </a:p>
        </p:txBody>
      </p:sp>
      <p:sp>
        <p:nvSpPr>
          <p:cNvPr id="25603" name="Rectangle 2">
            <a:extLst>
              <a:ext uri="{FF2B5EF4-FFF2-40B4-BE49-F238E27FC236}">
                <a16:creationId xmlns:a16="http://schemas.microsoft.com/office/drawing/2014/main" id="{46D290B3-79D3-4F04-9E80-202D32476722}"/>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11B22114-BFBE-4FF5-B9B4-E7DC99258DD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dirty="0"/>
              <a:t>Common-size analysis can be combined with trend analysis. </a:t>
            </a:r>
            <a:r>
              <a:rPr lang="en-US" sz="800" b="0" i="0" u="none" strike="noStrike" baseline="0" dirty="0">
                <a:solidFill>
                  <a:srgbClr val="221E1F"/>
                </a:solidFill>
                <a:latin typeface="STIX MathJax Main"/>
              </a:rPr>
              <a:t>The reason for doing this is that as total assets grow, most of the other accounts must grow as well. By first forming the common-size statements, we eliminate the effect of this overall growth. </a:t>
            </a:r>
          </a:p>
          <a:p>
            <a:endParaRPr lang="en-US" altLang="en-US" sz="800" b="0" i="0" u="none" strike="noStrike" baseline="0" dirty="0">
              <a:solidFill>
                <a:srgbClr val="221E1F"/>
              </a:solidFill>
              <a:latin typeface="STIX MathJax Main"/>
            </a:endParaRPr>
          </a:p>
          <a:p>
            <a:r>
              <a:rPr lang="en-US" sz="1000" b="0" i="0" u="none" strike="noStrike" baseline="0" dirty="0">
                <a:solidFill>
                  <a:srgbClr val="221E1F"/>
                </a:solidFill>
                <a:latin typeface="STIX MathJax Main"/>
              </a:rPr>
              <a:t>Looking at Table 3.7, we see that Prufrock’s accounts receivable were $165, or 4.9 percent of total assets, in 2020. In 2021, they had risen to $188, which was 5.2 percent of total assets. If we do our analysis in terms of dollars, then the 2021 figure would be $188/$165 = 1.14, representing a 14 percent increase in receivables. However, if we work with the common-size statements, then the 2021 figure would be 5.2%/4.9% = 1.06. This tells us accounts receivable, as a percentage of total assets, grew by 6 percent. Roughly speaking, what we see is that of the 14 percent total increase, about 8 percent ( = 14% − 6%) is attributable to growth in total assets. </a:t>
            </a:r>
            <a:endParaRPr lang="en-US" altLang="en-US" sz="800" b="0" i="0" u="none" strike="noStrike" baseline="0" dirty="0">
              <a:solidFill>
                <a:srgbClr val="221E1F"/>
              </a:solidFill>
              <a:latin typeface="STIX MathJax Main"/>
            </a:endParaRPr>
          </a:p>
        </p:txBody>
      </p:sp>
    </p:spTree>
    <p:extLst>
      <p:ext uri="{BB962C8B-B14F-4D97-AF65-F5344CB8AC3E}">
        <p14:creationId xmlns:p14="http://schemas.microsoft.com/office/powerpoint/2010/main" val="1550855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6961AA7D-6EE0-4057-995F-F66A27998E2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84C586B2-EDB9-4691-8B88-007F62266535}" type="slidenum">
              <a:rPr lang="en-US" altLang="en-US"/>
              <a:pPr>
                <a:spcBef>
                  <a:spcPct val="0"/>
                </a:spcBef>
              </a:pPr>
              <a:t>15</a:t>
            </a:fld>
            <a:endParaRPr lang="en-US" altLang="en-US" dirty="0"/>
          </a:p>
        </p:txBody>
      </p:sp>
      <p:sp>
        <p:nvSpPr>
          <p:cNvPr id="27651" name="Rectangle 2">
            <a:extLst>
              <a:ext uri="{FF2B5EF4-FFF2-40B4-BE49-F238E27FC236}">
                <a16:creationId xmlns:a16="http://schemas.microsoft.com/office/drawing/2014/main" id="{95C2613F-C043-4836-9B82-5FCEA74AE3BD}"/>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6161B7D1-12B8-43CB-AE16-6BE93C89F30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dirty="0"/>
              <a:t>Section 3.3</a:t>
            </a:r>
          </a:p>
          <a:p>
            <a:endParaRPr lang="en-US" altLang="en-US" sz="1000" i="1" dirty="0"/>
          </a:p>
          <a:p>
            <a:r>
              <a:rPr lang="en-US" altLang="en-US" sz="1000" i="1" dirty="0"/>
              <a:t>Lecture Tip:</a:t>
            </a:r>
            <a:r>
              <a:rPr lang="en-US" altLang="en-US" sz="1000" dirty="0"/>
              <a:t> Be sure that your students understand that “real-world” financial statements are not as straightforward as the simplified ones presented in the textbook. Reviewing some financial statements of companies with which they are familiar may help.</a:t>
            </a:r>
            <a:endParaRPr lang="en-US" altLang="en-US" sz="1000" i="1" dirty="0"/>
          </a:p>
        </p:txBody>
      </p:sp>
    </p:spTree>
    <p:extLst>
      <p:ext uri="{BB962C8B-B14F-4D97-AF65-F5344CB8AC3E}">
        <p14:creationId xmlns:p14="http://schemas.microsoft.com/office/powerpoint/2010/main" val="33264015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3E9FD5A8-E2E9-454E-894C-A1AEF729E82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63506763-085D-4E89-83D7-96E5E2BF188A}" type="slidenum">
              <a:rPr lang="en-US" altLang="en-US"/>
              <a:pPr>
                <a:spcBef>
                  <a:spcPct val="0"/>
                </a:spcBef>
              </a:pPr>
              <a:t>16</a:t>
            </a:fld>
            <a:endParaRPr lang="en-US" altLang="en-US" dirty="0"/>
          </a:p>
        </p:txBody>
      </p:sp>
      <p:sp>
        <p:nvSpPr>
          <p:cNvPr id="29699" name="Rectangle 2">
            <a:extLst>
              <a:ext uri="{FF2B5EF4-FFF2-40B4-BE49-F238E27FC236}">
                <a16:creationId xmlns:a16="http://schemas.microsoft.com/office/drawing/2014/main" id="{5AD02341-8EC9-4B27-BB01-AC9E0D0C4FDD}"/>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F1FE113E-DEE5-4745-BEED-A53A1165C36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en-US" dirty="0"/>
          </a:p>
        </p:txBody>
      </p:sp>
    </p:spTree>
    <p:extLst>
      <p:ext uri="{BB962C8B-B14F-4D97-AF65-F5344CB8AC3E}">
        <p14:creationId xmlns:p14="http://schemas.microsoft.com/office/powerpoint/2010/main" val="1384625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4D07CC3F-1C2F-4069-9882-C753F702BC2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9384DC9D-9696-4860-A624-11E086887820}" type="slidenum">
              <a:rPr lang="en-US" altLang="en-US"/>
              <a:pPr>
                <a:spcBef>
                  <a:spcPct val="0"/>
                </a:spcBef>
              </a:pPr>
              <a:t>17</a:t>
            </a:fld>
            <a:endParaRPr lang="en-US" altLang="en-US" dirty="0"/>
          </a:p>
        </p:txBody>
      </p:sp>
      <p:sp>
        <p:nvSpPr>
          <p:cNvPr id="31747" name="Rectangle 2">
            <a:extLst>
              <a:ext uri="{FF2B5EF4-FFF2-40B4-BE49-F238E27FC236}">
                <a16:creationId xmlns:a16="http://schemas.microsoft.com/office/drawing/2014/main" id="{02197D31-234C-4F4D-82DD-0A3B5CEEB95A}"/>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FF831170-DE91-46E0-989E-2AE2225D640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dirty="0"/>
          </a:p>
        </p:txBody>
      </p:sp>
    </p:spTree>
    <p:extLst>
      <p:ext uri="{BB962C8B-B14F-4D97-AF65-F5344CB8AC3E}">
        <p14:creationId xmlns:p14="http://schemas.microsoft.com/office/powerpoint/2010/main" val="220168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3E9FD5A8-E2E9-454E-894C-A1AEF729E82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63506763-085D-4E89-83D7-96E5E2BF188A}" type="slidenum">
              <a:rPr lang="en-US" altLang="en-US"/>
              <a:pPr>
                <a:spcBef>
                  <a:spcPct val="0"/>
                </a:spcBef>
              </a:pPr>
              <a:t>22</a:t>
            </a:fld>
            <a:endParaRPr lang="en-US" altLang="en-US" dirty="0"/>
          </a:p>
        </p:txBody>
      </p:sp>
      <p:sp>
        <p:nvSpPr>
          <p:cNvPr id="29699" name="Rectangle 2">
            <a:extLst>
              <a:ext uri="{FF2B5EF4-FFF2-40B4-BE49-F238E27FC236}">
                <a16:creationId xmlns:a16="http://schemas.microsoft.com/office/drawing/2014/main" id="{5AD02341-8EC9-4B27-BB01-AC9E0D0C4FDD}"/>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F1FE113E-DEE5-4745-BEED-A53A1165C36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t>EBIT: </a:t>
            </a:r>
            <a:r>
              <a:rPr lang="en-US" noProof="0" dirty="0">
                <a:solidFill>
                  <a:schemeClr val="tx2"/>
                </a:solidFill>
              </a:rPr>
              <a:t>earnings before interest, taxes</a:t>
            </a:r>
            <a:endParaRPr lang="en-US" altLang="en-US" dirty="0"/>
          </a:p>
        </p:txBody>
      </p:sp>
    </p:spTree>
    <p:extLst>
      <p:ext uri="{BB962C8B-B14F-4D97-AF65-F5344CB8AC3E}">
        <p14:creationId xmlns:p14="http://schemas.microsoft.com/office/powerpoint/2010/main" val="35432632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3E9FD5A8-E2E9-454E-894C-A1AEF729E82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63506763-085D-4E89-83D7-96E5E2BF188A}" type="slidenum">
              <a:rPr lang="en-US" altLang="en-US"/>
              <a:pPr>
                <a:spcBef>
                  <a:spcPct val="0"/>
                </a:spcBef>
              </a:pPr>
              <a:t>23</a:t>
            </a:fld>
            <a:endParaRPr lang="en-US" altLang="en-US" dirty="0"/>
          </a:p>
        </p:txBody>
      </p:sp>
      <p:sp>
        <p:nvSpPr>
          <p:cNvPr id="29699" name="Rectangle 2">
            <a:extLst>
              <a:ext uri="{FF2B5EF4-FFF2-40B4-BE49-F238E27FC236}">
                <a16:creationId xmlns:a16="http://schemas.microsoft.com/office/drawing/2014/main" id="{5AD02341-8EC9-4B27-BB01-AC9E0D0C4FDD}"/>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F1FE113E-DEE5-4745-BEED-A53A1165C36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i="0" dirty="0"/>
              <a:t>Regarding the total debt ratio, debt-equity ratio, and equity multiplier, notice that given any one of these three ratios, you can immediately calculate the other two.</a:t>
            </a:r>
          </a:p>
        </p:txBody>
      </p:sp>
    </p:spTree>
    <p:extLst>
      <p:ext uri="{BB962C8B-B14F-4D97-AF65-F5344CB8AC3E}">
        <p14:creationId xmlns:p14="http://schemas.microsoft.com/office/powerpoint/2010/main" val="9189199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3E9FD5A8-E2E9-454E-894C-A1AEF729E82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63506763-085D-4E89-83D7-96E5E2BF188A}" type="slidenum">
              <a:rPr lang="en-US" altLang="en-US"/>
              <a:pPr>
                <a:spcBef>
                  <a:spcPct val="0"/>
                </a:spcBef>
              </a:pPr>
              <a:t>26</a:t>
            </a:fld>
            <a:endParaRPr lang="en-US" altLang="en-US" dirty="0"/>
          </a:p>
        </p:txBody>
      </p:sp>
      <p:sp>
        <p:nvSpPr>
          <p:cNvPr id="29699" name="Rectangle 2">
            <a:extLst>
              <a:ext uri="{FF2B5EF4-FFF2-40B4-BE49-F238E27FC236}">
                <a16:creationId xmlns:a16="http://schemas.microsoft.com/office/drawing/2014/main" id="{5AD02341-8EC9-4B27-BB01-AC9E0D0C4FDD}"/>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F1FE113E-DEE5-4745-BEED-A53A1165C36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en-US" dirty="0"/>
          </a:p>
        </p:txBody>
      </p:sp>
    </p:spTree>
    <p:extLst>
      <p:ext uri="{BB962C8B-B14F-4D97-AF65-F5344CB8AC3E}">
        <p14:creationId xmlns:p14="http://schemas.microsoft.com/office/powerpoint/2010/main" val="3448112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r>
              <a:rPr lang="en-US" altLang="en-US"/>
              <a:t>2.</a:t>
            </a:r>
            <a:fld id="{48239A00-A49A-4353-850C-3353290983A9}" type="slidenum">
              <a:rPr lang="en-US" altLang="en-US" smtClean="0"/>
              <a:pPr>
                <a:defRPr/>
              </a:pPr>
              <a:t>2</a:t>
            </a:fld>
            <a:endParaRPr lang="en-US" altLang="en-US" dirty="0"/>
          </a:p>
        </p:txBody>
      </p:sp>
    </p:spTree>
    <p:extLst>
      <p:ext uri="{BB962C8B-B14F-4D97-AF65-F5344CB8AC3E}">
        <p14:creationId xmlns:p14="http://schemas.microsoft.com/office/powerpoint/2010/main" val="28606187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28DC2526-DB75-488E-9AAC-3849923EBD7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C80EAFF0-683F-4DB8-9D51-B8D6E312D4B0}" type="slidenum">
              <a:rPr lang="en-US" altLang="en-US"/>
              <a:pPr>
                <a:spcBef>
                  <a:spcPct val="0"/>
                </a:spcBef>
              </a:pPr>
              <a:t>27</a:t>
            </a:fld>
            <a:endParaRPr lang="en-US" altLang="en-US" dirty="0"/>
          </a:p>
        </p:txBody>
      </p:sp>
      <p:sp>
        <p:nvSpPr>
          <p:cNvPr id="35843" name="Rectangle 2">
            <a:extLst>
              <a:ext uri="{FF2B5EF4-FFF2-40B4-BE49-F238E27FC236}">
                <a16:creationId xmlns:a16="http://schemas.microsoft.com/office/drawing/2014/main" id="{A0F3859D-33F1-4651-8406-19A2A0177FC8}"/>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F788ED3F-E340-4C20-B10D-29C8CB9F230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baseline="0" dirty="0">
                <a:solidFill>
                  <a:srgbClr val="221E1F"/>
                </a:solidFill>
                <a:latin typeface="STIX MathJax Main"/>
              </a:rPr>
              <a:t>The measures in this section are sometimes called </a:t>
            </a:r>
            <a:r>
              <a:rPr lang="en-US" sz="1200" b="0" i="1" u="none" strike="noStrike" baseline="0" dirty="0">
                <a:solidFill>
                  <a:srgbClr val="221E1F"/>
                </a:solidFill>
                <a:latin typeface="STIX MathJax Main"/>
              </a:rPr>
              <a:t>asset utilization ratios. </a:t>
            </a:r>
            <a:r>
              <a:rPr lang="en-US" sz="1200" b="0" i="0" u="none" strike="noStrike" baseline="0" dirty="0">
                <a:solidFill>
                  <a:srgbClr val="221E1F"/>
                </a:solidFill>
                <a:latin typeface="STIX MathJax Main"/>
              </a:rPr>
              <a:t>The specific ratios we discuss can all be interpreted as measures of turnover. What they are intended to describe is how efficiently or intensively a firm uses its assets to generate sales. </a:t>
            </a:r>
            <a:endParaRPr lang="en-US" altLang="en-US" i="0" dirty="0"/>
          </a:p>
        </p:txBody>
      </p:sp>
    </p:spTree>
    <p:extLst>
      <p:ext uri="{BB962C8B-B14F-4D97-AF65-F5344CB8AC3E}">
        <p14:creationId xmlns:p14="http://schemas.microsoft.com/office/powerpoint/2010/main" val="151394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3E9FD5A8-E2E9-454E-894C-A1AEF729E82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63506763-085D-4E89-83D7-96E5E2BF188A}" type="slidenum">
              <a:rPr lang="en-US" altLang="en-US"/>
              <a:pPr>
                <a:spcBef>
                  <a:spcPct val="0"/>
                </a:spcBef>
              </a:pPr>
              <a:t>30</a:t>
            </a:fld>
            <a:endParaRPr lang="en-US" altLang="en-US" dirty="0"/>
          </a:p>
        </p:txBody>
      </p:sp>
      <p:sp>
        <p:nvSpPr>
          <p:cNvPr id="29699" name="Rectangle 2">
            <a:extLst>
              <a:ext uri="{FF2B5EF4-FFF2-40B4-BE49-F238E27FC236}">
                <a16:creationId xmlns:a16="http://schemas.microsoft.com/office/drawing/2014/main" id="{5AD02341-8EC9-4B27-BB01-AC9E0D0C4FDD}"/>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F1FE113E-DEE5-4745-BEED-A53A1165C36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i="0" dirty="0"/>
              <a:t>* The decomposition of ROE is covered in Section 3.4.</a:t>
            </a:r>
          </a:p>
        </p:txBody>
      </p:sp>
    </p:spTree>
    <p:extLst>
      <p:ext uri="{BB962C8B-B14F-4D97-AF65-F5344CB8AC3E}">
        <p14:creationId xmlns:p14="http://schemas.microsoft.com/office/powerpoint/2010/main" val="42523007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4D07CC3F-1C2F-4069-9882-C753F702BC2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9384DC9D-9696-4860-A624-11E086887820}" type="slidenum">
              <a:rPr lang="en-US" altLang="en-US"/>
              <a:pPr>
                <a:spcBef>
                  <a:spcPct val="0"/>
                </a:spcBef>
              </a:pPr>
              <a:t>31</a:t>
            </a:fld>
            <a:endParaRPr lang="en-US" altLang="en-US" dirty="0"/>
          </a:p>
        </p:txBody>
      </p:sp>
      <p:sp>
        <p:nvSpPr>
          <p:cNvPr id="31747" name="Rectangle 2">
            <a:extLst>
              <a:ext uri="{FF2B5EF4-FFF2-40B4-BE49-F238E27FC236}">
                <a16:creationId xmlns:a16="http://schemas.microsoft.com/office/drawing/2014/main" id="{02197D31-234C-4F4D-82DD-0A3B5CEEB95A}"/>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FF831170-DE91-46E0-989E-2AE2225D640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dirty="0"/>
          </a:p>
        </p:txBody>
      </p:sp>
    </p:spTree>
    <p:extLst>
      <p:ext uri="{BB962C8B-B14F-4D97-AF65-F5344CB8AC3E}">
        <p14:creationId xmlns:p14="http://schemas.microsoft.com/office/powerpoint/2010/main" val="37411607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3E9FD5A8-E2E9-454E-894C-A1AEF729E82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63506763-085D-4E89-83D7-96E5E2BF188A}" type="slidenum">
              <a:rPr lang="en-US" altLang="en-US"/>
              <a:pPr>
                <a:spcBef>
                  <a:spcPct val="0"/>
                </a:spcBef>
              </a:pPr>
              <a:t>32</a:t>
            </a:fld>
            <a:endParaRPr lang="en-US" altLang="en-US" dirty="0"/>
          </a:p>
        </p:txBody>
      </p:sp>
      <p:sp>
        <p:nvSpPr>
          <p:cNvPr id="29699" name="Rectangle 2">
            <a:extLst>
              <a:ext uri="{FF2B5EF4-FFF2-40B4-BE49-F238E27FC236}">
                <a16:creationId xmlns:a16="http://schemas.microsoft.com/office/drawing/2014/main" id="{5AD02341-8EC9-4B27-BB01-AC9E0D0C4FDD}"/>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F1FE113E-DEE5-4745-BEED-A53A1165C36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en-US" dirty="0"/>
          </a:p>
        </p:txBody>
      </p:sp>
    </p:spTree>
    <p:extLst>
      <p:ext uri="{BB962C8B-B14F-4D97-AF65-F5344CB8AC3E}">
        <p14:creationId xmlns:p14="http://schemas.microsoft.com/office/powerpoint/2010/main" val="29137523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7E318346-7FD9-4861-8861-7646157EF3A3}"/>
              </a:ext>
            </a:extLst>
          </p:cNvPr>
          <p:cNvSpPr>
            <a:spLocks noGrp="1" noRot="1" noChangeAspect="1" noTextEdit="1"/>
          </p:cNvSpPr>
          <p:nvPr>
            <p:ph type="sldImg"/>
          </p:nvPr>
        </p:nvSpPr>
        <p:spPr>
          <a:ln/>
        </p:spPr>
      </p:sp>
      <p:sp>
        <p:nvSpPr>
          <p:cNvPr id="39939" name="Notes Placeholder 2">
            <a:extLst>
              <a:ext uri="{FF2B5EF4-FFF2-40B4-BE49-F238E27FC236}">
                <a16:creationId xmlns:a16="http://schemas.microsoft.com/office/drawing/2014/main" id="{6A6833E2-D90D-4819-8D51-F46C6727AB0C}"/>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i="0" dirty="0"/>
              <a:t>Market value measures are based, </a:t>
            </a:r>
            <a:r>
              <a:rPr lang="en-US" sz="1200" b="0" i="0" u="none" strike="noStrike" baseline="0" dirty="0">
                <a:solidFill>
                  <a:srgbClr val="221E1F"/>
                </a:solidFill>
                <a:latin typeface="STIX MathJax Main"/>
              </a:rPr>
              <a:t>in part, on information not necessarily contained in financial statements—the market price per share of stock. Obviously, these measures can be calculated directly only for publicly traded companies. </a:t>
            </a:r>
          </a:p>
          <a:p>
            <a:endParaRPr lang="en-US" altLang="en-US" sz="1200" b="0" i="0" u="none" strike="noStrike" baseline="0" dirty="0">
              <a:solidFill>
                <a:srgbClr val="221E1F"/>
              </a:solidFill>
              <a:latin typeface="STIX MathJax Main"/>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000" b="0" i="0" u="none" strike="noStrike" baseline="0" dirty="0">
                <a:solidFill>
                  <a:srgbClr val="221E1F"/>
                </a:solidFill>
                <a:latin typeface="STIX MathJax Main"/>
              </a:rPr>
              <a:t>Because book value per share (the denominator in the market-to-book ratio) is an accounting number, it reflects </a:t>
            </a:r>
            <a:r>
              <a:rPr lang="en-US" sz="1000" b="0" i="1" u="none" strike="noStrike" baseline="0" dirty="0">
                <a:solidFill>
                  <a:srgbClr val="221E1F"/>
                </a:solidFill>
                <a:latin typeface="STIX MathJax Main"/>
              </a:rPr>
              <a:t>historical</a:t>
            </a:r>
            <a:r>
              <a:rPr lang="en-US" sz="1000" b="0" i="0" u="none" strike="noStrike" baseline="0" dirty="0">
                <a:solidFill>
                  <a:srgbClr val="221E1F"/>
                </a:solidFill>
                <a:latin typeface="STIX MathJax Main"/>
              </a:rPr>
              <a:t> costs. </a:t>
            </a:r>
            <a:endParaRPr lang="en-US" altLang="en-US" i="0" dirty="0"/>
          </a:p>
        </p:txBody>
      </p:sp>
      <p:sp>
        <p:nvSpPr>
          <p:cNvPr id="39940" name="Slide Number Placeholder 3">
            <a:extLst>
              <a:ext uri="{FF2B5EF4-FFF2-40B4-BE49-F238E27FC236}">
                <a16:creationId xmlns:a16="http://schemas.microsoft.com/office/drawing/2014/main" id="{02F12679-ED6E-4E1A-86AA-494810BE4528}"/>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rPr>
              <a:t>2.</a:t>
            </a:r>
            <a:fld id="{8B9786BC-BA14-4749-BF30-E536908F64DA}" type="slidenum">
              <a:rPr lang="en-US" altLang="en-US">
                <a:latin typeface="Times New Roman" panose="02020603050405020304" pitchFamily="18" charset="0"/>
              </a:rPr>
              <a:pPr/>
              <a:t>33</a:t>
            </a:fld>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563622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85F4A33D-9A0B-400A-B0DC-C059A38B6B5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45B8637F-E757-4D41-BF53-B32D84B96C49}" type="slidenum">
              <a:rPr lang="en-US" altLang="en-US"/>
              <a:pPr>
                <a:spcBef>
                  <a:spcPct val="0"/>
                </a:spcBef>
              </a:pPr>
              <a:t>34</a:t>
            </a:fld>
            <a:endParaRPr lang="en-US" altLang="en-US" dirty="0"/>
          </a:p>
        </p:txBody>
      </p:sp>
      <p:sp>
        <p:nvSpPr>
          <p:cNvPr id="41987" name="Rectangle 2">
            <a:extLst>
              <a:ext uri="{FF2B5EF4-FFF2-40B4-BE49-F238E27FC236}">
                <a16:creationId xmlns:a16="http://schemas.microsoft.com/office/drawing/2014/main" id="{5A878A5C-EF52-4653-99C6-9DCD398298AA}"/>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3A5AFAF3-E363-4DD1-90BE-9C62508B719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baseline="0" dirty="0">
                <a:solidFill>
                  <a:srgbClr val="221E1F"/>
                </a:solidFill>
                <a:latin typeface="STIX MathJax Main"/>
              </a:rPr>
              <a:t>It’s not practical to work with the individual assets of a firm in calculating enterprise value because market values would usually not be available. Instead, we can use the right-hand side of the balance sheet and calculate the enterprise value as follows: </a:t>
            </a:r>
          </a:p>
          <a:p>
            <a:pPr algn="ctr"/>
            <a:r>
              <a:rPr lang="en-US" sz="1200" b="0" i="0" u="none" strike="noStrike" baseline="0" dirty="0">
                <a:solidFill>
                  <a:srgbClr val="221E1F"/>
                </a:solidFill>
                <a:latin typeface="STIX MathJax Main"/>
              </a:rPr>
              <a:t>Enterprise value = total market value of the stock + book value of all liabilities – cash.</a:t>
            </a:r>
            <a:endParaRPr lang="en-US" altLang="en-US" i="0" dirty="0"/>
          </a:p>
        </p:txBody>
      </p:sp>
    </p:spTree>
    <p:extLst>
      <p:ext uri="{BB962C8B-B14F-4D97-AF65-F5344CB8AC3E}">
        <p14:creationId xmlns:p14="http://schemas.microsoft.com/office/powerpoint/2010/main" val="16474908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85F4A33D-9A0B-400A-B0DC-C059A38B6B5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45B8637F-E757-4D41-BF53-B32D84B96C49}" type="slidenum">
              <a:rPr lang="en-US" altLang="en-US"/>
              <a:pPr>
                <a:spcBef>
                  <a:spcPct val="0"/>
                </a:spcBef>
              </a:pPr>
              <a:t>35</a:t>
            </a:fld>
            <a:endParaRPr lang="en-US" altLang="en-US" dirty="0"/>
          </a:p>
        </p:txBody>
      </p:sp>
      <p:sp>
        <p:nvSpPr>
          <p:cNvPr id="41987" name="Rectangle 2">
            <a:extLst>
              <a:ext uri="{FF2B5EF4-FFF2-40B4-BE49-F238E27FC236}">
                <a16:creationId xmlns:a16="http://schemas.microsoft.com/office/drawing/2014/main" id="{5A878A5C-EF52-4653-99C6-9DCD398298AA}"/>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3A5AFAF3-E363-4DD1-90BE-9C62508B719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800" dirty="0"/>
              <a:t>Section 3.4</a:t>
            </a:r>
          </a:p>
        </p:txBody>
      </p:sp>
    </p:spTree>
    <p:extLst>
      <p:ext uri="{BB962C8B-B14F-4D97-AF65-F5344CB8AC3E}">
        <p14:creationId xmlns:p14="http://schemas.microsoft.com/office/powerpoint/2010/main" val="11992912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0602F621-A8FA-4643-8381-F9BD43A7841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CBF1C188-020E-4469-BC35-10C2EA090833}" type="slidenum">
              <a:rPr lang="en-US" altLang="en-US"/>
              <a:pPr>
                <a:spcBef>
                  <a:spcPct val="0"/>
                </a:spcBef>
              </a:pPr>
              <a:t>36</a:t>
            </a:fld>
            <a:endParaRPr lang="en-US" altLang="en-US" dirty="0"/>
          </a:p>
        </p:txBody>
      </p:sp>
      <p:sp>
        <p:nvSpPr>
          <p:cNvPr id="48131" name="Rectangle 2">
            <a:extLst>
              <a:ext uri="{FF2B5EF4-FFF2-40B4-BE49-F238E27FC236}">
                <a16:creationId xmlns:a16="http://schemas.microsoft.com/office/drawing/2014/main" id="{612118D1-D59D-4CAA-8047-0D5BF5C088C3}"/>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C20B9A76-B196-4085-9C8A-63930706CA9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800" b="0" i="0" u="none" strike="noStrike" baseline="0" dirty="0">
                <a:solidFill>
                  <a:srgbClr val="221E1F"/>
                </a:solidFill>
                <a:latin typeface="STIX MathJax Main"/>
              </a:rPr>
              <a:t>The decomposition of ROE we’ve discussed is a convenient way of systematically approaching financial statement analysis. If ROE is unsatisfactory by some measure, then the DuPont identity tells you where to start looking for the reasons. </a:t>
            </a:r>
            <a:endParaRPr lang="en-US" altLang="en-US" sz="1800" dirty="0"/>
          </a:p>
        </p:txBody>
      </p:sp>
    </p:spTree>
    <p:extLst>
      <p:ext uri="{BB962C8B-B14F-4D97-AF65-F5344CB8AC3E}">
        <p14:creationId xmlns:p14="http://schemas.microsoft.com/office/powerpoint/2010/main" val="21162332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85F4A33D-9A0B-400A-B0DC-C059A38B6B5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45B8637F-E757-4D41-BF53-B32D84B96C49}" type="slidenum">
              <a:rPr lang="en-US" altLang="en-US"/>
              <a:pPr>
                <a:spcBef>
                  <a:spcPct val="0"/>
                </a:spcBef>
              </a:pPr>
              <a:t>37</a:t>
            </a:fld>
            <a:endParaRPr lang="en-US" altLang="en-US" dirty="0"/>
          </a:p>
        </p:txBody>
      </p:sp>
      <p:sp>
        <p:nvSpPr>
          <p:cNvPr id="41987" name="Rectangle 2">
            <a:extLst>
              <a:ext uri="{FF2B5EF4-FFF2-40B4-BE49-F238E27FC236}">
                <a16:creationId xmlns:a16="http://schemas.microsoft.com/office/drawing/2014/main" id="{5A878A5C-EF52-4653-99C6-9DCD398298AA}"/>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3A5AFAF3-E363-4DD1-90BE-9C62508B719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800" b="0" i="0" u="none" strike="noStrike" baseline="0" dirty="0">
                <a:solidFill>
                  <a:srgbClr val="221E1F"/>
                </a:solidFill>
                <a:latin typeface="STIX MathJax Main"/>
              </a:rPr>
              <a:t>The DuPont breakdowns for Amazon and Alibaba are summarized in Table 3.11. </a:t>
            </a:r>
          </a:p>
          <a:p>
            <a:endParaRPr lang="en-US" altLang="en-US" sz="1800" b="0" i="0" u="none" strike="noStrike" baseline="0" dirty="0">
              <a:solidFill>
                <a:srgbClr val="221E1F"/>
              </a:solidFill>
              <a:latin typeface="STIX MathJax Main"/>
            </a:endParaRPr>
          </a:p>
          <a:p>
            <a:r>
              <a:rPr lang="en-US" sz="1800" b="0" i="0" u="none" strike="noStrike" baseline="0" dirty="0">
                <a:solidFill>
                  <a:srgbClr val="221E1F"/>
                </a:solidFill>
                <a:latin typeface="STIX MathJax Main"/>
              </a:rPr>
              <a:t>As shown, in 2019, Amazon had an ROE of 18.7 percent, down over 4 percent from the previous year. In contrast, in 2019, Alibaba had an ROE of 34.9 percent, more than double its ROE in 2018 of 16.6 percent. For two of the three years, Alibaba had a higher ROE than Amazon. </a:t>
            </a:r>
          </a:p>
          <a:p>
            <a:endParaRPr lang="en-US" altLang="en-US" sz="1800" b="0" i="0" u="none" strike="noStrike" baseline="0" dirty="0">
              <a:solidFill>
                <a:srgbClr val="221E1F"/>
              </a:solidFill>
              <a:latin typeface="STIX MathJax Main"/>
            </a:endParaRPr>
          </a:p>
          <a:p>
            <a:r>
              <a:rPr lang="en-US" sz="1800" b="0" i="0" u="none" strike="noStrike" baseline="0" dirty="0">
                <a:solidFill>
                  <a:srgbClr val="221E1F"/>
                </a:solidFill>
                <a:latin typeface="STIX MathJax Main"/>
              </a:rPr>
              <a:t>A closer inspection of the DuPont breakdown shows the divergence in how these two companies generate their respective ROE. Alibaba has consistently shown a profit margin above 20 percent, while Amazon’s profit margin has been in the low single digits. However, Amazon has a much higher total asset turnover, as a well as an equity multiplier that is twice as large as Alibaba’s. </a:t>
            </a:r>
          </a:p>
          <a:p>
            <a:endParaRPr lang="en-US" sz="1800" b="0" i="0" u="none" strike="noStrike" baseline="0" dirty="0">
              <a:solidFill>
                <a:srgbClr val="221E1F"/>
              </a:solidFill>
              <a:latin typeface="STIX MathJax Main"/>
            </a:endParaRPr>
          </a:p>
          <a:p>
            <a:r>
              <a:rPr lang="en-US" sz="1800" b="0" i="1" u="none" strike="noStrike" baseline="0" dirty="0">
                <a:solidFill>
                  <a:srgbClr val="221E1F"/>
                </a:solidFill>
                <a:latin typeface="STIX MathJax Main"/>
              </a:rPr>
              <a:t>We can say that Alibaba has an advantage in that its operating efficiency is much higher than that of Amazon, but Amazon has an advantage in its asset utilization. </a:t>
            </a:r>
            <a:endParaRPr lang="en-US" altLang="en-US" sz="1800" b="0" i="1" dirty="0"/>
          </a:p>
        </p:txBody>
      </p:sp>
    </p:spTree>
    <p:extLst>
      <p:ext uri="{BB962C8B-B14F-4D97-AF65-F5344CB8AC3E}">
        <p14:creationId xmlns:p14="http://schemas.microsoft.com/office/powerpoint/2010/main" val="18226964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0602F621-A8FA-4643-8381-F9BD43A7841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CBF1C188-020E-4469-BC35-10C2EA090833}" type="slidenum">
              <a:rPr lang="en-US" altLang="en-US"/>
              <a:pPr>
                <a:spcBef>
                  <a:spcPct val="0"/>
                </a:spcBef>
              </a:pPr>
              <a:t>38</a:t>
            </a:fld>
            <a:endParaRPr lang="en-US" altLang="en-US" dirty="0"/>
          </a:p>
        </p:txBody>
      </p:sp>
      <p:sp>
        <p:nvSpPr>
          <p:cNvPr id="48131" name="Rectangle 2">
            <a:extLst>
              <a:ext uri="{FF2B5EF4-FFF2-40B4-BE49-F238E27FC236}">
                <a16:creationId xmlns:a16="http://schemas.microsoft.com/office/drawing/2014/main" id="{612118D1-D59D-4CAA-8047-0D5BF5C088C3}"/>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C20B9A76-B196-4085-9C8A-63930706CA9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800" dirty="0"/>
              <a:t>Section 3.5</a:t>
            </a:r>
          </a:p>
          <a:p>
            <a:endParaRPr lang="en-US" altLang="en-US" sz="1800" i="1" dirty="0"/>
          </a:p>
          <a:p>
            <a:r>
              <a:rPr lang="en-US" altLang="en-US" sz="1800" i="1" dirty="0"/>
              <a:t>Lecture Tip</a:t>
            </a:r>
            <a:r>
              <a:rPr lang="en-US" altLang="en-US" sz="1800" dirty="0"/>
              <a:t>: Discuss with students that the ratios that are most important to a firm are those that best represent their business. So, whereas inventory turnover may be relevant for a retailer or manufacturer, it is less important for a service firm. The best ratios may be those that are uniquely developed for the business under review.</a:t>
            </a:r>
            <a:endParaRPr lang="en-US" altLang="en-US" sz="1800" i="1" dirty="0"/>
          </a:p>
        </p:txBody>
      </p:sp>
    </p:spTree>
    <p:extLst>
      <p:ext uri="{BB962C8B-B14F-4D97-AF65-F5344CB8AC3E}">
        <p14:creationId xmlns:p14="http://schemas.microsoft.com/office/powerpoint/2010/main" val="719282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802132D0-C683-44A3-83FE-21EFADF8AB5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8B26A697-4D47-4DD1-ACD6-74C70ECAA8DC}" type="slidenum">
              <a:rPr lang="en-US" altLang="en-US"/>
              <a:pPr>
                <a:spcBef>
                  <a:spcPct val="0"/>
                </a:spcBef>
              </a:pPr>
              <a:t>4</a:t>
            </a:fld>
            <a:endParaRPr lang="en-US" altLang="en-US" dirty="0"/>
          </a:p>
        </p:txBody>
      </p:sp>
      <p:sp>
        <p:nvSpPr>
          <p:cNvPr id="17411" name="Rectangle 2">
            <a:extLst>
              <a:ext uri="{FF2B5EF4-FFF2-40B4-BE49-F238E27FC236}">
                <a16:creationId xmlns:a16="http://schemas.microsoft.com/office/drawing/2014/main" id="{7337D229-E030-4434-960D-BA7251B940BB}"/>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5A75E306-4E23-432F-B639-1D59BC29432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Section 3.1</a:t>
            </a:r>
          </a:p>
          <a:p>
            <a:r>
              <a:rPr lang="en-US" dirty="0"/>
              <a:t>Asset=</a:t>
            </a:r>
            <a:r>
              <a:rPr lang="en-US" dirty="0" err="1"/>
              <a:t>liability+equity</a:t>
            </a:r>
            <a:endParaRPr lang="en-US" dirty="0"/>
          </a:p>
          <a:p>
            <a:r>
              <a:rPr lang="en-US" dirty="0"/>
              <a:t>Use of cash: increase (</a:t>
            </a:r>
            <a:r>
              <a:rPr lang="en-US" dirty="0" err="1"/>
              <a:t>lhs</a:t>
            </a:r>
            <a:r>
              <a:rPr lang="en-US" dirty="0"/>
              <a:t>), decrease (</a:t>
            </a:r>
            <a:r>
              <a:rPr lang="en-US" dirty="0" err="1"/>
              <a:t>rhs</a:t>
            </a:r>
            <a:r>
              <a:rPr lang="en-US"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Sources of cash: decrease (</a:t>
            </a:r>
            <a:r>
              <a:rPr lang="en-US" dirty="0" err="1"/>
              <a:t>lhs</a:t>
            </a:r>
            <a:r>
              <a:rPr lang="en-US" dirty="0"/>
              <a:t>), increase (</a:t>
            </a:r>
            <a:r>
              <a:rPr lang="en-US" dirty="0" err="1"/>
              <a:t>rhs</a:t>
            </a:r>
            <a:r>
              <a:rPr lang="en-US" dirty="0"/>
              <a:t>)</a:t>
            </a:r>
          </a:p>
          <a:p>
            <a:endParaRPr lang="en-US" dirty="0"/>
          </a:p>
        </p:txBody>
      </p:sp>
    </p:spTree>
    <p:extLst>
      <p:ext uri="{BB962C8B-B14F-4D97-AF65-F5344CB8AC3E}">
        <p14:creationId xmlns:p14="http://schemas.microsoft.com/office/powerpoint/2010/main" val="40437098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6485F6B1-504D-4526-BA89-C85DB9DC734F}"/>
              </a:ext>
            </a:extLst>
          </p:cNvPr>
          <p:cNvSpPr>
            <a:spLocks noGrp="1" noRot="1" noChangeAspect="1" noTextEdit="1"/>
          </p:cNvSpPr>
          <p:nvPr>
            <p:ph type="sldImg"/>
          </p:nvPr>
        </p:nvSpPr>
        <p:spPr>
          <a:ln/>
        </p:spPr>
      </p:sp>
      <p:sp>
        <p:nvSpPr>
          <p:cNvPr id="54275" name="Notes Placeholder 2">
            <a:extLst>
              <a:ext uri="{FF2B5EF4-FFF2-40B4-BE49-F238E27FC236}">
                <a16:creationId xmlns:a16="http://schemas.microsoft.com/office/drawing/2014/main" id="{D9AC00A9-8ABD-438E-94E5-6FE34CE2FAF0}"/>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4276" name="Slide Number Placeholder 3">
            <a:extLst>
              <a:ext uri="{FF2B5EF4-FFF2-40B4-BE49-F238E27FC236}">
                <a16:creationId xmlns:a16="http://schemas.microsoft.com/office/drawing/2014/main" id="{53DCD126-8C37-49F1-AAB0-C46ED0405F82}"/>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rPr>
              <a:t>2.</a:t>
            </a:r>
            <a:fld id="{052224EF-F653-43B9-9BC3-2507B715E97C}" type="slidenum">
              <a:rPr lang="en-US" altLang="en-US">
                <a:latin typeface="Times New Roman" panose="02020603050405020304" pitchFamily="18" charset="0"/>
              </a:rPr>
              <a:pPr/>
              <a:t>39</a:t>
            </a:fld>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9506711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baseline="0" dirty="0">
                <a:solidFill>
                  <a:srgbClr val="221E1F"/>
                </a:solidFill>
                <a:latin typeface="STIX MathJax Main"/>
              </a:rPr>
              <a:t>Table 3.13 lists selected two-digit codes (the first two digits of the four-digit SIC codes) and the industries they represent. </a:t>
            </a:r>
          </a:p>
          <a:p>
            <a:endParaRPr lang="en-US" sz="1200" b="0" i="0" u="none" strike="noStrike" baseline="0" dirty="0">
              <a:solidFill>
                <a:srgbClr val="221E1F"/>
              </a:solidFill>
              <a:latin typeface="STIX MathJax Main"/>
            </a:endParaRPr>
          </a:p>
          <a:p>
            <a:r>
              <a:rPr lang="en-US" sz="1200" b="0" i="0" u="none" strike="noStrike" baseline="0" dirty="0">
                <a:solidFill>
                  <a:srgbClr val="221E1F"/>
                </a:solidFill>
                <a:latin typeface="STIX MathJax Main"/>
              </a:rPr>
              <a:t>The first digit in an SIC code establishes the general type of business. For example, firms engaged in finance, insurance, and real estate have SIC codes beginning with 6. Each additional digit narrows down the industry. So, companies with SIC codes beginning with 60 are mostly banks and bank-like businesses; those with codes beginning with 602 are mostly commercial banks; and SIC code 6025 is assigned to national banks that are members of the Federal Reserve system. </a:t>
            </a:r>
            <a:endParaRPr lang="en-US" altLang="en-US" b="0" i="1" dirty="0"/>
          </a:p>
        </p:txBody>
      </p:sp>
      <p:sp>
        <p:nvSpPr>
          <p:cNvPr id="4" name="Slide Number Placeholder 3"/>
          <p:cNvSpPr>
            <a:spLocks noGrp="1"/>
          </p:cNvSpPr>
          <p:nvPr>
            <p:ph type="sldNum" sz="quarter" idx="5"/>
          </p:nvPr>
        </p:nvSpPr>
        <p:spPr/>
        <p:txBody>
          <a:bodyPr/>
          <a:lstStyle/>
          <a:p>
            <a:pPr>
              <a:defRPr/>
            </a:pPr>
            <a:r>
              <a:rPr lang="en-US" altLang="en-US"/>
              <a:t>2.</a:t>
            </a:r>
            <a:fld id="{48239A00-A49A-4353-850C-3353290983A9}" type="slidenum">
              <a:rPr lang="en-US" altLang="en-US" smtClean="0"/>
              <a:pPr>
                <a:defRPr/>
              </a:pPr>
              <a:t>40</a:t>
            </a:fld>
            <a:endParaRPr lang="en-US" altLang="en-US" dirty="0"/>
          </a:p>
        </p:txBody>
      </p:sp>
    </p:spTree>
    <p:extLst>
      <p:ext uri="{BB962C8B-B14F-4D97-AF65-F5344CB8AC3E}">
        <p14:creationId xmlns:p14="http://schemas.microsoft.com/office/powerpoint/2010/main" val="17830959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r>
              <a:rPr lang="en-US" altLang="en-US"/>
              <a:t>2.</a:t>
            </a:r>
            <a:fld id="{48239A00-A49A-4353-850C-3353290983A9}" type="slidenum">
              <a:rPr lang="en-US" altLang="en-US" smtClean="0"/>
              <a:pPr>
                <a:defRPr/>
              </a:pPr>
              <a:t>41</a:t>
            </a:fld>
            <a:endParaRPr lang="en-US" altLang="en-US" dirty="0"/>
          </a:p>
        </p:txBody>
      </p:sp>
    </p:spTree>
    <p:extLst>
      <p:ext uri="{BB962C8B-B14F-4D97-AF65-F5344CB8AC3E}">
        <p14:creationId xmlns:p14="http://schemas.microsoft.com/office/powerpoint/2010/main" val="36546550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B50B1DF7-A96C-4028-AA1E-0D526C6315C8}"/>
              </a:ext>
            </a:extLst>
          </p:cNvPr>
          <p:cNvSpPr>
            <a:spLocks noGrp="1" noRot="1" noChangeAspect="1" noTextEdit="1"/>
          </p:cNvSpPr>
          <p:nvPr>
            <p:ph type="sldImg"/>
          </p:nvPr>
        </p:nvSpPr>
        <p:spPr>
          <a:ln/>
        </p:spPr>
      </p:sp>
      <p:sp>
        <p:nvSpPr>
          <p:cNvPr id="60419" name="Notes Placeholder 2">
            <a:extLst>
              <a:ext uri="{FF2B5EF4-FFF2-40B4-BE49-F238E27FC236}">
                <a16:creationId xmlns:a16="http://schemas.microsoft.com/office/drawing/2014/main" id="{4920548E-5847-4A60-A0FE-FC1A89638D16}"/>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0420" name="Slide Number Placeholder 3">
            <a:extLst>
              <a:ext uri="{FF2B5EF4-FFF2-40B4-BE49-F238E27FC236}">
                <a16:creationId xmlns:a16="http://schemas.microsoft.com/office/drawing/2014/main" id="{1347EBD9-A0F1-4281-BB1E-5C679FA7EAE3}"/>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rPr>
              <a:t>2.</a:t>
            </a:r>
            <a:fld id="{4E4B2381-6E18-4CFE-B799-1BDB34A0315A}" type="slidenum">
              <a:rPr lang="en-US" altLang="en-US">
                <a:latin typeface="Times New Roman" panose="02020603050405020304" pitchFamily="18" charset="0"/>
              </a:rPr>
              <a:pPr/>
              <a:t>42</a:t>
            </a:fld>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106429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802132D0-C683-44A3-83FE-21EFADF8AB5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8B26A697-4D47-4DD1-ACD6-74C70ECAA8DC}" type="slidenum">
              <a:rPr lang="en-US" altLang="en-US"/>
              <a:pPr>
                <a:spcBef>
                  <a:spcPct val="0"/>
                </a:spcBef>
              </a:pPr>
              <a:t>5</a:t>
            </a:fld>
            <a:endParaRPr lang="en-US" altLang="en-US" dirty="0"/>
          </a:p>
        </p:txBody>
      </p:sp>
      <p:sp>
        <p:nvSpPr>
          <p:cNvPr id="17411" name="Rectangle 2">
            <a:extLst>
              <a:ext uri="{FF2B5EF4-FFF2-40B4-BE49-F238E27FC236}">
                <a16:creationId xmlns:a16="http://schemas.microsoft.com/office/drawing/2014/main" id="{7337D229-E030-4434-960D-BA7251B940BB}"/>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5A75E306-4E23-432F-B639-1D59BC29432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baseline="0" dirty="0">
                <a:solidFill>
                  <a:srgbClr val="221E1F"/>
                </a:solidFill>
                <a:latin typeface="STIX MathJax Main"/>
              </a:rPr>
              <a:t>To get started, consider the balance sheets for the Prufrock Corporation in Table 3.1. </a:t>
            </a:r>
          </a:p>
          <a:p>
            <a:endParaRPr lang="en-US" sz="1200" b="0" i="0" u="none" strike="noStrike" baseline="0" dirty="0">
              <a:solidFill>
                <a:srgbClr val="221E1F"/>
              </a:solidFill>
              <a:latin typeface="STIX MathJax Main"/>
            </a:endParaRPr>
          </a:p>
          <a:p>
            <a:r>
              <a:rPr lang="en-US" sz="1200" b="0" i="0" u="none" strike="noStrike" baseline="0" dirty="0">
                <a:solidFill>
                  <a:srgbClr val="221E1F"/>
                </a:solidFill>
                <a:latin typeface="STIX MathJax Main"/>
              </a:rPr>
              <a:t>Quite a few things changed during the year for Prufrock. For example:</a:t>
            </a:r>
          </a:p>
          <a:p>
            <a:pPr marL="285750" indent="-285750">
              <a:buFont typeface="Arial" panose="020B0604020202020204" pitchFamily="34" charset="0"/>
              <a:buChar char="•"/>
            </a:pPr>
            <a:r>
              <a:rPr lang="en-US" sz="1200" b="0" i="0" u="none" strike="noStrike" baseline="0" dirty="0">
                <a:solidFill>
                  <a:srgbClr val="221E1F"/>
                </a:solidFill>
                <a:latin typeface="STIX MathJax Main"/>
              </a:rPr>
              <a:t>Inventory rose by $29. This is a net </a:t>
            </a:r>
            <a:r>
              <a:rPr lang="en-US" sz="1200" b="0" i="1" u="none" strike="noStrike" baseline="0" dirty="0">
                <a:solidFill>
                  <a:srgbClr val="221E1F"/>
                </a:solidFill>
                <a:latin typeface="STIX MathJax Main"/>
              </a:rPr>
              <a:t>use of cash </a:t>
            </a:r>
            <a:r>
              <a:rPr lang="en-US" sz="1200" b="0" i="0" u="none" strike="noStrike" baseline="0" dirty="0">
                <a:solidFill>
                  <a:srgbClr val="221E1F"/>
                </a:solidFill>
                <a:latin typeface="STIX MathJax Main"/>
              </a:rPr>
              <a:t>because Prufrock effectively paid out $29 to increase inventories. </a:t>
            </a:r>
          </a:p>
          <a:p>
            <a:pPr marL="285750" indent="-285750">
              <a:buFont typeface="Arial" panose="020B0604020202020204" pitchFamily="34" charset="0"/>
              <a:buChar char="•"/>
            </a:pPr>
            <a:r>
              <a:rPr lang="en-US" sz="1200" b="0" i="0" u="none" strike="noStrike" baseline="0" dirty="0">
                <a:solidFill>
                  <a:srgbClr val="221E1F"/>
                </a:solidFill>
                <a:latin typeface="STIX MathJax Main"/>
              </a:rPr>
              <a:t>Accounts payable rose by $32. This is a </a:t>
            </a:r>
            <a:r>
              <a:rPr lang="en-US" sz="1200" b="0" i="1" u="none" strike="noStrike" baseline="0" dirty="0">
                <a:solidFill>
                  <a:srgbClr val="221E1F"/>
                </a:solidFill>
                <a:latin typeface="STIX MathJax Main"/>
              </a:rPr>
              <a:t>source of cash </a:t>
            </a:r>
            <a:r>
              <a:rPr lang="en-US" sz="1200" b="0" i="0" u="none" strike="noStrike" baseline="0" dirty="0">
                <a:solidFill>
                  <a:srgbClr val="221E1F"/>
                </a:solidFill>
                <a:latin typeface="STIX MathJax Main"/>
              </a:rPr>
              <a:t>because Prufrock effectively has borrowed an additional $32 payable by the end of the year. </a:t>
            </a:r>
          </a:p>
          <a:p>
            <a:pPr marL="285750" indent="-285750">
              <a:buFont typeface="Arial" panose="020B0604020202020204" pitchFamily="34" charset="0"/>
              <a:buChar char="•"/>
            </a:pPr>
            <a:r>
              <a:rPr lang="en-US" sz="1200" b="0" i="0" u="none" strike="noStrike" baseline="0" dirty="0">
                <a:solidFill>
                  <a:srgbClr val="221E1F"/>
                </a:solidFill>
                <a:latin typeface="STIX MathJax Main"/>
              </a:rPr>
              <a:t>Notes payable, on the other hand, went down by $35, so Prufrock effectively paid off $35 worth of short-term debt—a </a:t>
            </a:r>
            <a:r>
              <a:rPr lang="en-US" sz="1200" b="0" i="1" u="none" strike="noStrike" baseline="0" dirty="0">
                <a:solidFill>
                  <a:srgbClr val="221E1F"/>
                </a:solidFill>
                <a:latin typeface="STIX MathJax Main"/>
              </a:rPr>
              <a:t>use of cash</a:t>
            </a:r>
            <a:r>
              <a:rPr lang="en-US" sz="1200" b="0" i="0" u="none" strike="noStrike" baseline="0" dirty="0">
                <a:solidFill>
                  <a:srgbClr val="221E1F"/>
                </a:solidFill>
                <a:latin typeface="STIX MathJax Main"/>
              </a:rPr>
              <a:t>. </a:t>
            </a:r>
            <a:endParaRPr lang="en-US" dirty="0"/>
          </a:p>
        </p:txBody>
      </p:sp>
    </p:spTree>
    <p:extLst>
      <p:ext uri="{BB962C8B-B14F-4D97-AF65-F5344CB8AC3E}">
        <p14:creationId xmlns:p14="http://schemas.microsoft.com/office/powerpoint/2010/main" val="1313440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802132D0-C683-44A3-83FE-21EFADF8AB5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8B26A697-4D47-4DD1-ACD6-74C70ECAA8DC}" type="slidenum">
              <a:rPr lang="en-US" altLang="en-US"/>
              <a:pPr>
                <a:spcBef>
                  <a:spcPct val="0"/>
                </a:spcBef>
              </a:pPr>
              <a:t>6</a:t>
            </a:fld>
            <a:endParaRPr lang="en-US" altLang="en-US" dirty="0"/>
          </a:p>
        </p:txBody>
      </p:sp>
      <p:sp>
        <p:nvSpPr>
          <p:cNvPr id="17411" name="Rectangle 2">
            <a:extLst>
              <a:ext uri="{FF2B5EF4-FFF2-40B4-BE49-F238E27FC236}">
                <a16:creationId xmlns:a16="http://schemas.microsoft.com/office/drawing/2014/main" id="{7337D229-E030-4434-960D-BA7251B940BB}"/>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5A75E306-4E23-432F-B639-1D59BC29432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baseline="0" dirty="0">
                <a:solidFill>
                  <a:srgbClr val="221E1F"/>
                </a:solidFill>
                <a:latin typeface="STIX MathJax Main"/>
              </a:rPr>
              <a:t>To get started, consider the balance sheets for the Prufrock Corporation in Table 3.1. </a:t>
            </a:r>
          </a:p>
          <a:p>
            <a:endParaRPr lang="en-US" sz="1200" b="0" i="0" u="none" strike="noStrike" baseline="0" dirty="0">
              <a:solidFill>
                <a:srgbClr val="221E1F"/>
              </a:solidFill>
              <a:latin typeface="STIX MathJax Main"/>
            </a:endParaRPr>
          </a:p>
          <a:p>
            <a:r>
              <a:rPr lang="en-US" sz="1200" b="0" i="0" u="none" strike="noStrike" baseline="0" dirty="0">
                <a:solidFill>
                  <a:srgbClr val="221E1F"/>
                </a:solidFill>
                <a:latin typeface="STIX MathJax Main"/>
              </a:rPr>
              <a:t>Quite a few things changed during the year for Prufrock. For example:</a:t>
            </a:r>
          </a:p>
          <a:p>
            <a:pPr marL="285750" indent="-285750">
              <a:buFont typeface="Arial" panose="020B0604020202020204" pitchFamily="34" charset="0"/>
              <a:buChar char="•"/>
            </a:pPr>
            <a:r>
              <a:rPr lang="en-US" sz="1200" b="0" i="0" u="none" strike="noStrike" baseline="0" dirty="0">
                <a:solidFill>
                  <a:srgbClr val="221E1F"/>
                </a:solidFill>
                <a:latin typeface="STIX MathJax Main"/>
              </a:rPr>
              <a:t>Inventory rose by $29. This is a net </a:t>
            </a:r>
            <a:r>
              <a:rPr lang="en-US" sz="1200" b="0" i="1" u="none" strike="noStrike" baseline="0" dirty="0">
                <a:solidFill>
                  <a:srgbClr val="221E1F"/>
                </a:solidFill>
                <a:latin typeface="STIX MathJax Main"/>
              </a:rPr>
              <a:t>use of cash </a:t>
            </a:r>
            <a:r>
              <a:rPr lang="en-US" sz="1200" b="0" i="0" u="none" strike="noStrike" baseline="0" dirty="0">
                <a:solidFill>
                  <a:srgbClr val="221E1F"/>
                </a:solidFill>
                <a:latin typeface="STIX MathJax Main"/>
              </a:rPr>
              <a:t>because Prufrock effectively paid out $29 to increase inventories. </a:t>
            </a:r>
          </a:p>
          <a:p>
            <a:pPr marL="285750" indent="-285750">
              <a:buFont typeface="Arial" panose="020B0604020202020204" pitchFamily="34" charset="0"/>
              <a:buChar char="•"/>
            </a:pPr>
            <a:r>
              <a:rPr lang="en-US" sz="1200" b="0" i="0" u="none" strike="noStrike" baseline="0" dirty="0">
                <a:solidFill>
                  <a:srgbClr val="221E1F"/>
                </a:solidFill>
                <a:latin typeface="STIX MathJax Main"/>
              </a:rPr>
              <a:t>Accounts payable rose by $32. This is a </a:t>
            </a:r>
            <a:r>
              <a:rPr lang="en-US" sz="1200" b="0" i="1" u="none" strike="noStrike" baseline="0" dirty="0">
                <a:solidFill>
                  <a:srgbClr val="221E1F"/>
                </a:solidFill>
                <a:latin typeface="STIX MathJax Main"/>
              </a:rPr>
              <a:t>source of cash </a:t>
            </a:r>
            <a:r>
              <a:rPr lang="en-US" sz="1200" b="0" i="0" u="none" strike="noStrike" baseline="0" dirty="0">
                <a:solidFill>
                  <a:srgbClr val="221E1F"/>
                </a:solidFill>
                <a:latin typeface="STIX MathJax Main"/>
              </a:rPr>
              <a:t>because Prufrock effectively has borrowed an additional $32 payable by the end of the year. </a:t>
            </a:r>
          </a:p>
          <a:p>
            <a:pPr marL="285750" indent="-285750">
              <a:buFont typeface="Arial" panose="020B0604020202020204" pitchFamily="34" charset="0"/>
              <a:buChar char="•"/>
            </a:pPr>
            <a:r>
              <a:rPr lang="en-US" sz="1200" b="0" i="0" u="none" strike="noStrike" baseline="0" dirty="0">
                <a:solidFill>
                  <a:srgbClr val="221E1F"/>
                </a:solidFill>
                <a:latin typeface="STIX MathJax Main"/>
              </a:rPr>
              <a:t>Notes payable, on the other hand, went down by $35, so Prufrock effectively paid off $35 worth of short-term debt—a </a:t>
            </a:r>
            <a:r>
              <a:rPr lang="en-US" sz="1200" b="0" i="1" u="none" strike="noStrike" baseline="0" dirty="0">
                <a:solidFill>
                  <a:srgbClr val="221E1F"/>
                </a:solidFill>
                <a:latin typeface="STIX MathJax Main"/>
              </a:rPr>
              <a:t>use of cash</a:t>
            </a:r>
            <a:r>
              <a:rPr lang="en-US" sz="1200" b="0" i="0" u="none" strike="noStrike" baseline="0" dirty="0">
                <a:solidFill>
                  <a:srgbClr val="221E1F"/>
                </a:solidFill>
                <a:latin typeface="STIX MathJax Main"/>
              </a:rPr>
              <a:t>. </a:t>
            </a:r>
            <a:endParaRPr lang="en-US" dirty="0"/>
          </a:p>
        </p:txBody>
      </p:sp>
    </p:spTree>
    <p:extLst>
      <p:ext uri="{BB962C8B-B14F-4D97-AF65-F5344CB8AC3E}">
        <p14:creationId xmlns:p14="http://schemas.microsoft.com/office/powerpoint/2010/main" val="3983629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802132D0-C683-44A3-83FE-21EFADF8AB5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8B26A697-4D47-4DD1-ACD6-74C70ECAA8DC}" type="slidenum">
              <a:rPr lang="en-US" altLang="en-US"/>
              <a:pPr>
                <a:spcBef>
                  <a:spcPct val="0"/>
                </a:spcBef>
              </a:pPr>
              <a:t>7</a:t>
            </a:fld>
            <a:endParaRPr lang="en-US" altLang="en-US" dirty="0"/>
          </a:p>
        </p:txBody>
      </p:sp>
      <p:sp>
        <p:nvSpPr>
          <p:cNvPr id="17411" name="Rectangle 2">
            <a:extLst>
              <a:ext uri="{FF2B5EF4-FFF2-40B4-BE49-F238E27FC236}">
                <a16:creationId xmlns:a16="http://schemas.microsoft.com/office/drawing/2014/main" id="{7337D229-E030-4434-960D-BA7251B940BB}"/>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5A75E306-4E23-432F-B639-1D59BC29432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baseline="0" dirty="0">
                <a:solidFill>
                  <a:srgbClr val="221E1F"/>
                </a:solidFill>
                <a:latin typeface="STIX MathJax Main"/>
              </a:rPr>
              <a:t>We can summarize the sources and uses of cash from the balance sheet as follows:</a:t>
            </a:r>
          </a:p>
          <a:p>
            <a:endParaRPr lang="en-US" sz="1200" b="0" i="0" u="none" strike="noStrike" baseline="0" dirty="0">
              <a:solidFill>
                <a:srgbClr val="221E1F"/>
              </a:solidFill>
              <a:latin typeface="STIX MathJax Main"/>
            </a:endParaRPr>
          </a:p>
          <a:p>
            <a:r>
              <a:rPr lang="en-US" sz="1200" b="0" i="1" u="none" strike="noStrike" baseline="0" dirty="0">
                <a:solidFill>
                  <a:srgbClr val="221E1F"/>
                </a:solidFill>
                <a:latin typeface="STIX MathJax Main"/>
              </a:rPr>
              <a:t>The net addition to cash is the difference between sources and uses, and our $62 result here agrees with the $62 change shown on the balance sheet. </a:t>
            </a:r>
            <a:endParaRPr lang="en-US" i="1" dirty="0"/>
          </a:p>
        </p:txBody>
      </p:sp>
    </p:spTree>
    <p:extLst>
      <p:ext uri="{BB962C8B-B14F-4D97-AF65-F5344CB8AC3E}">
        <p14:creationId xmlns:p14="http://schemas.microsoft.com/office/powerpoint/2010/main" val="87158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22794B81-09BC-48FC-8274-AD18D0D2315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588CEE93-8494-4E9F-B33D-462A79EC4907}" type="slidenum">
              <a:rPr lang="en-US" altLang="en-US"/>
              <a:pPr>
                <a:spcBef>
                  <a:spcPct val="0"/>
                </a:spcBef>
              </a:pPr>
              <a:t>8</a:t>
            </a:fld>
            <a:endParaRPr lang="en-US" altLang="en-US" dirty="0"/>
          </a:p>
        </p:txBody>
      </p:sp>
      <p:sp>
        <p:nvSpPr>
          <p:cNvPr id="19459" name="Rectangle 2">
            <a:extLst>
              <a:ext uri="{FF2B5EF4-FFF2-40B4-BE49-F238E27FC236}">
                <a16:creationId xmlns:a16="http://schemas.microsoft.com/office/drawing/2014/main" id="{80705956-56A4-4CEE-9905-A5C2E3FC1428}"/>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C5F4C73B-76E4-4ADA-9705-66197B2B2A3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800" b="0" i="0" u="none" strike="noStrike" baseline="0" dirty="0">
                <a:solidFill>
                  <a:srgbClr val="221E1F"/>
                </a:solidFill>
                <a:latin typeface="STIX MathJax Main"/>
              </a:rPr>
              <a:t>To further trace the flow of cash through the firm during the year, we need an income statement. </a:t>
            </a:r>
          </a:p>
          <a:p>
            <a:endParaRPr lang="en-US" sz="1800" b="0" i="0" u="none" strike="noStrike" baseline="0" dirty="0">
              <a:solidFill>
                <a:srgbClr val="221E1F"/>
              </a:solidFill>
              <a:latin typeface="STIX MathJax Main"/>
            </a:endParaRPr>
          </a:p>
          <a:p>
            <a:r>
              <a:rPr lang="en-US" sz="1800" b="0" i="0" u="none" strike="noStrike" baseline="0" dirty="0">
                <a:solidFill>
                  <a:srgbClr val="221E1F"/>
                </a:solidFill>
                <a:latin typeface="STIX MathJax Main"/>
              </a:rPr>
              <a:t>For Prufrock, the results for the year are shown in Table 3.2. </a:t>
            </a:r>
          </a:p>
          <a:p>
            <a:endParaRPr lang="en-US" sz="1800" b="0" i="0" u="none" strike="noStrike" baseline="0" dirty="0">
              <a:solidFill>
                <a:srgbClr val="221E1F"/>
              </a:solidFill>
              <a:latin typeface="STIX MathJax Main"/>
            </a:endParaRPr>
          </a:p>
          <a:p>
            <a:r>
              <a:rPr lang="en-US" sz="1800" b="0" i="1" u="none" strike="noStrike" baseline="0" dirty="0">
                <a:solidFill>
                  <a:srgbClr val="221E1F"/>
                </a:solidFill>
                <a:latin typeface="STIX MathJax Main"/>
              </a:rPr>
              <a:t>Notice here that the $290 addition to retained earnings we calculated from the balance sheet is the difference between the net income of $435 and the dividends of $145. </a:t>
            </a:r>
            <a:endParaRPr lang="en-US" sz="1800" i="1" dirty="0"/>
          </a:p>
        </p:txBody>
      </p:sp>
    </p:spTree>
    <p:extLst>
      <p:ext uri="{BB962C8B-B14F-4D97-AF65-F5344CB8AC3E}">
        <p14:creationId xmlns:p14="http://schemas.microsoft.com/office/powerpoint/2010/main" val="416061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341051DB-37CE-41A9-80FB-2A3D6F9CC9C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6514C130-4537-4CC5-A60C-D0A5BF2A666E}" type="slidenum">
              <a:rPr lang="en-US" altLang="en-US"/>
              <a:pPr>
                <a:spcBef>
                  <a:spcPct val="0"/>
                </a:spcBef>
              </a:pPr>
              <a:t>9</a:t>
            </a:fld>
            <a:endParaRPr lang="en-US" altLang="en-US" dirty="0"/>
          </a:p>
        </p:txBody>
      </p:sp>
      <p:sp>
        <p:nvSpPr>
          <p:cNvPr id="21507" name="Rectangle 2">
            <a:extLst>
              <a:ext uri="{FF2B5EF4-FFF2-40B4-BE49-F238E27FC236}">
                <a16:creationId xmlns:a16="http://schemas.microsoft.com/office/drawing/2014/main" id="{A75E7B8B-8FC0-4236-9C62-76D61EACDD4D}"/>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345D1C35-860A-450C-ADB8-2943382BE49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341666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341051DB-37CE-41A9-80FB-2A3D6F9CC9C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6514C130-4537-4CC5-A60C-D0A5BF2A666E}" type="slidenum">
              <a:rPr lang="en-US" altLang="en-US"/>
              <a:pPr>
                <a:spcBef>
                  <a:spcPct val="0"/>
                </a:spcBef>
              </a:pPr>
              <a:t>10</a:t>
            </a:fld>
            <a:endParaRPr lang="en-US" altLang="en-US" dirty="0"/>
          </a:p>
        </p:txBody>
      </p:sp>
      <p:sp>
        <p:nvSpPr>
          <p:cNvPr id="21507" name="Rectangle 2">
            <a:extLst>
              <a:ext uri="{FF2B5EF4-FFF2-40B4-BE49-F238E27FC236}">
                <a16:creationId xmlns:a16="http://schemas.microsoft.com/office/drawing/2014/main" id="{A75E7B8B-8FC0-4236-9C62-76D61EACDD4D}"/>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345D1C35-860A-450C-ADB8-2943382BE49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i="0" dirty="0"/>
              <a:t>TABLE ON LEFT</a:t>
            </a:r>
            <a:r>
              <a:rPr lang="en-US" i="0" dirty="0"/>
              <a:t>: </a:t>
            </a:r>
            <a:r>
              <a:rPr lang="en-US" sz="1200" b="0" i="0" u="none" strike="noStrike" baseline="0" dirty="0">
                <a:solidFill>
                  <a:srgbClr val="221E1F"/>
                </a:solidFill>
                <a:latin typeface="STIX MathJax Main"/>
              </a:rPr>
              <a:t>We present a statement of cash flows in Table 3.3. </a:t>
            </a:r>
            <a:endParaRPr lang="en-US" i="0" dirty="0"/>
          </a:p>
          <a:p>
            <a:endParaRPr lang="en-US" i="1" dirty="0"/>
          </a:p>
          <a:p>
            <a:r>
              <a:rPr lang="en-US" sz="1200" b="1" i="0" u="none" strike="noStrike" baseline="0" dirty="0">
                <a:solidFill>
                  <a:srgbClr val="221E1F"/>
                </a:solidFill>
                <a:latin typeface="STIX MathJax Main"/>
              </a:rPr>
              <a:t>TABLE ON RIGHT</a:t>
            </a:r>
            <a:r>
              <a:rPr lang="en-US" sz="1200" b="0" i="0" u="none" strike="noStrike" baseline="0" dirty="0">
                <a:solidFill>
                  <a:srgbClr val="221E1F"/>
                </a:solidFill>
                <a:latin typeface="STIX MathJax Main"/>
              </a:rPr>
              <a:t>: As shown in Table 3.4, it is sometimes useful to present the same information a bit differently. We will call this the “sources and uses of cash” statement. There is no such statement in financial accounting, but this arrangement resembles one used many years ago. </a:t>
            </a:r>
          </a:p>
          <a:p>
            <a:endParaRPr lang="en-US" sz="1200" b="0" i="0" u="none" strike="noStrike" baseline="0" dirty="0">
              <a:solidFill>
                <a:srgbClr val="221E1F"/>
              </a:solidFill>
              <a:latin typeface="STIX MathJax Main"/>
            </a:endParaRPr>
          </a:p>
          <a:p>
            <a:pPr algn="just"/>
            <a:r>
              <a:rPr lang="en-US" sz="1200" b="0" i="0" u="none" strike="noStrike" baseline="0" dirty="0">
                <a:solidFill>
                  <a:srgbClr val="221E1F"/>
                </a:solidFill>
                <a:latin typeface="STIX MathJax Main"/>
              </a:rPr>
              <a:t>Now that we have the various cash pieces in place, we can get a good idea of what happened during the year. </a:t>
            </a:r>
          </a:p>
          <a:p>
            <a:pPr marL="285750" indent="-285750" algn="just">
              <a:buFont typeface="Arial" panose="020B0604020202020204" pitchFamily="34" charset="0"/>
              <a:buChar char="•"/>
            </a:pPr>
            <a:r>
              <a:rPr lang="en-US" sz="1200" b="0" i="0" u="none" strike="noStrike" baseline="0" dirty="0">
                <a:solidFill>
                  <a:srgbClr val="221E1F"/>
                </a:solidFill>
                <a:latin typeface="STIX MathJax Main"/>
              </a:rPr>
              <a:t>Prufrock’s major cash outlays were fixed asset acquisitions and cash dividends. It paid for these activities primarily with cash generated from operations. </a:t>
            </a:r>
          </a:p>
          <a:p>
            <a:pPr marL="285750" indent="-285750" algn="just">
              <a:buFont typeface="Arial" panose="020B0604020202020204" pitchFamily="34" charset="0"/>
              <a:buChar char="•"/>
            </a:pPr>
            <a:r>
              <a:rPr lang="en-US" sz="1200" b="0" i="0" u="none" strike="noStrike" baseline="0" dirty="0">
                <a:solidFill>
                  <a:srgbClr val="221E1F"/>
                </a:solidFill>
                <a:latin typeface="STIX MathJax Main"/>
              </a:rPr>
              <a:t>Prufrock also retired some long-term debt and increased current assets. </a:t>
            </a:r>
          </a:p>
          <a:p>
            <a:pPr marL="285750" indent="-285750" algn="just">
              <a:buFont typeface="Arial" panose="020B0604020202020204" pitchFamily="34" charset="0"/>
              <a:buChar char="•"/>
            </a:pPr>
            <a:r>
              <a:rPr lang="en-US" sz="1200" b="0" i="0" u="none" strike="noStrike" baseline="0" dirty="0">
                <a:solidFill>
                  <a:srgbClr val="221E1F"/>
                </a:solidFill>
                <a:latin typeface="STIX MathJax Main"/>
              </a:rPr>
              <a:t>Finally, current liabilities were not greatly changed, and a relatively small amount of new equity was sold. </a:t>
            </a:r>
            <a:endParaRPr lang="en-US" i="1" dirty="0"/>
          </a:p>
        </p:txBody>
      </p:sp>
    </p:spTree>
    <p:extLst>
      <p:ext uri="{BB962C8B-B14F-4D97-AF65-F5344CB8AC3E}">
        <p14:creationId xmlns:p14="http://schemas.microsoft.com/office/powerpoint/2010/main" val="41052800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E78727-0837-473C-8F7E-816A416C2141}"/>
              </a:ext>
            </a:extLst>
          </p:cNvPr>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useBgFill="1">
        <p:nvSpPr>
          <p:cNvPr id="5" name="Rounded Rectangle 12">
            <a:extLst>
              <a:ext uri="{FF2B5EF4-FFF2-40B4-BE49-F238E27FC236}">
                <a16:creationId xmlns:a16="http://schemas.microsoft.com/office/drawing/2014/main" id="{F6154150-F62B-498C-A089-9C49F5A9EEF0}"/>
              </a:ext>
            </a:extLst>
          </p:cNvPr>
          <p:cNvSpPr/>
          <p:nvPr userDrawn="1"/>
        </p:nvSpPr>
        <p:spPr>
          <a:xfrm>
            <a:off x="91722" y="100746"/>
            <a:ext cx="8960556" cy="6665668"/>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6" name="Rectangle 5">
            <a:extLst>
              <a:ext uri="{FF2B5EF4-FFF2-40B4-BE49-F238E27FC236}">
                <a16:creationId xmlns:a16="http://schemas.microsoft.com/office/drawing/2014/main" id="{B51F14B6-8F17-4883-A72D-ADB64A197F91}"/>
              </a:ext>
            </a:extLst>
          </p:cNvPr>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7" name="Rectangle 6">
            <a:extLst>
              <a:ext uri="{FF2B5EF4-FFF2-40B4-BE49-F238E27FC236}">
                <a16:creationId xmlns:a16="http://schemas.microsoft.com/office/drawing/2014/main" id="{AB50229B-3E69-4058-A406-02302E8059D4}"/>
              </a:ext>
            </a:extLst>
          </p:cNvPr>
          <p:cNvSpPr/>
          <p:nvPr/>
        </p:nvSpPr>
        <p:spPr>
          <a:xfrm>
            <a:off x="7572655"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8" name="Rectangle 7">
            <a:extLst>
              <a:ext uri="{FF2B5EF4-FFF2-40B4-BE49-F238E27FC236}">
                <a16:creationId xmlns:a16="http://schemas.microsoft.com/office/drawing/2014/main" id="{CAF1378B-7EE5-4A4F-8D0B-D8565A9F87F2}"/>
              </a:ext>
            </a:extLst>
          </p:cNvPr>
          <p:cNvSpPr/>
          <p:nvPr/>
        </p:nvSpPr>
        <p:spPr>
          <a:xfrm>
            <a:off x="446265" y="3055327"/>
            <a:ext cx="6946194" cy="2245702"/>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9" name="Rectangle 8">
            <a:extLst>
              <a:ext uri="{FF2B5EF4-FFF2-40B4-BE49-F238E27FC236}">
                <a16:creationId xmlns:a16="http://schemas.microsoft.com/office/drawing/2014/main" id="{2411C9D2-3C3D-4FC9-A45B-F714A752EFD0}"/>
              </a:ext>
            </a:extLst>
          </p:cNvPr>
          <p:cNvSpPr/>
          <p:nvPr/>
        </p:nvSpPr>
        <p:spPr>
          <a:xfrm>
            <a:off x="541515" y="4559178"/>
            <a:ext cx="6755694" cy="664918"/>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10" name="Rectangle 9">
            <a:extLst>
              <a:ext uri="{FF2B5EF4-FFF2-40B4-BE49-F238E27FC236}">
                <a16:creationId xmlns:a16="http://schemas.microsoft.com/office/drawing/2014/main" id="{A626F7EE-16BC-4BA6-9A4B-2FF517D60F2A}"/>
              </a:ext>
            </a:extLst>
          </p:cNvPr>
          <p:cNvSpPr/>
          <p:nvPr/>
        </p:nvSpPr>
        <p:spPr>
          <a:xfrm>
            <a:off x="7713488" y="3135925"/>
            <a:ext cx="910167" cy="2077183"/>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11" name="Rectangle 10">
            <a:extLst>
              <a:ext uri="{FF2B5EF4-FFF2-40B4-BE49-F238E27FC236}">
                <a16:creationId xmlns:a16="http://schemas.microsoft.com/office/drawing/2014/main" id="{9573BCEF-DE89-4071-8B7C-294D9102111C}"/>
              </a:ext>
            </a:extLst>
          </p:cNvPr>
          <p:cNvSpPr/>
          <p:nvPr/>
        </p:nvSpPr>
        <p:spPr>
          <a:xfrm>
            <a:off x="539750" y="3139588"/>
            <a:ext cx="6759222" cy="2077183"/>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3" name="Subtitle 2"/>
          <p:cNvSpPr>
            <a:spLocks noGrp="1"/>
          </p:cNvSpPr>
          <p:nvPr>
            <p:ph type="subTitle" idx="1"/>
          </p:nvPr>
        </p:nvSpPr>
        <p:spPr>
          <a:xfrm>
            <a:off x="642806" y="4648200"/>
            <a:ext cx="6553200" cy="457200"/>
          </a:xfrm>
        </p:spPr>
        <p:txBody>
          <a:bodyPr>
            <a:normAutofit/>
          </a:bodyPr>
          <a:lstStyle>
            <a:lvl1pPr marL="0" indent="0" algn="ctr">
              <a:buNone/>
              <a:defRPr sz="1800" cap="all" spc="300" baseline="0">
                <a:solidFill>
                  <a:srgbClr val="FFFFFF"/>
                </a:solidFill>
              </a:defRPr>
            </a:lvl1pPr>
            <a:lvl2pPr marL="457139" indent="0" algn="ctr">
              <a:buNone/>
              <a:defRPr>
                <a:solidFill>
                  <a:schemeClr val="tx1">
                    <a:tint val="75000"/>
                  </a:schemeClr>
                </a:solidFill>
              </a:defRPr>
            </a:lvl2pPr>
            <a:lvl3pPr marL="914277" indent="0" algn="ctr">
              <a:buNone/>
              <a:defRPr>
                <a:solidFill>
                  <a:schemeClr val="tx1">
                    <a:tint val="75000"/>
                  </a:schemeClr>
                </a:solidFill>
              </a:defRPr>
            </a:lvl3pPr>
            <a:lvl4pPr marL="1371417" indent="0" algn="ctr">
              <a:buNone/>
              <a:defRPr>
                <a:solidFill>
                  <a:schemeClr val="tx1">
                    <a:tint val="75000"/>
                  </a:schemeClr>
                </a:solidFill>
              </a:defRPr>
            </a:lvl4pPr>
            <a:lvl5pPr marL="1828555" indent="0" algn="ctr">
              <a:buNone/>
              <a:defRPr>
                <a:solidFill>
                  <a:schemeClr val="tx1">
                    <a:tint val="75000"/>
                  </a:schemeClr>
                </a:solidFill>
              </a:defRPr>
            </a:lvl5pPr>
            <a:lvl6pPr marL="2285694" indent="0" algn="ctr">
              <a:buNone/>
              <a:defRPr>
                <a:solidFill>
                  <a:schemeClr val="tx1">
                    <a:tint val="75000"/>
                  </a:schemeClr>
                </a:solidFill>
              </a:defRPr>
            </a:lvl6pPr>
            <a:lvl7pPr marL="2742831" indent="0" algn="ctr">
              <a:buNone/>
              <a:defRPr>
                <a:solidFill>
                  <a:schemeClr val="tx1">
                    <a:tint val="75000"/>
                  </a:schemeClr>
                </a:solidFill>
              </a:defRPr>
            </a:lvl7pPr>
            <a:lvl8pPr marL="3199971" indent="0" algn="ctr">
              <a:buNone/>
              <a:defRPr>
                <a:solidFill>
                  <a:schemeClr val="tx1">
                    <a:tint val="75000"/>
                  </a:schemeClr>
                </a:solidFill>
              </a:defRPr>
            </a:lvl8pPr>
            <a:lvl9pPr marL="3657109"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04706" y="3227036"/>
            <a:ext cx="6629400" cy="1219201"/>
          </a:xfrm>
        </p:spPr>
        <p:txBody>
          <a:bodyPr anchor="b" anchorCtr="0">
            <a:noAutofit/>
          </a:bodyPr>
          <a:lstStyle>
            <a:lvl1pPr>
              <a:defRPr sz="4000">
                <a:solidFill>
                  <a:schemeClr val="accent1">
                    <a:lumMod val="50000"/>
                  </a:schemeClr>
                </a:solidFill>
              </a:defRPr>
            </a:lvl1pPr>
          </a:lstStyle>
          <a:p>
            <a:r>
              <a:rPr lang="en-US" dirty="0"/>
              <a:t>Click to edit Master title style</a:t>
            </a:r>
          </a:p>
        </p:txBody>
      </p:sp>
      <p:sp>
        <p:nvSpPr>
          <p:cNvPr id="18" name="Date Placeholder 17">
            <a:extLst>
              <a:ext uri="{FF2B5EF4-FFF2-40B4-BE49-F238E27FC236}">
                <a16:creationId xmlns:a16="http://schemas.microsoft.com/office/drawing/2014/main" id="{301DC120-C112-471F-8F2A-ADB1E7F9AAE4}"/>
              </a:ext>
            </a:extLst>
          </p:cNvPr>
          <p:cNvSpPr>
            <a:spLocks noGrp="1"/>
          </p:cNvSpPr>
          <p:nvPr>
            <p:ph type="dt" sz="half" idx="10"/>
          </p:nvPr>
        </p:nvSpPr>
        <p:spPr/>
        <p:txBody>
          <a:bodyPr/>
          <a:lstStyle/>
          <a:p>
            <a:pPr>
              <a:defRPr/>
            </a:pPr>
            <a:endParaRPr lang="en-US" dirty="0">
              <a:solidFill>
                <a:srgbClr val="303030"/>
              </a:solidFill>
            </a:endParaRPr>
          </a:p>
        </p:txBody>
      </p:sp>
      <p:pic>
        <p:nvPicPr>
          <p:cNvPr id="15" name="Picture 14">
            <a:extLst>
              <a:ext uri="{FF2B5EF4-FFF2-40B4-BE49-F238E27FC236}">
                <a16:creationId xmlns:a16="http://schemas.microsoft.com/office/drawing/2014/main" id="{8A9E0D9F-CC97-4C2B-959C-6DBA18A96062}"/>
              </a:ext>
            </a:extLst>
          </p:cNvPr>
          <p:cNvPicPr>
            <a:picLocks noChangeAspect="1"/>
          </p:cNvPicPr>
          <p:nvPr userDrawn="1"/>
        </p:nvPicPr>
        <p:blipFill>
          <a:blip r:embed="rId2"/>
          <a:stretch>
            <a:fillRect/>
          </a:stretch>
        </p:blipFill>
        <p:spPr>
          <a:xfrm>
            <a:off x="1981200" y="137380"/>
            <a:ext cx="4477959" cy="2797898"/>
          </a:xfrm>
          <a:prstGeom prst="rect">
            <a:avLst/>
          </a:prstGeom>
        </p:spPr>
      </p:pic>
      <p:sp>
        <p:nvSpPr>
          <p:cNvPr id="17" name="Content Placeholder 2">
            <a:extLst>
              <a:ext uri="{FF2B5EF4-FFF2-40B4-BE49-F238E27FC236}">
                <a16:creationId xmlns:a16="http://schemas.microsoft.com/office/drawing/2014/main" id="{3A9E2577-24A6-4507-BAC8-0DAD71E4C7A3}"/>
              </a:ext>
            </a:extLst>
          </p:cNvPr>
          <p:cNvSpPr>
            <a:spLocks noGrp="1"/>
          </p:cNvSpPr>
          <p:nvPr>
            <p:ph idx="13"/>
          </p:nvPr>
        </p:nvSpPr>
        <p:spPr>
          <a:xfrm>
            <a:off x="456396" y="6324600"/>
            <a:ext cx="8495792" cy="278420"/>
          </a:xfrm>
        </p:spPr>
        <p:txBody>
          <a:bodyPr/>
          <a:lstStyle>
            <a:lvl1pPr marL="114706" indent="0" algn="ctr">
              <a:buClr>
                <a:srgbClr val="000000"/>
              </a:buClr>
              <a:buNone/>
              <a:defRPr sz="1200">
                <a:solidFill>
                  <a:schemeClr val="tx1"/>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endParaRPr lang="en-US" dirty="0"/>
          </a:p>
        </p:txBody>
      </p:sp>
    </p:spTree>
    <p:extLst>
      <p:ext uri="{BB962C8B-B14F-4D97-AF65-F5344CB8AC3E}">
        <p14:creationId xmlns:p14="http://schemas.microsoft.com/office/powerpoint/2010/main" val="2280905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6766" y="1722438"/>
            <a:ext cx="4040188" cy="639762"/>
          </a:xfrm>
        </p:spPr>
        <p:txBody>
          <a:bodyPr anchor="b">
            <a:noAutofit/>
          </a:bodyPr>
          <a:lstStyle>
            <a:lvl1pPr marL="0" indent="0" algn="ctr">
              <a:buNone/>
              <a:defRPr sz="2100" b="1"/>
            </a:lvl1pPr>
            <a:lvl2pPr marL="457139" indent="0">
              <a:buNone/>
              <a:defRPr sz="2000" b="1"/>
            </a:lvl2pPr>
            <a:lvl3pPr marL="914277" indent="0">
              <a:buNone/>
              <a:defRPr sz="1800" b="1"/>
            </a:lvl3pPr>
            <a:lvl4pPr marL="1371417" indent="0">
              <a:buNone/>
              <a:defRPr sz="1600" b="1"/>
            </a:lvl4pPr>
            <a:lvl5pPr marL="1828555" indent="0">
              <a:buNone/>
              <a:defRPr sz="1600" b="1"/>
            </a:lvl5pPr>
            <a:lvl6pPr marL="2285694" indent="0">
              <a:buNone/>
              <a:defRPr sz="1600" b="1"/>
            </a:lvl6pPr>
            <a:lvl7pPr marL="2742831" indent="0">
              <a:buNone/>
              <a:defRPr sz="1600" b="1"/>
            </a:lvl7pPr>
            <a:lvl8pPr marL="3199971" indent="0">
              <a:buNone/>
              <a:defRPr sz="1600" b="1"/>
            </a:lvl8pPr>
            <a:lvl9pPr marL="36571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36765"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12404" y="1722438"/>
            <a:ext cx="4041776" cy="639762"/>
          </a:xfrm>
        </p:spPr>
        <p:txBody>
          <a:bodyPr anchor="b">
            <a:noAutofit/>
          </a:bodyPr>
          <a:lstStyle>
            <a:lvl1pPr marL="0" indent="0" algn="ctr">
              <a:buNone/>
              <a:defRPr sz="2100" b="1"/>
            </a:lvl1pPr>
            <a:lvl2pPr marL="457139" indent="0">
              <a:buNone/>
              <a:defRPr sz="2000" b="1"/>
            </a:lvl2pPr>
            <a:lvl3pPr marL="914277" indent="0">
              <a:buNone/>
              <a:defRPr sz="1800" b="1"/>
            </a:lvl3pPr>
            <a:lvl4pPr marL="1371417" indent="0">
              <a:buNone/>
              <a:defRPr sz="1600" b="1"/>
            </a:lvl4pPr>
            <a:lvl5pPr marL="1828555" indent="0">
              <a:buNone/>
              <a:defRPr sz="1600" b="1"/>
            </a:lvl5pPr>
            <a:lvl6pPr marL="2285694" indent="0">
              <a:buNone/>
              <a:defRPr sz="1600" b="1"/>
            </a:lvl6pPr>
            <a:lvl7pPr marL="2742831" indent="0">
              <a:buNone/>
              <a:defRPr sz="1600" b="1"/>
            </a:lvl7pPr>
            <a:lvl8pPr marL="3199971" indent="0">
              <a:buNone/>
              <a:defRPr sz="1600" b="1"/>
            </a:lvl8pPr>
            <a:lvl9pPr marL="36571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712404" y="2438400"/>
            <a:ext cx="4041776"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a:extLst>
              <a:ext uri="{FF2B5EF4-FFF2-40B4-BE49-F238E27FC236}">
                <a16:creationId xmlns:a16="http://schemas.microsoft.com/office/drawing/2014/main" id="{5CA94CF5-6974-4EC0-9BA7-C62A3C1DBFC4}"/>
              </a:ext>
            </a:extLst>
          </p:cNvPr>
          <p:cNvSpPr>
            <a:spLocks noGrp="1"/>
          </p:cNvSpPr>
          <p:nvPr>
            <p:ph type="dt" sz="half" idx="10"/>
          </p:nvPr>
        </p:nvSpPr>
        <p:spPr/>
        <p:txBody>
          <a:bodyPr/>
          <a:lstStyle/>
          <a:p>
            <a:pPr>
              <a:defRPr/>
            </a:pPr>
            <a:endParaRPr lang="en-US" dirty="0">
              <a:solidFill>
                <a:srgbClr val="303030"/>
              </a:solidFill>
            </a:endParaRPr>
          </a:p>
        </p:txBody>
      </p:sp>
      <p:sp>
        <p:nvSpPr>
          <p:cNvPr id="9" name="Footer Placeholder 8">
            <a:extLst>
              <a:ext uri="{FF2B5EF4-FFF2-40B4-BE49-F238E27FC236}">
                <a16:creationId xmlns:a16="http://schemas.microsoft.com/office/drawing/2014/main" id="{38F3D3E0-7137-419E-9FE4-3020A1D2CE9B}"/>
              </a:ext>
            </a:extLst>
          </p:cNvPr>
          <p:cNvSpPr>
            <a:spLocks noGrp="1"/>
          </p:cNvSpPr>
          <p:nvPr>
            <p:ph type="ftr" sz="quarter" idx="11"/>
          </p:nvPr>
        </p:nvSpPr>
        <p:spPr>
          <a:xfrm>
            <a:off x="456848" y="6484328"/>
            <a:ext cx="8687152" cy="370577"/>
          </a:xfrm>
          <a:prstGeom prst="rect">
            <a:avLst/>
          </a:prstGeom>
        </p:spPr>
        <p:txBody>
          <a:bodyPr/>
          <a:lstStyle/>
          <a:p>
            <a:pPr>
              <a:defRPr/>
            </a:pPr>
            <a:r>
              <a:rPr lang="en-US" dirty="0"/>
              <a:t>Copyright © 2022 McGraw Hill. All rights reserved. No reproduction or distribution without the prior written consent of McGraw Hill.</a:t>
            </a:r>
          </a:p>
        </p:txBody>
      </p:sp>
      <p:sp>
        <p:nvSpPr>
          <p:cNvPr id="15" name="Title 14">
            <a:extLst>
              <a:ext uri="{FF2B5EF4-FFF2-40B4-BE49-F238E27FC236}">
                <a16:creationId xmlns:a16="http://schemas.microsoft.com/office/drawing/2014/main" id="{ECAE2EE5-3CE8-475B-847A-91B0C8514DF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98526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424522D3-D5E6-4519-AA3E-CFFD62EBB279}"/>
              </a:ext>
            </a:extLst>
          </p:cNvPr>
          <p:cNvSpPr>
            <a:spLocks noGrp="1"/>
          </p:cNvSpPr>
          <p:nvPr>
            <p:ph type="dt" sz="half" idx="10"/>
          </p:nvPr>
        </p:nvSpPr>
        <p:spPr/>
        <p:txBody>
          <a:bodyPr/>
          <a:lstStyle/>
          <a:p>
            <a:pPr>
              <a:defRPr/>
            </a:pPr>
            <a:endParaRPr lang="en-US" dirty="0">
              <a:solidFill>
                <a:srgbClr val="303030"/>
              </a:solidFill>
            </a:endParaRPr>
          </a:p>
        </p:txBody>
      </p:sp>
      <p:sp>
        <p:nvSpPr>
          <p:cNvPr id="5" name="Footer Placeholder 4">
            <a:extLst>
              <a:ext uri="{FF2B5EF4-FFF2-40B4-BE49-F238E27FC236}">
                <a16:creationId xmlns:a16="http://schemas.microsoft.com/office/drawing/2014/main" id="{4A7F24B7-6998-4E89-9458-36E1BDBE953C}"/>
              </a:ext>
            </a:extLst>
          </p:cNvPr>
          <p:cNvSpPr>
            <a:spLocks noGrp="1"/>
          </p:cNvSpPr>
          <p:nvPr>
            <p:ph type="ftr" sz="quarter" idx="11"/>
          </p:nvPr>
        </p:nvSpPr>
        <p:spPr>
          <a:xfrm>
            <a:off x="456848" y="6484328"/>
            <a:ext cx="8687152" cy="370577"/>
          </a:xfrm>
          <a:prstGeom prst="rect">
            <a:avLst/>
          </a:prstGeom>
        </p:spPr>
        <p:txBody>
          <a:bodyPr/>
          <a:lstStyle/>
          <a:p>
            <a:pPr>
              <a:defRPr/>
            </a:pPr>
            <a:r>
              <a:rPr lang="en-US" dirty="0"/>
              <a:t>Copyright © 2022 McGraw Hill. All rights reserved. No reproduction or distribution without the prior written consent of McGraw Hill.</a:t>
            </a:r>
          </a:p>
        </p:txBody>
      </p:sp>
      <p:sp>
        <p:nvSpPr>
          <p:cNvPr id="11" name="Title 10">
            <a:extLst>
              <a:ext uri="{FF2B5EF4-FFF2-40B4-BE49-F238E27FC236}">
                <a16:creationId xmlns:a16="http://schemas.microsoft.com/office/drawing/2014/main" id="{5E22BF98-0A11-4AB5-9F7A-23BF5C3751C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88931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6976FD-FEE7-4997-900A-BADCA6CC0CC2}"/>
              </a:ext>
            </a:extLst>
          </p:cNvPr>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useBgFill="1">
        <p:nvSpPr>
          <p:cNvPr id="3" name="Rounded Rectangle 12">
            <a:extLst>
              <a:ext uri="{FF2B5EF4-FFF2-40B4-BE49-F238E27FC236}">
                <a16:creationId xmlns:a16="http://schemas.microsoft.com/office/drawing/2014/main" id="{3C8740B7-ECA8-47EE-9DAF-CC06B04E3AD7}"/>
              </a:ext>
            </a:extLst>
          </p:cNvPr>
          <p:cNvSpPr/>
          <p:nvPr userDrawn="1"/>
        </p:nvSpPr>
        <p:spPr>
          <a:xfrm>
            <a:off x="91722" y="100746"/>
            <a:ext cx="8960556" cy="6665668"/>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7" name="Date Placeholder 6">
            <a:extLst>
              <a:ext uri="{FF2B5EF4-FFF2-40B4-BE49-F238E27FC236}">
                <a16:creationId xmlns:a16="http://schemas.microsoft.com/office/drawing/2014/main" id="{469DD2BB-6D0D-4794-9AF4-F9226F5C19FA}"/>
              </a:ext>
            </a:extLst>
          </p:cNvPr>
          <p:cNvSpPr>
            <a:spLocks noGrp="1"/>
          </p:cNvSpPr>
          <p:nvPr>
            <p:ph type="dt" sz="half" idx="10"/>
          </p:nvPr>
        </p:nvSpPr>
        <p:spPr/>
        <p:txBody>
          <a:bodyPr/>
          <a:lstStyle/>
          <a:p>
            <a:pPr>
              <a:defRPr/>
            </a:pPr>
            <a:endParaRPr lang="en-US" dirty="0">
              <a:solidFill>
                <a:srgbClr val="303030"/>
              </a:solidFill>
            </a:endParaRPr>
          </a:p>
        </p:txBody>
      </p:sp>
      <p:sp>
        <p:nvSpPr>
          <p:cNvPr id="10" name="TextBox 9">
            <a:extLst>
              <a:ext uri="{FF2B5EF4-FFF2-40B4-BE49-F238E27FC236}">
                <a16:creationId xmlns:a16="http://schemas.microsoft.com/office/drawing/2014/main" id="{A4283EFF-ED56-4278-9342-919A8F516FB0}"/>
              </a:ext>
            </a:extLst>
          </p:cNvPr>
          <p:cNvSpPr txBox="1"/>
          <p:nvPr userDrawn="1"/>
        </p:nvSpPr>
        <p:spPr>
          <a:xfrm>
            <a:off x="8037688" y="6299470"/>
            <a:ext cx="1106312" cy="275070"/>
          </a:xfrm>
          <a:prstGeom prst="rect">
            <a:avLst/>
          </a:prstGeom>
          <a:noFill/>
        </p:spPr>
        <p:txBody>
          <a:bodyPr wrap="square" lIns="103231" tIns="51616" rIns="103231" bIns="51616" rtlCol="0">
            <a:noAutofit/>
          </a:bodyPr>
          <a:lstStyle/>
          <a:p>
            <a:pPr algn="r"/>
            <a:r>
              <a:rPr lang="en-US" sz="1400" b="1" dirty="0">
                <a:solidFill>
                  <a:srgbClr val="000000"/>
                </a:solidFill>
                <a:cs typeface="Arial" panose="020B0604020202020204" pitchFamily="34" charset="0"/>
              </a:rPr>
              <a:t>1-</a:t>
            </a:r>
            <a:fld id="{AF5E6115-7E53-4F48-B2EA-EF37AED32C51}" type="slidenum">
              <a:rPr lang="en-US" altLang="en-US" sz="1400" b="1" smtClean="0">
                <a:solidFill>
                  <a:srgbClr val="000000"/>
                </a:solidFill>
                <a:cs typeface="Arial" panose="020B0604020202020204" pitchFamily="34" charset="0"/>
              </a:rPr>
              <a:pPr algn="r"/>
              <a:t>‹#›</a:t>
            </a:fld>
            <a:r>
              <a:rPr lang="en-US" altLang="en-US" sz="1400" b="1" dirty="0">
                <a:solidFill>
                  <a:srgbClr val="000000"/>
                </a:solidFill>
                <a:cs typeface="Arial" panose="020B0604020202020204" pitchFamily="34" charset="0"/>
              </a:rPr>
              <a:t> </a:t>
            </a:r>
            <a:endParaRPr lang="en-US" sz="1400" b="1" dirty="0">
              <a:solidFill>
                <a:srgbClr val="000000"/>
              </a:solidFill>
              <a:cs typeface="Arial" panose="020B0604020202020204" pitchFamily="34" charset="0"/>
            </a:endParaRPr>
          </a:p>
        </p:txBody>
      </p:sp>
      <p:sp>
        <p:nvSpPr>
          <p:cNvPr id="9" name="Footer Placeholder 8">
            <a:extLst>
              <a:ext uri="{FF2B5EF4-FFF2-40B4-BE49-F238E27FC236}">
                <a16:creationId xmlns:a16="http://schemas.microsoft.com/office/drawing/2014/main" id="{89DE2AFC-B59C-4725-9709-5370F5E1AFEF}"/>
              </a:ext>
            </a:extLst>
          </p:cNvPr>
          <p:cNvSpPr>
            <a:spLocks noGrp="1"/>
          </p:cNvSpPr>
          <p:nvPr>
            <p:ph type="ftr" sz="quarter" idx="11"/>
          </p:nvPr>
        </p:nvSpPr>
        <p:spPr>
          <a:xfrm>
            <a:off x="3" y="6484329"/>
            <a:ext cx="9143999" cy="370577"/>
          </a:xfrm>
          <a:prstGeom prst="rect">
            <a:avLst/>
          </a:prstGeom>
        </p:spPr>
        <p:txBody>
          <a:bodyPr/>
          <a:lstStyle/>
          <a:p>
            <a:pPr>
              <a:defRPr/>
            </a:pPr>
            <a:r>
              <a:rPr lang="en-US" dirty="0"/>
              <a:t>Copyright © 2022 McGraw Hill. All rights reserved. No reproduction or distribution without the prior written consent of McGraw Hill.</a:t>
            </a:r>
          </a:p>
        </p:txBody>
      </p:sp>
    </p:spTree>
    <p:extLst>
      <p:ext uri="{BB962C8B-B14F-4D97-AF65-F5344CB8AC3E}">
        <p14:creationId xmlns:p14="http://schemas.microsoft.com/office/powerpoint/2010/main" val="1228282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26522B2-59CE-4E72-85FA-82F1404BB1F1}"/>
              </a:ext>
            </a:extLst>
          </p:cNvPr>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useBgFill="1">
        <p:nvSpPr>
          <p:cNvPr id="6" name="Rounded Rectangle 12">
            <a:extLst>
              <a:ext uri="{FF2B5EF4-FFF2-40B4-BE49-F238E27FC236}">
                <a16:creationId xmlns:a16="http://schemas.microsoft.com/office/drawing/2014/main" id="{1223C0F7-0733-4951-8A73-F92558B4259D}"/>
              </a:ext>
            </a:extLst>
          </p:cNvPr>
          <p:cNvSpPr/>
          <p:nvPr/>
        </p:nvSpPr>
        <p:spPr>
          <a:xfrm>
            <a:off x="91722" y="100746"/>
            <a:ext cx="8960556" cy="6665668"/>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7" name="Rectangle 6">
            <a:extLst>
              <a:ext uri="{FF2B5EF4-FFF2-40B4-BE49-F238E27FC236}">
                <a16:creationId xmlns:a16="http://schemas.microsoft.com/office/drawing/2014/main" id="{E624F21C-4172-4ACA-85C7-08885E055AE1}"/>
              </a:ext>
            </a:extLst>
          </p:cNvPr>
          <p:cNvSpPr/>
          <p:nvPr/>
        </p:nvSpPr>
        <p:spPr>
          <a:xfrm>
            <a:off x="560037"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8" name="Rectangle 7">
            <a:extLst>
              <a:ext uri="{FF2B5EF4-FFF2-40B4-BE49-F238E27FC236}">
                <a16:creationId xmlns:a16="http://schemas.microsoft.com/office/drawing/2014/main" id="{DDD0846B-2518-4472-BCC0-67B935740DAA}"/>
              </a:ext>
            </a:extLst>
          </p:cNvPr>
          <p:cNvSpPr/>
          <p:nvPr/>
        </p:nvSpPr>
        <p:spPr>
          <a:xfrm>
            <a:off x="677334" y="1643065"/>
            <a:ext cx="2481792" cy="3233004"/>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69003" y="2971800"/>
            <a:ext cx="2298634" cy="1752600"/>
          </a:xfrm>
        </p:spPr>
        <p:txBody>
          <a:bodyPr/>
          <a:lstStyle>
            <a:lvl1pPr marL="0" indent="0">
              <a:spcBef>
                <a:spcPts val="400"/>
              </a:spcBef>
              <a:buNone/>
              <a:defRPr sz="1400">
                <a:solidFill>
                  <a:schemeClr val="accent1">
                    <a:lumMod val="50000"/>
                  </a:schemeClr>
                </a:solidFill>
              </a:defRPr>
            </a:lvl1pPr>
            <a:lvl2pPr marL="457139" indent="0">
              <a:buNone/>
              <a:defRPr sz="1200"/>
            </a:lvl2pPr>
            <a:lvl3pPr marL="914277" indent="0">
              <a:buNone/>
              <a:defRPr sz="1000"/>
            </a:lvl3pPr>
            <a:lvl4pPr marL="1371417" indent="0">
              <a:buNone/>
              <a:defRPr sz="900"/>
            </a:lvl4pPr>
            <a:lvl5pPr marL="1828555" indent="0">
              <a:buNone/>
              <a:defRPr sz="900"/>
            </a:lvl5pPr>
            <a:lvl6pPr marL="2285694" indent="0">
              <a:buNone/>
              <a:defRPr sz="900"/>
            </a:lvl6pPr>
            <a:lvl7pPr marL="2742831" indent="0">
              <a:buNone/>
              <a:defRPr sz="900"/>
            </a:lvl7pPr>
            <a:lvl8pPr marL="3199971" indent="0">
              <a:buNone/>
              <a:defRPr sz="900"/>
            </a:lvl8pPr>
            <a:lvl9pPr marL="3657109" indent="0">
              <a:buNone/>
              <a:defRPr sz="900"/>
            </a:lvl9pPr>
          </a:lstStyle>
          <a:p>
            <a:pPr lvl="0"/>
            <a:r>
              <a:rPr lang="en-US"/>
              <a:t>Click to edit Master text styles</a:t>
            </a:r>
          </a:p>
        </p:txBody>
      </p:sp>
      <p:sp>
        <p:nvSpPr>
          <p:cNvPr id="2" name="Title 1"/>
          <p:cNvSpPr>
            <a:spLocks noGrp="1"/>
          </p:cNvSpPr>
          <p:nvPr>
            <p:ph type="title"/>
          </p:nvPr>
        </p:nvSpPr>
        <p:spPr>
          <a:xfrm>
            <a:off x="769003" y="1734313"/>
            <a:ext cx="2298634" cy="1191620"/>
          </a:xfrm>
        </p:spPr>
        <p:txBody>
          <a:bodyPr anchor="b"/>
          <a:lstStyle>
            <a:lvl1pPr algn="l">
              <a:defRPr sz="2000" b="0">
                <a:solidFill>
                  <a:schemeClr val="accent1">
                    <a:lumMod val="75000"/>
                  </a:schemeClr>
                </a:solidFill>
              </a:defRPr>
            </a:lvl1p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58354456-5329-4B1F-BA18-3808927753B1}"/>
              </a:ext>
            </a:extLst>
          </p:cNvPr>
          <p:cNvSpPr>
            <a:spLocks noGrp="1"/>
          </p:cNvSpPr>
          <p:nvPr>
            <p:ph type="dt" sz="half" idx="10"/>
          </p:nvPr>
        </p:nvSpPr>
        <p:spPr/>
        <p:txBody>
          <a:bodyPr/>
          <a:lstStyle/>
          <a:p>
            <a:pPr>
              <a:defRPr/>
            </a:pPr>
            <a:endParaRPr lang="en-US" dirty="0">
              <a:solidFill>
                <a:srgbClr val="303030"/>
              </a:solidFill>
            </a:endParaRPr>
          </a:p>
        </p:txBody>
      </p:sp>
      <p:sp>
        <p:nvSpPr>
          <p:cNvPr id="15" name="TextBox 14">
            <a:extLst>
              <a:ext uri="{FF2B5EF4-FFF2-40B4-BE49-F238E27FC236}">
                <a16:creationId xmlns:a16="http://schemas.microsoft.com/office/drawing/2014/main" id="{D29E12EB-85E8-4897-BE1D-4C747990CA5A}"/>
              </a:ext>
            </a:extLst>
          </p:cNvPr>
          <p:cNvSpPr txBox="1"/>
          <p:nvPr userDrawn="1"/>
        </p:nvSpPr>
        <p:spPr>
          <a:xfrm>
            <a:off x="8037688" y="6299470"/>
            <a:ext cx="1106312" cy="275070"/>
          </a:xfrm>
          <a:prstGeom prst="rect">
            <a:avLst/>
          </a:prstGeom>
          <a:noFill/>
        </p:spPr>
        <p:txBody>
          <a:bodyPr wrap="square" lIns="103231" tIns="51616" rIns="103231" bIns="51616" rtlCol="0">
            <a:noAutofit/>
          </a:bodyPr>
          <a:lstStyle/>
          <a:p>
            <a:pPr algn="r"/>
            <a:r>
              <a:rPr lang="en-US" sz="1400" b="1" dirty="0">
                <a:solidFill>
                  <a:srgbClr val="000000"/>
                </a:solidFill>
                <a:cs typeface="Arial" panose="020B0604020202020204" pitchFamily="34" charset="0"/>
              </a:rPr>
              <a:t>1-</a:t>
            </a:r>
            <a:fld id="{AF5E6115-7E53-4F48-B2EA-EF37AED32C51}" type="slidenum">
              <a:rPr lang="en-US" altLang="en-US" sz="1400" b="1" smtClean="0">
                <a:solidFill>
                  <a:srgbClr val="000000"/>
                </a:solidFill>
                <a:cs typeface="Arial" panose="020B0604020202020204" pitchFamily="34" charset="0"/>
              </a:rPr>
              <a:pPr algn="r"/>
              <a:t>‹#›</a:t>
            </a:fld>
            <a:r>
              <a:rPr lang="en-US" altLang="en-US" sz="1400" b="1" dirty="0">
                <a:solidFill>
                  <a:srgbClr val="000000"/>
                </a:solidFill>
                <a:cs typeface="Arial" panose="020B0604020202020204" pitchFamily="34" charset="0"/>
              </a:rPr>
              <a:t> </a:t>
            </a:r>
            <a:endParaRPr lang="en-US" sz="1400" b="1" dirty="0">
              <a:solidFill>
                <a:srgbClr val="000000"/>
              </a:solidFill>
              <a:cs typeface="Arial" panose="020B0604020202020204" pitchFamily="34" charset="0"/>
            </a:endParaRPr>
          </a:p>
        </p:txBody>
      </p:sp>
      <p:sp>
        <p:nvSpPr>
          <p:cNvPr id="14" name="Footer Placeholder 13">
            <a:extLst>
              <a:ext uri="{FF2B5EF4-FFF2-40B4-BE49-F238E27FC236}">
                <a16:creationId xmlns:a16="http://schemas.microsoft.com/office/drawing/2014/main" id="{D60C5DC0-406F-43E6-8790-D193ABD8F8BD}"/>
              </a:ext>
            </a:extLst>
          </p:cNvPr>
          <p:cNvSpPr>
            <a:spLocks noGrp="1"/>
          </p:cNvSpPr>
          <p:nvPr>
            <p:ph type="ftr" sz="quarter" idx="11"/>
          </p:nvPr>
        </p:nvSpPr>
        <p:spPr>
          <a:xfrm>
            <a:off x="3" y="6484329"/>
            <a:ext cx="9143999" cy="370577"/>
          </a:xfrm>
          <a:prstGeom prst="rect">
            <a:avLst/>
          </a:prstGeom>
        </p:spPr>
        <p:txBody>
          <a:bodyPr/>
          <a:lstStyle/>
          <a:p>
            <a:pPr>
              <a:defRPr/>
            </a:pPr>
            <a:r>
              <a:rPr lang="en-US" dirty="0"/>
              <a:t>Copyright © 2022 McGraw Hill. All rights reserved. No reproduction or distribution without the prior written consent of McGraw Hill.</a:t>
            </a:r>
          </a:p>
        </p:txBody>
      </p:sp>
    </p:spTree>
    <p:extLst>
      <p:ext uri="{BB962C8B-B14F-4D97-AF65-F5344CB8AC3E}">
        <p14:creationId xmlns:p14="http://schemas.microsoft.com/office/powerpoint/2010/main" val="615105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9D7577E-B423-4F62-A3FC-4657A91487D7}"/>
              </a:ext>
            </a:extLst>
          </p:cNvPr>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useBgFill="1">
        <p:nvSpPr>
          <p:cNvPr id="6" name="Rounded Rectangle 12">
            <a:extLst>
              <a:ext uri="{FF2B5EF4-FFF2-40B4-BE49-F238E27FC236}">
                <a16:creationId xmlns:a16="http://schemas.microsoft.com/office/drawing/2014/main" id="{7BCBF829-3263-404C-95B3-82E51463B0D6}"/>
              </a:ext>
            </a:extLst>
          </p:cNvPr>
          <p:cNvSpPr/>
          <p:nvPr userDrawn="1"/>
        </p:nvSpPr>
        <p:spPr>
          <a:xfrm>
            <a:off x="91722" y="100746"/>
            <a:ext cx="8960556" cy="6665668"/>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7" name="Rectangle 6">
            <a:extLst>
              <a:ext uri="{FF2B5EF4-FFF2-40B4-BE49-F238E27FC236}">
                <a16:creationId xmlns:a16="http://schemas.microsoft.com/office/drawing/2014/main" id="{BE2F9A80-02BD-4687-9D19-9D6364EAAD61}"/>
              </a:ext>
            </a:extLst>
          </p:cNvPr>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8" name="Rectangle 7">
            <a:extLst>
              <a:ext uri="{FF2B5EF4-FFF2-40B4-BE49-F238E27FC236}">
                <a16:creationId xmlns:a16="http://schemas.microsoft.com/office/drawing/2014/main" id="{C49B06ED-8DEE-4BC2-85C2-9E1470C46105}"/>
              </a:ext>
            </a:extLst>
          </p:cNvPr>
          <p:cNvSpPr/>
          <p:nvPr/>
        </p:nvSpPr>
        <p:spPr>
          <a:xfrm>
            <a:off x="762000" y="5029934"/>
            <a:ext cx="7600598" cy="1201615"/>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9" name="Rectangle 8">
            <a:extLst>
              <a:ext uri="{FF2B5EF4-FFF2-40B4-BE49-F238E27FC236}">
                <a16:creationId xmlns:a16="http://schemas.microsoft.com/office/drawing/2014/main" id="{93607757-2C17-4F20-BBC5-E1A86AB78378}"/>
              </a:ext>
            </a:extLst>
          </p:cNvPr>
          <p:cNvSpPr/>
          <p:nvPr/>
        </p:nvSpPr>
        <p:spPr>
          <a:xfrm>
            <a:off x="913696" y="5638069"/>
            <a:ext cx="7328959" cy="452438"/>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10" name="Rectangle 9">
            <a:extLst>
              <a:ext uri="{FF2B5EF4-FFF2-40B4-BE49-F238E27FC236}">
                <a16:creationId xmlns:a16="http://schemas.microsoft.com/office/drawing/2014/main" id="{48F65D59-5E5E-4723-A943-DB26C20680A7}"/>
              </a:ext>
            </a:extLst>
          </p:cNvPr>
          <p:cNvSpPr/>
          <p:nvPr/>
        </p:nvSpPr>
        <p:spPr>
          <a:xfrm>
            <a:off x="605016" y="5075727"/>
            <a:ext cx="7946319" cy="1097206"/>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rtlCol="0">
            <a:normAutofit/>
          </a:bodyPr>
          <a:lstStyle>
            <a:lvl1pPr marL="0" indent="0">
              <a:buNone/>
              <a:defRPr sz="3200"/>
            </a:lvl1pPr>
            <a:lvl2pPr marL="457139" indent="0">
              <a:buNone/>
              <a:defRPr sz="2800"/>
            </a:lvl2pPr>
            <a:lvl3pPr marL="914277" indent="0">
              <a:buNone/>
              <a:defRPr sz="2400"/>
            </a:lvl3pPr>
            <a:lvl4pPr marL="1371417" indent="0">
              <a:buNone/>
              <a:defRPr sz="2000"/>
            </a:lvl4pPr>
            <a:lvl5pPr marL="1828555" indent="0">
              <a:buNone/>
              <a:defRPr sz="2000"/>
            </a:lvl5pPr>
            <a:lvl6pPr marL="2285694" indent="0">
              <a:buNone/>
              <a:defRPr sz="2000"/>
            </a:lvl6pPr>
            <a:lvl7pPr marL="2742831" indent="0">
              <a:buNone/>
              <a:defRPr sz="2000"/>
            </a:lvl7pPr>
            <a:lvl8pPr marL="3199971" indent="0">
              <a:buNone/>
              <a:defRPr sz="2000"/>
            </a:lvl8pPr>
            <a:lvl9pPr marL="3657109"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956289" y="5656559"/>
            <a:ext cx="7244736" cy="401715"/>
          </a:xfrm>
        </p:spPr>
        <p:txBody>
          <a:bodyPr anchor="ctr">
            <a:normAutofit/>
          </a:bodyPr>
          <a:lstStyle>
            <a:lvl1pPr marL="0" indent="0" algn="ctr">
              <a:buNone/>
              <a:defRPr sz="1500" cap="all" spc="250" baseline="0">
                <a:solidFill>
                  <a:srgbClr val="FFFFFF"/>
                </a:solidFill>
              </a:defRPr>
            </a:lvl1pPr>
            <a:lvl2pPr marL="457139" indent="0">
              <a:buNone/>
              <a:defRPr sz="1200"/>
            </a:lvl2pPr>
            <a:lvl3pPr marL="914277" indent="0">
              <a:buNone/>
              <a:defRPr sz="1000"/>
            </a:lvl3pPr>
            <a:lvl4pPr marL="1371417" indent="0">
              <a:buNone/>
              <a:defRPr sz="900"/>
            </a:lvl4pPr>
            <a:lvl5pPr marL="1828555" indent="0">
              <a:buNone/>
              <a:defRPr sz="900"/>
            </a:lvl5pPr>
            <a:lvl6pPr marL="2285694" indent="0">
              <a:buNone/>
              <a:defRPr sz="900"/>
            </a:lvl6pPr>
            <a:lvl7pPr marL="2742831" indent="0">
              <a:buNone/>
              <a:defRPr sz="900"/>
            </a:lvl7pPr>
            <a:lvl8pPr marL="3199971" indent="0">
              <a:buNone/>
              <a:defRPr sz="900"/>
            </a:lvl8pPr>
            <a:lvl9pPr marL="3657109" indent="0">
              <a:buNone/>
              <a:defRPr sz="900"/>
            </a:lvl9pPr>
          </a:lstStyle>
          <a:p>
            <a:pPr lvl="0"/>
            <a:r>
              <a:rPr lang="en-US"/>
              <a:t>Click to edit Master text styles</a:t>
            </a:r>
          </a:p>
        </p:txBody>
      </p:sp>
      <p:sp>
        <p:nvSpPr>
          <p:cNvPr id="2" name="Title 1"/>
          <p:cNvSpPr>
            <a:spLocks noGrp="1"/>
          </p:cNvSpPr>
          <p:nvPr>
            <p:ph type="title"/>
          </p:nvPr>
        </p:nvSpPr>
        <p:spPr>
          <a:xfrm>
            <a:off x="914403" y="5105400"/>
            <a:ext cx="7328514" cy="523043"/>
          </a:xfrm>
        </p:spPr>
        <p:txBody>
          <a:bodyPr anchorCtr="0"/>
          <a:lstStyle>
            <a:lvl1pPr algn="ctr">
              <a:defRPr sz="2000" b="0">
                <a:solidFill>
                  <a:schemeClr val="accent1">
                    <a:lumMod val="75000"/>
                  </a:schemeClr>
                </a:solidFill>
              </a:defRPr>
            </a:lvl1pPr>
          </a:lstStyle>
          <a:p>
            <a:r>
              <a:rPr lang="en-US"/>
              <a:t>Click to edit Master title style</a:t>
            </a:r>
            <a:endParaRPr lang="en-US" dirty="0"/>
          </a:p>
        </p:txBody>
      </p:sp>
      <p:sp>
        <p:nvSpPr>
          <p:cNvPr id="14" name="Date Placeholder 13">
            <a:extLst>
              <a:ext uri="{FF2B5EF4-FFF2-40B4-BE49-F238E27FC236}">
                <a16:creationId xmlns:a16="http://schemas.microsoft.com/office/drawing/2014/main" id="{2BBFF0C4-0E6C-4774-B5E2-C164261F805A}"/>
              </a:ext>
            </a:extLst>
          </p:cNvPr>
          <p:cNvSpPr>
            <a:spLocks noGrp="1"/>
          </p:cNvSpPr>
          <p:nvPr>
            <p:ph type="dt" sz="half" idx="10"/>
          </p:nvPr>
        </p:nvSpPr>
        <p:spPr/>
        <p:txBody>
          <a:bodyPr/>
          <a:lstStyle/>
          <a:p>
            <a:pPr>
              <a:defRPr/>
            </a:pPr>
            <a:endParaRPr lang="en-US" dirty="0">
              <a:solidFill>
                <a:srgbClr val="303030"/>
              </a:solidFill>
            </a:endParaRPr>
          </a:p>
        </p:txBody>
      </p:sp>
      <p:sp>
        <p:nvSpPr>
          <p:cNvPr id="17" name="TextBox 16">
            <a:extLst>
              <a:ext uri="{FF2B5EF4-FFF2-40B4-BE49-F238E27FC236}">
                <a16:creationId xmlns:a16="http://schemas.microsoft.com/office/drawing/2014/main" id="{627A2AC7-05CE-432E-81CA-42A8CB27E791}"/>
              </a:ext>
            </a:extLst>
          </p:cNvPr>
          <p:cNvSpPr txBox="1"/>
          <p:nvPr userDrawn="1"/>
        </p:nvSpPr>
        <p:spPr>
          <a:xfrm>
            <a:off x="8037688" y="6299470"/>
            <a:ext cx="1106312" cy="275070"/>
          </a:xfrm>
          <a:prstGeom prst="rect">
            <a:avLst/>
          </a:prstGeom>
          <a:noFill/>
        </p:spPr>
        <p:txBody>
          <a:bodyPr wrap="square" lIns="103231" tIns="51616" rIns="103231" bIns="51616" rtlCol="0">
            <a:noAutofit/>
          </a:bodyPr>
          <a:lstStyle/>
          <a:p>
            <a:pPr algn="r"/>
            <a:r>
              <a:rPr lang="en-US" sz="1400" b="1" dirty="0">
                <a:solidFill>
                  <a:srgbClr val="000000"/>
                </a:solidFill>
                <a:cs typeface="Arial" panose="020B0604020202020204" pitchFamily="34" charset="0"/>
              </a:rPr>
              <a:t>1-</a:t>
            </a:r>
            <a:fld id="{AF5E6115-7E53-4F48-B2EA-EF37AED32C51}" type="slidenum">
              <a:rPr lang="en-US" altLang="en-US" sz="1400" b="1" smtClean="0">
                <a:solidFill>
                  <a:srgbClr val="000000"/>
                </a:solidFill>
                <a:cs typeface="Arial" panose="020B0604020202020204" pitchFamily="34" charset="0"/>
              </a:rPr>
              <a:pPr algn="r"/>
              <a:t>‹#›</a:t>
            </a:fld>
            <a:r>
              <a:rPr lang="en-US" altLang="en-US" sz="1400" b="1" dirty="0">
                <a:solidFill>
                  <a:srgbClr val="000000"/>
                </a:solidFill>
                <a:cs typeface="Arial" panose="020B0604020202020204" pitchFamily="34" charset="0"/>
              </a:rPr>
              <a:t> </a:t>
            </a:r>
            <a:endParaRPr lang="en-US" sz="1400" b="1" dirty="0">
              <a:solidFill>
                <a:srgbClr val="000000"/>
              </a:solidFill>
              <a:cs typeface="Arial" panose="020B0604020202020204" pitchFamily="34" charset="0"/>
            </a:endParaRPr>
          </a:p>
        </p:txBody>
      </p:sp>
      <p:sp>
        <p:nvSpPr>
          <p:cNvPr id="16" name="Footer Placeholder 15">
            <a:extLst>
              <a:ext uri="{FF2B5EF4-FFF2-40B4-BE49-F238E27FC236}">
                <a16:creationId xmlns:a16="http://schemas.microsoft.com/office/drawing/2014/main" id="{38116A08-A521-4E36-B22F-753626FBF287}"/>
              </a:ext>
            </a:extLst>
          </p:cNvPr>
          <p:cNvSpPr>
            <a:spLocks noGrp="1"/>
          </p:cNvSpPr>
          <p:nvPr>
            <p:ph type="ftr" sz="quarter" idx="11"/>
          </p:nvPr>
        </p:nvSpPr>
        <p:spPr>
          <a:xfrm>
            <a:off x="3" y="6484329"/>
            <a:ext cx="9143999" cy="370577"/>
          </a:xfrm>
          <a:prstGeom prst="rect">
            <a:avLst/>
          </a:prstGeom>
        </p:spPr>
        <p:txBody>
          <a:bodyPr/>
          <a:lstStyle/>
          <a:p>
            <a:pPr>
              <a:defRPr/>
            </a:pPr>
            <a:r>
              <a:rPr lang="en-US" dirty="0"/>
              <a:t>Copyright © 2022 McGraw Hill. All rights reserved. No reproduction or distribution without the prior written consent of McGraw Hill.</a:t>
            </a:r>
          </a:p>
        </p:txBody>
      </p:sp>
    </p:spTree>
    <p:extLst>
      <p:ext uri="{BB962C8B-B14F-4D97-AF65-F5344CB8AC3E}">
        <p14:creationId xmlns:p14="http://schemas.microsoft.com/office/powerpoint/2010/main" val="4096648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BA7D6C8-9EA9-42D1-9F97-DE9A128FB5FB}"/>
              </a:ext>
            </a:extLst>
          </p:cNvPr>
          <p:cNvSpPr>
            <a:spLocks noGrp="1"/>
          </p:cNvSpPr>
          <p:nvPr>
            <p:ph type="dt" sz="half" idx="10"/>
          </p:nvPr>
        </p:nvSpPr>
        <p:spPr/>
        <p:txBody>
          <a:bodyPr/>
          <a:lstStyle/>
          <a:p>
            <a:pPr>
              <a:defRPr/>
            </a:pPr>
            <a:endParaRPr lang="en-US" dirty="0">
              <a:solidFill>
                <a:srgbClr val="303030"/>
              </a:solidFill>
            </a:endParaRPr>
          </a:p>
        </p:txBody>
      </p:sp>
      <p:sp>
        <p:nvSpPr>
          <p:cNvPr id="6" name="Footer Placeholder 5">
            <a:extLst>
              <a:ext uri="{FF2B5EF4-FFF2-40B4-BE49-F238E27FC236}">
                <a16:creationId xmlns:a16="http://schemas.microsoft.com/office/drawing/2014/main" id="{6180B480-A529-405D-B546-249EFAEA6E0D}"/>
              </a:ext>
            </a:extLst>
          </p:cNvPr>
          <p:cNvSpPr>
            <a:spLocks noGrp="1"/>
          </p:cNvSpPr>
          <p:nvPr>
            <p:ph type="ftr" sz="quarter" idx="11"/>
          </p:nvPr>
        </p:nvSpPr>
        <p:spPr>
          <a:xfrm>
            <a:off x="456848" y="6484328"/>
            <a:ext cx="8687152" cy="370577"/>
          </a:xfrm>
          <a:prstGeom prst="rect">
            <a:avLst/>
          </a:prstGeom>
        </p:spPr>
        <p:txBody>
          <a:bodyPr/>
          <a:lstStyle/>
          <a:p>
            <a:pPr>
              <a:defRPr/>
            </a:pPr>
            <a:r>
              <a:rPr lang="en-US" dirty="0"/>
              <a:t>Copyright © 2022 McGraw Hill. All rights reserved. No reproduction or distribution without the prior written consent of McGraw Hill.</a:t>
            </a:r>
          </a:p>
        </p:txBody>
      </p:sp>
      <p:sp>
        <p:nvSpPr>
          <p:cNvPr id="11" name="Title 10">
            <a:extLst>
              <a:ext uri="{FF2B5EF4-FFF2-40B4-BE49-F238E27FC236}">
                <a16:creationId xmlns:a16="http://schemas.microsoft.com/office/drawing/2014/main" id="{3A53E416-B97C-4CEC-892D-01344015A36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25181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862681-A1FC-4F84-8096-59F944E702BB}"/>
              </a:ext>
            </a:extLst>
          </p:cNvPr>
          <p:cNvSpPr/>
          <p:nvPr/>
        </p:nvSpPr>
        <p:spPr>
          <a:xfrm>
            <a:off x="6861529" y="228969"/>
            <a:ext cx="1859139" cy="612164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defTabSz="914277" eaLnBrk="1" hangingPunct="1">
              <a:defRPr/>
            </a:pPr>
            <a:endParaRPr lang="en-US" sz="1800" dirty="0">
              <a:solidFill>
                <a:prstClr val="white"/>
              </a:solidFill>
            </a:endParaRPr>
          </a:p>
        </p:txBody>
      </p:sp>
      <p:sp>
        <p:nvSpPr>
          <p:cNvPr id="5" name="Rectangle 4">
            <a:extLst>
              <a:ext uri="{FF2B5EF4-FFF2-40B4-BE49-F238E27FC236}">
                <a16:creationId xmlns:a16="http://schemas.microsoft.com/office/drawing/2014/main" id="{E6EBEECC-F7DB-49F1-B216-C32E10067E14}"/>
              </a:ext>
            </a:extLst>
          </p:cNvPr>
          <p:cNvSpPr/>
          <p:nvPr/>
        </p:nvSpPr>
        <p:spPr>
          <a:xfrm>
            <a:off x="6955014" y="351692"/>
            <a:ext cx="1672167" cy="5876192"/>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2" name="Vertical Title 1"/>
          <p:cNvSpPr>
            <a:spLocks noGrp="1"/>
          </p:cNvSpPr>
          <p:nvPr>
            <p:ph type="title" orient="vert"/>
          </p:nvPr>
        </p:nvSpPr>
        <p:spPr>
          <a:xfrm>
            <a:off x="7048580" y="395431"/>
            <a:ext cx="1485531" cy="578898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381003"/>
            <a:ext cx="6172200" cy="5791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10">
            <a:extLst>
              <a:ext uri="{FF2B5EF4-FFF2-40B4-BE49-F238E27FC236}">
                <a16:creationId xmlns:a16="http://schemas.microsoft.com/office/drawing/2014/main" id="{AA1DC672-7E4C-4E9F-812A-3A0CF5EC9011}"/>
              </a:ext>
            </a:extLst>
          </p:cNvPr>
          <p:cNvSpPr>
            <a:spLocks noGrp="1"/>
          </p:cNvSpPr>
          <p:nvPr>
            <p:ph type="dt" sz="half" idx="10"/>
          </p:nvPr>
        </p:nvSpPr>
        <p:spPr/>
        <p:txBody>
          <a:bodyPr/>
          <a:lstStyle/>
          <a:p>
            <a:pPr>
              <a:defRPr/>
            </a:pPr>
            <a:endParaRPr lang="en-US" dirty="0">
              <a:solidFill>
                <a:srgbClr val="303030"/>
              </a:solidFill>
            </a:endParaRPr>
          </a:p>
        </p:txBody>
      </p:sp>
      <p:sp>
        <p:nvSpPr>
          <p:cNvPr id="13" name="TextBox 12">
            <a:extLst>
              <a:ext uri="{FF2B5EF4-FFF2-40B4-BE49-F238E27FC236}">
                <a16:creationId xmlns:a16="http://schemas.microsoft.com/office/drawing/2014/main" id="{B62CB140-107E-42C6-8743-1CBC23C2C565}"/>
              </a:ext>
            </a:extLst>
          </p:cNvPr>
          <p:cNvSpPr txBox="1"/>
          <p:nvPr userDrawn="1"/>
        </p:nvSpPr>
        <p:spPr>
          <a:xfrm>
            <a:off x="8037688" y="6299470"/>
            <a:ext cx="1106312" cy="275070"/>
          </a:xfrm>
          <a:prstGeom prst="rect">
            <a:avLst/>
          </a:prstGeom>
          <a:noFill/>
        </p:spPr>
        <p:txBody>
          <a:bodyPr wrap="square" lIns="103231" tIns="51616" rIns="103231" bIns="51616" rtlCol="0">
            <a:noAutofit/>
          </a:bodyPr>
          <a:lstStyle/>
          <a:p>
            <a:pPr algn="r"/>
            <a:r>
              <a:rPr lang="en-US" sz="1400" b="1" dirty="0">
                <a:solidFill>
                  <a:srgbClr val="000000"/>
                </a:solidFill>
                <a:cs typeface="Arial" panose="020B0604020202020204" pitchFamily="34" charset="0"/>
              </a:rPr>
              <a:t>1-</a:t>
            </a:r>
            <a:fld id="{AF5E6115-7E53-4F48-B2EA-EF37AED32C51}" type="slidenum">
              <a:rPr lang="en-US" altLang="en-US" sz="1400" b="1" smtClean="0">
                <a:solidFill>
                  <a:srgbClr val="000000"/>
                </a:solidFill>
                <a:cs typeface="Arial" panose="020B0604020202020204" pitchFamily="34" charset="0"/>
              </a:rPr>
              <a:pPr algn="r"/>
              <a:t>‹#›</a:t>
            </a:fld>
            <a:r>
              <a:rPr lang="en-US" altLang="en-US" sz="1400" b="1" dirty="0">
                <a:solidFill>
                  <a:srgbClr val="000000"/>
                </a:solidFill>
                <a:cs typeface="Arial" panose="020B0604020202020204" pitchFamily="34" charset="0"/>
              </a:rPr>
              <a:t> </a:t>
            </a:r>
            <a:endParaRPr lang="en-US" sz="1400" b="1" dirty="0">
              <a:solidFill>
                <a:srgbClr val="000000"/>
              </a:solidFill>
              <a:cs typeface="Arial" panose="020B0604020202020204" pitchFamily="34" charset="0"/>
            </a:endParaRPr>
          </a:p>
        </p:txBody>
      </p:sp>
      <p:sp>
        <p:nvSpPr>
          <p:cNvPr id="8" name="Footer Placeholder 7">
            <a:extLst>
              <a:ext uri="{FF2B5EF4-FFF2-40B4-BE49-F238E27FC236}">
                <a16:creationId xmlns:a16="http://schemas.microsoft.com/office/drawing/2014/main" id="{2138B0B6-A50E-4DE8-8E7B-C44C28D049CB}"/>
              </a:ext>
            </a:extLst>
          </p:cNvPr>
          <p:cNvSpPr>
            <a:spLocks noGrp="1"/>
          </p:cNvSpPr>
          <p:nvPr>
            <p:ph type="ftr" sz="quarter" idx="11"/>
          </p:nvPr>
        </p:nvSpPr>
        <p:spPr>
          <a:xfrm>
            <a:off x="3" y="6484329"/>
            <a:ext cx="9143999" cy="370577"/>
          </a:xfrm>
          <a:prstGeom prst="rect">
            <a:avLst/>
          </a:prstGeom>
        </p:spPr>
        <p:txBody>
          <a:bodyPr/>
          <a:lstStyle/>
          <a:p>
            <a:pPr>
              <a:defRPr/>
            </a:pPr>
            <a:r>
              <a:rPr lang="en-US" dirty="0"/>
              <a:t>Copyright © 2022 McGraw Hill. All rights reserved. No reproduction or distribution without the prior written consent of McGraw Hill.</a:t>
            </a:r>
          </a:p>
        </p:txBody>
      </p:sp>
    </p:spTree>
    <p:extLst>
      <p:ext uri="{BB962C8B-B14F-4D97-AF65-F5344CB8AC3E}">
        <p14:creationId xmlns:p14="http://schemas.microsoft.com/office/powerpoint/2010/main" val="37242736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1524000" y="1600200"/>
            <a:ext cx="7162800" cy="4524375"/>
          </a:xfrm>
        </p:spPr>
        <p:txBody>
          <a:bodyPr rtlCol="0">
            <a:normAutofit/>
          </a:bodyPr>
          <a:lstStyle/>
          <a:p>
            <a:pPr lvl="0"/>
            <a:endParaRPr lang="en-US" noProof="0" dirty="0"/>
          </a:p>
        </p:txBody>
      </p:sp>
      <p:sp>
        <p:nvSpPr>
          <p:cNvPr id="7" name="Title 6">
            <a:extLst>
              <a:ext uri="{FF2B5EF4-FFF2-40B4-BE49-F238E27FC236}">
                <a16:creationId xmlns:a16="http://schemas.microsoft.com/office/drawing/2014/main" id="{4689707C-7323-4BC0-9192-69128CEE38E6}"/>
              </a:ext>
            </a:extLst>
          </p:cNvPr>
          <p:cNvSpPr>
            <a:spLocks noGrp="1"/>
          </p:cNvSpPr>
          <p:nvPr>
            <p:ph type="title"/>
          </p:nvPr>
        </p:nvSpPr>
        <p:spPr/>
        <p:txBody>
          <a:bodyPr/>
          <a:lstStyle/>
          <a:p>
            <a:r>
              <a:rPr lang="en-US"/>
              <a:t>Click to edit Master title style</a:t>
            </a:r>
          </a:p>
        </p:txBody>
      </p:sp>
      <p:sp>
        <p:nvSpPr>
          <p:cNvPr id="8" name="Date Placeholder 7">
            <a:extLst>
              <a:ext uri="{FF2B5EF4-FFF2-40B4-BE49-F238E27FC236}">
                <a16:creationId xmlns:a16="http://schemas.microsoft.com/office/drawing/2014/main" id="{84FEB3D7-6232-4DEF-9EF4-D8A52365AC3E}"/>
              </a:ext>
            </a:extLst>
          </p:cNvPr>
          <p:cNvSpPr>
            <a:spLocks noGrp="1"/>
          </p:cNvSpPr>
          <p:nvPr>
            <p:ph type="dt" sz="half" idx="10"/>
          </p:nvPr>
        </p:nvSpPr>
        <p:spPr/>
        <p:txBody>
          <a:bodyPr/>
          <a:lstStyle/>
          <a:p>
            <a:pPr>
              <a:defRPr/>
            </a:pPr>
            <a:endParaRPr lang="en-US" dirty="0"/>
          </a:p>
        </p:txBody>
      </p:sp>
      <p:sp>
        <p:nvSpPr>
          <p:cNvPr id="9" name="Footer Placeholder 8">
            <a:extLst>
              <a:ext uri="{FF2B5EF4-FFF2-40B4-BE49-F238E27FC236}">
                <a16:creationId xmlns:a16="http://schemas.microsoft.com/office/drawing/2014/main" id="{C3253B43-E70D-44C1-84FA-08D59F2C6E8A}"/>
              </a:ext>
            </a:extLst>
          </p:cNvPr>
          <p:cNvSpPr>
            <a:spLocks noGrp="1"/>
          </p:cNvSpPr>
          <p:nvPr>
            <p:ph type="ftr" sz="quarter" idx="11"/>
          </p:nvPr>
        </p:nvSpPr>
        <p:spPr>
          <a:xfrm>
            <a:off x="456848" y="6484328"/>
            <a:ext cx="8687152" cy="370577"/>
          </a:xfrm>
          <a:prstGeom prst="rect">
            <a:avLst/>
          </a:prstGeom>
        </p:spPr>
        <p:txBody>
          <a:bodyPr/>
          <a:lstStyle/>
          <a:p>
            <a:pPr>
              <a:defRPr/>
            </a:pPr>
            <a:r>
              <a:rPr lang="en-US" dirty="0"/>
              <a:t>Copyright © 2022 McGraw Hill. All rights reserved. No reproduction or distribution without the prior written consent of McGraw Hill.</a:t>
            </a:r>
          </a:p>
        </p:txBody>
      </p:sp>
    </p:spTree>
    <p:extLst>
      <p:ext uri="{BB962C8B-B14F-4D97-AF65-F5344CB8AC3E}">
        <p14:creationId xmlns:p14="http://schemas.microsoft.com/office/powerpoint/2010/main" val="3776551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42AF359-D28D-48A3-BBF6-A58F7E8D7D00}"/>
              </a:ext>
            </a:extLst>
          </p:cNvPr>
          <p:cNvSpPr>
            <a:spLocks noGrp="1"/>
          </p:cNvSpPr>
          <p:nvPr>
            <p:ph type="title"/>
          </p:nvPr>
        </p:nvSpPr>
        <p:spPr>
          <a:xfrm>
            <a:off x="636764" y="373675"/>
            <a:ext cx="8117416" cy="1117356"/>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636764" y="1752968"/>
            <a:ext cx="8117416" cy="4372341"/>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50004515-0762-468B-808B-0C1F89F1F231}"/>
              </a:ext>
            </a:extLst>
          </p:cNvPr>
          <p:cNvSpPr>
            <a:spLocks noGrp="1"/>
          </p:cNvSpPr>
          <p:nvPr>
            <p:ph idx="12"/>
          </p:nvPr>
        </p:nvSpPr>
        <p:spPr>
          <a:xfrm>
            <a:off x="3281740" y="6442420"/>
            <a:ext cx="2845105" cy="278420"/>
          </a:xfrm>
        </p:spPr>
        <p:txBody>
          <a:bodyPr/>
          <a:lstStyle>
            <a:lvl1pPr marL="114706" indent="0" algn="ctr">
              <a:buClr>
                <a:srgbClr val="000000"/>
              </a:buClr>
              <a:buNone/>
              <a:defRPr sz="1200">
                <a:solidFill>
                  <a:schemeClr val="tx1"/>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endParaRPr lang="en-US" dirty="0"/>
          </a:p>
        </p:txBody>
      </p:sp>
      <p:sp>
        <p:nvSpPr>
          <p:cNvPr id="10" name="TextBox 9">
            <a:extLst>
              <a:ext uri="{FF2B5EF4-FFF2-40B4-BE49-F238E27FC236}">
                <a16:creationId xmlns:a16="http://schemas.microsoft.com/office/drawing/2014/main" id="{38DDC93C-FBEE-4D7E-95C1-C0076B141518}"/>
              </a:ext>
            </a:extLst>
          </p:cNvPr>
          <p:cNvSpPr txBox="1"/>
          <p:nvPr userDrawn="1"/>
        </p:nvSpPr>
        <p:spPr>
          <a:xfrm>
            <a:off x="8037688" y="6552450"/>
            <a:ext cx="1106312" cy="275070"/>
          </a:xfrm>
          <a:prstGeom prst="rect">
            <a:avLst/>
          </a:prstGeom>
          <a:noFill/>
        </p:spPr>
        <p:txBody>
          <a:bodyPr wrap="square" lIns="103236" tIns="51618" rIns="103236" bIns="51618" rtlCol="0">
            <a:noAutofit/>
          </a:bodyPr>
          <a:lstStyle/>
          <a:p>
            <a:pPr algn="r"/>
            <a:r>
              <a:rPr lang="en-US" sz="1200" b="0" dirty="0">
                <a:solidFill>
                  <a:srgbClr val="000000"/>
                </a:solidFill>
                <a:latin typeface="+mn-lt"/>
                <a:cs typeface="Arial" panose="020B0604020202020204" pitchFamily="34" charset="0"/>
              </a:rPr>
              <a:t>3-</a:t>
            </a:r>
            <a:fld id="{AF5E6115-7E53-4F48-B2EA-EF37AED32C51}" type="slidenum">
              <a:rPr lang="en-US" altLang="en-US" sz="1200" b="0" smtClean="0">
                <a:solidFill>
                  <a:srgbClr val="000000"/>
                </a:solidFill>
                <a:latin typeface="+mn-lt"/>
                <a:cs typeface="Arial" panose="020B0604020202020204" pitchFamily="34" charset="0"/>
              </a:rPr>
              <a:pPr algn="r"/>
              <a:t>‹#›</a:t>
            </a:fld>
            <a:r>
              <a:rPr lang="en-US" altLang="en-US" sz="1200" b="0" dirty="0">
                <a:solidFill>
                  <a:srgbClr val="000000"/>
                </a:solidFill>
                <a:latin typeface="+mn-lt"/>
                <a:cs typeface="Arial" panose="020B0604020202020204" pitchFamily="34" charset="0"/>
              </a:rPr>
              <a:t> </a:t>
            </a:r>
            <a:endParaRPr lang="en-US" sz="1200" b="0" dirty="0">
              <a:solidFill>
                <a:srgbClr val="000000"/>
              </a:solidFill>
              <a:latin typeface="+mn-lt"/>
              <a:cs typeface="Arial" panose="020B0604020202020204" pitchFamily="34" charset="0"/>
            </a:endParaRPr>
          </a:p>
        </p:txBody>
      </p:sp>
      <p:sp>
        <p:nvSpPr>
          <p:cNvPr id="15" name="TextBox 14">
            <a:extLst>
              <a:ext uri="{FF2B5EF4-FFF2-40B4-BE49-F238E27FC236}">
                <a16:creationId xmlns:a16="http://schemas.microsoft.com/office/drawing/2014/main" id="{57CC9318-91A6-4D9D-9B4E-BB735052EEEE}"/>
              </a:ext>
            </a:extLst>
          </p:cNvPr>
          <p:cNvSpPr txBox="1"/>
          <p:nvPr userDrawn="1"/>
        </p:nvSpPr>
        <p:spPr>
          <a:xfrm>
            <a:off x="526416" y="6496974"/>
            <a:ext cx="1981200" cy="330546"/>
          </a:xfrm>
          <a:prstGeom prst="rect">
            <a:avLst/>
          </a:prstGeom>
          <a:noFill/>
        </p:spPr>
        <p:txBody>
          <a:bodyPr wrap="square" lIns="103236" tIns="51618" rIns="103236" bIns="51618" rtlCol="0" anchor="ctr">
            <a:noAutofit/>
          </a:bodyPr>
          <a:lstStyle/>
          <a:p>
            <a:pPr lvl="0"/>
            <a:r>
              <a:rPr lang="en-US" sz="900" dirty="0">
                <a:latin typeface="+mn-lt"/>
              </a:rPr>
              <a:t>©  McGraw Hill</a:t>
            </a:r>
          </a:p>
        </p:txBody>
      </p:sp>
    </p:spTree>
    <p:extLst>
      <p:ext uri="{BB962C8B-B14F-4D97-AF65-F5344CB8AC3E}">
        <p14:creationId xmlns:p14="http://schemas.microsoft.com/office/powerpoint/2010/main" val="3626614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42AF359-D28D-48A3-BBF6-A58F7E8D7D00}"/>
              </a:ext>
            </a:extLst>
          </p:cNvPr>
          <p:cNvSpPr>
            <a:spLocks noGrp="1"/>
          </p:cNvSpPr>
          <p:nvPr>
            <p:ph type="title"/>
          </p:nvPr>
        </p:nvSpPr>
        <p:spPr>
          <a:xfrm>
            <a:off x="636764" y="373675"/>
            <a:ext cx="8117416" cy="1117356"/>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636764" y="1752969"/>
            <a:ext cx="8117416" cy="1904632"/>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64769BF-5EC4-4D46-85D7-BC6DC3D12252}"/>
              </a:ext>
            </a:extLst>
          </p:cNvPr>
          <p:cNvSpPr>
            <a:spLocks noGrp="1"/>
          </p:cNvSpPr>
          <p:nvPr>
            <p:ph idx="12"/>
          </p:nvPr>
        </p:nvSpPr>
        <p:spPr>
          <a:xfrm>
            <a:off x="636763" y="3917086"/>
            <a:ext cx="8222369" cy="1904632"/>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Box 12">
            <a:extLst>
              <a:ext uri="{FF2B5EF4-FFF2-40B4-BE49-F238E27FC236}">
                <a16:creationId xmlns:a16="http://schemas.microsoft.com/office/drawing/2014/main" id="{AD9204AE-1FFD-4A60-9AD3-C43A307DB954}"/>
              </a:ext>
            </a:extLst>
          </p:cNvPr>
          <p:cNvSpPr txBox="1"/>
          <p:nvPr userDrawn="1"/>
        </p:nvSpPr>
        <p:spPr>
          <a:xfrm>
            <a:off x="8037688" y="6552450"/>
            <a:ext cx="1106312" cy="275070"/>
          </a:xfrm>
          <a:prstGeom prst="rect">
            <a:avLst/>
          </a:prstGeom>
          <a:noFill/>
        </p:spPr>
        <p:txBody>
          <a:bodyPr wrap="square" lIns="103236" tIns="51618" rIns="103236" bIns="51618" rtlCol="0">
            <a:noAutofit/>
          </a:bodyPr>
          <a:lstStyle/>
          <a:p>
            <a:pPr algn="r"/>
            <a:r>
              <a:rPr lang="en-US" sz="1200" b="0" dirty="0">
                <a:solidFill>
                  <a:srgbClr val="000000"/>
                </a:solidFill>
                <a:latin typeface="+mn-lt"/>
                <a:cs typeface="Arial" panose="020B0604020202020204" pitchFamily="34" charset="0"/>
              </a:rPr>
              <a:t>3-</a:t>
            </a:r>
            <a:fld id="{AF5E6115-7E53-4F48-B2EA-EF37AED32C51}" type="slidenum">
              <a:rPr lang="en-US" altLang="en-US" sz="1200" b="0" smtClean="0">
                <a:solidFill>
                  <a:srgbClr val="000000"/>
                </a:solidFill>
                <a:latin typeface="+mn-lt"/>
                <a:cs typeface="Arial" panose="020B0604020202020204" pitchFamily="34" charset="0"/>
              </a:rPr>
              <a:pPr algn="r"/>
              <a:t>‹#›</a:t>
            </a:fld>
            <a:r>
              <a:rPr lang="en-US" altLang="en-US" sz="1200" b="0" dirty="0">
                <a:solidFill>
                  <a:srgbClr val="000000"/>
                </a:solidFill>
                <a:latin typeface="+mn-lt"/>
                <a:cs typeface="Arial" panose="020B0604020202020204" pitchFamily="34" charset="0"/>
              </a:rPr>
              <a:t> </a:t>
            </a:r>
            <a:endParaRPr lang="en-US" sz="1200" b="0" dirty="0">
              <a:solidFill>
                <a:srgbClr val="000000"/>
              </a:solidFill>
              <a:latin typeface="+mn-lt"/>
              <a:cs typeface="Arial" panose="020B0604020202020204" pitchFamily="34" charset="0"/>
            </a:endParaRPr>
          </a:p>
        </p:txBody>
      </p:sp>
      <p:sp>
        <p:nvSpPr>
          <p:cNvPr id="14" name="Content Placeholder 2">
            <a:extLst>
              <a:ext uri="{FF2B5EF4-FFF2-40B4-BE49-F238E27FC236}">
                <a16:creationId xmlns:a16="http://schemas.microsoft.com/office/drawing/2014/main" id="{24EB0595-52ED-4EA9-A54E-9B4535F2D02C}"/>
              </a:ext>
            </a:extLst>
          </p:cNvPr>
          <p:cNvSpPr>
            <a:spLocks noGrp="1"/>
          </p:cNvSpPr>
          <p:nvPr>
            <p:ph idx="13"/>
          </p:nvPr>
        </p:nvSpPr>
        <p:spPr>
          <a:xfrm>
            <a:off x="3281740" y="6442420"/>
            <a:ext cx="2845105" cy="278420"/>
          </a:xfrm>
        </p:spPr>
        <p:txBody>
          <a:bodyPr/>
          <a:lstStyle>
            <a:lvl1pPr marL="114706" indent="0" algn="ctr">
              <a:buClr>
                <a:srgbClr val="000000"/>
              </a:buClr>
              <a:buNone/>
              <a:defRPr sz="1200">
                <a:solidFill>
                  <a:schemeClr val="tx1"/>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endParaRPr lang="en-US" dirty="0"/>
          </a:p>
        </p:txBody>
      </p:sp>
      <p:sp>
        <p:nvSpPr>
          <p:cNvPr id="15" name="TextBox 14">
            <a:extLst>
              <a:ext uri="{FF2B5EF4-FFF2-40B4-BE49-F238E27FC236}">
                <a16:creationId xmlns:a16="http://schemas.microsoft.com/office/drawing/2014/main" id="{C7076D2B-E778-4DCA-B45B-56F6B0420CBA}"/>
              </a:ext>
            </a:extLst>
          </p:cNvPr>
          <p:cNvSpPr txBox="1"/>
          <p:nvPr userDrawn="1"/>
        </p:nvSpPr>
        <p:spPr>
          <a:xfrm>
            <a:off x="526416" y="6496974"/>
            <a:ext cx="1981200" cy="330546"/>
          </a:xfrm>
          <a:prstGeom prst="rect">
            <a:avLst/>
          </a:prstGeom>
          <a:noFill/>
        </p:spPr>
        <p:txBody>
          <a:bodyPr wrap="square" lIns="103236" tIns="51618" rIns="103236" bIns="51618" rtlCol="0" anchor="ctr">
            <a:noAutofit/>
          </a:bodyPr>
          <a:lstStyle/>
          <a:p>
            <a:pPr lvl="0"/>
            <a:r>
              <a:rPr lang="en-US" sz="900" dirty="0">
                <a:latin typeface="+mn-lt"/>
              </a:rPr>
              <a:t>©  McGraw Hill</a:t>
            </a:r>
          </a:p>
        </p:txBody>
      </p:sp>
    </p:spTree>
    <p:extLst>
      <p:ext uri="{BB962C8B-B14F-4D97-AF65-F5344CB8AC3E}">
        <p14:creationId xmlns:p14="http://schemas.microsoft.com/office/powerpoint/2010/main" val="3657702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42AF359-D28D-48A3-BBF6-A58F7E8D7D00}"/>
              </a:ext>
            </a:extLst>
          </p:cNvPr>
          <p:cNvSpPr>
            <a:spLocks noGrp="1"/>
          </p:cNvSpPr>
          <p:nvPr>
            <p:ph type="title"/>
          </p:nvPr>
        </p:nvSpPr>
        <p:spPr>
          <a:xfrm>
            <a:off x="636764" y="373675"/>
            <a:ext cx="8117416" cy="1117356"/>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636764" y="1752969"/>
            <a:ext cx="8117416" cy="1904632"/>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64769BF-5EC4-4D46-85D7-BC6DC3D12252}"/>
              </a:ext>
            </a:extLst>
          </p:cNvPr>
          <p:cNvSpPr>
            <a:spLocks noGrp="1"/>
          </p:cNvSpPr>
          <p:nvPr>
            <p:ph idx="12"/>
          </p:nvPr>
        </p:nvSpPr>
        <p:spPr>
          <a:xfrm>
            <a:off x="636763" y="3917086"/>
            <a:ext cx="8222369" cy="883514"/>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9624C72-D329-44A9-955D-BF816EE6A75A}"/>
              </a:ext>
            </a:extLst>
          </p:cNvPr>
          <p:cNvSpPr>
            <a:spLocks noGrp="1"/>
          </p:cNvSpPr>
          <p:nvPr>
            <p:ph idx="15"/>
          </p:nvPr>
        </p:nvSpPr>
        <p:spPr>
          <a:xfrm>
            <a:off x="642407" y="5021713"/>
            <a:ext cx="8222369" cy="883514"/>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a:extLst>
              <a:ext uri="{FF2B5EF4-FFF2-40B4-BE49-F238E27FC236}">
                <a16:creationId xmlns:a16="http://schemas.microsoft.com/office/drawing/2014/main" id="{1FA64517-8204-4E44-B5C3-C0FE3C5C3A17}"/>
              </a:ext>
            </a:extLst>
          </p:cNvPr>
          <p:cNvSpPr txBox="1"/>
          <p:nvPr userDrawn="1"/>
        </p:nvSpPr>
        <p:spPr>
          <a:xfrm>
            <a:off x="8037688" y="6552450"/>
            <a:ext cx="1106312" cy="275070"/>
          </a:xfrm>
          <a:prstGeom prst="rect">
            <a:avLst/>
          </a:prstGeom>
          <a:noFill/>
        </p:spPr>
        <p:txBody>
          <a:bodyPr wrap="square" lIns="103236" tIns="51618" rIns="103236" bIns="51618" rtlCol="0">
            <a:noAutofit/>
          </a:bodyPr>
          <a:lstStyle/>
          <a:p>
            <a:pPr algn="r"/>
            <a:r>
              <a:rPr lang="en-US" sz="1200" b="0" dirty="0">
                <a:solidFill>
                  <a:srgbClr val="000000"/>
                </a:solidFill>
                <a:latin typeface="+mn-lt"/>
                <a:cs typeface="Arial" panose="020B0604020202020204" pitchFamily="34" charset="0"/>
              </a:rPr>
              <a:t>3-</a:t>
            </a:r>
            <a:fld id="{AF5E6115-7E53-4F48-B2EA-EF37AED32C51}" type="slidenum">
              <a:rPr lang="en-US" altLang="en-US" sz="1200" b="0" smtClean="0">
                <a:solidFill>
                  <a:srgbClr val="000000"/>
                </a:solidFill>
                <a:latin typeface="+mn-lt"/>
                <a:cs typeface="Arial" panose="020B0604020202020204" pitchFamily="34" charset="0"/>
              </a:rPr>
              <a:pPr algn="r"/>
              <a:t>‹#›</a:t>
            </a:fld>
            <a:r>
              <a:rPr lang="en-US" altLang="en-US" sz="1200" b="0" dirty="0">
                <a:solidFill>
                  <a:srgbClr val="000000"/>
                </a:solidFill>
                <a:latin typeface="+mn-lt"/>
                <a:cs typeface="Arial" panose="020B0604020202020204" pitchFamily="34" charset="0"/>
              </a:rPr>
              <a:t> </a:t>
            </a:r>
            <a:endParaRPr lang="en-US" sz="1200" b="0" dirty="0">
              <a:solidFill>
                <a:srgbClr val="000000"/>
              </a:solidFill>
              <a:latin typeface="+mn-lt"/>
              <a:cs typeface="Arial" panose="020B0604020202020204" pitchFamily="34" charset="0"/>
            </a:endParaRPr>
          </a:p>
        </p:txBody>
      </p:sp>
      <p:sp>
        <p:nvSpPr>
          <p:cNvPr id="13" name="Content Placeholder 2">
            <a:extLst>
              <a:ext uri="{FF2B5EF4-FFF2-40B4-BE49-F238E27FC236}">
                <a16:creationId xmlns:a16="http://schemas.microsoft.com/office/drawing/2014/main" id="{7C3D24F3-15FB-480E-B55D-304401EFBFC5}"/>
              </a:ext>
            </a:extLst>
          </p:cNvPr>
          <p:cNvSpPr>
            <a:spLocks noGrp="1"/>
          </p:cNvSpPr>
          <p:nvPr>
            <p:ph idx="16"/>
          </p:nvPr>
        </p:nvSpPr>
        <p:spPr>
          <a:xfrm>
            <a:off x="3281740" y="6442420"/>
            <a:ext cx="2845105" cy="278420"/>
          </a:xfrm>
        </p:spPr>
        <p:txBody>
          <a:bodyPr/>
          <a:lstStyle>
            <a:lvl1pPr marL="114706" indent="0" algn="ctr">
              <a:buClr>
                <a:srgbClr val="000000"/>
              </a:buClr>
              <a:buNone/>
              <a:defRPr sz="1200">
                <a:solidFill>
                  <a:schemeClr val="tx1"/>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endParaRPr lang="en-US" dirty="0"/>
          </a:p>
        </p:txBody>
      </p:sp>
      <p:sp>
        <p:nvSpPr>
          <p:cNvPr id="14" name="TextBox 13">
            <a:extLst>
              <a:ext uri="{FF2B5EF4-FFF2-40B4-BE49-F238E27FC236}">
                <a16:creationId xmlns:a16="http://schemas.microsoft.com/office/drawing/2014/main" id="{FD24F999-1E8A-407C-8966-9FE9AB896BB1}"/>
              </a:ext>
            </a:extLst>
          </p:cNvPr>
          <p:cNvSpPr txBox="1"/>
          <p:nvPr userDrawn="1"/>
        </p:nvSpPr>
        <p:spPr>
          <a:xfrm>
            <a:off x="526416" y="6496974"/>
            <a:ext cx="1981200" cy="330546"/>
          </a:xfrm>
          <a:prstGeom prst="rect">
            <a:avLst/>
          </a:prstGeom>
          <a:noFill/>
        </p:spPr>
        <p:txBody>
          <a:bodyPr wrap="square" lIns="103236" tIns="51618" rIns="103236" bIns="51618" rtlCol="0" anchor="ctr">
            <a:noAutofit/>
          </a:bodyPr>
          <a:lstStyle/>
          <a:p>
            <a:pPr lvl="0"/>
            <a:r>
              <a:rPr lang="en-US" sz="900" dirty="0">
                <a:latin typeface="+mn-lt"/>
              </a:rPr>
              <a:t>©  McGraw Hill</a:t>
            </a:r>
          </a:p>
        </p:txBody>
      </p:sp>
    </p:spTree>
    <p:extLst>
      <p:ext uri="{BB962C8B-B14F-4D97-AF65-F5344CB8AC3E}">
        <p14:creationId xmlns:p14="http://schemas.microsoft.com/office/powerpoint/2010/main" val="1456096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42AF359-D28D-48A3-BBF6-A58F7E8D7D00}"/>
              </a:ext>
            </a:extLst>
          </p:cNvPr>
          <p:cNvSpPr>
            <a:spLocks noGrp="1"/>
          </p:cNvSpPr>
          <p:nvPr>
            <p:ph type="title"/>
          </p:nvPr>
        </p:nvSpPr>
        <p:spPr>
          <a:xfrm>
            <a:off x="636764" y="373675"/>
            <a:ext cx="8117416" cy="1117356"/>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636764" y="1752969"/>
            <a:ext cx="8117416" cy="1904632"/>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64769BF-5EC4-4D46-85D7-BC6DC3D12252}"/>
              </a:ext>
            </a:extLst>
          </p:cNvPr>
          <p:cNvSpPr>
            <a:spLocks noGrp="1"/>
          </p:cNvSpPr>
          <p:nvPr>
            <p:ph idx="12"/>
          </p:nvPr>
        </p:nvSpPr>
        <p:spPr>
          <a:xfrm>
            <a:off x="636763" y="3917086"/>
            <a:ext cx="8222369" cy="883514"/>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9624C72-D329-44A9-955D-BF816EE6A75A}"/>
              </a:ext>
            </a:extLst>
          </p:cNvPr>
          <p:cNvSpPr>
            <a:spLocks noGrp="1"/>
          </p:cNvSpPr>
          <p:nvPr>
            <p:ph idx="15"/>
          </p:nvPr>
        </p:nvSpPr>
        <p:spPr>
          <a:xfrm>
            <a:off x="642407" y="5021713"/>
            <a:ext cx="4158193" cy="883514"/>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325174B2-05E9-4C28-BFEA-301AB50FB2D2}"/>
              </a:ext>
            </a:extLst>
          </p:cNvPr>
          <p:cNvSpPr>
            <a:spLocks noGrp="1"/>
          </p:cNvSpPr>
          <p:nvPr>
            <p:ph idx="16"/>
          </p:nvPr>
        </p:nvSpPr>
        <p:spPr>
          <a:xfrm>
            <a:off x="4985807" y="5021713"/>
            <a:ext cx="3873325" cy="883514"/>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A03F3C61-A898-49D3-9E3C-A98212C6560A}"/>
              </a:ext>
            </a:extLst>
          </p:cNvPr>
          <p:cNvSpPr>
            <a:spLocks noGrp="1"/>
          </p:cNvSpPr>
          <p:nvPr>
            <p:ph idx="17"/>
          </p:nvPr>
        </p:nvSpPr>
        <p:spPr>
          <a:xfrm>
            <a:off x="2906710" y="5022118"/>
            <a:ext cx="4158193" cy="883514"/>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D203542E-43E1-46E8-8191-5A4A12D0A0DA}"/>
              </a:ext>
            </a:extLst>
          </p:cNvPr>
          <p:cNvSpPr txBox="1"/>
          <p:nvPr userDrawn="1"/>
        </p:nvSpPr>
        <p:spPr>
          <a:xfrm>
            <a:off x="8037688" y="6552450"/>
            <a:ext cx="1106312" cy="275070"/>
          </a:xfrm>
          <a:prstGeom prst="rect">
            <a:avLst/>
          </a:prstGeom>
          <a:noFill/>
        </p:spPr>
        <p:txBody>
          <a:bodyPr wrap="square" lIns="103236" tIns="51618" rIns="103236" bIns="51618" rtlCol="0">
            <a:noAutofit/>
          </a:bodyPr>
          <a:lstStyle/>
          <a:p>
            <a:pPr algn="r"/>
            <a:r>
              <a:rPr lang="en-US" sz="1200" b="0" dirty="0">
                <a:solidFill>
                  <a:srgbClr val="000000"/>
                </a:solidFill>
                <a:latin typeface="+mn-lt"/>
                <a:cs typeface="Arial" panose="020B0604020202020204" pitchFamily="34" charset="0"/>
              </a:rPr>
              <a:t>3-</a:t>
            </a:r>
            <a:fld id="{AF5E6115-7E53-4F48-B2EA-EF37AED32C51}" type="slidenum">
              <a:rPr lang="en-US" altLang="en-US" sz="1200" b="0" smtClean="0">
                <a:solidFill>
                  <a:srgbClr val="000000"/>
                </a:solidFill>
                <a:latin typeface="+mn-lt"/>
                <a:cs typeface="Arial" panose="020B0604020202020204" pitchFamily="34" charset="0"/>
              </a:rPr>
              <a:pPr algn="r"/>
              <a:t>‹#›</a:t>
            </a:fld>
            <a:r>
              <a:rPr lang="en-US" altLang="en-US" sz="1200" b="0" dirty="0">
                <a:solidFill>
                  <a:srgbClr val="000000"/>
                </a:solidFill>
                <a:latin typeface="+mn-lt"/>
                <a:cs typeface="Arial" panose="020B0604020202020204" pitchFamily="34" charset="0"/>
              </a:rPr>
              <a:t> </a:t>
            </a:r>
            <a:endParaRPr lang="en-US" sz="1200" b="0" dirty="0">
              <a:solidFill>
                <a:srgbClr val="000000"/>
              </a:solidFill>
              <a:latin typeface="+mn-lt"/>
              <a:cs typeface="Arial" panose="020B0604020202020204" pitchFamily="34" charset="0"/>
            </a:endParaRPr>
          </a:p>
        </p:txBody>
      </p:sp>
      <p:sp>
        <p:nvSpPr>
          <p:cNvPr id="15" name="Content Placeholder 2">
            <a:extLst>
              <a:ext uri="{FF2B5EF4-FFF2-40B4-BE49-F238E27FC236}">
                <a16:creationId xmlns:a16="http://schemas.microsoft.com/office/drawing/2014/main" id="{BC65EF19-071C-44E7-8F1C-07DD79582B36}"/>
              </a:ext>
            </a:extLst>
          </p:cNvPr>
          <p:cNvSpPr>
            <a:spLocks noGrp="1"/>
          </p:cNvSpPr>
          <p:nvPr>
            <p:ph idx="18"/>
          </p:nvPr>
        </p:nvSpPr>
        <p:spPr>
          <a:xfrm>
            <a:off x="3281740" y="6442420"/>
            <a:ext cx="2845105" cy="278420"/>
          </a:xfrm>
        </p:spPr>
        <p:txBody>
          <a:bodyPr/>
          <a:lstStyle>
            <a:lvl1pPr marL="114706" indent="0" algn="ctr">
              <a:buClr>
                <a:srgbClr val="000000"/>
              </a:buClr>
              <a:buNone/>
              <a:defRPr sz="1200">
                <a:solidFill>
                  <a:schemeClr val="tx1"/>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endParaRPr lang="en-US" dirty="0"/>
          </a:p>
        </p:txBody>
      </p:sp>
      <p:sp>
        <p:nvSpPr>
          <p:cNvPr id="16" name="TextBox 15">
            <a:extLst>
              <a:ext uri="{FF2B5EF4-FFF2-40B4-BE49-F238E27FC236}">
                <a16:creationId xmlns:a16="http://schemas.microsoft.com/office/drawing/2014/main" id="{5D6B5F99-0E39-4195-8EC8-82861DFD9E68}"/>
              </a:ext>
            </a:extLst>
          </p:cNvPr>
          <p:cNvSpPr txBox="1"/>
          <p:nvPr userDrawn="1"/>
        </p:nvSpPr>
        <p:spPr>
          <a:xfrm>
            <a:off x="526416" y="6496974"/>
            <a:ext cx="1981200" cy="330546"/>
          </a:xfrm>
          <a:prstGeom prst="rect">
            <a:avLst/>
          </a:prstGeom>
          <a:noFill/>
        </p:spPr>
        <p:txBody>
          <a:bodyPr wrap="square" lIns="103236" tIns="51618" rIns="103236" bIns="51618" rtlCol="0" anchor="ctr">
            <a:noAutofit/>
          </a:bodyPr>
          <a:lstStyle/>
          <a:p>
            <a:pPr lvl="0"/>
            <a:r>
              <a:rPr lang="en-US" sz="900" dirty="0">
                <a:latin typeface="+mn-lt"/>
              </a:rPr>
              <a:t>©  McGraw Hill</a:t>
            </a:r>
          </a:p>
        </p:txBody>
      </p:sp>
    </p:spTree>
    <p:extLst>
      <p:ext uri="{BB962C8B-B14F-4D97-AF65-F5344CB8AC3E}">
        <p14:creationId xmlns:p14="http://schemas.microsoft.com/office/powerpoint/2010/main" val="2651116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42AF359-D28D-48A3-BBF6-A58F7E8D7D00}"/>
              </a:ext>
            </a:extLst>
          </p:cNvPr>
          <p:cNvSpPr>
            <a:spLocks noGrp="1"/>
          </p:cNvSpPr>
          <p:nvPr>
            <p:ph type="title"/>
          </p:nvPr>
        </p:nvSpPr>
        <p:spPr>
          <a:xfrm>
            <a:off x="636764" y="373675"/>
            <a:ext cx="8117416" cy="1117356"/>
          </a:xfrm>
        </p:spPr>
        <p:txBody>
          <a:bodyPr/>
          <a:lstStyle>
            <a:lvl1pPr>
              <a:defRPr sz="4000"/>
            </a:lvl1pPr>
          </a:lstStyle>
          <a:p>
            <a:r>
              <a:rPr lang="en-US" dirty="0"/>
              <a:t>Click to edit Master title style</a:t>
            </a:r>
          </a:p>
        </p:txBody>
      </p:sp>
      <p:sp>
        <p:nvSpPr>
          <p:cNvPr id="14" name="TextBox 13">
            <a:extLst>
              <a:ext uri="{FF2B5EF4-FFF2-40B4-BE49-F238E27FC236}">
                <a16:creationId xmlns:a16="http://schemas.microsoft.com/office/drawing/2014/main" id="{8CB13256-9707-4624-9967-E45405FC5475}"/>
              </a:ext>
            </a:extLst>
          </p:cNvPr>
          <p:cNvSpPr txBox="1"/>
          <p:nvPr userDrawn="1"/>
        </p:nvSpPr>
        <p:spPr>
          <a:xfrm>
            <a:off x="8037688" y="6552450"/>
            <a:ext cx="1106312" cy="275070"/>
          </a:xfrm>
          <a:prstGeom prst="rect">
            <a:avLst/>
          </a:prstGeom>
          <a:noFill/>
        </p:spPr>
        <p:txBody>
          <a:bodyPr wrap="square" lIns="103236" tIns="51618" rIns="103236" bIns="51618" rtlCol="0">
            <a:noAutofit/>
          </a:bodyPr>
          <a:lstStyle/>
          <a:p>
            <a:pPr algn="r"/>
            <a:r>
              <a:rPr lang="en-US" sz="1200" b="0" dirty="0">
                <a:solidFill>
                  <a:srgbClr val="000000"/>
                </a:solidFill>
                <a:latin typeface="+mn-lt"/>
                <a:cs typeface="Arial" panose="020B0604020202020204" pitchFamily="34" charset="0"/>
              </a:rPr>
              <a:t>3-</a:t>
            </a:r>
            <a:fld id="{AF5E6115-7E53-4F48-B2EA-EF37AED32C51}" type="slidenum">
              <a:rPr lang="en-US" altLang="en-US" sz="1200" b="0" smtClean="0">
                <a:solidFill>
                  <a:srgbClr val="000000"/>
                </a:solidFill>
                <a:latin typeface="+mn-lt"/>
                <a:cs typeface="Arial" panose="020B0604020202020204" pitchFamily="34" charset="0"/>
              </a:rPr>
              <a:pPr algn="r"/>
              <a:t>‹#›</a:t>
            </a:fld>
            <a:r>
              <a:rPr lang="en-US" altLang="en-US" sz="1200" b="0" dirty="0">
                <a:solidFill>
                  <a:srgbClr val="000000"/>
                </a:solidFill>
                <a:latin typeface="+mn-lt"/>
                <a:cs typeface="Arial" panose="020B0604020202020204" pitchFamily="34" charset="0"/>
              </a:rPr>
              <a:t> </a:t>
            </a:r>
            <a:endParaRPr lang="en-US" sz="1200" b="0" dirty="0">
              <a:solidFill>
                <a:srgbClr val="000000"/>
              </a:solidFill>
              <a:latin typeface="+mn-lt"/>
              <a:cs typeface="Arial" panose="020B0604020202020204" pitchFamily="34" charset="0"/>
            </a:endParaRPr>
          </a:p>
        </p:txBody>
      </p:sp>
      <p:sp>
        <p:nvSpPr>
          <p:cNvPr id="19" name="TextBox 18">
            <a:extLst>
              <a:ext uri="{FF2B5EF4-FFF2-40B4-BE49-F238E27FC236}">
                <a16:creationId xmlns:a16="http://schemas.microsoft.com/office/drawing/2014/main" id="{FA9BCC99-37BD-48A5-B48C-A7BED22CF98E}"/>
              </a:ext>
            </a:extLst>
          </p:cNvPr>
          <p:cNvSpPr txBox="1"/>
          <p:nvPr userDrawn="1"/>
        </p:nvSpPr>
        <p:spPr>
          <a:xfrm>
            <a:off x="526416" y="6496974"/>
            <a:ext cx="1981200" cy="330546"/>
          </a:xfrm>
          <a:prstGeom prst="rect">
            <a:avLst/>
          </a:prstGeom>
          <a:noFill/>
        </p:spPr>
        <p:txBody>
          <a:bodyPr wrap="square" lIns="103236" tIns="51618" rIns="103236" bIns="51618" rtlCol="0" anchor="ctr">
            <a:noAutofit/>
          </a:bodyPr>
          <a:lstStyle/>
          <a:p>
            <a:pPr lvl="0"/>
            <a:r>
              <a:rPr lang="en-US" sz="900" dirty="0">
                <a:latin typeface="+mn-lt"/>
              </a:rPr>
              <a:t>©  McGraw Hill</a:t>
            </a:r>
          </a:p>
        </p:txBody>
      </p:sp>
    </p:spTree>
    <p:extLst>
      <p:ext uri="{BB962C8B-B14F-4D97-AF65-F5344CB8AC3E}">
        <p14:creationId xmlns:p14="http://schemas.microsoft.com/office/powerpoint/2010/main" val="3773460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42AF359-D28D-48A3-BBF6-A58F7E8D7D00}"/>
              </a:ext>
            </a:extLst>
          </p:cNvPr>
          <p:cNvSpPr>
            <a:spLocks noGrp="1"/>
          </p:cNvSpPr>
          <p:nvPr>
            <p:ph type="title"/>
          </p:nvPr>
        </p:nvSpPr>
        <p:spPr>
          <a:xfrm>
            <a:off x="636764" y="373675"/>
            <a:ext cx="8117416" cy="1117356"/>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3229815" y="1752969"/>
            <a:ext cx="2931315" cy="355696"/>
          </a:xfrm>
        </p:spPr>
        <p:txBody>
          <a:bodyPr/>
          <a:lstStyle>
            <a:lvl1pPr marL="114706" indent="0" algn="ctr">
              <a:buClr>
                <a:srgbClr val="000000"/>
              </a:buClr>
              <a:buNone/>
              <a:defRPr sz="1200">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endParaRPr lang="en-US" dirty="0"/>
          </a:p>
        </p:txBody>
      </p:sp>
      <p:sp>
        <p:nvSpPr>
          <p:cNvPr id="8" name="Content Placeholder 2">
            <a:extLst>
              <a:ext uri="{FF2B5EF4-FFF2-40B4-BE49-F238E27FC236}">
                <a16:creationId xmlns:a16="http://schemas.microsoft.com/office/drawing/2014/main" id="{A64769BF-5EC4-4D46-85D7-BC6DC3D12252}"/>
              </a:ext>
            </a:extLst>
          </p:cNvPr>
          <p:cNvSpPr>
            <a:spLocks noGrp="1"/>
          </p:cNvSpPr>
          <p:nvPr>
            <p:ph idx="12"/>
          </p:nvPr>
        </p:nvSpPr>
        <p:spPr>
          <a:xfrm>
            <a:off x="636763" y="2370603"/>
            <a:ext cx="8117417" cy="2429997"/>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9624C72-D329-44A9-955D-BF816EE6A75A}"/>
              </a:ext>
            </a:extLst>
          </p:cNvPr>
          <p:cNvSpPr>
            <a:spLocks noGrp="1"/>
          </p:cNvSpPr>
          <p:nvPr>
            <p:ph idx="15"/>
          </p:nvPr>
        </p:nvSpPr>
        <p:spPr>
          <a:xfrm>
            <a:off x="642407" y="5021713"/>
            <a:ext cx="8216725" cy="883514"/>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endParaRPr lang="en-US" dirty="0"/>
          </a:p>
        </p:txBody>
      </p:sp>
      <p:sp>
        <p:nvSpPr>
          <p:cNvPr id="11" name="TextBox 10">
            <a:extLst>
              <a:ext uri="{FF2B5EF4-FFF2-40B4-BE49-F238E27FC236}">
                <a16:creationId xmlns:a16="http://schemas.microsoft.com/office/drawing/2014/main" id="{C34930DB-C090-48DD-836A-5DDD363765AD}"/>
              </a:ext>
            </a:extLst>
          </p:cNvPr>
          <p:cNvSpPr txBox="1"/>
          <p:nvPr userDrawn="1"/>
        </p:nvSpPr>
        <p:spPr>
          <a:xfrm>
            <a:off x="8037688" y="6552450"/>
            <a:ext cx="1106312" cy="275070"/>
          </a:xfrm>
          <a:prstGeom prst="rect">
            <a:avLst/>
          </a:prstGeom>
          <a:noFill/>
        </p:spPr>
        <p:txBody>
          <a:bodyPr wrap="square" lIns="103236" tIns="51618" rIns="103236" bIns="51618" rtlCol="0">
            <a:noAutofit/>
          </a:bodyPr>
          <a:lstStyle/>
          <a:p>
            <a:pPr algn="r"/>
            <a:r>
              <a:rPr lang="en-US" sz="1200" b="0" dirty="0">
                <a:solidFill>
                  <a:srgbClr val="000000"/>
                </a:solidFill>
                <a:latin typeface="+mn-lt"/>
                <a:cs typeface="Arial" panose="020B0604020202020204" pitchFamily="34" charset="0"/>
              </a:rPr>
              <a:t>3-</a:t>
            </a:r>
            <a:fld id="{AF5E6115-7E53-4F48-B2EA-EF37AED32C51}" type="slidenum">
              <a:rPr lang="en-US" altLang="en-US" sz="1200" b="0" smtClean="0">
                <a:solidFill>
                  <a:srgbClr val="000000"/>
                </a:solidFill>
                <a:latin typeface="+mn-lt"/>
                <a:cs typeface="Arial" panose="020B0604020202020204" pitchFamily="34" charset="0"/>
              </a:rPr>
              <a:pPr algn="r"/>
              <a:t>‹#›</a:t>
            </a:fld>
            <a:r>
              <a:rPr lang="en-US" altLang="en-US" sz="1200" b="0" dirty="0">
                <a:solidFill>
                  <a:srgbClr val="000000"/>
                </a:solidFill>
                <a:latin typeface="+mn-lt"/>
                <a:cs typeface="Arial" panose="020B0604020202020204" pitchFamily="34" charset="0"/>
              </a:rPr>
              <a:t> </a:t>
            </a:r>
            <a:endParaRPr lang="en-US" sz="1200" b="0" dirty="0">
              <a:solidFill>
                <a:srgbClr val="000000"/>
              </a:solidFill>
              <a:latin typeface="+mn-lt"/>
              <a:cs typeface="Arial" panose="020B0604020202020204" pitchFamily="34" charset="0"/>
            </a:endParaRPr>
          </a:p>
        </p:txBody>
      </p:sp>
      <p:sp>
        <p:nvSpPr>
          <p:cNvPr id="13" name="Content Placeholder 2">
            <a:extLst>
              <a:ext uri="{FF2B5EF4-FFF2-40B4-BE49-F238E27FC236}">
                <a16:creationId xmlns:a16="http://schemas.microsoft.com/office/drawing/2014/main" id="{9BBC46D4-2C4C-4653-8F54-AE385866E7B8}"/>
              </a:ext>
            </a:extLst>
          </p:cNvPr>
          <p:cNvSpPr>
            <a:spLocks noGrp="1"/>
          </p:cNvSpPr>
          <p:nvPr>
            <p:ph idx="16"/>
          </p:nvPr>
        </p:nvSpPr>
        <p:spPr>
          <a:xfrm>
            <a:off x="3281740" y="6442420"/>
            <a:ext cx="2845105" cy="278420"/>
          </a:xfrm>
        </p:spPr>
        <p:txBody>
          <a:bodyPr/>
          <a:lstStyle>
            <a:lvl1pPr marL="114706" indent="0" algn="ctr">
              <a:buClr>
                <a:srgbClr val="000000"/>
              </a:buClr>
              <a:buNone/>
              <a:defRPr sz="1200">
                <a:solidFill>
                  <a:schemeClr val="tx1"/>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endParaRPr lang="en-US" dirty="0"/>
          </a:p>
        </p:txBody>
      </p:sp>
      <p:sp>
        <p:nvSpPr>
          <p:cNvPr id="14" name="TextBox 13">
            <a:extLst>
              <a:ext uri="{FF2B5EF4-FFF2-40B4-BE49-F238E27FC236}">
                <a16:creationId xmlns:a16="http://schemas.microsoft.com/office/drawing/2014/main" id="{4A351773-71EA-454D-B75C-CD584DAFDA96}"/>
              </a:ext>
            </a:extLst>
          </p:cNvPr>
          <p:cNvSpPr txBox="1"/>
          <p:nvPr userDrawn="1"/>
        </p:nvSpPr>
        <p:spPr>
          <a:xfrm>
            <a:off x="526416" y="6496974"/>
            <a:ext cx="1981200" cy="330546"/>
          </a:xfrm>
          <a:prstGeom prst="rect">
            <a:avLst/>
          </a:prstGeom>
          <a:noFill/>
        </p:spPr>
        <p:txBody>
          <a:bodyPr wrap="square" lIns="103236" tIns="51618" rIns="103236" bIns="51618" rtlCol="0" anchor="ctr">
            <a:noAutofit/>
          </a:bodyPr>
          <a:lstStyle/>
          <a:p>
            <a:pPr lvl="0"/>
            <a:r>
              <a:rPr lang="en-US" sz="900" dirty="0">
                <a:latin typeface="+mn-lt"/>
              </a:rPr>
              <a:t>©  McGraw Hill</a:t>
            </a:r>
          </a:p>
        </p:txBody>
      </p:sp>
    </p:spTree>
    <p:extLst>
      <p:ext uri="{BB962C8B-B14F-4D97-AF65-F5344CB8AC3E}">
        <p14:creationId xmlns:p14="http://schemas.microsoft.com/office/powerpoint/2010/main" val="222158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32DD62-64A5-45EC-9F46-07BDD47F82D6}"/>
              </a:ext>
            </a:extLst>
          </p:cNvPr>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useBgFill="1">
        <p:nvSpPr>
          <p:cNvPr id="5" name="Rounded Rectangle 12">
            <a:extLst>
              <a:ext uri="{FF2B5EF4-FFF2-40B4-BE49-F238E27FC236}">
                <a16:creationId xmlns:a16="http://schemas.microsoft.com/office/drawing/2014/main" id="{F0D61F11-BFF8-4D6E-9F06-0028DE6D8E32}"/>
              </a:ext>
            </a:extLst>
          </p:cNvPr>
          <p:cNvSpPr/>
          <p:nvPr/>
        </p:nvSpPr>
        <p:spPr>
          <a:xfrm>
            <a:off x="91722" y="100746"/>
            <a:ext cx="8960556" cy="6665668"/>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6" name="Rectangle 5">
            <a:extLst>
              <a:ext uri="{FF2B5EF4-FFF2-40B4-BE49-F238E27FC236}">
                <a16:creationId xmlns:a16="http://schemas.microsoft.com/office/drawing/2014/main" id="{5E9632C5-2D55-4C6D-BD1E-DD0DF8CB514E}"/>
              </a:ext>
            </a:extLst>
          </p:cNvPr>
          <p:cNvSpPr/>
          <p:nvPr/>
        </p:nvSpPr>
        <p:spPr>
          <a:xfrm>
            <a:off x="451976" y="2946403"/>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7" name="Rectangle 6">
            <a:extLst>
              <a:ext uri="{FF2B5EF4-FFF2-40B4-BE49-F238E27FC236}">
                <a16:creationId xmlns:a16="http://schemas.microsoft.com/office/drawing/2014/main" id="{DF967D9B-02AA-48BE-8FD8-AE6DF962D2F1}"/>
              </a:ext>
            </a:extLst>
          </p:cNvPr>
          <p:cNvSpPr/>
          <p:nvPr/>
        </p:nvSpPr>
        <p:spPr>
          <a:xfrm>
            <a:off x="567974" y="3048002"/>
            <a:ext cx="8032750" cy="2245702"/>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8" name="Rectangle 7">
            <a:extLst>
              <a:ext uri="{FF2B5EF4-FFF2-40B4-BE49-F238E27FC236}">
                <a16:creationId xmlns:a16="http://schemas.microsoft.com/office/drawing/2014/main" id="{0853756E-8497-4539-9F20-BCFDFD1BA110}"/>
              </a:ext>
            </a:extLst>
          </p:cNvPr>
          <p:cNvSpPr/>
          <p:nvPr/>
        </p:nvSpPr>
        <p:spPr>
          <a:xfrm>
            <a:off x="675570" y="4540861"/>
            <a:ext cx="7817556" cy="664918"/>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9" name="Rectangle 8">
            <a:extLst>
              <a:ext uri="{FF2B5EF4-FFF2-40B4-BE49-F238E27FC236}">
                <a16:creationId xmlns:a16="http://schemas.microsoft.com/office/drawing/2014/main" id="{4ACFB5E8-E82F-4AD9-A6F0-0C728827BCF9}"/>
              </a:ext>
            </a:extLst>
          </p:cNvPr>
          <p:cNvSpPr/>
          <p:nvPr/>
        </p:nvSpPr>
        <p:spPr>
          <a:xfrm>
            <a:off x="675570" y="3124934"/>
            <a:ext cx="7817556" cy="2077183"/>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2" name="Title 1"/>
          <p:cNvSpPr>
            <a:spLocks noGrp="1"/>
          </p:cNvSpPr>
          <p:nvPr>
            <p:ph type="title"/>
          </p:nvPr>
        </p:nvSpPr>
        <p:spPr>
          <a:xfrm>
            <a:off x="736456" y="3200403"/>
            <a:ext cx="7696200" cy="1295401"/>
          </a:xfrm>
        </p:spPr>
        <p:txBody>
          <a:bodyPr anchor="b" anchorCtr="0">
            <a:noAutofit/>
          </a:bodyPr>
          <a:lstStyle>
            <a:lvl1pPr algn="ctr" defTabSz="914277"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dirty="0"/>
              <a:t>Click to edit Master title style</a:t>
            </a:r>
          </a:p>
        </p:txBody>
      </p:sp>
      <p:sp>
        <p:nvSpPr>
          <p:cNvPr id="3" name="Text Placeholder 2"/>
          <p:cNvSpPr>
            <a:spLocks noGrp="1"/>
          </p:cNvSpPr>
          <p:nvPr>
            <p:ph type="body" idx="1"/>
          </p:nvPr>
        </p:nvSpPr>
        <p:spPr>
          <a:xfrm>
            <a:off x="736456" y="4607514"/>
            <a:ext cx="7696200" cy="523783"/>
          </a:xfrm>
        </p:spPr>
        <p:txBody>
          <a:bodyPr anchor="ctr">
            <a:normAutofit/>
          </a:bodyPr>
          <a:lstStyle>
            <a:lvl1pPr marL="0" indent="0" algn="ctr">
              <a:buNone/>
              <a:defRPr sz="2000" cap="all" spc="250" baseline="0">
                <a:solidFill>
                  <a:srgbClr val="FFFFFF"/>
                </a:solidFill>
              </a:defRPr>
            </a:lvl1pPr>
            <a:lvl2pPr marL="457139" indent="0">
              <a:buNone/>
              <a:defRPr sz="1800">
                <a:solidFill>
                  <a:schemeClr val="tx1">
                    <a:tint val="75000"/>
                  </a:schemeClr>
                </a:solidFill>
              </a:defRPr>
            </a:lvl2pPr>
            <a:lvl3pPr marL="914277" indent="0">
              <a:buNone/>
              <a:defRPr sz="1600">
                <a:solidFill>
                  <a:schemeClr val="tx1">
                    <a:tint val="75000"/>
                  </a:schemeClr>
                </a:solidFill>
              </a:defRPr>
            </a:lvl3pPr>
            <a:lvl4pPr marL="1371417" indent="0">
              <a:buNone/>
              <a:defRPr sz="1400">
                <a:solidFill>
                  <a:schemeClr val="tx1">
                    <a:tint val="75000"/>
                  </a:schemeClr>
                </a:solidFill>
              </a:defRPr>
            </a:lvl4pPr>
            <a:lvl5pPr marL="1828555" indent="0">
              <a:buNone/>
              <a:defRPr sz="1400">
                <a:solidFill>
                  <a:schemeClr val="tx1">
                    <a:tint val="75000"/>
                  </a:schemeClr>
                </a:solidFill>
              </a:defRPr>
            </a:lvl5pPr>
            <a:lvl6pPr marL="2285694" indent="0">
              <a:buNone/>
              <a:defRPr sz="1400">
                <a:solidFill>
                  <a:schemeClr val="tx1">
                    <a:tint val="75000"/>
                  </a:schemeClr>
                </a:solidFill>
              </a:defRPr>
            </a:lvl6pPr>
            <a:lvl7pPr marL="2742831" indent="0">
              <a:buNone/>
              <a:defRPr sz="1400">
                <a:solidFill>
                  <a:schemeClr val="tx1">
                    <a:tint val="75000"/>
                  </a:schemeClr>
                </a:solidFill>
              </a:defRPr>
            </a:lvl7pPr>
            <a:lvl8pPr marL="3199971" indent="0">
              <a:buNone/>
              <a:defRPr sz="1400">
                <a:solidFill>
                  <a:schemeClr val="tx1">
                    <a:tint val="75000"/>
                  </a:schemeClr>
                </a:solidFill>
              </a:defRPr>
            </a:lvl8pPr>
            <a:lvl9pPr marL="3657109" indent="0">
              <a:buNone/>
              <a:defRPr sz="1400">
                <a:solidFill>
                  <a:schemeClr val="tx1">
                    <a:tint val="75000"/>
                  </a:schemeClr>
                </a:solidFill>
              </a:defRPr>
            </a:lvl9pPr>
          </a:lstStyle>
          <a:p>
            <a:pPr lvl="0"/>
            <a:r>
              <a:rPr lang="en-US" dirty="0"/>
              <a:t>Click to edit Master text styles</a:t>
            </a:r>
          </a:p>
        </p:txBody>
      </p:sp>
      <p:sp>
        <p:nvSpPr>
          <p:cNvPr id="13" name="Date Placeholder 12">
            <a:extLst>
              <a:ext uri="{FF2B5EF4-FFF2-40B4-BE49-F238E27FC236}">
                <a16:creationId xmlns:a16="http://schemas.microsoft.com/office/drawing/2014/main" id="{BB5EA549-D950-4D49-AB9C-67E9A3E52C9A}"/>
              </a:ext>
            </a:extLst>
          </p:cNvPr>
          <p:cNvSpPr>
            <a:spLocks noGrp="1"/>
          </p:cNvSpPr>
          <p:nvPr>
            <p:ph type="dt" sz="half" idx="10"/>
          </p:nvPr>
        </p:nvSpPr>
        <p:spPr/>
        <p:txBody>
          <a:bodyPr/>
          <a:lstStyle/>
          <a:p>
            <a:pPr>
              <a:defRPr/>
            </a:pPr>
            <a:endParaRPr lang="en-US" dirty="0">
              <a:solidFill>
                <a:srgbClr val="303030"/>
              </a:solidFill>
            </a:endParaRPr>
          </a:p>
        </p:txBody>
      </p:sp>
      <p:sp>
        <p:nvSpPr>
          <p:cNvPr id="15" name="Content Placeholder 2">
            <a:extLst>
              <a:ext uri="{FF2B5EF4-FFF2-40B4-BE49-F238E27FC236}">
                <a16:creationId xmlns:a16="http://schemas.microsoft.com/office/drawing/2014/main" id="{0542C586-B4C9-48B2-9D73-1182F9291773}"/>
              </a:ext>
            </a:extLst>
          </p:cNvPr>
          <p:cNvSpPr>
            <a:spLocks noGrp="1"/>
          </p:cNvSpPr>
          <p:nvPr>
            <p:ph idx="13"/>
          </p:nvPr>
        </p:nvSpPr>
        <p:spPr>
          <a:xfrm>
            <a:off x="456396" y="6356106"/>
            <a:ext cx="8459004" cy="246914"/>
          </a:xfrm>
        </p:spPr>
        <p:txBody>
          <a:bodyPr/>
          <a:lstStyle>
            <a:lvl1pPr marL="114706" indent="0" algn="ctr">
              <a:buClr>
                <a:srgbClr val="000000"/>
              </a:buClr>
              <a:buNone/>
              <a:defRPr sz="1200">
                <a:solidFill>
                  <a:schemeClr val="tx1"/>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endParaRPr lang="en-US" dirty="0"/>
          </a:p>
        </p:txBody>
      </p:sp>
    </p:spTree>
    <p:extLst>
      <p:ext uri="{BB962C8B-B14F-4D97-AF65-F5344CB8AC3E}">
        <p14:creationId xmlns:p14="http://schemas.microsoft.com/office/powerpoint/2010/main" val="3864919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6764"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558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070A003B-2936-46C0-90AE-A8F5256D45C7}"/>
              </a:ext>
            </a:extLst>
          </p:cNvPr>
          <p:cNvSpPr>
            <a:spLocks noGrp="1"/>
          </p:cNvSpPr>
          <p:nvPr>
            <p:ph type="dt" sz="half" idx="10"/>
          </p:nvPr>
        </p:nvSpPr>
        <p:spPr/>
        <p:txBody>
          <a:bodyPr/>
          <a:lstStyle/>
          <a:p>
            <a:pPr>
              <a:defRPr/>
            </a:pPr>
            <a:endParaRPr lang="en-US" dirty="0">
              <a:solidFill>
                <a:srgbClr val="303030"/>
              </a:solidFill>
            </a:endParaRPr>
          </a:p>
        </p:txBody>
      </p:sp>
      <p:sp>
        <p:nvSpPr>
          <p:cNvPr id="7" name="Footer Placeholder 6">
            <a:extLst>
              <a:ext uri="{FF2B5EF4-FFF2-40B4-BE49-F238E27FC236}">
                <a16:creationId xmlns:a16="http://schemas.microsoft.com/office/drawing/2014/main" id="{C3D8383E-06AC-4AD8-A4B4-0F9195C16C5D}"/>
              </a:ext>
            </a:extLst>
          </p:cNvPr>
          <p:cNvSpPr>
            <a:spLocks noGrp="1"/>
          </p:cNvSpPr>
          <p:nvPr>
            <p:ph type="ftr" sz="quarter" idx="11"/>
          </p:nvPr>
        </p:nvSpPr>
        <p:spPr>
          <a:xfrm>
            <a:off x="456848" y="6484328"/>
            <a:ext cx="8687152" cy="370577"/>
          </a:xfrm>
          <a:prstGeom prst="rect">
            <a:avLst/>
          </a:prstGeom>
        </p:spPr>
        <p:txBody>
          <a:bodyPr/>
          <a:lstStyle/>
          <a:p>
            <a:pPr>
              <a:defRPr/>
            </a:pPr>
            <a:r>
              <a:rPr lang="en-US" dirty="0"/>
              <a:t>Copyright © 2022 McGraw Hill. All rights reserved. No reproduction or distribution without the prior written consent of McGraw Hill.</a:t>
            </a:r>
          </a:p>
        </p:txBody>
      </p:sp>
      <p:sp>
        <p:nvSpPr>
          <p:cNvPr id="13" name="Title 12">
            <a:extLst>
              <a:ext uri="{FF2B5EF4-FFF2-40B4-BE49-F238E27FC236}">
                <a16:creationId xmlns:a16="http://schemas.microsoft.com/office/drawing/2014/main" id="{B1CE2583-D1EB-4C2A-9459-6CCA9F41294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9261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B48DDB-BBEB-41A8-9137-274ABDA4301D}"/>
              </a:ext>
            </a:extLst>
          </p:cNvPr>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dirty="0">
              <a:solidFill>
                <a:prstClr val="white"/>
              </a:solidFill>
            </a:endParaRPr>
          </a:p>
        </p:txBody>
      </p:sp>
      <p:sp>
        <p:nvSpPr>
          <p:cNvPr id="7" name="Rounded Rectangle 6">
            <a:extLst>
              <a:ext uri="{FF2B5EF4-FFF2-40B4-BE49-F238E27FC236}">
                <a16:creationId xmlns:a16="http://schemas.microsoft.com/office/drawing/2014/main" id="{6814E75C-B153-41AB-BD37-47EC57E1A410}"/>
              </a:ext>
            </a:extLst>
          </p:cNvPr>
          <p:cNvSpPr/>
          <p:nvPr/>
        </p:nvSpPr>
        <p:spPr>
          <a:xfrm>
            <a:off x="1568099" y="120895"/>
            <a:ext cx="7494763" cy="6663837"/>
          </a:xfrm>
          <a:prstGeom prst="roundRect">
            <a:avLst>
              <a:gd name="adj" fmla="val 1735"/>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dirty="0">
              <a:solidFill>
                <a:prstClr val="white"/>
              </a:solidFill>
            </a:endParaRPr>
          </a:p>
        </p:txBody>
      </p:sp>
      <p:sp>
        <p:nvSpPr>
          <p:cNvPr id="1028" name="Text Placeholder 2">
            <a:extLst>
              <a:ext uri="{FF2B5EF4-FFF2-40B4-BE49-F238E27FC236}">
                <a16:creationId xmlns:a16="http://schemas.microsoft.com/office/drawing/2014/main" id="{2ADCB421-ED7D-4ACB-8CF3-8FBDB016E78A}"/>
              </a:ext>
            </a:extLst>
          </p:cNvPr>
          <p:cNvSpPr>
            <a:spLocks noGrp="1"/>
          </p:cNvSpPr>
          <p:nvPr>
            <p:ph type="body" idx="1"/>
          </p:nvPr>
        </p:nvSpPr>
        <p:spPr bwMode="auto">
          <a:xfrm>
            <a:off x="636764" y="1752967"/>
            <a:ext cx="8117416" cy="4372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a:extLst>
              <a:ext uri="{FF2B5EF4-FFF2-40B4-BE49-F238E27FC236}">
                <a16:creationId xmlns:a16="http://schemas.microsoft.com/office/drawing/2014/main" id="{143D126E-6195-436B-A8D0-20E41CE061E5}"/>
              </a:ext>
            </a:extLst>
          </p:cNvPr>
          <p:cNvSpPr>
            <a:spLocks noGrp="1"/>
          </p:cNvSpPr>
          <p:nvPr>
            <p:ph type="dt" sz="half" idx="2"/>
          </p:nvPr>
        </p:nvSpPr>
        <p:spPr>
          <a:xfrm>
            <a:off x="456848" y="6356106"/>
            <a:ext cx="2134306" cy="364515"/>
          </a:xfrm>
          <a:prstGeom prst="rect">
            <a:avLst/>
          </a:prstGeom>
        </p:spPr>
        <p:txBody>
          <a:bodyPr vert="horz" lIns="91435" tIns="45718" rIns="91435" bIns="45718" rtlCol="0" anchor="ctr"/>
          <a:lstStyle>
            <a:lvl1pPr algn="l">
              <a:defRPr sz="1200">
                <a:solidFill>
                  <a:schemeClr val="tx2"/>
                </a:solidFill>
                <a:latin typeface="Arial" charset="0"/>
              </a:defRPr>
            </a:lvl1pPr>
          </a:lstStyle>
          <a:p>
            <a:pPr>
              <a:defRPr/>
            </a:pPr>
            <a:endParaRPr lang="en-US" dirty="0">
              <a:solidFill>
                <a:srgbClr val="303030"/>
              </a:solidFill>
            </a:endParaRPr>
          </a:p>
        </p:txBody>
      </p:sp>
      <p:sp>
        <p:nvSpPr>
          <p:cNvPr id="9" name="Rectangle 8">
            <a:extLst>
              <a:ext uri="{FF2B5EF4-FFF2-40B4-BE49-F238E27FC236}">
                <a16:creationId xmlns:a16="http://schemas.microsoft.com/office/drawing/2014/main" id="{D5E553C3-61E4-4E9B-8D06-790DD1A2A293}"/>
              </a:ext>
            </a:extLst>
          </p:cNvPr>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defTabSz="914359" eaLnBrk="1" hangingPunct="1">
              <a:defRPr/>
            </a:pPr>
            <a:endParaRPr lang="en-US" dirty="0">
              <a:solidFill>
                <a:prstClr val="white"/>
              </a:solidFill>
            </a:endParaRPr>
          </a:p>
        </p:txBody>
      </p:sp>
      <p:sp>
        <p:nvSpPr>
          <p:cNvPr id="2" name="Title Placeholder 1">
            <a:extLst>
              <a:ext uri="{FF2B5EF4-FFF2-40B4-BE49-F238E27FC236}">
                <a16:creationId xmlns:a16="http://schemas.microsoft.com/office/drawing/2014/main" id="{3B2430BC-BD61-42F9-AD93-6A6DBA9C643B}"/>
              </a:ext>
            </a:extLst>
          </p:cNvPr>
          <p:cNvSpPr>
            <a:spLocks noGrp="1"/>
          </p:cNvSpPr>
          <p:nvPr>
            <p:ph type="title"/>
          </p:nvPr>
        </p:nvSpPr>
        <p:spPr>
          <a:xfrm>
            <a:off x="636764" y="373674"/>
            <a:ext cx="8117416" cy="1117356"/>
          </a:xfrm>
          <a:prstGeom prst="rect">
            <a:avLst/>
          </a:prstGeom>
          <a:noFill/>
        </p:spPr>
        <p:txBody>
          <a:bodyPr vert="horz" lIns="91435" tIns="45718" rIns="91435" bIns="45718" rtlCol="0" anchor="ctr" anchorCtr="1">
            <a:noAutofit/>
          </a:bodyPr>
          <a:lstStyle/>
          <a:p>
            <a:r>
              <a:rPr lang="en-US" dirty="0"/>
              <a:t>Click to edit Master title style</a:t>
            </a:r>
          </a:p>
        </p:txBody>
      </p:sp>
      <p:sp>
        <p:nvSpPr>
          <p:cNvPr id="11" name="Rectangle 10">
            <a:extLst>
              <a:ext uri="{FF2B5EF4-FFF2-40B4-BE49-F238E27FC236}">
                <a16:creationId xmlns:a16="http://schemas.microsoft.com/office/drawing/2014/main" id="{0B887861-95E1-4288-A9B0-13309EE8B21C}"/>
              </a:ext>
            </a:extLst>
          </p:cNvPr>
          <p:cNvSpPr/>
          <p:nvPr userDrawn="1"/>
        </p:nvSpPr>
        <p:spPr>
          <a:xfrm>
            <a:off x="636765" y="373674"/>
            <a:ext cx="8117417" cy="1117356"/>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dirty="0">
              <a:solidFill>
                <a:prstClr val="white"/>
              </a:solidFill>
            </a:endParaRPr>
          </a:p>
        </p:txBody>
      </p:sp>
      <p:pic>
        <p:nvPicPr>
          <p:cNvPr id="13" name="Picture 12">
            <a:extLst>
              <a:ext uri="{FF2B5EF4-FFF2-40B4-BE49-F238E27FC236}">
                <a16:creationId xmlns:a16="http://schemas.microsoft.com/office/drawing/2014/main" id="{42845F35-6865-4B5E-9C31-2A0EFDD594E8}"/>
              </a:ext>
            </a:extLst>
          </p:cNvPr>
          <p:cNvPicPr>
            <a:picLocks noChangeAspect="1"/>
          </p:cNvPicPr>
          <p:nvPr userDrawn="1"/>
        </p:nvPicPr>
        <p:blipFill>
          <a:blip r:embed="rId20"/>
          <a:stretch>
            <a:fillRect/>
          </a:stretch>
        </p:blipFill>
        <p:spPr>
          <a:xfrm>
            <a:off x="32648" y="104775"/>
            <a:ext cx="404245" cy="6750130"/>
          </a:xfrm>
          <a:prstGeom prst="rect">
            <a:avLst/>
          </a:prstGeom>
        </p:spPr>
      </p:pic>
    </p:spTree>
    <p:extLst>
      <p:ext uri="{BB962C8B-B14F-4D97-AF65-F5344CB8AC3E}">
        <p14:creationId xmlns:p14="http://schemas.microsoft.com/office/powerpoint/2010/main" val="331171361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64" r:id="rId3"/>
    <p:sldLayoutId id="2147483765" r:id="rId4"/>
    <p:sldLayoutId id="2147483766" r:id="rId5"/>
    <p:sldLayoutId id="2147483767" r:id="rId6"/>
    <p:sldLayoutId id="2147483768"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Lst>
  <p:hf sldNum="0" hdr="0" dt="0"/>
  <p:txStyles>
    <p:titleStyle>
      <a:lvl1pPr algn="ctr" defTabSz="914067" rtl="0" eaLnBrk="0" fontAlgn="base" hangingPunct="0">
        <a:spcBef>
          <a:spcPct val="0"/>
        </a:spcBef>
        <a:spcAft>
          <a:spcPct val="0"/>
        </a:spcAft>
        <a:defRPr sz="4100" kern="1200" cap="all">
          <a:solidFill>
            <a:srgbClr val="BF2600"/>
          </a:solidFill>
          <a:latin typeface="+mj-lt"/>
          <a:ea typeface="+mj-ea"/>
          <a:cs typeface="+mj-cs"/>
        </a:defRPr>
      </a:lvl1pPr>
      <a:lvl2pPr algn="ctr" defTabSz="914067" rtl="0" eaLnBrk="0" fontAlgn="base" hangingPunct="0">
        <a:spcBef>
          <a:spcPct val="0"/>
        </a:spcBef>
        <a:spcAft>
          <a:spcPct val="0"/>
        </a:spcAft>
        <a:defRPr sz="3500">
          <a:solidFill>
            <a:srgbClr val="BF2600"/>
          </a:solidFill>
          <a:latin typeface="Book Antiqua" panose="02040602050305030304" pitchFamily="18" charset="0"/>
        </a:defRPr>
      </a:lvl2pPr>
      <a:lvl3pPr algn="ctr" defTabSz="914067" rtl="0" eaLnBrk="0" fontAlgn="base" hangingPunct="0">
        <a:spcBef>
          <a:spcPct val="0"/>
        </a:spcBef>
        <a:spcAft>
          <a:spcPct val="0"/>
        </a:spcAft>
        <a:defRPr sz="3500">
          <a:solidFill>
            <a:srgbClr val="BF2600"/>
          </a:solidFill>
          <a:latin typeface="Book Antiqua" panose="02040602050305030304" pitchFamily="18" charset="0"/>
        </a:defRPr>
      </a:lvl3pPr>
      <a:lvl4pPr algn="ctr" defTabSz="914067" rtl="0" eaLnBrk="0" fontAlgn="base" hangingPunct="0">
        <a:spcBef>
          <a:spcPct val="0"/>
        </a:spcBef>
        <a:spcAft>
          <a:spcPct val="0"/>
        </a:spcAft>
        <a:defRPr sz="3500">
          <a:solidFill>
            <a:srgbClr val="BF2600"/>
          </a:solidFill>
          <a:latin typeface="Book Antiqua" panose="02040602050305030304" pitchFamily="18" charset="0"/>
        </a:defRPr>
      </a:lvl4pPr>
      <a:lvl5pPr algn="ctr" defTabSz="914067" rtl="0" eaLnBrk="0" fontAlgn="base" hangingPunct="0">
        <a:spcBef>
          <a:spcPct val="0"/>
        </a:spcBef>
        <a:spcAft>
          <a:spcPct val="0"/>
        </a:spcAft>
        <a:defRPr sz="3500">
          <a:solidFill>
            <a:srgbClr val="BF2600"/>
          </a:solidFill>
          <a:latin typeface="Book Antiqua" panose="02040602050305030304" pitchFamily="18" charset="0"/>
        </a:defRPr>
      </a:lvl5pPr>
      <a:lvl6pPr marL="516179" algn="ctr" defTabSz="914067" rtl="0" fontAlgn="base">
        <a:spcBef>
          <a:spcPct val="0"/>
        </a:spcBef>
        <a:spcAft>
          <a:spcPct val="0"/>
        </a:spcAft>
        <a:defRPr sz="3500">
          <a:solidFill>
            <a:srgbClr val="BF2600"/>
          </a:solidFill>
          <a:latin typeface="Book Antiqua" panose="02040602050305030304" pitchFamily="18" charset="0"/>
        </a:defRPr>
      </a:lvl6pPr>
      <a:lvl7pPr marL="1032358" algn="ctr" defTabSz="914067" rtl="0" fontAlgn="base">
        <a:spcBef>
          <a:spcPct val="0"/>
        </a:spcBef>
        <a:spcAft>
          <a:spcPct val="0"/>
        </a:spcAft>
        <a:defRPr sz="3500">
          <a:solidFill>
            <a:srgbClr val="BF2600"/>
          </a:solidFill>
          <a:latin typeface="Book Antiqua" panose="02040602050305030304" pitchFamily="18" charset="0"/>
        </a:defRPr>
      </a:lvl7pPr>
      <a:lvl8pPr marL="1548536" algn="ctr" defTabSz="914067" rtl="0" fontAlgn="base">
        <a:spcBef>
          <a:spcPct val="0"/>
        </a:spcBef>
        <a:spcAft>
          <a:spcPct val="0"/>
        </a:spcAft>
        <a:defRPr sz="3500">
          <a:solidFill>
            <a:srgbClr val="BF2600"/>
          </a:solidFill>
          <a:latin typeface="Book Antiqua" panose="02040602050305030304" pitchFamily="18" charset="0"/>
        </a:defRPr>
      </a:lvl8pPr>
      <a:lvl9pPr marL="2064715" algn="ctr" defTabSz="914067" rtl="0" fontAlgn="base">
        <a:spcBef>
          <a:spcPct val="0"/>
        </a:spcBef>
        <a:spcAft>
          <a:spcPct val="0"/>
        </a:spcAft>
        <a:defRPr sz="3500">
          <a:solidFill>
            <a:srgbClr val="BF2600"/>
          </a:solidFill>
          <a:latin typeface="Book Antiqua" panose="02040602050305030304" pitchFamily="18" charset="0"/>
        </a:defRPr>
      </a:lvl9pPr>
    </p:titleStyle>
    <p:bodyStyle>
      <a:lvl1pPr marL="342327" indent="-227621" algn="l" defTabSz="914067" rtl="0" eaLnBrk="0" fontAlgn="base" hangingPunct="0">
        <a:spcBef>
          <a:spcPct val="20000"/>
        </a:spcBef>
        <a:spcAft>
          <a:spcPct val="0"/>
        </a:spcAft>
        <a:buClr>
          <a:schemeClr val="accent1"/>
        </a:buClr>
        <a:buFont typeface="Arial" panose="020B0604020202020204" pitchFamily="34" charset="0"/>
        <a:buChar char="•"/>
        <a:defRPr sz="2400" kern="1200">
          <a:solidFill>
            <a:schemeClr val="tx2"/>
          </a:solidFill>
          <a:latin typeface="+mn-lt"/>
          <a:ea typeface="+mn-ea"/>
          <a:cs typeface="+mn-cs"/>
        </a:defRPr>
      </a:lvl1pPr>
      <a:lvl2pPr marL="639847" indent="-227621" algn="l" defTabSz="914067" rtl="0" eaLnBrk="0" fontAlgn="base" hangingPunct="0">
        <a:spcBef>
          <a:spcPct val="20000"/>
        </a:spcBef>
        <a:spcAft>
          <a:spcPct val="0"/>
        </a:spcAft>
        <a:buClr>
          <a:schemeClr val="accent2"/>
        </a:buClr>
        <a:buFont typeface="Arial" panose="020B0604020202020204" pitchFamily="34" charset="0"/>
        <a:buChar char="•"/>
        <a:defRPr kern="1200">
          <a:solidFill>
            <a:schemeClr val="tx2"/>
          </a:solidFill>
          <a:latin typeface="+mn-lt"/>
          <a:ea typeface="+mn-ea"/>
          <a:cs typeface="+mn-cs"/>
        </a:defRPr>
      </a:lvl2pPr>
      <a:lvl3pPr marL="914067" indent="-227621" algn="l" defTabSz="914067" rtl="0" eaLnBrk="0" fontAlgn="base" hangingPunct="0">
        <a:spcBef>
          <a:spcPct val="20000"/>
        </a:spcBef>
        <a:spcAft>
          <a:spcPct val="0"/>
        </a:spcAft>
        <a:buClr>
          <a:srgbClr val="4A66AC"/>
        </a:buClr>
        <a:buFont typeface="Arial" panose="020B0604020202020204" pitchFamily="34" charset="0"/>
        <a:buChar char="•"/>
        <a:defRPr sz="1800" kern="1200">
          <a:solidFill>
            <a:schemeClr val="tx2"/>
          </a:solidFill>
          <a:latin typeface="+mn-lt"/>
          <a:ea typeface="+mn-ea"/>
          <a:cs typeface="+mn-cs"/>
        </a:defRPr>
      </a:lvl3pPr>
      <a:lvl4pPr marL="1279693" indent="-227621" algn="l" defTabSz="914067" rtl="0" eaLnBrk="0" fontAlgn="base" hangingPunct="0">
        <a:spcBef>
          <a:spcPct val="20000"/>
        </a:spcBef>
        <a:spcAft>
          <a:spcPct val="0"/>
        </a:spcAft>
        <a:buClr>
          <a:srgbClr val="008080"/>
        </a:buClr>
        <a:buFont typeface="Arial" panose="020B0604020202020204" pitchFamily="34" charset="0"/>
        <a:buChar char="•"/>
        <a:defRPr sz="1600" kern="1200">
          <a:solidFill>
            <a:schemeClr val="tx2"/>
          </a:solidFill>
          <a:latin typeface="+mn-lt"/>
          <a:ea typeface="+mn-ea"/>
          <a:cs typeface="+mn-cs"/>
        </a:defRPr>
      </a:lvl4pPr>
      <a:lvl5pPr marL="1553914" indent="-227621" algn="l" defTabSz="914067" rtl="0" eaLnBrk="0" fontAlgn="base" hangingPunct="0">
        <a:spcBef>
          <a:spcPct val="20000"/>
        </a:spcBef>
        <a:spcAft>
          <a:spcPct val="0"/>
        </a:spcAft>
        <a:buClr>
          <a:srgbClr val="5AA2AE"/>
        </a:buClr>
        <a:buFont typeface="Arial" panose="020B0604020202020204" pitchFamily="34" charset="0"/>
        <a:buChar char="•"/>
        <a:defRPr sz="1600" kern="1200">
          <a:solidFill>
            <a:schemeClr val="tx2"/>
          </a:solidFill>
          <a:latin typeface="+mn-lt"/>
          <a:ea typeface="+mn-ea"/>
          <a:cs typeface="+mn-cs"/>
        </a:defRPr>
      </a:lvl5pPr>
      <a:lvl6pPr marL="1737283" indent="-182872" algn="l" defTabSz="914359"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590" indent="-182872" algn="l" defTabSz="914359"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462" indent="-182872" algn="l" defTabSz="914359"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334" indent="-182872" algn="l" defTabSz="914359"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359" rtl="0" eaLnBrk="1" latinLnBrk="0" hangingPunct="1">
        <a:defRPr sz="1800" kern="1200">
          <a:solidFill>
            <a:schemeClr val="tx1"/>
          </a:solidFill>
          <a:latin typeface="+mn-lt"/>
          <a:ea typeface="+mn-ea"/>
          <a:cs typeface="+mn-cs"/>
        </a:defRPr>
      </a:lvl1pPr>
      <a:lvl2pPr marL="457180" algn="l" defTabSz="914359" rtl="0" eaLnBrk="1" latinLnBrk="0" hangingPunct="1">
        <a:defRPr sz="1800" kern="1200">
          <a:solidFill>
            <a:schemeClr val="tx1"/>
          </a:solidFill>
          <a:latin typeface="+mn-lt"/>
          <a:ea typeface="+mn-ea"/>
          <a:cs typeface="+mn-cs"/>
        </a:defRPr>
      </a:lvl2pPr>
      <a:lvl3pPr marL="914359" algn="l" defTabSz="914359" rtl="0" eaLnBrk="1" latinLnBrk="0" hangingPunct="1">
        <a:defRPr sz="1800" kern="1200">
          <a:solidFill>
            <a:schemeClr val="tx1"/>
          </a:solidFill>
          <a:latin typeface="+mn-lt"/>
          <a:ea typeface="+mn-ea"/>
          <a:cs typeface="+mn-cs"/>
        </a:defRPr>
      </a:lvl3pPr>
      <a:lvl4pPr marL="1371539" algn="l" defTabSz="914359" rtl="0" eaLnBrk="1" latinLnBrk="0" hangingPunct="1">
        <a:defRPr sz="1800" kern="1200">
          <a:solidFill>
            <a:schemeClr val="tx1"/>
          </a:solidFill>
          <a:latin typeface="+mn-lt"/>
          <a:ea typeface="+mn-ea"/>
          <a:cs typeface="+mn-cs"/>
        </a:defRPr>
      </a:lvl4pPr>
      <a:lvl5pPr marL="1828718" algn="l" defTabSz="914359" rtl="0" eaLnBrk="1" latinLnBrk="0" hangingPunct="1">
        <a:defRPr sz="1800" kern="1200">
          <a:solidFill>
            <a:schemeClr val="tx1"/>
          </a:solidFill>
          <a:latin typeface="+mn-lt"/>
          <a:ea typeface="+mn-ea"/>
          <a:cs typeface="+mn-cs"/>
        </a:defRPr>
      </a:lvl5pPr>
      <a:lvl6pPr marL="2285898" algn="l" defTabSz="914359" rtl="0" eaLnBrk="1" latinLnBrk="0" hangingPunct="1">
        <a:defRPr sz="1800" kern="1200">
          <a:solidFill>
            <a:schemeClr val="tx1"/>
          </a:solidFill>
          <a:latin typeface="+mn-lt"/>
          <a:ea typeface="+mn-ea"/>
          <a:cs typeface="+mn-cs"/>
        </a:defRPr>
      </a:lvl6pPr>
      <a:lvl7pPr marL="2743077" algn="l" defTabSz="914359" rtl="0" eaLnBrk="1" latinLnBrk="0" hangingPunct="1">
        <a:defRPr sz="1800" kern="1200">
          <a:solidFill>
            <a:schemeClr val="tx1"/>
          </a:solidFill>
          <a:latin typeface="+mn-lt"/>
          <a:ea typeface="+mn-ea"/>
          <a:cs typeface="+mn-cs"/>
        </a:defRPr>
      </a:lvl7pPr>
      <a:lvl8pPr marL="3200257" algn="l" defTabSz="914359" rtl="0" eaLnBrk="1" latinLnBrk="0" hangingPunct="1">
        <a:defRPr sz="1800" kern="1200">
          <a:solidFill>
            <a:schemeClr val="tx1"/>
          </a:solidFill>
          <a:latin typeface="+mn-lt"/>
          <a:ea typeface="+mn-ea"/>
          <a:cs typeface="+mn-cs"/>
        </a:defRPr>
      </a:lvl8pPr>
      <a:lvl9pPr marL="3657436" algn="l" defTabSz="91435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9.wmf"/><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6.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4.wmf"/><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1.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9.bin"/><Relationship Id="rId14" Type="http://schemas.openxmlformats.org/officeDocument/2006/relationships/image" Target="../media/image15.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17.bin"/><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20.wmf"/><Relationship Id="rId2" Type="http://schemas.openxmlformats.org/officeDocument/2006/relationships/notesSlide" Target="../notesSlides/notesSlide19.xml"/><Relationship Id="rId16" Type="http://schemas.openxmlformats.org/officeDocument/2006/relationships/image" Target="../media/image22.wmf"/><Relationship Id="rId1" Type="http://schemas.openxmlformats.org/officeDocument/2006/relationships/slideLayout" Target="../slideLayouts/slideLayout4.xml"/><Relationship Id="rId6" Type="http://schemas.openxmlformats.org/officeDocument/2006/relationships/image" Target="../media/image17.wmf"/><Relationship Id="rId11" Type="http://schemas.openxmlformats.org/officeDocument/2006/relationships/oleObject" Target="../embeddings/oleObject16.bin"/><Relationship Id="rId5" Type="http://schemas.openxmlformats.org/officeDocument/2006/relationships/oleObject" Target="../embeddings/oleObject13.bin"/><Relationship Id="rId15" Type="http://schemas.openxmlformats.org/officeDocument/2006/relationships/oleObject" Target="../embeddings/oleObject18.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5.bin"/><Relationship Id="rId14" Type="http://schemas.openxmlformats.org/officeDocument/2006/relationships/image" Target="../media/image21.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24.wmf"/><Relationship Id="rId5" Type="http://schemas.openxmlformats.org/officeDocument/2006/relationships/oleObject" Target="../embeddings/oleObject20.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22.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28.bin"/><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31.wmf"/><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28.wmf"/><Relationship Id="rId11" Type="http://schemas.openxmlformats.org/officeDocument/2006/relationships/oleObject" Target="../embeddings/oleObject27.bin"/><Relationship Id="rId5" Type="http://schemas.openxmlformats.org/officeDocument/2006/relationships/oleObject" Target="../embeddings/oleObject24.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26.bin"/><Relationship Id="rId14" Type="http://schemas.openxmlformats.org/officeDocument/2006/relationships/image" Target="../media/image32.w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37.wmf"/><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34.wmf"/><Relationship Id="rId11" Type="http://schemas.openxmlformats.org/officeDocument/2006/relationships/oleObject" Target="../embeddings/oleObject33.bin"/><Relationship Id="rId5" Type="http://schemas.openxmlformats.org/officeDocument/2006/relationships/oleObject" Target="../embeddings/oleObject30.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32.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38.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37518-F5D0-4479-9FD2-93D4DBE69AC1}"/>
              </a:ext>
            </a:extLst>
          </p:cNvPr>
          <p:cNvSpPr>
            <a:spLocks noGrp="1"/>
          </p:cNvSpPr>
          <p:nvPr>
            <p:ph type="ctrTitle"/>
          </p:nvPr>
        </p:nvSpPr>
        <p:spPr/>
        <p:txBody>
          <a:bodyPr/>
          <a:lstStyle/>
          <a:p>
            <a:r>
              <a:rPr lang="en-US" noProof="0" dirty="0">
                <a:solidFill>
                  <a:schemeClr val="tx2"/>
                </a:solidFill>
              </a:rPr>
              <a:t>Chapter 3</a:t>
            </a:r>
          </a:p>
        </p:txBody>
      </p:sp>
      <p:sp>
        <p:nvSpPr>
          <p:cNvPr id="5123" name="Subtitle 2">
            <a:extLst>
              <a:ext uri="{FF2B5EF4-FFF2-40B4-BE49-F238E27FC236}">
                <a16:creationId xmlns:a16="http://schemas.microsoft.com/office/drawing/2014/main" id="{9446476D-C5F9-44C9-AFDF-052D0174653E}"/>
              </a:ext>
            </a:extLst>
          </p:cNvPr>
          <p:cNvSpPr>
            <a:spLocks noGrp="1" noChangeArrowheads="1"/>
          </p:cNvSpPr>
          <p:nvPr>
            <p:ph type="subTitle" idx="1"/>
          </p:nvPr>
        </p:nvSpPr>
        <p:spPr/>
        <p:txBody>
          <a:bodyPr>
            <a:noAutofit/>
          </a:bodyPr>
          <a:lstStyle/>
          <a:p>
            <a:r>
              <a:rPr lang="en-US" noProof="0" dirty="0"/>
              <a:t>WORKING WITH FINANCIAL STATEMENTS</a:t>
            </a:r>
          </a:p>
        </p:txBody>
      </p:sp>
      <p:sp>
        <p:nvSpPr>
          <p:cNvPr id="4" name="Content Placeholder 3">
            <a:extLst>
              <a:ext uri="{FF2B5EF4-FFF2-40B4-BE49-F238E27FC236}">
                <a16:creationId xmlns:a16="http://schemas.microsoft.com/office/drawing/2014/main" id="{CA544318-35B8-432D-A3FD-DA486F0BC7FE}"/>
              </a:ext>
            </a:extLst>
          </p:cNvPr>
          <p:cNvSpPr>
            <a:spLocks noGrp="1"/>
          </p:cNvSpPr>
          <p:nvPr>
            <p:ph idx="13"/>
          </p:nvPr>
        </p:nvSpPr>
        <p:spPr>
          <a:xfrm>
            <a:off x="73133" y="6427180"/>
            <a:ext cx="8994667" cy="278420"/>
          </a:xfrm>
        </p:spPr>
        <p:txBody>
          <a:bodyPr/>
          <a:lstStyle/>
          <a:p>
            <a:r>
              <a:rPr lang="en-US" noProof="0" dirty="0"/>
              <a:t>Copyright 2022 © McGraw Hill LLC. All rights reserved. No reproduction or distribution without the prior written consent of McGraw Hill LLC.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a:extLst>
              <a:ext uri="{FF2B5EF4-FFF2-40B4-BE49-F238E27FC236}">
                <a16:creationId xmlns:a16="http://schemas.microsoft.com/office/drawing/2014/main" id="{024BF808-38A4-4BCD-9E4E-538699B55758}"/>
              </a:ext>
            </a:extLst>
          </p:cNvPr>
          <p:cNvSpPr>
            <a:spLocks noGrp="1" noChangeArrowheads="1"/>
          </p:cNvSpPr>
          <p:nvPr>
            <p:ph type="title"/>
          </p:nvPr>
        </p:nvSpPr>
        <p:spPr>
          <a:xfrm>
            <a:off x="636764" y="585458"/>
            <a:ext cx="8117416" cy="693790"/>
          </a:xfrm>
        </p:spPr>
        <p:txBody>
          <a:bodyPr>
            <a:noAutofit/>
          </a:bodyPr>
          <a:lstStyle/>
          <a:p>
            <a:pPr eaLnBrk="1" fontAlgn="auto" hangingPunct="1">
              <a:spcAft>
                <a:spcPts val="0"/>
              </a:spcAft>
              <a:defRPr/>
            </a:pPr>
            <a:r>
              <a:rPr lang="en-US" altLang="en-US" sz="3600" cap="none" noProof="0" dirty="0">
                <a:solidFill>
                  <a:schemeClr val="accent1">
                    <a:lumMod val="75000"/>
                  </a:schemeClr>
                </a:solidFill>
              </a:rPr>
              <a:t>Prufrock corporation: CASH FLOWS </a:t>
            </a:r>
            <a:r>
              <a:rPr lang="en-US" altLang="en-US" sz="1000" cap="none" noProof="0" dirty="0">
                <a:solidFill>
                  <a:schemeClr val="accent1">
                    <a:lumMod val="75000"/>
                  </a:schemeClr>
                </a:solidFill>
              </a:rPr>
              <a:t>1</a:t>
            </a:r>
          </a:p>
        </p:txBody>
      </p:sp>
      <p:sp>
        <p:nvSpPr>
          <p:cNvPr id="3" name="Content Placeholder 2">
            <a:extLst>
              <a:ext uri="{FF2B5EF4-FFF2-40B4-BE49-F238E27FC236}">
                <a16:creationId xmlns:a16="http://schemas.microsoft.com/office/drawing/2014/main" id="{7126C2B9-162F-4E69-8869-CA96AF79348F}"/>
              </a:ext>
            </a:extLst>
          </p:cNvPr>
          <p:cNvSpPr>
            <a:spLocks noGrp="1"/>
          </p:cNvSpPr>
          <p:nvPr>
            <p:ph idx="1"/>
          </p:nvPr>
        </p:nvSpPr>
        <p:spPr>
          <a:xfrm>
            <a:off x="636764" y="1581732"/>
            <a:ext cx="3173236" cy="693789"/>
          </a:xfrm>
        </p:spPr>
        <p:txBody>
          <a:bodyPr/>
          <a:lstStyle/>
          <a:p>
            <a:pPr marL="0" indent="0" algn="ctr" eaLnBrk="1" fontAlgn="auto" hangingPunct="1">
              <a:lnSpc>
                <a:spcPct val="90000"/>
              </a:lnSpc>
              <a:spcAft>
                <a:spcPts val="0"/>
              </a:spcAft>
              <a:buNone/>
              <a:defRPr/>
            </a:pPr>
            <a:r>
              <a:rPr lang="en-US" sz="1200" b="1" noProof="0" dirty="0"/>
              <a:t>PRUFROCK CORPORATION</a:t>
            </a:r>
          </a:p>
          <a:p>
            <a:pPr marL="0" indent="0" algn="ctr" eaLnBrk="1" fontAlgn="auto" hangingPunct="1">
              <a:lnSpc>
                <a:spcPct val="90000"/>
              </a:lnSpc>
              <a:spcAft>
                <a:spcPts val="0"/>
              </a:spcAft>
              <a:buNone/>
              <a:defRPr/>
            </a:pPr>
            <a:r>
              <a:rPr lang="en-US" sz="1200" b="1" noProof="0" dirty="0"/>
              <a:t>2021 Statement of Cash Flows</a:t>
            </a:r>
          </a:p>
          <a:p>
            <a:pPr marL="0" indent="0" algn="ctr" eaLnBrk="1" fontAlgn="auto" hangingPunct="1">
              <a:lnSpc>
                <a:spcPct val="90000"/>
              </a:lnSpc>
              <a:spcAft>
                <a:spcPts val="0"/>
              </a:spcAft>
              <a:buNone/>
              <a:defRPr/>
            </a:pPr>
            <a:r>
              <a:rPr lang="en-US" sz="1200" b="1" noProof="0" dirty="0"/>
              <a:t>(in $ millions)</a:t>
            </a:r>
          </a:p>
        </p:txBody>
      </p:sp>
      <p:graphicFrame>
        <p:nvGraphicFramePr>
          <p:cNvPr id="8" name="Table 8">
            <a:extLst>
              <a:ext uri="{FF2B5EF4-FFF2-40B4-BE49-F238E27FC236}">
                <a16:creationId xmlns:a16="http://schemas.microsoft.com/office/drawing/2014/main" id="{F5C2AD83-3874-449E-9B1A-5AE2AE247B40}"/>
              </a:ext>
            </a:extLst>
          </p:cNvPr>
          <p:cNvGraphicFramePr>
            <a:graphicFrameLocks noGrp="1"/>
          </p:cNvGraphicFramePr>
          <p:nvPr>
            <p:extLst>
              <p:ext uri="{D42A27DB-BD31-4B8C-83A1-F6EECF244321}">
                <p14:modId xmlns:p14="http://schemas.microsoft.com/office/powerpoint/2010/main" val="2591954449"/>
              </p:ext>
            </p:extLst>
          </p:nvPr>
        </p:nvGraphicFramePr>
        <p:xfrm>
          <a:off x="4223657" y="1576785"/>
          <a:ext cx="3392664" cy="5120640"/>
        </p:xfrm>
        <a:graphic>
          <a:graphicData uri="http://schemas.openxmlformats.org/drawingml/2006/table">
            <a:tbl>
              <a:tblPr firstRow="1" bandRow="1">
                <a:tableStyleId>{5C22544A-7EE6-4342-B048-85BDC9FD1C3A}</a:tableStyleId>
              </a:tblPr>
              <a:tblGrid>
                <a:gridCol w="2325864">
                  <a:extLst>
                    <a:ext uri="{9D8B030D-6E8A-4147-A177-3AD203B41FA5}">
                      <a16:colId xmlns:a16="http://schemas.microsoft.com/office/drawing/2014/main" val="1741533347"/>
                    </a:ext>
                  </a:extLst>
                </a:gridCol>
                <a:gridCol w="1066800">
                  <a:extLst>
                    <a:ext uri="{9D8B030D-6E8A-4147-A177-3AD203B41FA5}">
                      <a16:colId xmlns:a16="http://schemas.microsoft.com/office/drawing/2014/main" val="2143587973"/>
                    </a:ext>
                  </a:extLst>
                </a:gridCol>
              </a:tblGrid>
              <a:tr h="186172">
                <a:tc>
                  <a:txBody>
                    <a:bodyPr/>
                    <a:lstStyle/>
                    <a:p>
                      <a:r>
                        <a:rPr lang="en-US" sz="1000" b="0" dirty="0">
                          <a:solidFill>
                            <a:schemeClr val="tx1"/>
                          </a:solidFill>
                        </a:rPr>
                        <a:t>Cash, beginning of year</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r"/>
                      <a:r>
                        <a:rPr lang="en-IN" sz="1000" b="0" u="sng" baseline="0" dirty="0">
                          <a:solidFill>
                            <a:srgbClr val="007E39"/>
                          </a:solidFill>
                          <a:uFill>
                            <a:solidFill>
                              <a:schemeClr val="tx1"/>
                            </a:solidFill>
                          </a:uFill>
                        </a:rPr>
                        <a:t>  $   84</a:t>
                      </a:r>
                      <a:endParaRPr lang="en-US" sz="1000" b="0" u="sng" baseline="0" dirty="0">
                        <a:solidFill>
                          <a:srgbClr val="007E39"/>
                        </a:solidFill>
                        <a:uFill>
                          <a:solidFill>
                            <a:schemeClr val="tx1"/>
                          </a:solidFill>
                        </a:u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11870569"/>
                  </a:ext>
                </a:extLst>
              </a:tr>
              <a:tr h="186172">
                <a:tc>
                  <a:txBody>
                    <a:bodyPr/>
                    <a:lstStyle/>
                    <a:p>
                      <a:r>
                        <a:rPr lang="en-US" sz="1000" dirty="0"/>
                        <a:t>Operating activity</a:t>
                      </a:r>
                    </a:p>
                  </a:txBody>
                  <a:tcP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endParaRPr lang="en-US" sz="1000" dirty="0"/>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86481797"/>
                  </a:ext>
                </a:extLst>
              </a:tr>
              <a:tr h="186172">
                <a:tc>
                  <a:txBody>
                    <a:bodyPr/>
                    <a:lstStyle/>
                    <a:p>
                      <a:pPr marL="0" indent="177800"/>
                      <a:r>
                        <a:rPr lang="en-US" sz="1000" dirty="0"/>
                        <a:t>Net income</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IN" sz="1000" dirty="0">
                          <a:solidFill>
                            <a:srgbClr val="002060"/>
                          </a:solidFill>
                        </a:rPr>
                        <a:t>$ 435</a:t>
                      </a:r>
                      <a:endParaRPr lang="en-US" sz="1000" dirty="0">
                        <a:solidFill>
                          <a:srgbClr val="002060"/>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5568636"/>
                  </a:ext>
                </a:extLst>
              </a:tr>
              <a:tr h="186172">
                <a:tc>
                  <a:txBody>
                    <a:bodyPr/>
                    <a:lstStyle/>
                    <a:p>
                      <a:pPr marL="0" indent="177800"/>
                      <a:r>
                        <a:rPr lang="en-US" sz="1000" dirty="0"/>
                        <a:t>Plus:</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1000" dirty="0">
                        <a:solidFill>
                          <a:srgbClr val="002060"/>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62995518"/>
                  </a:ext>
                </a:extLst>
              </a:tr>
              <a:tr h="186172">
                <a:tc>
                  <a:txBody>
                    <a:bodyPr/>
                    <a:lstStyle/>
                    <a:p>
                      <a:pPr marL="0" indent="273050"/>
                      <a:r>
                        <a:rPr lang="en-US" sz="1000" dirty="0"/>
                        <a:t>Depreciation</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IN" sz="1000" dirty="0">
                          <a:solidFill>
                            <a:srgbClr val="002060"/>
                          </a:solidFill>
                        </a:rPr>
                        <a:t>276</a:t>
                      </a:r>
                      <a:endParaRPr lang="en-US" sz="1000" dirty="0">
                        <a:solidFill>
                          <a:srgbClr val="002060"/>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12469382"/>
                  </a:ext>
                </a:extLst>
              </a:tr>
              <a:tr h="186172">
                <a:tc>
                  <a:txBody>
                    <a:bodyPr/>
                    <a:lstStyle/>
                    <a:p>
                      <a:pPr marL="0" indent="273050"/>
                      <a:r>
                        <a:rPr lang="en-US" sz="1000" dirty="0"/>
                        <a:t>Increase in accounts payable</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IN" sz="1000" dirty="0"/>
                        <a:t>32</a:t>
                      </a:r>
                      <a:endParaRPr lang="en-US" sz="1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95162003"/>
                  </a:ext>
                </a:extLst>
              </a:tr>
              <a:tr h="186172">
                <a:tc>
                  <a:txBody>
                    <a:bodyPr/>
                    <a:lstStyle/>
                    <a:p>
                      <a:pPr marL="0" indent="177800"/>
                      <a:r>
                        <a:rPr lang="en-IN" sz="1000" dirty="0"/>
                        <a:t>Less:</a:t>
                      </a:r>
                      <a:endParaRPr lang="en-US" sz="100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1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80025554"/>
                  </a:ext>
                </a:extLst>
              </a:tr>
              <a:tr h="186172">
                <a:tc>
                  <a:txBody>
                    <a:bodyPr/>
                    <a:lstStyle/>
                    <a:p>
                      <a:pPr marL="0" indent="273050"/>
                      <a:r>
                        <a:rPr lang="en-US" sz="1000" dirty="0"/>
                        <a:t>Increase in accounts receivable</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000" dirty="0"/>
                        <a:t>−     23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68244160"/>
                  </a:ext>
                </a:extLst>
              </a:tr>
              <a:tr h="186172">
                <a:tc>
                  <a:txBody>
                    <a:bodyPr/>
                    <a:lstStyle/>
                    <a:p>
                      <a:pPr marL="0" indent="273050"/>
                      <a:r>
                        <a:rPr lang="en-US" sz="1000" dirty="0"/>
                        <a:t>Increase in inventory</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000" u="sng" dirty="0"/>
                        <a:t>−     29</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83179229"/>
                  </a:ext>
                </a:extLst>
              </a:tr>
              <a:tr h="186172">
                <a:tc>
                  <a:txBody>
                    <a:bodyPr/>
                    <a:lstStyle/>
                    <a:p>
                      <a:pPr marL="0" indent="355600"/>
                      <a:r>
                        <a:rPr lang="en-US" sz="1000" dirty="0"/>
                        <a:t>Net cash from operating activity</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IN" sz="1000" u="sng" dirty="0"/>
                        <a:t>  $ 691</a:t>
                      </a:r>
                      <a:endParaRPr lang="en-US" sz="1000" u="sng"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45725361"/>
                  </a:ext>
                </a:extLst>
              </a:tr>
              <a:tr h="186172">
                <a:tc>
                  <a:txBody>
                    <a:bodyPr/>
                    <a:lstStyle/>
                    <a:p>
                      <a:r>
                        <a:rPr lang="en-US" sz="1000" dirty="0"/>
                        <a:t>Investment activity</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1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03537536"/>
                  </a:ext>
                </a:extLst>
              </a:tr>
              <a:tr h="186172">
                <a:tc>
                  <a:txBody>
                    <a:bodyPr/>
                    <a:lstStyle/>
                    <a:p>
                      <a:pPr marL="0" indent="177800"/>
                      <a:r>
                        <a:rPr lang="en-US" sz="1000" dirty="0"/>
                        <a:t>Fixed asset acquisitions</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000" u="sng" dirty="0"/>
                        <a:t>−$ 425</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50769977"/>
                  </a:ext>
                </a:extLst>
              </a:tr>
              <a:tr h="186172">
                <a:tc>
                  <a:txBody>
                    <a:bodyPr/>
                    <a:lstStyle/>
                    <a:p>
                      <a:pPr marL="0" indent="355600"/>
                      <a:r>
                        <a:rPr lang="en-US" sz="1000" dirty="0"/>
                        <a:t>Net cash from investment activity</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000" u="sng" dirty="0"/>
                        <a:t>−$ 425</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05791936"/>
                  </a:ext>
                </a:extLst>
              </a:tr>
              <a:tr h="186172">
                <a:tc>
                  <a:txBody>
                    <a:bodyPr/>
                    <a:lstStyle/>
                    <a:p>
                      <a:r>
                        <a:rPr lang="en-US" sz="1000" dirty="0"/>
                        <a:t>Financing activity</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1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8452437"/>
                  </a:ext>
                </a:extLst>
              </a:tr>
              <a:tr h="186172">
                <a:tc>
                  <a:txBody>
                    <a:bodyPr/>
                    <a:lstStyle/>
                    <a:p>
                      <a:pPr marL="0" indent="177800"/>
                      <a:r>
                        <a:rPr lang="en-US" sz="1000" dirty="0"/>
                        <a:t>Decrease in notes payable</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000" dirty="0"/>
                        <a:t>−$    35</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00203569"/>
                  </a:ext>
                </a:extLst>
              </a:tr>
              <a:tr h="186172">
                <a:tc>
                  <a:txBody>
                    <a:bodyPr/>
                    <a:lstStyle/>
                    <a:p>
                      <a:pPr marL="0" indent="177800"/>
                      <a:r>
                        <a:rPr lang="en-US" sz="1000" dirty="0"/>
                        <a:t>Decrease in long-term debt</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000" dirty="0"/>
                        <a:t>−       74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91682069"/>
                  </a:ext>
                </a:extLst>
              </a:tr>
              <a:tr h="186172">
                <a:tc>
                  <a:txBody>
                    <a:bodyPr/>
                    <a:lstStyle/>
                    <a:p>
                      <a:pPr marL="0" indent="177800"/>
                      <a:r>
                        <a:rPr lang="en-US" sz="1000" dirty="0"/>
                        <a:t>Dividends paid</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000" dirty="0"/>
                        <a:t>−     </a:t>
                      </a:r>
                      <a:r>
                        <a:rPr lang="en-US" sz="1000" dirty="0">
                          <a:solidFill>
                            <a:srgbClr val="002060"/>
                          </a:solidFill>
                        </a:rPr>
                        <a:t>145</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53614468"/>
                  </a:ext>
                </a:extLst>
              </a:tr>
              <a:tr h="186172">
                <a:tc>
                  <a:txBody>
                    <a:bodyPr/>
                    <a:lstStyle/>
                    <a:p>
                      <a:pPr marL="0" indent="177800"/>
                      <a:r>
                        <a:rPr lang="en-US" sz="1000" dirty="0"/>
                        <a:t>Increase in common stock</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IN" sz="1000" dirty="0"/>
                        <a:t>50</a:t>
                      </a:r>
                      <a:endParaRPr lang="en-US" sz="1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2155343"/>
                  </a:ext>
                </a:extLst>
              </a:tr>
              <a:tr h="186172">
                <a:tc>
                  <a:txBody>
                    <a:bodyPr/>
                    <a:lstStyle/>
                    <a:p>
                      <a:pPr marL="0" indent="355600"/>
                      <a:r>
                        <a:rPr lang="en-US" sz="1000" dirty="0"/>
                        <a:t>Net cash from financing activity</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000" u="sng" dirty="0"/>
                        <a:t>−$  240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4590166"/>
                  </a:ext>
                </a:extLst>
              </a:tr>
              <a:tr h="186172">
                <a:tc>
                  <a:txBody>
                    <a:bodyPr/>
                    <a:lstStyle/>
                    <a:p>
                      <a:r>
                        <a:rPr lang="en-US" sz="1000" dirty="0"/>
                        <a:t>Net increase in cash</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IN" sz="1000" u="sng" dirty="0"/>
                        <a:t>$ </a:t>
                      </a:r>
                      <a:r>
                        <a:rPr lang="en-US" sz="1000" u="sng" dirty="0"/>
                        <a:t>     62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32341135"/>
                  </a:ext>
                </a:extLst>
              </a:tr>
              <a:tr h="186172">
                <a:tc>
                  <a:txBody>
                    <a:bodyPr/>
                    <a:lstStyle/>
                    <a:p>
                      <a:r>
                        <a:rPr lang="en-US" sz="1000" dirty="0"/>
                        <a:t>Cash, end of year</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000" u="dbl" baseline="0" dirty="0">
                          <a:solidFill>
                            <a:srgbClr val="007E39"/>
                          </a:solidFill>
                        </a:rPr>
                        <a:t>  $ </a:t>
                      </a:r>
                      <a:r>
                        <a:rPr lang="en-US" sz="1000" u="dbl" baseline="0" dirty="0">
                          <a:solidFill>
                            <a:srgbClr val="007E39"/>
                          </a:solidFill>
                        </a:rPr>
                        <a:t> 146</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01426888"/>
                  </a:ext>
                </a:extLst>
              </a:tr>
            </a:tbl>
          </a:graphicData>
        </a:graphic>
      </p:graphicFrame>
    </p:spTree>
    <p:extLst>
      <p:ext uri="{BB962C8B-B14F-4D97-AF65-F5344CB8AC3E}">
        <p14:creationId xmlns:p14="http://schemas.microsoft.com/office/powerpoint/2010/main" val="1536717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a:extLst>
              <a:ext uri="{FF2B5EF4-FFF2-40B4-BE49-F238E27FC236}">
                <a16:creationId xmlns:a16="http://schemas.microsoft.com/office/drawing/2014/main" id="{024BF808-38A4-4BCD-9E4E-538699B55758}"/>
              </a:ext>
            </a:extLst>
          </p:cNvPr>
          <p:cNvSpPr>
            <a:spLocks noGrp="1" noChangeArrowheads="1"/>
          </p:cNvSpPr>
          <p:nvPr>
            <p:ph type="title"/>
          </p:nvPr>
        </p:nvSpPr>
        <p:spPr>
          <a:xfrm>
            <a:off x="636764" y="585458"/>
            <a:ext cx="8117416" cy="693790"/>
          </a:xfrm>
        </p:spPr>
        <p:txBody>
          <a:bodyPr>
            <a:noAutofit/>
          </a:bodyPr>
          <a:lstStyle/>
          <a:p>
            <a:pPr eaLnBrk="1" fontAlgn="auto" hangingPunct="1">
              <a:spcAft>
                <a:spcPts val="0"/>
              </a:spcAft>
              <a:defRPr/>
            </a:pPr>
            <a:r>
              <a:rPr lang="en-US" altLang="en-US" sz="3600" cap="none" noProof="0" dirty="0">
                <a:solidFill>
                  <a:schemeClr val="accent1">
                    <a:lumMod val="75000"/>
                  </a:schemeClr>
                </a:solidFill>
              </a:rPr>
              <a:t>Prufrock corporation: CASH FLOWS </a:t>
            </a:r>
            <a:r>
              <a:rPr lang="en-US" altLang="en-US" sz="1000" cap="none" noProof="0" dirty="0">
                <a:solidFill>
                  <a:schemeClr val="accent1">
                    <a:lumMod val="75000"/>
                  </a:schemeClr>
                </a:solidFill>
              </a:rPr>
              <a:t>2</a:t>
            </a:r>
            <a:endParaRPr lang="en-US" altLang="en-US" sz="3600" cap="none" noProof="0" dirty="0">
              <a:solidFill>
                <a:schemeClr val="accent1">
                  <a:lumMod val="75000"/>
                </a:schemeClr>
              </a:solidFill>
            </a:endParaRPr>
          </a:p>
        </p:txBody>
      </p:sp>
      <p:sp>
        <p:nvSpPr>
          <p:cNvPr id="3" name="Content Placeholder 2">
            <a:extLst>
              <a:ext uri="{FF2B5EF4-FFF2-40B4-BE49-F238E27FC236}">
                <a16:creationId xmlns:a16="http://schemas.microsoft.com/office/drawing/2014/main" id="{7126C2B9-162F-4E69-8869-CA96AF79348F}"/>
              </a:ext>
            </a:extLst>
          </p:cNvPr>
          <p:cNvSpPr>
            <a:spLocks noGrp="1"/>
          </p:cNvSpPr>
          <p:nvPr>
            <p:ph idx="1"/>
          </p:nvPr>
        </p:nvSpPr>
        <p:spPr>
          <a:xfrm>
            <a:off x="636764" y="1581732"/>
            <a:ext cx="3173236" cy="704268"/>
          </a:xfrm>
        </p:spPr>
        <p:txBody>
          <a:bodyPr/>
          <a:lstStyle/>
          <a:p>
            <a:pPr marL="0" indent="0" algn="ctr">
              <a:buNone/>
            </a:pPr>
            <a:r>
              <a:rPr lang="en-US" sz="1200" b="1" noProof="0" dirty="0"/>
              <a:t>PRUFROCK CORPORATION</a:t>
            </a:r>
          </a:p>
          <a:p>
            <a:pPr marL="0" indent="0" algn="ctr">
              <a:buNone/>
            </a:pPr>
            <a:r>
              <a:rPr lang="en-US" sz="1200" b="1" noProof="0" dirty="0"/>
              <a:t>2021 Sources and Uses of Cash</a:t>
            </a:r>
            <a:br>
              <a:rPr lang="en-US" sz="1200" b="1" noProof="0" dirty="0"/>
            </a:br>
            <a:r>
              <a:rPr lang="en-US" sz="1200" b="1" noProof="0" dirty="0"/>
              <a:t>(in millions)</a:t>
            </a:r>
          </a:p>
        </p:txBody>
      </p:sp>
      <p:graphicFrame>
        <p:nvGraphicFramePr>
          <p:cNvPr id="8" name="Table 8">
            <a:extLst>
              <a:ext uri="{FF2B5EF4-FFF2-40B4-BE49-F238E27FC236}">
                <a16:creationId xmlns:a16="http://schemas.microsoft.com/office/drawing/2014/main" id="{F5C2AD83-3874-449E-9B1A-5AE2AE247B40}"/>
              </a:ext>
            </a:extLst>
          </p:cNvPr>
          <p:cNvGraphicFramePr>
            <a:graphicFrameLocks noGrp="1"/>
          </p:cNvGraphicFramePr>
          <p:nvPr>
            <p:extLst>
              <p:ext uri="{D42A27DB-BD31-4B8C-83A1-F6EECF244321}">
                <p14:modId xmlns:p14="http://schemas.microsoft.com/office/powerpoint/2010/main" val="670459324"/>
              </p:ext>
            </p:extLst>
          </p:nvPr>
        </p:nvGraphicFramePr>
        <p:xfrm>
          <a:off x="4223657" y="1524000"/>
          <a:ext cx="3392664" cy="5257800"/>
        </p:xfrm>
        <a:graphic>
          <a:graphicData uri="http://schemas.openxmlformats.org/drawingml/2006/table">
            <a:tbl>
              <a:tblPr firstRow="1" bandRow="1">
                <a:tableStyleId>{5C22544A-7EE6-4342-B048-85BDC9FD1C3A}</a:tableStyleId>
              </a:tblPr>
              <a:tblGrid>
                <a:gridCol w="2325864">
                  <a:extLst>
                    <a:ext uri="{9D8B030D-6E8A-4147-A177-3AD203B41FA5}">
                      <a16:colId xmlns:a16="http://schemas.microsoft.com/office/drawing/2014/main" val="1741533347"/>
                    </a:ext>
                  </a:extLst>
                </a:gridCol>
                <a:gridCol w="1066800">
                  <a:extLst>
                    <a:ext uri="{9D8B030D-6E8A-4147-A177-3AD203B41FA5}">
                      <a16:colId xmlns:a16="http://schemas.microsoft.com/office/drawing/2014/main" val="2143587973"/>
                    </a:ext>
                  </a:extLst>
                </a:gridCol>
              </a:tblGrid>
              <a:tr h="156731">
                <a:tc>
                  <a:txBody>
                    <a:bodyPr/>
                    <a:lstStyle/>
                    <a:p>
                      <a:r>
                        <a:rPr lang="en-US" sz="900" b="0" dirty="0">
                          <a:solidFill>
                            <a:schemeClr val="tx1"/>
                          </a:solidFill>
                        </a:rPr>
                        <a:t>Cash, beginning of year</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900" b="0" u="sng" baseline="0" dirty="0">
                          <a:solidFill>
                            <a:srgbClr val="007E39"/>
                          </a:solidFill>
                          <a:uFill>
                            <a:solidFill>
                              <a:schemeClr val="tx1"/>
                            </a:solidFill>
                          </a:uFill>
                        </a:rPr>
                        <a:t>$  84</a:t>
                      </a:r>
                      <a:endParaRPr lang="en-US" sz="900" b="0" u="sng" baseline="0" dirty="0">
                        <a:solidFill>
                          <a:srgbClr val="007E39"/>
                        </a:solidFill>
                        <a:uFill>
                          <a:solidFill>
                            <a:schemeClr val="tx1"/>
                          </a:solidFill>
                        </a:u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1870569"/>
                  </a:ext>
                </a:extLst>
              </a:tr>
              <a:tr h="156731">
                <a:tc>
                  <a:txBody>
                    <a:bodyPr/>
                    <a:lstStyle/>
                    <a:p>
                      <a:r>
                        <a:rPr lang="en-US" sz="900" dirty="0"/>
                        <a:t>Sources of cash</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9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6481797"/>
                  </a:ext>
                </a:extLst>
              </a:tr>
              <a:tr h="156731">
                <a:tc>
                  <a:txBody>
                    <a:bodyPr/>
                    <a:lstStyle/>
                    <a:p>
                      <a:pPr marL="0" indent="177800"/>
                      <a:r>
                        <a:rPr lang="en-US" sz="900" dirty="0"/>
                        <a:t>Operations: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900" dirty="0">
                        <a:solidFill>
                          <a:srgbClr val="00206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5568636"/>
                  </a:ext>
                </a:extLst>
              </a:tr>
              <a:tr h="156731">
                <a:tc>
                  <a:txBody>
                    <a:bodyPr/>
                    <a:lstStyle/>
                    <a:p>
                      <a:pPr marL="0" indent="266700"/>
                      <a:r>
                        <a:rPr lang="en-US" sz="900" dirty="0"/>
                        <a:t>Net income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900" u="sng" baseline="0" dirty="0">
                          <a:solidFill>
                            <a:srgbClr val="002060"/>
                          </a:solidFill>
                          <a:uFill>
                            <a:solidFill>
                              <a:schemeClr val="tx1"/>
                            </a:solidFill>
                          </a:uFill>
                        </a:rPr>
                        <a:t>$435</a:t>
                      </a:r>
                      <a:endParaRPr lang="en-US" sz="900" u="sng" baseline="0" dirty="0">
                        <a:solidFill>
                          <a:srgbClr val="002060"/>
                        </a:solidFill>
                        <a:uFill>
                          <a:solidFill>
                            <a:schemeClr val="tx1"/>
                          </a:solidFill>
                        </a:u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62995518"/>
                  </a:ext>
                </a:extLst>
              </a:tr>
              <a:tr h="156731">
                <a:tc>
                  <a:txBody>
                    <a:bodyPr/>
                    <a:lstStyle/>
                    <a:p>
                      <a:pPr marL="0" indent="273050"/>
                      <a:r>
                        <a:rPr lang="en-US" sz="900" dirty="0"/>
                        <a:t>Depreciation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900" u="sng" baseline="0" dirty="0">
                          <a:solidFill>
                            <a:srgbClr val="002060"/>
                          </a:solidFill>
                          <a:uFill>
                            <a:solidFill>
                              <a:schemeClr val="tx1"/>
                            </a:solidFill>
                          </a:uFill>
                        </a:rPr>
                        <a:t>  276</a:t>
                      </a:r>
                      <a:endParaRPr lang="en-US" sz="900" u="sng" baseline="0" dirty="0">
                        <a:solidFill>
                          <a:srgbClr val="002060"/>
                        </a:solidFill>
                        <a:uFill>
                          <a:solidFill>
                            <a:schemeClr val="tx1"/>
                          </a:solidFill>
                        </a:u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12469382"/>
                  </a:ext>
                </a:extLst>
              </a:tr>
              <a:tr h="156731">
                <a:tc>
                  <a:txBody>
                    <a:bodyPr/>
                    <a:lstStyle/>
                    <a:p>
                      <a:pPr marL="0" indent="273050"/>
                      <a:endParaRPr lang="en-US" sz="9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900" dirty="0"/>
                        <a:t>$711</a:t>
                      </a:r>
                      <a:endParaRPr lang="en-US" sz="9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5162003"/>
                  </a:ext>
                </a:extLst>
              </a:tr>
              <a:tr h="156731">
                <a:tc>
                  <a:txBody>
                    <a:bodyPr/>
                    <a:lstStyle/>
                    <a:p>
                      <a:pPr marL="0" indent="177800"/>
                      <a:r>
                        <a:rPr lang="en-US" sz="900" dirty="0"/>
                        <a:t>Working capital:</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9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5554"/>
                  </a:ext>
                </a:extLst>
              </a:tr>
              <a:tr h="156731">
                <a:tc>
                  <a:txBody>
                    <a:bodyPr/>
                    <a:lstStyle/>
                    <a:p>
                      <a:pPr marL="0" indent="273050"/>
                      <a:r>
                        <a:rPr lang="en-US" sz="900" dirty="0"/>
                        <a:t>Increase in accounts payable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900" dirty="0"/>
                        <a:t>$  32</a:t>
                      </a:r>
                      <a:endParaRPr lang="en-US" sz="9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8244160"/>
                  </a:ext>
                </a:extLst>
              </a:tr>
              <a:tr h="156731">
                <a:tc>
                  <a:txBody>
                    <a:bodyPr/>
                    <a:lstStyle/>
                    <a:p>
                      <a:pPr marL="0" indent="182563"/>
                      <a:r>
                        <a:rPr lang="en-US" sz="900" dirty="0"/>
                        <a:t>Long-term financing:</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900" u="sng"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83179229"/>
                  </a:ext>
                </a:extLst>
              </a:tr>
              <a:tr h="156731">
                <a:tc>
                  <a:txBody>
                    <a:bodyPr/>
                    <a:lstStyle/>
                    <a:p>
                      <a:pPr marL="0" indent="266700"/>
                      <a:r>
                        <a:rPr lang="en-US" sz="900" dirty="0"/>
                        <a:t>Increase in common stock</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900" u="sng" dirty="0"/>
                        <a:t>    50</a:t>
                      </a:r>
                      <a:endParaRPr lang="en-US" sz="900" u="sng"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5725361"/>
                  </a:ext>
                </a:extLst>
              </a:tr>
              <a:tr h="156731">
                <a:tc>
                  <a:txBody>
                    <a:bodyPr/>
                    <a:lstStyle/>
                    <a:p>
                      <a:pPr marL="0" indent="266700"/>
                      <a:r>
                        <a:rPr lang="en-US" sz="900" dirty="0"/>
                        <a:t>Total sources of cash</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900" u="sng" dirty="0"/>
                        <a:t>$793</a:t>
                      </a:r>
                      <a:endParaRPr lang="en-US" sz="900" u="sng"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03537536"/>
                  </a:ext>
                </a:extLst>
              </a:tr>
              <a:tr h="156731">
                <a:tc>
                  <a:txBody>
                    <a:bodyPr/>
                    <a:lstStyle/>
                    <a:p>
                      <a:pPr marL="0" indent="0"/>
                      <a:r>
                        <a:rPr lang="en-US" sz="900" dirty="0"/>
                        <a:t>Uses of cash</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900" u="sng"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0769977"/>
                  </a:ext>
                </a:extLst>
              </a:tr>
              <a:tr h="156731">
                <a:tc>
                  <a:txBody>
                    <a:bodyPr/>
                    <a:lstStyle/>
                    <a:p>
                      <a:pPr marL="0" indent="182563"/>
                      <a:r>
                        <a:rPr lang="en-US" sz="900" dirty="0"/>
                        <a:t>Working capital:</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900" u="sng"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05791936"/>
                  </a:ext>
                </a:extLst>
              </a:tr>
              <a:tr h="156731">
                <a:tc>
                  <a:txBody>
                    <a:bodyPr/>
                    <a:lstStyle/>
                    <a:p>
                      <a:pPr marL="0" indent="266700"/>
                      <a:r>
                        <a:rPr lang="en-US" sz="900" dirty="0"/>
                        <a:t>Increase in accounts receivable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900" dirty="0"/>
                        <a:t>$  23</a:t>
                      </a:r>
                      <a:endParaRPr lang="en-US" sz="9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452437"/>
                  </a:ext>
                </a:extLst>
              </a:tr>
              <a:tr h="156731">
                <a:tc>
                  <a:txBody>
                    <a:bodyPr/>
                    <a:lstStyle/>
                    <a:p>
                      <a:pPr marL="0" indent="266700"/>
                      <a:r>
                        <a:rPr lang="en-US" sz="900" dirty="0"/>
                        <a:t>Increase in inventory</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900" dirty="0"/>
                        <a:t>29</a:t>
                      </a:r>
                      <a:endParaRPr lang="en-US" sz="9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0203569"/>
                  </a:ext>
                </a:extLst>
              </a:tr>
              <a:tr h="156731">
                <a:tc>
                  <a:txBody>
                    <a:bodyPr/>
                    <a:lstStyle/>
                    <a:p>
                      <a:pPr marL="0" indent="266700"/>
                      <a:r>
                        <a:rPr lang="en-US" sz="900" dirty="0"/>
                        <a:t>Decrease in notes payable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900" dirty="0"/>
                        <a:t>35</a:t>
                      </a:r>
                      <a:endParaRPr lang="en-US" sz="9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1682069"/>
                  </a:ext>
                </a:extLst>
              </a:tr>
              <a:tr h="156731">
                <a:tc>
                  <a:txBody>
                    <a:bodyPr/>
                    <a:lstStyle/>
                    <a:p>
                      <a:pPr marL="0" indent="177800"/>
                      <a:r>
                        <a:rPr lang="en-US" sz="900" dirty="0"/>
                        <a:t>Long-term financing:</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900" dirty="0">
                        <a:solidFill>
                          <a:srgbClr val="00206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3614468"/>
                  </a:ext>
                </a:extLst>
              </a:tr>
              <a:tr h="156731">
                <a:tc>
                  <a:txBody>
                    <a:bodyPr/>
                    <a:lstStyle/>
                    <a:p>
                      <a:pPr marL="0" indent="266700"/>
                      <a:r>
                        <a:rPr lang="en-US" sz="900" dirty="0"/>
                        <a:t>Decrease in long-term debt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900" dirty="0"/>
                        <a:t>74</a:t>
                      </a:r>
                      <a:endParaRPr lang="en-US" sz="9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2155343"/>
                  </a:ext>
                </a:extLst>
              </a:tr>
              <a:tr h="156731">
                <a:tc>
                  <a:txBody>
                    <a:bodyPr/>
                    <a:lstStyle/>
                    <a:p>
                      <a:pPr marL="0" indent="182563"/>
                      <a:r>
                        <a:rPr lang="en-US" sz="900" dirty="0"/>
                        <a:t>Fixed asset acquisitions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900" u="none" dirty="0"/>
                        <a:t> 425</a:t>
                      </a:r>
                      <a:endParaRPr lang="en-US" sz="900" u="none"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590166"/>
                  </a:ext>
                </a:extLst>
              </a:tr>
              <a:tr h="156731">
                <a:tc>
                  <a:txBody>
                    <a:bodyPr/>
                    <a:lstStyle/>
                    <a:p>
                      <a:pPr marL="0" indent="182563"/>
                      <a:r>
                        <a:rPr lang="en-US" sz="900" dirty="0"/>
                        <a:t> Dividends paid</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900" u="sng" baseline="0" dirty="0">
                          <a:solidFill>
                            <a:srgbClr val="002060"/>
                          </a:solidFill>
                          <a:uFill>
                            <a:solidFill>
                              <a:schemeClr val="tx1"/>
                            </a:solidFill>
                          </a:uFill>
                        </a:rPr>
                        <a:t>  145</a:t>
                      </a:r>
                      <a:endParaRPr lang="en-US" sz="900" u="sng" baseline="0" dirty="0">
                        <a:solidFill>
                          <a:srgbClr val="002060"/>
                        </a:solidFill>
                        <a:uFill>
                          <a:solidFill>
                            <a:schemeClr val="tx1"/>
                          </a:solidFill>
                        </a:u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2341135"/>
                  </a:ext>
                </a:extLst>
              </a:tr>
              <a:tr h="156731">
                <a:tc>
                  <a:txBody>
                    <a:bodyPr/>
                    <a:lstStyle/>
                    <a:p>
                      <a:pPr marL="0" indent="273050"/>
                      <a:r>
                        <a:rPr lang="en-US" sz="900" dirty="0"/>
                        <a:t>Total uses of cash</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900" u="sng" baseline="0" dirty="0">
                          <a:solidFill>
                            <a:schemeClr val="tx1"/>
                          </a:solidFill>
                          <a:uFill>
                            <a:solidFill>
                              <a:schemeClr val="tx1"/>
                            </a:solidFill>
                          </a:uFill>
                        </a:rPr>
                        <a:t>$731</a:t>
                      </a:r>
                      <a:endParaRPr lang="en-US" sz="900" u="sng" baseline="0" dirty="0">
                        <a:solidFill>
                          <a:schemeClr val="tx1"/>
                        </a:solidFill>
                        <a:uFill>
                          <a:solidFill>
                            <a:schemeClr val="tx1"/>
                          </a:solidFill>
                        </a:u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01426888"/>
                  </a:ext>
                </a:extLst>
              </a:tr>
              <a:tr h="156731">
                <a:tc>
                  <a:txBody>
                    <a:bodyPr/>
                    <a:lstStyle/>
                    <a:p>
                      <a:r>
                        <a:rPr lang="en-US" sz="900" dirty="0"/>
                        <a:t>Net addition to cash</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900" u="sng" baseline="0" dirty="0">
                          <a:solidFill>
                            <a:schemeClr val="tx1"/>
                          </a:solidFill>
                          <a:uFill>
                            <a:solidFill>
                              <a:schemeClr val="tx1"/>
                            </a:solidFill>
                          </a:uFill>
                        </a:rPr>
                        <a:t>$  62</a:t>
                      </a:r>
                      <a:endParaRPr lang="en-US" sz="900" u="sng" baseline="0" dirty="0">
                        <a:solidFill>
                          <a:schemeClr val="tx1"/>
                        </a:solidFill>
                        <a:uFill>
                          <a:solidFill>
                            <a:schemeClr val="tx1"/>
                          </a:solidFill>
                        </a:u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86585342"/>
                  </a:ext>
                </a:extLst>
              </a:tr>
              <a:tr h="156731">
                <a:tc>
                  <a:txBody>
                    <a:bodyPr/>
                    <a:lstStyle/>
                    <a:p>
                      <a:r>
                        <a:rPr lang="en-US" sz="900" dirty="0"/>
                        <a:t>Cash, end of year</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900" u="dbl" baseline="0" dirty="0">
                          <a:solidFill>
                            <a:srgbClr val="007E39"/>
                          </a:solidFill>
                          <a:uFill>
                            <a:solidFill>
                              <a:schemeClr val="tx1"/>
                            </a:solidFill>
                          </a:uFill>
                        </a:rPr>
                        <a:t>$146</a:t>
                      </a:r>
                      <a:endParaRPr lang="en-US" sz="900" u="dbl" baseline="0" dirty="0">
                        <a:solidFill>
                          <a:srgbClr val="007E39"/>
                        </a:solidFill>
                        <a:uFill>
                          <a:solidFill>
                            <a:schemeClr val="tx1"/>
                          </a:solidFill>
                        </a:u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1805180"/>
                  </a:ext>
                </a:extLst>
              </a:tr>
            </a:tbl>
          </a:graphicData>
        </a:graphic>
      </p:graphicFrame>
    </p:spTree>
    <p:extLst>
      <p:ext uri="{BB962C8B-B14F-4D97-AF65-F5344CB8AC3E}">
        <p14:creationId xmlns:p14="http://schemas.microsoft.com/office/powerpoint/2010/main" val="4239198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a:extLst>
              <a:ext uri="{FF2B5EF4-FFF2-40B4-BE49-F238E27FC236}">
                <a16:creationId xmlns:a16="http://schemas.microsoft.com/office/drawing/2014/main" id="{A117B9BA-6AA6-4697-BBD1-270A79A71099}"/>
              </a:ext>
            </a:extLst>
          </p:cNvPr>
          <p:cNvSpPr>
            <a:spLocks noGrp="1" noChangeArrowheads="1"/>
          </p:cNvSpPr>
          <p:nvPr>
            <p:ph type="title"/>
          </p:nvPr>
        </p:nvSpPr>
        <p:spPr/>
        <p:txBody>
          <a:bodyPr>
            <a:normAutofit/>
          </a:bodyPr>
          <a:lstStyle/>
          <a:p>
            <a:pPr eaLnBrk="1" fontAlgn="auto" hangingPunct="1">
              <a:spcAft>
                <a:spcPts val="0"/>
              </a:spcAft>
              <a:defRPr/>
            </a:pPr>
            <a:r>
              <a:rPr lang="en-US" altLang="en-US" cap="none" noProof="0" dirty="0">
                <a:solidFill>
                  <a:schemeClr val="accent1">
                    <a:lumMod val="75000"/>
                  </a:schemeClr>
                </a:solidFill>
              </a:rPr>
              <a:t>Standardized financial statements</a:t>
            </a:r>
            <a:endParaRPr lang="en-US" altLang="en-US" sz="4000" cap="none" noProof="0" dirty="0">
              <a:solidFill>
                <a:schemeClr val="accent1">
                  <a:lumMod val="75000"/>
                </a:schemeClr>
              </a:solidFill>
            </a:endParaRPr>
          </a:p>
        </p:txBody>
      </p:sp>
      <p:sp>
        <p:nvSpPr>
          <p:cNvPr id="3" name="Content Placeholder 2">
            <a:extLst>
              <a:ext uri="{FF2B5EF4-FFF2-40B4-BE49-F238E27FC236}">
                <a16:creationId xmlns:a16="http://schemas.microsoft.com/office/drawing/2014/main" id="{3D7DC13A-E266-4677-A77B-CF96510058AF}"/>
              </a:ext>
            </a:extLst>
          </p:cNvPr>
          <p:cNvSpPr>
            <a:spLocks noGrp="1"/>
          </p:cNvSpPr>
          <p:nvPr>
            <p:ph idx="1"/>
          </p:nvPr>
        </p:nvSpPr>
        <p:spPr>
          <a:xfrm>
            <a:off x="636764" y="1752969"/>
            <a:ext cx="8117416" cy="1464100"/>
          </a:xfrm>
        </p:spPr>
        <p:txBody>
          <a:bodyPr/>
          <a:lstStyle/>
          <a:p>
            <a:pPr marL="0" indent="0" eaLnBrk="1" fontAlgn="auto" hangingPunct="1">
              <a:lnSpc>
                <a:spcPct val="95000"/>
              </a:lnSpc>
              <a:spcAft>
                <a:spcPts val="0"/>
              </a:spcAft>
              <a:buNone/>
              <a:defRPr/>
            </a:pPr>
            <a:r>
              <a:rPr lang="en-US" altLang="en-US" sz="2200" noProof="0" dirty="0">
                <a:solidFill>
                  <a:schemeClr val="tx2"/>
                </a:solidFill>
              </a:rPr>
              <a:t>Nearly impossible to directly compare the financial statements for two companies because of differences in size.</a:t>
            </a:r>
          </a:p>
          <a:p>
            <a:pPr marL="291600" lvl="1" indent="-291600" eaLnBrk="1" fontAlgn="auto" hangingPunct="1">
              <a:lnSpc>
                <a:spcPct val="90000"/>
              </a:lnSpc>
              <a:spcBef>
                <a:spcPts val="1000"/>
              </a:spcBef>
              <a:spcAft>
                <a:spcPts val="0"/>
              </a:spcAft>
              <a:defRPr/>
            </a:pPr>
            <a:r>
              <a:rPr lang="en-US" altLang="en-US" sz="2000" noProof="0" dirty="0">
                <a:solidFill>
                  <a:schemeClr val="tx2"/>
                </a:solidFill>
              </a:rPr>
              <a:t>Similarly challenging to compare financial statements from different points in time for the same company if the company’s size has changed.</a:t>
            </a:r>
          </a:p>
        </p:txBody>
      </p:sp>
      <p:sp>
        <p:nvSpPr>
          <p:cNvPr id="2" name="Content Placeholder 1">
            <a:extLst>
              <a:ext uri="{FF2B5EF4-FFF2-40B4-BE49-F238E27FC236}">
                <a16:creationId xmlns:a16="http://schemas.microsoft.com/office/drawing/2014/main" id="{39F28A11-CC00-490A-9ECC-0FFDB65D9BF7}"/>
              </a:ext>
            </a:extLst>
          </p:cNvPr>
          <p:cNvSpPr>
            <a:spLocks noGrp="1"/>
          </p:cNvSpPr>
          <p:nvPr>
            <p:ph idx="12"/>
          </p:nvPr>
        </p:nvSpPr>
        <p:spPr>
          <a:xfrm>
            <a:off x="636764" y="3277561"/>
            <a:ext cx="8175359" cy="857530"/>
          </a:xfrm>
        </p:spPr>
        <p:txBody>
          <a:bodyPr/>
          <a:lstStyle/>
          <a:p>
            <a:pPr marL="0" indent="0" eaLnBrk="1" fontAlgn="auto" hangingPunct="1">
              <a:lnSpc>
                <a:spcPct val="95000"/>
              </a:lnSpc>
              <a:spcAft>
                <a:spcPts val="0"/>
              </a:spcAft>
              <a:buNone/>
              <a:defRPr/>
            </a:pPr>
            <a:r>
              <a:rPr lang="en-US" altLang="en-US" sz="2200" noProof="0" dirty="0">
                <a:solidFill>
                  <a:schemeClr val="tx2"/>
                </a:solidFill>
              </a:rPr>
              <a:t>To make comparisons, standardize the financial statements:</a:t>
            </a:r>
          </a:p>
          <a:p>
            <a:pPr marL="403200" lvl="1" indent="-403200" eaLnBrk="1" fontAlgn="auto" hangingPunct="1">
              <a:lnSpc>
                <a:spcPct val="95000"/>
              </a:lnSpc>
              <a:spcBef>
                <a:spcPts val="1000"/>
              </a:spcBef>
              <a:spcAft>
                <a:spcPts val="0"/>
              </a:spcAft>
              <a:buFont typeface="+mj-lt"/>
              <a:buAutoNum type="arabicPeriod"/>
              <a:defRPr/>
            </a:pPr>
            <a:r>
              <a:rPr lang="en-US" altLang="en-US" sz="2000" b="1" noProof="0" dirty="0">
                <a:solidFill>
                  <a:schemeClr val="tx2"/>
                </a:solidFill>
              </a:rPr>
              <a:t>Common-size statements </a:t>
            </a:r>
            <a:r>
              <a:rPr lang="en-US" altLang="en-US" sz="2000" noProof="0" dirty="0">
                <a:solidFill>
                  <a:schemeClr val="tx2"/>
                </a:solidFill>
              </a:rPr>
              <a:t>present all items in percentage terms.</a:t>
            </a:r>
            <a:endParaRPr lang="en-US" sz="2000" noProof="0" dirty="0"/>
          </a:p>
        </p:txBody>
      </p:sp>
      <p:sp>
        <p:nvSpPr>
          <p:cNvPr id="4" name="Content Placeholder 3">
            <a:extLst>
              <a:ext uri="{FF2B5EF4-FFF2-40B4-BE49-F238E27FC236}">
                <a16:creationId xmlns:a16="http://schemas.microsoft.com/office/drawing/2014/main" id="{EFDEEEAC-D005-4A18-87B9-AB8738F68C01}"/>
              </a:ext>
            </a:extLst>
          </p:cNvPr>
          <p:cNvSpPr>
            <a:spLocks noGrp="1"/>
          </p:cNvSpPr>
          <p:nvPr>
            <p:ph idx="15"/>
          </p:nvPr>
        </p:nvSpPr>
        <p:spPr>
          <a:xfrm>
            <a:off x="797982" y="4276577"/>
            <a:ext cx="8117417" cy="1362224"/>
          </a:xfrm>
        </p:spPr>
        <p:txBody>
          <a:bodyPr/>
          <a:lstStyle/>
          <a:p>
            <a:pPr marL="622800" lvl="2" indent="-320400" eaLnBrk="1" fontAlgn="auto" hangingPunct="1">
              <a:lnSpc>
                <a:spcPct val="90000"/>
              </a:lnSpc>
              <a:spcBef>
                <a:spcPts val="1000"/>
              </a:spcBef>
              <a:spcAft>
                <a:spcPts val="0"/>
              </a:spcAft>
              <a:defRPr/>
            </a:pPr>
            <a:r>
              <a:rPr lang="en-US" altLang="en-US" sz="1600" noProof="0" dirty="0">
                <a:solidFill>
                  <a:schemeClr val="tx2"/>
                </a:solidFill>
              </a:rPr>
              <a:t>Common-size balance sheets typically express each item as a percentage of total assets. </a:t>
            </a:r>
          </a:p>
          <a:p>
            <a:pPr marL="622800" lvl="2" indent="-320400" eaLnBrk="1" fontAlgn="auto" hangingPunct="1">
              <a:lnSpc>
                <a:spcPct val="90000"/>
              </a:lnSpc>
              <a:spcBef>
                <a:spcPts val="1000"/>
              </a:spcBef>
              <a:spcAft>
                <a:spcPts val="0"/>
              </a:spcAft>
              <a:defRPr/>
            </a:pPr>
            <a:r>
              <a:rPr lang="en-US" altLang="en-US" sz="1600" noProof="0" dirty="0">
                <a:solidFill>
                  <a:schemeClr val="tx2"/>
                </a:solidFill>
              </a:rPr>
              <a:t>Common-size income statements usually show each item as a percentage of total sales.</a:t>
            </a:r>
          </a:p>
          <a:p>
            <a:pPr marL="622800" lvl="2" indent="-320400" eaLnBrk="1" fontAlgn="auto" hangingPunct="1">
              <a:lnSpc>
                <a:spcPct val="90000"/>
              </a:lnSpc>
              <a:spcBef>
                <a:spcPts val="1000"/>
              </a:spcBef>
              <a:spcAft>
                <a:spcPts val="0"/>
              </a:spcAft>
              <a:defRPr/>
            </a:pPr>
            <a:r>
              <a:rPr lang="en-US" altLang="en-US" sz="1600" noProof="0" dirty="0">
                <a:solidFill>
                  <a:schemeClr val="tx2"/>
                </a:solidFill>
              </a:rPr>
              <a:t>Common-size statement of cash flows can be constructed from a “sources and uses of cash” statement, expressing each item as a percentage of total sources (or total uses).</a:t>
            </a:r>
            <a:endParaRPr lang="en-US" sz="1600" noProof="0" dirty="0"/>
          </a:p>
        </p:txBody>
      </p:sp>
      <p:sp>
        <p:nvSpPr>
          <p:cNvPr id="6" name="Content Placeholder 5">
            <a:extLst>
              <a:ext uri="{FF2B5EF4-FFF2-40B4-BE49-F238E27FC236}">
                <a16:creationId xmlns:a16="http://schemas.microsoft.com/office/drawing/2014/main" id="{087A0484-4A33-4F25-950E-35230F6CCD07}"/>
              </a:ext>
            </a:extLst>
          </p:cNvPr>
          <p:cNvSpPr>
            <a:spLocks noGrp="1"/>
          </p:cNvSpPr>
          <p:nvPr>
            <p:ph idx="17"/>
          </p:nvPr>
        </p:nvSpPr>
        <p:spPr>
          <a:xfrm>
            <a:off x="636764" y="5686300"/>
            <a:ext cx="8117416" cy="725722"/>
          </a:xfrm>
        </p:spPr>
        <p:txBody>
          <a:bodyPr/>
          <a:lstStyle/>
          <a:p>
            <a:pPr marL="403200" indent="-403200">
              <a:spcBef>
                <a:spcPts val="1000"/>
              </a:spcBef>
              <a:buFont typeface="+mj-lt"/>
              <a:buAutoNum type="arabicPeriod" startAt="2"/>
            </a:pPr>
            <a:r>
              <a:rPr lang="en-US" altLang="en-US" sz="2000" b="1" noProof="0" dirty="0">
                <a:solidFill>
                  <a:schemeClr val="tx2"/>
                </a:solidFill>
              </a:rPr>
              <a:t>Common-base year statements </a:t>
            </a:r>
            <a:r>
              <a:rPr lang="en-US" altLang="en-US" sz="2000" noProof="0" dirty="0">
                <a:solidFill>
                  <a:schemeClr val="tx2"/>
                </a:solidFill>
              </a:rPr>
              <a:t>(that is, trend analysis) present all items relative to a certain base year amount.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a:extLst>
              <a:ext uri="{FF2B5EF4-FFF2-40B4-BE49-F238E27FC236}">
                <a16:creationId xmlns:a16="http://schemas.microsoft.com/office/drawing/2014/main" id="{10434CF7-6D81-416B-A1A6-F18747C47B95}"/>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altLang="en-US" cap="none" noProof="0" dirty="0">
                <a:solidFill>
                  <a:schemeClr val="accent1">
                    <a:lumMod val="75000"/>
                  </a:schemeClr>
                </a:solidFill>
              </a:rPr>
              <a:t>Prufrock corporation: </a:t>
            </a:r>
            <a:br>
              <a:rPr lang="en-US" altLang="en-US" cap="none" noProof="0" dirty="0">
                <a:solidFill>
                  <a:schemeClr val="accent1">
                    <a:lumMod val="75000"/>
                  </a:schemeClr>
                </a:solidFill>
              </a:rPr>
            </a:br>
            <a:r>
              <a:rPr lang="en-US" altLang="en-US" cap="none" noProof="0" dirty="0">
                <a:solidFill>
                  <a:schemeClr val="accent1">
                    <a:lumMod val="75000"/>
                  </a:schemeClr>
                </a:solidFill>
              </a:rPr>
              <a:t>summary of standardized balance sheets</a:t>
            </a:r>
          </a:p>
        </p:txBody>
      </p:sp>
      <p:sp>
        <p:nvSpPr>
          <p:cNvPr id="2" name="Content Placeholder 1">
            <a:extLst>
              <a:ext uri="{FF2B5EF4-FFF2-40B4-BE49-F238E27FC236}">
                <a16:creationId xmlns:a16="http://schemas.microsoft.com/office/drawing/2014/main" id="{C31C4249-6B89-4305-B442-6F06A6A6D3CE}"/>
              </a:ext>
            </a:extLst>
          </p:cNvPr>
          <p:cNvSpPr>
            <a:spLocks noGrp="1"/>
          </p:cNvSpPr>
          <p:nvPr>
            <p:ph idx="1"/>
          </p:nvPr>
        </p:nvSpPr>
        <p:spPr>
          <a:xfrm>
            <a:off x="636764" y="1752969"/>
            <a:ext cx="8117416" cy="914031"/>
          </a:xfrm>
        </p:spPr>
        <p:txBody>
          <a:bodyPr/>
          <a:lstStyle/>
          <a:p>
            <a:pPr marL="0" indent="0" algn="ctr">
              <a:buNone/>
            </a:pPr>
            <a:r>
              <a:rPr lang="en-US" sz="1600" b="1" noProof="0" dirty="0"/>
              <a:t>PRUFROCK CORPORATION</a:t>
            </a:r>
            <a:br>
              <a:rPr lang="en-US" sz="1600" b="1" noProof="0" dirty="0"/>
            </a:br>
            <a:r>
              <a:rPr lang="en-US" sz="1600" b="1" noProof="0" dirty="0"/>
              <a:t>Summary of Standardized Balance Sheets</a:t>
            </a:r>
          </a:p>
          <a:p>
            <a:pPr marL="0" indent="0" algn="ctr">
              <a:buNone/>
            </a:pPr>
            <a:r>
              <a:rPr lang="en-US" sz="1600" b="1" noProof="0" dirty="0"/>
              <a:t>(Asset Side Only)</a:t>
            </a:r>
          </a:p>
        </p:txBody>
      </p:sp>
      <p:graphicFrame>
        <p:nvGraphicFramePr>
          <p:cNvPr id="6" name="Table 7">
            <a:extLst>
              <a:ext uri="{FF2B5EF4-FFF2-40B4-BE49-F238E27FC236}">
                <a16:creationId xmlns:a16="http://schemas.microsoft.com/office/drawing/2014/main" id="{E75DA84C-3A5D-42B2-853E-CA5B41E534BA}"/>
              </a:ext>
            </a:extLst>
          </p:cNvPr>
          <p:cNvGraphicFramePr>
            <a:graphicFrameLocks noGrp="1"/>
          </p:cNvGraphicFramePr>
          <p:nvPr>
            <p:extLst>
              <p:ext uri="{D42A27DB-BD31-4B8C-83A1-F6EECF244321}">
                <p14:modId xmlns:p14="http://schemas.microsoft.com/office/powerpoint/2010/main" val="3612209174"/>
              </p:ext>
            </p:extLst>
          </p:nvPr>
        </p:nvGraphicFramePr>
        <p:xfrm>
          <a:off x="873825" y="2822765"/>
          <a:ext cx="8117416" cy="2926080"/>
        </p:xfrm>
        <a:graphic>
          <a:graphicData uri="http://schemas.openxmlformats.org/drawingml/2006/table">
            <a:tbl>
              <a:tblPr firstRow="1" bandRow="1">
                <a:tableStyleId>{5C22544A-7EE6-4342-B048-85BDC9FD1C3A}</a:tableStyleId>
              </a:tblPr>
              <a:tblGrid>
                <a:gridCol w="1946217">
                  <a:extLst>
                    <a:ext uri="{9D8B030D-6E8A-4147-A177-3AD203B41FA5}">
                      <a16:colId xmlns:a16="http://schemas.microsoft.com/office/drawing/2014/main" val="766009827"/>
                    </a:ext>
                  </a:extLst>
                </a:gridCol>
                <a:gridCol w="935271">
                  <a:extLst>
                    <a:ext uri="{9D8B030D-6E8A-4147-A177-3AD203B41FA5}">
                      <a16:colId xmlns:a16="http://schemas.microsoft.com/office/drawing/2014/main" val="3678888920"/>
                    </a:ext>
                  </a:extLst>
                </a:gridCol>
                <a:gridCol w="740487">
                  <a:extLst>
                    <a:ext uri="{9D8B030D-6E8A-4147-A177-3AD203B41FA5}">
                      <a16:colId xmlns:a16="http://schemas.microsoft.com/office/drawing/2014/main" val="3183815159"/>
                    </a:ext>
                  </a:extLst>
                </a:gridCol>
                <a:gridCol w="990600">
                  <a:extLst>
                    <a:ext uri="{9D8B030D-6E8A-4147-A177-3AD203B41FA5}">
                      <a16:colId xmlns:a16="http://schemas.microsoft.com/office/drawing/2014/main" val="2840506654"/>
                    </a:ext>
                  </a:extLst>
                </a:gridCol>
                <a:gridCol w="648881">
                  <a:extLst>
                    <a:ext uri="{9D8B030D-6E8A-4147-A177-3AD203B41FA5}">
                      <a16:colId xmlns:a16="http://schemas.microsoft.com/office/drawing/2014/main" val="1516681709"/>
                    </a:ext>
                  </a:extLst>
                </a:gridCol>
                <a:gridCol w="1110651">
                  <a:extLst>
                    <a:ext uri="{9D8B030D-6E8A-4147-A177-3AD203B41FA5}">
                      <a16:colId xmlns:a16="http://schemas.microsoft.com/office/drawing/2014/main" val="3809106101"/>
                    </a:ext>
                  </a:extLst>
                </a:gridCol>
                <a:gridCol w="1745309">
                  <a:extLst>
                    <a:ext uri="{9D8B030D-6E8A-4147-A177-3AD203B41FA5}">
                      <a16:colId xmlns:a16="http://schemas.microsoft.com/office/drawing/2014/main" val="1198485528"/>
                    </a:ext>
                  </a:extLst>
                </a:gridCol>
              </a:tblGrid>
              <a:tr h="423582">
                <a:tc>
                  <a:txBody>
                    <a:bodyPr/>
                    <a:lstStyle/>
                    <a:p>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Assets (in $ millions)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Common-Size Assets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Common-Base Year Assets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Combined Common-Size and Base Year Assets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8495401"/>
                  </a:ext>
                </a:extLst>
              </a:tr>
              <a:tr h="18153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dirty="0"/>
                        <a:t>2020</a:t>
                      </a:r>
                      <a:endParaRPr lang="en-US" sz="12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dirty="0"/>
                        <a:t>    2021</a:t>
                      </a:r>
                      <a:endParaRPr lang="en-US" sz="12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dirty="0"/>
                        <a:t>2020</a:t>
                      </a:r>
                      <a:endParaRPr lang="en-US" sz="12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dirty="0"/>
                        <a:t>  2021</a:t>
                      </a:r>
                      <a:endParaRPr lang="en-US" sz="12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dirty="0"/>
                        <a:t>               2021</a:t>
                      </a:r>
                      <a:endParaRPr lang="en-US" sz="12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dirty="0"/>
                        <a:t>               2021</a:t>
                      </a:r>
                      <a:endParaRPr lang="en-US" sz="12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8520154"/>
                  </a:ext>
                </a:extLst>
              </a:tr>
              <a:tr h="181535">
                <a:tc>
                  <a:txBody>
                    <a:bodyPr/>
                    <a:lstStyle/>
                    <a:p>
                      <a:r>
                        <a:rPr lang="en-US" sz="1200" dirty="0"/>
                        <a:t>Current assets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2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2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1789038"/>
                  </a:ext>
                </a:extLst>
              </a:tr>
              <a:tr h="181535">
                <a:tc>
                  <a:txBody>
                    <a:bodyPr/>
                    <a:lstStyle/>
                    <a:p>
                      <a:pPr marL="0" indent="177800"/>
                      <a:r>
                        <a:rPr lang="en-IN" sz="1200" dirty="0"/>
                        <a:t>Cash</a:t>
                      </a:r>
                      <a:endParaRPr lang="en-US" sz="12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dirty="0">
                          <a:solidFill>
                            <a:srgbClr val="006462"/>
                          </a:solidFill>
                        </a:rPr>
                        <a:t>$  84</a:t>
                      </a:r>
                      <a:endParaRPr lang="en-US" sz="1200" dirty="0">
                        <a:solidFill>
                          <a:srgbClr val="00646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dirty="0">
                          <a:solidFill>
                            <a:srgbClr val="006462"/>
                          </a:solidFill>
                        </a:rPr>
                        <a:t>$   146</a:t>
                      </a:r>
                      <a:endParaRPr lang="en-US" sz="1200" dirty="0">
                        <a:solidFill>
                          <a:srgbClr val="00646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dirty="0">
                          <a:solidFill>
                            <a:srgbClr val="006462"/>
                          </a:solidFill>
                        </a:rPr>
                        <a:t>      2.5%</a:t>
                      </a:r>
                      <a:endParaRPr lang="en-US" sz="1200" dirty="0">
                        <a:solidFill>
                          <a:srgbClr val="00646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dirty="0">
                          <a:solidFill>
                            <a:srgbClr val="006462"/>
                          </a:solidFill>
                        </a:rPr>
                        <a:t>    4.0%</a:t>
                      </a:r>
                      <a:endParaRPr lang="en-US" sz="1200" dirty="0">
                        <a:solidFill>
                          <a:srgbClr val="00646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dirty="0"/>
                        <a:t>1.74=$146/84</a:t>
                      </a: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dirty="0"/>
                        <a:t>1.61=4.0%/2.5%</a:t>
                      </a:r>
                      <a:endParaRPr lang="en-US" sz="12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3750194"/>
                  </a:ext>
                </a:extLst>
              </a:tr>
              <a:tr h="181535">
                <a:tc>
                  <a:txBody>
                    <a:bodyPr/>
                    <a:lstStyle/>
                    <a:p>
                      <a:pPr marL="0" indent="177800"/>
                      <a:r>
                        <a:rPr lang="en-US" sz="1200" dirty="0"/>
                        <a:t>Accounts receivable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dirty="0">
                          <a:solidFill>
                            <a:srgbClr val="006462"/>
                          </a:solidFill>
                        </a:rPr>
                        <a:t>165</a:t>
                      </a:r>
                      <a:endParaRPr lang="en-US" sz="1200" dirty="0">
                        <a:solidFill>
                          <a:srgbClr val="00646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dirty="0">
                          <a:solidFill>
                            <a:srgbClr val="006462"/>
                          </a:solidFill>
                        </a:rPr>
                        <a:t>188</a:t>
                      </a:r>
                      <a:endParaRPr lang="en-US" sz="1200" dirty="0">
                        <a:solidFill>
                          <a:srgbClr val="00646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r>
                        <a:rPr lang="en-IN" sz="1200" dirty="0">
                          <a:solidFill>
                            <a:srgbClr val="006462"/>
                          </a:solidFill>
                        </a:rPr>
                        <a:t>   4.9</a:t>
                      </a:r>
                      <a:endParaRPr lang="en-US" sz="1200" dirty="0">
                        <a:solidFill>
                          <a:srgbClr val="00646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dirty="0">
                          <a:solidFill>
                            <a:srgbClr val="006462"/>
                          </a:solidFill>
                        </a:rPr>
                        <a:t>5.2</a:t>
                      </a:r>
                      <a:endParaRPr lang="en-US" sz="1200" dirty="0">
                        <a:solidFill>
                          <a:srgbClr val="00646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dirty="0"/>
                        <a:t>1.14=188/165</a:t>
                      </a: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dirty="0"/>
                        <a:t>1.06=5.2%/4.9%</a:t>
                      </a:r>
                      <a:endParaRPr lang="en-US" sz="12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1441530"/>
                  </a:ext>
                </a:extLst>
              </a:tr>
              <a:tr h="181535">
                <a:tc>
                  <a:txBody>
                    <a:bodyPr/>
                    <a:lstStyle/>
                    <a:p>
                      <a:pPr marL="0" indent="177800"/>
                      <a:r>
                        <a:rPr lang="en-US" sz="1200" dirty="0"/>
                        <a:t>Inventory</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u="sng" baseline="0" dirty="0">
                          <a:solidFill>
                            <a:srgbClr val="006462"/>
                          </a:solidFill>
                          <a:uFill>
                            <a:solidFill>
                              <a:schemeClr val="tx1"/>
                            </a:solidFill>
                          </a:uFill>
                        </a:rPr>
                        <a:t>    393</a:t>
                      </a:r>
                      <a:endParaRPr lang="en-US" sz="1200" u="sng" baseline="0" dirty="0">
                        <a:solidFill>
                          <a:srgbClr val="006462"/>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u="sng" baseline="0" dirty="0">
                          <a:solidFill>
                            <a:srgbClr val="006462"/>
                          </a:solidFill>
                          <a:uFill>
                            <a:solidFill>
                              <a:schemeClr val="tx1"/>
                            </a:solidFill>
                          </a:uFill>
                        </a:rPr>
                        <a:t>     422</a:t>
                      </a:r>
                      <a:endParaRPr lang="en-US" sz="1200" u="sng" baseline="0" dirty="0">
                        <a:solidFill>
                          <a:srgbClr val="006462"/>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u="sng" baseline="0" dirty="0">
                          <a:solidFill>
                            <a:srgbClr val="006462"/>
                          </a:solidFill>
                          <a:uFill>
                            <a:solidFill>
                              <a:schemeClr val="tx1"/>
                            </a:solidFill>
                          </a:uFill>
                        </a:rPr>
                        <a:t>  11.7</a:t>
                      </a:r>
                      <a:endParaRPr lang="en-US" sz="1200" u="sng" baseline="0" dirty="0">
                        <a:solidFill>
                          <a:srgbClr val="006462"/>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u="sng" baseline="0" dirty="0">
                          <a:solidFill>
                            <a:srgbClr val="006462"/>
                          </a:solidFill>
                          <a:uFill>
                            <a:solidFill>
                              <a:schemeClr val="tx1"/>
                            </a:solidFill>
                          </a:uFill>
                        </a:rPr>
                        <a:t>11.6</a:t>
                      </a:r>
                      <a:endParaRPr lang="en-US" sz="1200" u="sng" baseline="0" dirty="0">
                        <a:solidFill>
                          <a:srgbClr val="006462"/>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u="sng" dirty="0" err="1"/>
                        <a:t>xxxx</a:t>
                      </a:r>
                      <a:endParaRPr lang="en-US" sz="1200" u="sn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u="sng" dirty="0" err="1"/>
                        <a:t>xxxx</a:t>
                      </a:r>
                      <a:endParaRPr lang="en-US" sz="1200" u="sng"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7344768"/>
                  </a:ext>
                </a:extLst>
              </a:tr>
              <a:tr h="181535">
                <a:tc>
                  <a:txBody>
                    <a:bodyPr/>
                    <a:lstStyle/>
                    <a:p>
                      <a:pPr marL="0" indent="273050"/>
                      <a:r>
                        <a:rPr lang="en-US" sz="1200" dirty="0"/>
                        <a:t>Total current assets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u="sng" baseline="0" dirty="0">
                          <a:solidFill>
                            <a:srgbClr val="006462"/>
                          </a:solidFill>
                          <a:uFill>
                            <a:solidFill>
                              <a:schemeClr val="tx1"/>
                            </a:solidFill>
                          </a:uFill>
                        </a:rPr>
                        <a:t>$  642</a:t>
                      </a:r>
                      <a:endParaRPr lang="en-US" sz="1200" u="sng" baseline="0" dirty="0">
                        <a:solidFill>
                          <a:srgbClr val="006462"/>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u="sng" baseline="0" dirty="0">
                          <a:solidFill>
                            <a:srgbClr val="006462"/>
                          </a:solidFill>
                          <a:uFill>
                            <a:solidFill>
                              <a:schemeClr val="tx1"/>
                            </a:solidFill>
                          </a:uFill>
                        </a:rPr>
                        <a:t>$   756</a:t>
                      </a:r>
                      <a:endParaRPr lang="en-US" sz="1200" u="sng" baseline="0" dirty="0">
                        <a:solidFill>
                          <a:srgbClr val="006462"/>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u="sng" baseline="0" dirty="0">
                          <a:solidFill>
                            <a:srgbClr val="006462"/>
                          </a:solidFill>
                          <a:uFill>
                            <a:solidFill>
                              <a:schemeClr val="tx1"/>
                            </a:solidFill>
                          </a:uFill>
                        </a:rPr>
                        <a:t>   19.0</a:t>
                      </a:r>
                      <a:endParaRPr lang="en-US" sz="1200" u="sng" baseline="0" dirty="0">
                        <a:solidFill>
                          <a:srgbClr val="006462"/>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u="sng" baseline="0" dirty="0">
                          <a:solidFill>
                            <a:srgbClr val="006462"/>
                          </a:solidFill>
                          <a:uFill>
                            <a:solidFill>
                              <a:schemeClr val="tx1"/>
                            </a:solidFill>
                          </a:uFill>
                        </a:rPr>
                        <a:t>  20.8</a:t>
                      </a:r>
                      <a:endParaRPr lang="en-US" sz="1200" u="sng" baseline="0" dirty="0">
                        <a:solidFill>
                          <a:srgbClr val="006462"/>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u="sng" dirty="0" err="1"/>
                        <a:t>xxxx</a:t>
                      </a:r>
                      <a:endParaRPr lang="en-US" sz="1200" u="sn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u="sng" dirty="0" err="1"/>
                        <a:t>xxxx</a:t>
                      </a:r>
                      <a:endParaRPr lang="en-US" sz="1200" u="sng"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6632913"/>
                  </a:ext>
                </a:extLst>
              </a:tr>
              <a:tr h="181535">
                <a:tc>
                  <a:txBody>
                    <a:bodyPr/>
                    <a:lstStyle/>
                    <a:p>
                      <a:r>
                        <a:rPr lang="en-US" sz="1200" dirty="0"/>
                        <a:t>Fixed assets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200">
                        <a:solidFill>
                          <a:srgbClr val="00646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200" dirty="0">
                        <a:solidFill>
                          <a:srgbClr val="00646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rgbClr val="00646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rgbClr val="00646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2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40923922"/>
                  </a:ext>
                </a:extLst>
              </a:tr>
              <a:tr h="181535">
                <a:tc>
                  <a:txBody>
                    <a:bodyPr/>
                    <a:lstStyle/>
                    <a:p>
                      <a:pPr marL="0" indent="177800"/>
                      <a:r>
                        <a:rPr lang="en-US" sz="1200" dirty="0"/>
                        <a:t>Net plant and equipment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u="sng" baseline="0" dirty="0">
                          <a:solidFill>
                            <a:srgbClr val="006462"/>
                          </a:solidFill>
                          <a:uFill>
                            <a:solidFill>
                              <a:schemeClr val="tx1"/>
                            </a:solidFill>
                          </a:uFill>
                        </a:rPr>
                        <a:t>$2,731</a:t>
                      </a:r>
                      <a:endParaRPr lang="en-US" sz="1200" u="sng" baseline="0" dirty="0">
                        <a:solidFill>
                          <a:srgbClr val="006462"/>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u="sng" baseline="0" dirty="0">
                          <a:solidFill>
                            <a:srgbClr val="006462"/>
                          </a:solidFill>
                          <a:uFill>
                            <a:solidFill>
                              <a:schemeClr val="tx1"/>
                            </a:solidFill>
                          </a:uFill>
                        </a:rPr>
                        <a:t>$2,880</a:t>
                      </a:r>
                      <a:endParaRPr lang="en-US" sz="1200" u="sng" baseline="0" dirty="0">
                        <a:solidFill>
                          <a:srgbClr val="006462"/>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u="sng" baseline="0" dirty="0">
                          <a:solidFill>
                            <a:srgbClr val="006462"/>
                          </a:solidFill>
                          <a:uFill>
                            <a:solidFill>
                              <a:schemeClr val="tx1"/>
                            </a:solidFill>
                          </a:uFill>
                        </a:rPr>
                        <a:t>    81.0</a:t>
                      </a:r>
                      <a:endParaRPr lang="en-US" sz="1200" u="sng" baseline="0" dirty="0">
                        <a:solidFill>
                          <a:srgbClr val="006462"/>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u="sng" baseline="0" dirty="0">
                          <a:solidFill>
                            <a:srgbClr val="006462"/>
                          </a:solidFill>
                          <a:uFill>
                            <a:solidFill>
                              <a:schemeClr val="tx1"/>
                            </a:solidFill>
                          </a:uFill>
                        </a:rPr>
                        <a:t>  79.2</a:t>
                      </a:r>
                      <a:endParaRPr lang="en-US" sz="1200" u="sng" baseline="0" dirty="0">
                        <a:solidFill>
                          <a:srgbClr val="006462"/>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u="sng" dirty="0" err="1"/>
                        <a:t>xxxx</a:t>
                      </a:r>
                      <a:endParaRPr lang="en-US" sz="1200" u="sn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u="sng" dirty="0" err="1"/>
                        <a:t>xxxx</a:t>
                      </a:r>
                      <a:endParaRPr lang="en-US" sz="1200" u="sng"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22371194"/>
                  </a:ext>
                </a:extLst>
              </a:tr>
              <a:tr h="181535">
                <a:tc>
                  <a:txBody>
                    <a:bodyPr/>
                    <a:lstStyle/>
                    <a:p>
                      <a:r>
                        <a:rPr lang="en-US" sz="1200" dirty="0"/>
                        <a:t>Total assets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u="dbl" baseline="0" dirty="0">
                          <a:solidFill>
                            <a:srgbClr val="006462"/>
                          </a:solidFill>
                          <a:uFill>
                            <a:solidFill>
                              <a:schemeClr val="tx1"/>
                            </a:solidFill>
                          </a:uFill>
                        </a:rPr>
                        <a:t>$3,373</a:t>
                      </a:r>
                      <a:endParaRPr lang="en-US" sz="1200" u="dbl" baseline="0" dirty="0">
                        <a:solidFill>
                          <a:srgbClr val="006462"/>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u="dbl" baseline="0" dirty="0">
                          <a:solidFill>
                            <a:srgbClr val="006462"/>
                          </a:solidFill>
                          <a:uFill>
                            <a:solidFill>
                              <a:schemeClr val="tx1"/>
                            </a:solidFill>
                          </a:uFill>
                        </a:rPr>
                        <a:t>$3,636</a:t>
                      </a:r>
                      <a:endParaRPr lang="en-US" sz="1200" u="dbl" baseline="0" dirty="0">
                        <a:solidFill>
                          <a:srgbClr val="006462"/>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u="dbl" baseline="0" dirty="0">
                          <a:solidFill>
                            <a:srgbClr val="006462"/>
                          </a:solidFill>
                          <a:uFill>
                            <a:solidFill>
                              <a:schemeClr val="tx1"/>
                            </a:solidFill>
                          </a:uFill>
                        </a:rPr>
                        <a:t>100.0%</a:t>
                      </a:r>
                      <a:endParaRPr lang="en-US" sz="1200" u="dbl" baseline="0" dirty="0">
                        <a:solidFill>
                          <a:srgbClr val="006462"/>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u="dbl" baseline="0" dirty="0">
                          <a:solidFill>
                            <a:srgbClr val="006462"/>
                          </a:solidFill>
                          <a:uFill>
                            <a:solidFill>
                              <a:schemeClr val="tx1"/>
                            </a:solidFill>
                          </a:uFill>
                        </a:rPr>
                        <a:t>100.0%</a:t>
                      </a:r>
                      <a:endParaRPr lang="en-US" sz="1200" u="dbl" baseline="0" dirty="0">
                        <a:solidFill>
                          <a:srgbClr val="006462"/>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u="sng" dirty="0" err="1"/>
                        <a:t>xxxx</a:t>
                      </a:r>
                      <a:endParaRPr lang="en-US" sz="1200" u="dbl"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u="sng"/>
                        <a:t>xxxx</a:t>
                      </a:r>
                      <a:endParaRPr lang="en-US" sz="1200" u="dbl" baseline="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330712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a:extLst>
              <a:ext uri="{FF2B5EF4-FFF2-40B4-BE49-F238E27FC236}">
                <a16:creationId xmlns:a16="http://schemas.microsoft.com/office/drawing/2014/main" id="{10434CF7-6D81-416B-A1A6-F18747C47B95}"/>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altLang="en-US" cap="none" noProof="0" dirty="0">
                <a:solidFill>
                  <a:schemeClr val="accent1">
                    <a:lumMod val="75000"/>
                  </a:schemeClr>
                </a:solidFill>
              </a:rPr>
              <a:t>Prufrock corporation: </a:t>
            </a:r>
            <a:br>
              <a:rPr lang="en-US" altLang="en-US" cap="none" noProof="0" dirty="0">
                <a:solidFill>
                  <a:schemeClr val="accent1">
                    <a:lumMod val="75000"/>
                  </a:schemeClr>
                </a:solidFill>
              </a:rPr>
            </a:br>
            <a:r>
              <a:rPr lang="en-US" altLang="en-US" cap="none" noProof="0" dirty="0">
                <a:solidFill>
                  <a:schemeClr val="accent1">
                    <a:lumMod val="75000"/>
                  </a:schemeClr>
                </a:solidFill>
              </a:rPr>
              <a:t>summary of standardized balance sheets</a:t>
            </a:r>
          </a:p>
        </p:txBody>
      </p:sp>
      <p:sp>
        <p:nvSpPr>
          <p:cNvPr id="2" name="Content Placeholder 1">
            <a:extLst>
              <a:ext uri="{FF2B5EF4-FFF2-40B4-BE49-F238E27FC236}">
                <a16:creationId xmlns:a16="http://schemas.microsoft.com/office/drawing/2014/main" id="{C31C4249-6B89-4305-B442-6F06A6A6D3CE}"/>
              </a:ext>
            </a:extLst>
          </p:cNvPr>
          <p:cNvSpPr>
            <a:spLocks noGrp="1"/>
          </p:cNvSpPr>
          <p:nvPr>
            <p:ph idx="1"/>
          </p:nvPr>
        </p:nvSpPr>
        <p:spPr>
          <a:xfrm>
            <a:off x="636764" y="1752969"/>
            <a:ext cx="8117416" cy="914031"/>
          </a:xfrm>
        </p:spPr>
        <p:txBody>
          <a:bodyPr/>
          <a:lstStyle/>
          <a:p>
            <a:pPr marL="0" indent="0" algn="ctr">
              <a:buNone/>
            </a:pPr>
            <a:r>
              <a:rPr lang="en-US" sz="1600" b="1" noProof="0" dirty="0"/>
              <a:t>PRUFROCK CORPORATION</a:t>
            </a:r>
            <a:br>
              <a:rPr lang="en-US" sz="1600" b="1" noProof="0" dirty="0"/>
            </a:br>
            <a:r>
              <a:rPr lang="en-US" sz="1600" b="1" noProof="0" dirty="0"/>
              <a:t>Summary of Standardized Balance Sheets</a:t>
            </a:r>
          </a:p>
          <a:p>
            <a:pPr marL="0" indent="0" algn="ctr">
              <a:buNone/>
            </a:pPr>
            <a:r>
              <a:rPr lang="en-US" sz="1600" b="1" noProof="0" dirty="0"/>
              <a:t>(Asset Side Only)</a:t>
            </a:r>
          </a:p>
        </p:txBody>
      </p:sp>
      <p:graphicFrame>
        <p:nvGraphicFramePr>
          <p:cNvPr id="6" name="Table 7">
            <a:extLst>
              <a:ext uri="{FF2B5EF4-FFF2-40B4-BE49-F238E27FC236}">
                <a16:creationId xmlns:a16="http://schemas.microsoft.com/office/drawing/2014/main" id="{E75DA84C-3A5D-42B2-853E-CA5B41E534BA}"/>
              </a:ext>
            </a:extLst>
          </p:cNvPr>
          <p:cNvGraphicFramePr>
            <a:graphicFrameLocks noGrp="1"/>
          </p:cNvGraphicFramePr>
          <p:nvPr/>
        </p:nvGraphicFramePr>
        <p:xfrm>
          <a:off x="873825" y="2822765"/>
          <a:ext cx="8117416" cy="2926080"/>
        </p:xfrm>
        <a:graphic>
          <a:graphicData uri="http://schemas.openxmlformats.org/drawingml/2006/table">
            <a:tbl>
              <a:tblPr firstRow="1" bandRow="1">
                <a:tableStyleId>{5C22544A-7EE6-4342-B048-85BDC9FD1C3A}</a:tableStyleId>
              </a:tblPr>
              <a:tblGrid>
                <a:gridCol w="1946217">
                  <a:extLst>
                    <a:ext uri="{9D8B030D-6E8A-4147-A177-3AD203B41FA5}">
                      <a16:colId xmlns:a16="http://schemas.microsoft.com/office/drawing/2014/main" val="766009827"/>
                    </a:ext>
                  </a:extLst>
                </a:gridCol>
                <a:gridCol w="935271">
                  <a:extLst>
                    <a:ext uri="{9D8B030D-6E8A-4147-A177-3AD203B41FA5}">
                      <a16:colId xmlns:a16="http://schemas.microsoft.com/office/drawing/2014/main" val="3678888920"/>
                    </a:ext>
                  </a:extLst>
                </a:gridCol>
                <a:gridCol w="740487">
                  <a:extLst>
                    <a:ext uri="{9D8B030D-6E8A-4147-A177-3AD203B41FA5}">
                      <a16:colId xmlns:a16="http://schemas.microsoft.com/office/drawing/2014/main" val="3183815159"/>
                    </a:ext>
                  </a:extLst>
                </a:gridCol>
                <a:gridCol w="990600">
                  <a:extLst>
                    <a:ext uri="{9D8B030D-6E8A-4147-A177-3AD203B41FA5}">
                      <a16:colId xmlns:a16="http://schemas.microsoft.com/office/drawing/2014/main" val="2840506654"/>
                    </a:ext>
                  </a:extLst>
                </a:gridCol>
                <a:gridCol w="648881">
                  <a:extLst>
                    <a:ext uri="{9D8B030D-6E8A-4147-A177-3AD203B41FA5}">
                      <a16:colId xmlns:a16="http://schemas.microsoft.com/office/drawing/2014/main" val="1516681709"/>
                    </a:ext>
                  </a:extLst>
                </a:gridCol>
                <a:gridCol w="1110651">
                  <a:extLst>
                    <a:ext uri="{9D8B030D-6E8A-4147-A177-3AD203B41FA5}">
                      <a16:colId xmlns:a16="http://schemas.microsoft.com/office/drawing/2014/main" val="3809106101"/>
                    </a:ext>
                  </a:extLst>
                </a:gridCol>
                <a:gridCol w="1745309">
                  <a:extLst>
                    <a:ext uri="{9D8B030D-6E8A-4147-A177-3AD203B41FA5}">
                      <a16:colId xmlns:a16="http://schemas.microsoft.com/office/drawing/2014/main" val="1198485528"/>
                    </a:ext>
                  </a:extLst>
                </a:gridCol>
              </a:tblGrid>
              <a:tr h="423582">
                <a:tc>
                  <a:txBody>
                    <a:bodyPr/>
                    <a:lstStyle/>
                    <a:p>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Assets (in $ millions)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Common-Size Assets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Common-Base Year Assets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Combined Common-Size and Base Year Assets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8495401"/>
                  </a:ext>
                </a:extLst>
              </a:tr>
              <a:tr h="18153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dirty="0"/>
                        <a:t>2020</a:t>
                      </a:r>
                      <a:endParaRPr lang="en-US" sz="12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dirty="0"/>
                        <a:t>    2021</a:t>
                      </a:r>
                      <a:endParaRPr lang="en-US" sz="12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dirty="0"/>
                        <a:t>2020</a:t>
                      </a:r>
                      <a:endParaRPr lang="en-US" sz="12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dirty="0"/>
                        <a:t>  2021</a:t>
                      </a:r>
                      <a:endParaRPr lang="en-US" sz="12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dirty="0"/>
                        <a:t>               2021</a:t>
                      </a:r>
                      <a:endParaRPr lang="en-US" sz="12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dirty="0"/>
                        <a:t>               2021</a:t>
                      </a:r>
                      <a:endParaRPr lang="en-US" sz="12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8520154"/>
                  </a:ext>
                </a:extLst>
              </a:tr>
              <a:tr h="181535">
                <a:tc>
                  <a:txBody>
                    <a:bodyPr/>
                    <a:lstStyle/>
                    <a:p>
                      <a:r>
                        <a:rPr lang="en-US" sz="1200" dirty="0"/>
                        <a:t>Current assets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2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2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1789038"/>
                  </a:ext>
                </a:extLst>
              </a:tr>
              <a:tr h="181535">
                <a:tc>
                  <a:txBody>
                    <a:bodyPr/>
                    <a:lstStyle/>
                    <a:p>
                      <a:pPr marL="0" indent="177800"/>
                      <a:r>
                        <a:rPr lang="en-IN" sz="1200" dirty="0"/>
                        <a:t>Cash</a:t>
                      </a:r>
                      <a:endParaRPr lang="en-US" sz="12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dirty="0">
                          <a:solidFill>
                            <a:srgbClr val="006462"/>
                          </a:solidFill>
                        </a:rPr>
                        <a:t>$  84</a:t>
                      </a:r>
                      <a:endParaRPr lang="en-US" sz="1200" dirty="0">
                        <a:solidFill>
                          <a:srgbClr val="00646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dirty="0">
                          <a:solidFill>
                            <a:srgbClr val="006462"/>
                          </a:solidFill>
                        </a:rPr>
                        <a:t>$   146</a:t>
                      </a:r>
                      <a:endParaRPr lang="en-US" sz="1200" dirty="0">
                        <a:solidFill>
                          <a:srgbClr val="00646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dirty="0">
                          <a:solidFill>
                            <a:srgbClr val="006462"/>
                          </a:solidFill>
                        </a:rPr>
                        <a:t>      2.5%</a:t>
                      </a:r>
                      <a:endParaRPr lang="en-US" sz="1200" dirty="0">
                        <a:solidFill>
                          <a:srgbClr val="00646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dirty="0">
                          <a:solidFill>
                            <a:srgbClr val="006462"/>
                          </a:solidFill>
                        </a:rPr>
                        <a:t>    4.0%</a:t>
                      </a:r>
                      <a:endParaRPr lang="en-US" sz="1200" dirty="0">
                        <a:solidFill>
                          <a:srgbClr val="00646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dirty="0"/>
                        <a:t>1.74=$146/84</a:t>
                      </a: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dirty="0"/>
                        <a:t>1.61=4.0%/2.5%</a:t>
                      </a:r>
                      <a:endParaRPr lang="en-US" sz="12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3750194"/>
                  </a:ext>
                </a:extLst>
              </a:tr>
              <a:tr h="181535">
                <a:tc>
                  <a:txBody>
                    <a:bodyPr/>
                    <a:lstStyle/>
                    <a:p>
                      <a:pPr marL="0" indent="177800"/>
                      <a:r>
                        <a:rPr lang="en-US" sz="1200" dirty="0"/>
                        <a:t>Accounts receivable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dirty="0">
                          <a:solidFill>
                            <a:srgbClr val="006462"/>
                          </a:solidFill>
                        </a:rPr>
                        <a:t>165</a:t>
                      </a:r>
                      <a:endParaRPr lang="en-US" sz="1200" dirty="0">
                        <a:solidFill>
                          <a:srgbClr val="00646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dirty="0">
                          <a:solidFill>
                            <a:srgbClr val="006462"/>
                          </a:solidFill>
                        </a:rPr>
                        <a:t>188</a:t>
                      </a:r>
                      <a:endParaRPr lang="en-US" sz="1200" dirty="0">
                        <a:solidFill>
                          <a:srgbClr val="00646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r>
                        <a:rPr lang="en-IN" sz="1200" dirty="0">
                          <a:solidFill>
                            <a:srgbClr val="006462"/>
                          </a:solidFill>
                        </a:rPr>
                        <a:t>   4.9</a:t>
                      </a:r>
                      <a:endParaRPr lang="en-US" sz="1200" dirty="0">
                        <a:solidFill>
                          <a:srgbClr val="00646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dirty="0">
                          <a:solidFill>
                            <a:srgbClr val="006462"/>
                          </a:solidFill>
                        </a:rPr>
                        <a:t>5.2</a:t>
                      </a:r>
                      <a:endParaRPr lang="en-US" sz="1200" dirty="0">
                        <a:solidFill>
                          <a:srgbClr val="00646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dirty="0"/>
                        <a:t>1.14=188/165</a:t>
                      </a: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dirty="0"/>
                        <a:t>1.06=5.2%/4.9%</a:t>
                      </a:r>
                      <a:endParaRPr lang="en-US" sz="12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1441530"/>
                  </a:ext>
                </a:extLst>
              </a:tr>
              <a:tr h="181535">
                <a:tc>
                  <a:txBody>
                    <a:bodyPr/>
                    <a:lstStyle/>
                    <a:p>
                      <a:pPr marL="0" indent="177800"/>
                      <a:r>
                        <a:rPr lang="en-US" sz="1200" dirty="0"/>
                        <a:t>Inventory</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u="sng" baseline="0" dirty="0">
                          <a:solidFill>
                            <a:srgbClr val="006462"/>
                          </a:solidFill>
                          <a:uFill>
                            <a:solidFill>
                              <a:schemeClr val="tx1"/>
                            </a:solidFill>
                          </a:uFill>
                        </a:rPr>
                        <a:t>    393</a:t>
                      </a:r>
                      <a:endParaRPr lang="en-US" sz="1200" u="sng" baseline="0" dirty="0">
                        <a:solidFill>
                          <a:srgbClr val="006462"/>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u="sng" baseline="0" dirty="0">
                          <a:solidFill>
                            <a:srgbClr val="006462"/>
                          </a:solidFill>
                          <a:uFill>
                            <a:solidFill>
                              <a:schemeClr val="tx1"/>
                            </a:solidFill>
                          </a:uFill>
                        </a:rPr>
                        <a:t>     422</a:t>
                      </a:r>
                      <a:endParaRPr lang="en-US" sz="1200" u="sng" baseline="0" dirty="0">
                        <a:solidFill>
                          <a:srgbClr val="006462"/>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u="sng" baseline="0" dirty="0">
                          <a:solidFill>
                            <a:srgbClr val="006462"/>
                          </a:solidFill>
                          <a:uFill>
                            <a:solidFill>
                              <a:schemeClr val="tx1"/>
                            </a:solidFill>
                          </a:uFill>
                        </a:rPr>
                        <a:t>  11.7</a:t>
                      </a:r>
                      <a:endParaRPr lang="en-US" sz="1200" u="sng" baseline="0" dirty="0">
                        <a:solidFill>
                          <a:srgbClr val="006462"/>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u="sng" baseline="0" dirty="0">
                          <a:solidFill>
                            <a:srgbClr val="006462"/>
                          </a:solidFill>
                          <a:uFill>
                            <a:solidFill>
                              <a:schemeClr val="tx1"/>
                            </a:solidFill>
                          </a:uFill>
                        </a:rPr>
                        <a:t>11.6</a:t>
                      </a:r>
                      <a:endParaRPr lang="en-US" sz="1200" u="sng" baseline="0" dirty="0">
                        <a:solidFill>
                          <a:srgbClr val="006462"/>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u="sng" dirty="0"/>
                        <a:t>1.07</a:t>
                      </a:r>
                      <a:endParaRPr lang="en-US" sz="1200" u="sn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u="sng" dirty="0"/>
                        <a:t>1.00</a:t>
                      </a:r>
                      <a:endParaRPr lang="en-US" sz="1200" u="sng"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7344768"/>
                  </a:ext>
                </a:extLst>
              </a:tr>
              <a:tr h="181535">
                <a:tc>
                  <a:txBody>
                    <a:bodyPr/>
                    <a:lstStyle/>
                    <a:p>
                      <a:pPr marL="0" indent="273050"/>
                      <a:r>
                        <a:rPr lang="en-US" sz="1200" dirty="0"/>
                        <a:t>Total current assets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u="sng" baseline="0" dirty="0">
                          <a:solidFill>
                            <a:srgbClr val="006462"/>
                          </a:solidFill>
                          <a:uFill>
                            <a:solidFill>
                              <a:schemeClr val="tx1"/>
                            </a:solidFill>
                          </a:uFill>
                        </a:rPr>
                        <a:t>$  642</a:t>
                      </a:r>
                      <a:endParaRPr lang="en-US" sz="1200" u="sng" baseline="0" dirty="0">
                        <a:solidFill>
                          <a:srgbClr val="006462"/>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u="sng" baseline="0" dirty="0">
                          <a:solidFill>
                            <a:srgbClr val="006462"/>
                          </a:solidFill>
                          <a:uFill>
                            <a:solidFill>
                              <a:schemeClr val="tx1"/>
                            </a:solidFill>
                          </a:uFill>
                        </a:rPr>
                        <a:t>$   756</a:t>
                      </a:r>
                      <a:endParaRPr lang="en-US" sz="1200" u="sng" baseline="0" dirty="0">
                        <a:solidFill>
                          <a:srgbClr val="006462"/>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u="sng" baseline="0" dirty="0">
                          <a:solidFill>
                            <a:srgbClr val="006462"/>
                          </a:solidFill>
                          <a:uFill>
                            <a:solidFill>
                              <a:schemeClr val="tx1"/>
                            </a:solidFill>
                          </a:uFill>
                        </a:rPr>
                        <a:t>   19.0</a:t>
                      </a:r>
                      <a:endParaRPr lang="en-US" sz="1200" u="sng" baseline="0" dirty="0">
                        <a:solidFill>
                          <a:srgbClr val="006462"/>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u="sng" baseline="0" dirty="0">
                          <a:solidFill>
                            <a:srgbClr val="006462"/>
                          </a:solidFill>
                          <a:uFill>
                            <a:solidFill>
                              <a:schemeClr val="tx1"/>
                            </a:solidFill>
                          </a:uFill>
                        </a:rPr>
                        <a:t>  20.8</a:t>
                      </a:r>
                      <a:endParaRPr lang="en-US" sz="1200" u="sng" baseline="0" dirty="0">
                        <a:solidFill>
                          <a:srgbClr val="006462"/>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u="sng" dirty="0"/>
                        <a:t>1.18</a:t>
                      </a:r>
                      <a:endParaRPr lang="en-US" sz="1200" u="sn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u="sng" dirty="0"/>
                        <a:t>1.09</a:t>
                      </a:r>
                      <a:endParaRPr lang="en-US" sz="1200" u="sng"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6632913"/>
                  </a:ext>
                </a:extLst>
              </a:tr>
              <a:tr h="181535">
                <a:tc>
                  <a:txBody>
                    <a:bodyPr/>
                    <a:lstStyle/>
                    <a:p>
                      <a:r>
                        <a:rPr lang="en-US" sz="1200" dirty="0"/>
                        <a:t>Fixed assets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200">
                        <a:solidFill>
                          <a:srgbClr val="00646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200" dirty="0">
                        <a:solidFill>
                          <a:srgbClr val="00646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rgbClr val="00646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rgbClr val="00646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2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40923922"/>
                  </a:ext>
                </a:extLst>
              </a:tr>
              <a:tr h="181535">
                <a:tc>
                  <a:txBody>
                    <a:bodyPr/>
                    <a:lstStyle/>
                    <a:p>
                      <a:pPr marL="0" indent="177800"/>
                      <a:r>
                        <a:rPr lang="en-US" sz="1200" dirty="0"/>
                        <a:t>Net plant and equipment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u="sng" baseline="0" dirty="0">
                          <a:solidFill>
                            <a:srgbClr val="006462"/>
                          </a:solidFill>
                          <a:uFill>
                            <a:solidFill>
                              <a:schemeClr val="tx1"/>
                            </a:solidFill>
                          </a:uFill>
                        </a:rPr>
                        <a:t>$2,731</a:t>
                      </a:r>
                      <a:endParaRPr lang="en-US" sz="1200" u="sng" baseline="0" dirty="0">
                        <a:solidFill>
                          <a:srgbClr val="006462"/>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u="sng" baseline="0" dirty="0">
                          <a:solidFill>
                            <a:srgbClr val="006462"/>
                          </a:solidFill>
                          <a:uFill>
                            <a:solidFill>
                              <a:schemeClr val="tx1"/>
                            </a:solidFill>
                          </a:uFill>
                        </a:rPr>
                        <a:t>$2,880</a:t>
                      </a:r>
                      <a:endParaRPr lang="en-US" sz="1200" u="sng" baseline="0" dirty="0">
                        <a:solidFill>
                          <a:srgbClr val="006462"/>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u="sng" baseline="0" dirty="0">
                          <a:solidFill>
                            <a:srgbClr val="006462"/>
                          </a:solidFill>
                          <a:uFill>
                            <a:solidFill>
                              <a:schemeClr val="tx1"/>
                            </a:solidFill>
                          </a:uFill>
                        </a:rPr>
                        <a:t>    81.0</a:t>
                      </a:r>
                      <a:endParaRPr lang="en-US" sz="1200" u="sng" baseline="0" dirty="0">
                        <a:solidFill>
                          <a:srgbClr val="006462"/>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u="sng" baseline="0" dirty="0">
                          <a:solidFill>
                            <a:srgbClr val="006462"/>
                          </a:solidFill>
                          <a:uFill>
                            <a:solidFill>
                              <a:schemeClr val="tx1"/>
                            </a:solidFill>
                          </a:uFill>
                        </a:rPr>
                        <a:t>  79.2</a:t>
                      </a:r>
                      <a:endParaRPr lang="en-US" sz="1200" u="sng" baseline="0" dirty="0">
                        <a:solidFill>
                          <a:srgbClr val="006462"/>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u="sng" dirty="0"/>
                        <a:t>1.05</a:t>
                      </a:r>
                      <a:endParaRPr lang="en-US" sz="1200" u="sn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u="sng" dirty="0"/>
                        <a:t> .98</a:t>
                      </a:r>
                      <a:endParaRPr lang="en-US" sz="1200" u="sng"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22371194"/>
                  </a:ext>
                </a:extLst>
              </a:tr>
              <a:tr h="181535">
                <a:tc>
                  <a:txBody>
                    <a:bodyPr/>
                    <a:lstStyle/>
                    <a:p>
                      <a:r>
                        <a:rPr lang="en-US" sz="1200" dirty="0"/>
                        <a:t>Total assets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u="dbl" baseline="0" dirty="0">
                          <a:solidFill>
                            <a:srgbClr val="006462"/>
                          </a:solidFill>
                          <a:uFill>
                            <a:solidFill>
                              <a:schemeClr val="tx1"/>
                            </a:solidFill>
                          </a:uFill>
                        </a:rPr>
                        <a:t>$3,373</a:t>
                      </a:r>
                      <a:endParaRPr lang="en-US" sz="1200" u="dbl" baseline="0" dirty="0">
                        <a:solidFill>
                          <a:srgbClr val="006462"/>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u="dbl" baseline="0" dirty="0">
                          <a:solidFill>
                            <a:srgbClr val="006462"/>
                          </a:solidFill>
                          <a:uFill>
                            <a:solidFill>
                              <a:schemeClr val="tx1"/>
                            </a:solidFill>
                          </a:uFill>
                        </a:rPr>
                        <a:t>$3,636</a:t>
                      </a:r>
                      <a:endParaRPr lang="en-US" sz="1200" u="dbl" baseline="0" dirty="0">
                        <a:solidFill>
                          <a:srgbClr val="006462"/>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u="dbl" baseline="0" dirty="0">
                          <a:solidFill>
                            <a:srgbClr val="006462"/>
                          </a:solidFill>
                          <a:uFill>
                            <a:solidFill>
                              <a:schemeClr val="tx1"/>
                            </a:solidFill>
                          </a:uFill>
                        </a:rPr>
                        <a:t>100.0%</a:t>
                      </a:r>
                      <a:endParaRPr lang="en-US" sz="1200" u="dbl" baseline="0" dirty="0">
                        <a:solidFill>
                          <a:srgbClr val="006462"/>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u="dbl" baseline="0" dirty="0">
                          <a:solidFill>
                            <a:srgbClr val="006462"/>
                          </a:solidFill>
                          <a:uFill>
                            <a:solidFill>
                              <a:schemeClr val="tx1"/>
                            </a:solidFill>
                          </a:uFill>
                        </a:rPr>
                        <a:t>100.0%</a:t>
                      </a:r>
                      <a:endParaRPr lang="en-US" sz="1200" u="dbl" baseline="0" dirty="0">
                        <a:solidFill>
                          <a:srgbClr val="006462"/>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u="dbl" baseline="0" dirty="0"/>
                        <a:t>1.08</a:t>
                      </a:r>
                      <a:endParaRPr lang="en-US" sz="1200" u="dbl"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200" u="dbl" baseline="0" dirty="0"/>
                        <a:t>1.00</a:t>
                      </a:r>
                      <a:endParaRPr lang="en-US" sz="1200" u="dbl" baseline="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3307122"/>
                  </a:ext>
                </a:extLst>
              </a:tr>
            </a:tbl>
          </a:graphicData>
        </a:graphic>
      </p:graphicFrame>
    </p:spTree>
    <p:extLst>
      <p:ext uri="{BB962C8B-B14F-4D97-AF65-F5344CB8AC3E}">
        <p14:creationId xmlns:p14="http://schemas.microsoft.com/office/powerpoint/2010/main" val="349433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2">
            <a:extLst>
              <a:ext uri="{FF2B5EF4-FFF2-40B4-BE49-F238E27FC236}">
                <a16:creationId xmlns:a16="http://schemas.microsoft.com/office/drawing/2014/main" id="{13415A39-325B-4358-9E24-9732572E558B}"/>
              </a:ext>
            </a:extLst>
          </p:cNvPr>
          <p:cNvSpPr>
            <a:spLocks noGrp="1" noChangeArrowheads="1"/>
          </p:cNvSpPr>
          <p:nvPr>
            <p:ph type="title"/>
          </p:nvPr>
        </p:nvSpPr>
        <p:spPr/>
        <p:txBody>
          <a:bodyPr>
            <a:noAutofit/>
          </a:bodyPr>
          <a:lstStyle/>
          <a:p>
            <a:pPr eaLnBrk="1" fontAlgn="auto" hangingPunct="1">
              <a:spcAft>
                <a:spcPts val="0"/>
              </a:spcAft>
              <a:defRPr/>
            </a:pPr>
            <a:r>
              <a:rPr lang="en-US" altLang="en-US" cap="none" noProof="0" dirty="0">
                <a:solidFill>
                  <a:schemeClr val="accent1">
                    <a:lumMod val="75000"/>
                  </a:schemeClr>
                </a:solidFill>
              </a:rPr>
              <a:t>Ratio analysis</a:t>
            </a:r>
          </a:p>
        </p:txBody>
      </p:sp>
      <p:sp>
        <p:nvSpPr>
          <p:cNvPr id="3" name="Content Placeholder 2">
            <a:extLst>
              <a:ext uri="{FF2B5EF4-FFF2-40B4-BE49-F238E27FC236}">
                <a16:creationId xmlns:a16="http://schemas.microsoft.com/office/drawing/2014/main" id="{B289450B-777C-44A5-BE38-06C079CB7F6E}"/>
              </a:ext>
            </a:extLst>
          </p:cNvPr>
          <p:cNvSpPr>
            <a:spLocks noGrp="1"/>
          </p:cNvSpPr>
          <p:nvPr>
            <p:ph idx="1"/>
          </p:nvPr>
        </p:nvSpPr>
        <p:spPr>
          <a:xfrm>
            <a:off x="636763" y="1752970"/>
            <a:ext cx="8354837" cy="1371230"/>
          </a:xfrm>
        </p:spPr>
        <p:txBody>
          <a:bodyPr/>
          <a:lstStyle/>
          <a:p>
            <a:pPr marL="0" indent="0" eaLnBrk="1" hangingPunct="1">
              <a:lnSpc>
                <a:spcPct val="90000"/>
              </a:lnSpc>
              <a:buNone/>
            </a:pPr>
            <a:r>
              <a:rPr lang="en-US" altLang="en-US" sz="2200" noProof="0" dirty="0">
                <a:solidFill>
                  <a:schemeClr val="tx2"/>
                </a:solidFill>
              </a:rPr>
              <a:t>Another way of avoiding the problems involved in comparing companies of different sizes is to calculate and compare financial ratios.</a:t>
            </a:r>
          </a:p>
          <a:p>
            <a:pPr marL="291600" lvl="1" indent="-291600" eaLnBrk="1" hangingPunct="1">
              <a:lnSpc>
                <a:spcPct val="90000"/>
              </a:lnSpc>
              <a:spcBef>
                <a:spcPts val="1000"/>
              </a:spcBef>
            </a:pPr>
            <a:r>
              <a:rPr lang="en-US" altLang="en-US" sz="2000" b="1" noProof="0" dirty="0">
                <a:solidFill>
                  <a:schemeClr val="tx2"/>
                </a:solidFill>
              </a:rPr>
              <a:t>Financial ratios </a:t>
            </a:r>
            <a:r>
              <a:rPr lang="en-US" altLang="en-US" sz="2000" noProof="0" dirty="0">
                <a:solidFill>
                  <a:schemeClr val="tx2"/>
                </a:solidFill>
              </a:rPr>
              <a:t>are relationships determined from a firm’s financial information and used for comparison purposes.</a:t>
            </a:r>
          </a:p>
        </p:txBody>
      </p:sp>
      <p:sp>
        <p:nvSpPr>
          <p:cNvPr id="5" name="Content Placeholder 4">
            <a:extLst>
              <a:ext uri="{FF2B5EF4-FFF2-40B4-BE49-F238E27FC236}">
                <a16:creationId xmlns:a16="http://schemas.microsoft.com/office/drawing/2014/main" id="{4377F406-E5BE-40C2-9F42-AB0D5FCB78B5}"/>
              </a:ext>
            </a:extLst>
          </p:cNvPr>
          <p:cNvSpPr>
            <a:spLocks noGrp="1"/>
          </p:cNvSpPr>
          <p:nvPr>
            <p:ph idx="12"/>
          </p:nvPr>
        </p:nvSpPr>
        <p:spPr>
          <a:xfrm>
            <a:off x="636763" y="3200400"/>
            <a:ext cx="8241865" cy="2438400"/>
          </a:xfrm>
        </p:spPr>
        <p:txBody>
          <a:bodyPr/>
          <a:lstStyle/>
          <a:p>
            <a:pPr marL="0" indent="0" eaLnBrk="1" hangingPunct="1">
              <a:lnSpc>
                <a:spcPct val="90000"/>
              </a:lnSpc>
              <a:buNone/>
            </a:pPr>
            <a:r>
              <a:rPr lang="en-US" altLang="en-US" sz="2200" noProof="0" dirty="0">
                <a:solidFill>
                  <a:schemeClr val="tx2"/>
                </a:solidFill>
              </a:rPr>
              <a:t>Financial ratios are traditionally grouped into the following categories:</a:t>
            </a:r>
          </a:p>
          <a:p>
            <a:pPr marL="291600" lvl="1" indent="-291600" eaLnBrk="1" hangingPunct="1">
              <a:lnSpc>
                <a:spcPct val="90000"/>
              </a:lnSpc>
              <a:spcBef>
                <a:spcPts val="1000"/>
              </a:spcBef>
            </a:pPr>
            <a:r>
              <a:rPr lang="en-US" altLang="en-US" sz="2000" noProof="0" dirty="0">
                <a:solidFill>
                  <a:schemeClr val="tx2"/>
                </a:solidFill>
              </a:rPr>
              <a:t>Short-term solvency, or liquidity, ratios.</a:t>
            </a:r>
          </a:p>
          <a:p>
            <a:pPr marL="291600" lvl="1" indent="-291600" eaLnBrk="1" hangingPunct="1">
              <a:lnSpc>
                <a:spcPct val="90000"/>
              </a:lnSpc>
              <a:spcBef>
                <a:spcPts val="1000"/>
              </a:spcBef>
            </a:pPr>
            <a:r>
              <a:rPr lang="en-US" altLang="en-US" sz="2000" noProof="0" dirty="0">
                <a:solidFill>
                  <a:schemeClr val="tx2"/>
                </a:solidFill>
              </a:rPr>
              <a:t>Long-term solvency, or financial leverage, ratios.</a:t>
            </a:r>
          </a:p>
          <a:p>
            <a:pPr marL="291600" lvl="1" indent="-291600" eaLnBrk="1" hangingPunct="1">
              <a:lnSpc>
                <a:spcPct val="90000"/>
              </a:lnSpc>
              <a:spcBef>
                <a:spcPts val="1000"/>
              </a:spcBef>
            </a:pPr>
            <a:r>
              <a:rPr lang="en-US" altLang="en-US" sz="2000" noProof="0" dirty="0">
                <a:solidFill>
                  <a:schemeClr val="tx2"/>
                </a:solidFill>
              </a:rPr>
              <a:t>Asset management, or turnover, ratios.</a:t>
            </a:r>
          </a:p>
          <a:p>
            <a:pPr marL="291600" lvl="1" indent="-291600" eaLnBrk="1" hangingPunct="1">
              <a:lnSpc>
                <a:spcPct val="90000"/>
              </a:lnSpc>
              <a:spcBef>
                <a:spcPts val="1000"/>
              </a:spcBef>
            </a:pPr>
            <a:r>
              <a:rPr lang="en-US" altLang="en-US" sz="2000" noProof="0" dirty="0">
                <a:solidFill>
                  <a:schemeClr val="tx2"/>
                </a:solidFill>
              </a:rPr>
              <a:t>Profitability ratios.</a:t>
            </a:r>
          </a:p>
          <a:p>
            <a:pPr marL="291600" lvl="1" indent="-291600" eaLnBrk="1" hangingPunct="1">
              <a:lnSpc>
                <a:spcPct val="90000"/>
              </a:lnSpc>
              <a:spcBef>
                <a:spcPts val="1000"/>
              </a:spcBef>
            </a:pPr>
            <a:r>
              <a:rPr lang="en-US" altLang="en-US" sz="2000" noProof="0" dirty="0">
                <a:solidFill>
                  <a:schemeClr val="tx2"/>
                </a:solidFill>
              </a:rPr>
              <a:t>Market value ratios.</a:t>
            </a:r>
            <a:endParaRPr lang="en-US" sz="2000" noProof="0" dirty="0"/>
          </a:p>
        </p:txBody>
      </p:sp>
      <p:sp>
        <p:nvSpPr>
          <p:cNvPr id="2" name="Content Placeholder 1">
            <a:extLst>
              <a:ext uri="{FF2B5EF4-FFF2-40B4-BE49-F238E27FC236}">
                <a16:creationId xmlns:a16="http://schemas.microsoft.com/office/drawing/2014/main" id="{138F137B-F1BD-4DC2-A11A-AD8D9F973489}"/>
              </a:ext>
            </a:extLst>
          </p:cNvPr>
          <p:cNvSpPr>
            <a:spLocks noGrp="1"/>
          </p:cNvSpPr>
          <p:nvPr>
            <p:ph idx="15"/>
          </p:nvPr>
        </p:nvSpPr>
        <p:spPr>
          <a:xfrm>
            <a:off x="636763" y="5701621"/>
            <a:ext cx="8232962" cy="741142"/>
          </a:xfrm>
        </p:spPr>
        <p:txBody>
          <a:bodyPr/>
          <a:lstStyle/>
          <a:p>
            <a:pPr marL="0" indent="0">
              <a:buNone/>
            </a:pPr>
            <a:r>
              <a:rPr lang="en-US" altLang="en-US" sz="2200" noProof="0" dirty="0">
                <a:solidFill>
                  <a:schemeClr val="tx2"/>
                </a:solidFill>
              </a:rPr>
              <a:t>Different people and different sources seldom compute ratios in the same way, leading to confusion.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B82AB62-BBF6-4235-9637-B0FB88EC31B8}"/>
              </a:ext>
            </a:extLst>
          </p:cNvPr>
          <p:cNvSpPr>
            <a:spLocks noGrp="1"/>
          </p:cNvSpPr>
          <p:nvPr>
            <p:ph type="title"/>
          </p:nvPr>
        </p:nvSpPr>
        <p:spPr/>
        <p:txBody>
          <a:bodyPr/>
          <a:lstStyle/>
          <a:p>
            <a:r>
              <a:rPr lang="en-US" altLang="en-US" cap="none" noProof="0" dirty="0">
                <a:solidFill>
                  <a:schemeClr val="accent1">
                    <a:lumMod val="75000"/>
                  </a:schemeClr>
                </a:solidFill>
              </a:rPr>
              <a:t>Short-term solvency, </a:t>
            </a:r>
            <a:br>
              <a:rPr lang="en-US" altLang="en-US" cap="none" noProof="0" dirty="0">
                <a:solidFill>
                  <a:schemeClr val="accent1">
                    <a:lumMod val="75000"/>
                  </a:schemeClr>
                </a:solidFill>
              </a:rPr>
            </a:br>
            <a:r>
              <a:rPr lang="en-US" altLang="en-US" cap="none" noProof="0" dirty="0">
                <a:solidFill>
                  <a:schemeClr val="accent1">
                    <a:lumMod val="75000"/>
                  </a:schemeClr>
                </a:solidFill>
              </a:rPr>
              <a:t>or liquidity, ratios</a:t>
            </a:r>
            <a:endParaRPr lang="en-US" cap="none" noProof="0" dirty="0"/>
          </a:p>
        </p:txBody>
      </p:sp>
      <p:sp>
        <p:nvSpPr>
          <p:cNvPr id="2" name="Content Placeholder 1">
            <a:extLst>
              <a:ext uri="{FF2B5EF4-FFF2-40B4-BE49-F238E27FC236}">
                <a16:creationId xmlns:a16="http://schemas.microsoft.com/office/drawing/2014/main" id="{1D34A0F3-D713-4F16-ACA4-08557ADC421E}"/>
              </a:ext>
            </a:extLst>
          </p:cNvPr>
          <p:cNvSpPr>
            <a:spLocks noGrp="1"/>
          </p:cNvSpPr>
          <p:nvPr>
            <p:ph idx="1"/>
          </p:nvPr>
        </p:nvSpPr>
        <p:spPr>
          <a:xfrm>
            <a:off x="636764" y="1752970"/>
            <a:ext cx="8117416" cy="477356"/>
          </a:xfrm>
        </p:spPr>
        <p:txBody>
          <a:bodyPr/>
          <a:lstStyle/>
          <a:p>
            <a:pPr marL="114706" indent="0">
              <a:buNone/>
            </a:pPr>
            <a:r>
              <a:rPr lang="en-US" noProof="0" dirty="0"/>
              <a:t>1. Short-term solvency, or liquidity, ratios</a:t>
            </a:r>
          </a:p>
        </p:txBody>
      </p:sp>
      <p:graphicFrame>
        <p:nvGraphicFramePr>
          <p:cNvPr id="11" name="Object 10">
            <a:extLst>
              <a:ext uri="{FF2B5EF4-FFF2-40B4-BE49-F238E27FC236}">
                <a16:creationId xmlns:a16="http://schemas.microsoft.com/office/drawing/2014/main" id="{79D1A61D-4760-475B-ABCB-717C6AEE0BC4}"/>
              </a:ext>
            </a:extLst>
          </p:cNvPr>
          <p:cNvGraphicFramePr>
            <a:graphicFrameLocks noChangeAspect="1"/>
          </p:cNvGraphicFramePr>
          <p:nvPr>
            <p:extLst>
              <p:ext uri="{D42A27DB-BD31-4B8C-83A1-F6EECF244321}">
                <p14:modId xmlns:p14="http://schemas.microsoft.com/office/powerpoint/2010/main" val="3522488482"/>
              </p:ext>
            </p:extLst>
          </p:nvPr>
        </p:nvGraphicFramePr>
        <p:xfrm>
          <a:off x="1279347" y="2438400"/>
          <a:ext cx="2855182" cy="543011"/>
        </p:xfrm>
        <a:graphic>
          <a:graphicData uri="http://schemas.openxmlformats.org/presentationml/2006/ole">
            <mc:AlternateContent xmlns:mc="http://schemas.openxmlformats.org/markup-compatibility/2006">
              <mc:Choice xmlns:v="urn:schemas-microsoft-com:vml" Requires="v">
                <p:oleObj name="Equation" r:id="rId3" imgW="2070000" imgH="393480" progId="Equation.DSMT4">
                  <p:embed/>
                </p:oleObj>
              </mc:Choice>
              <mc:Fallback>
                <p:oleObj name="Equation" r:id="rId3" imgW="2070000" imgH="393480" progId="Equation.DSMT4">
                  <p:embed/>
                  <p:pic>
                    <p:nvPicPr>
                      <p:cNvPr id="0" name=""/>
                      <p:cNvPicPr/>
                      <p:nvPr/>
                    </p:nvPicPr>
                    <p:blipFill>
                      <a:blip r:embed="rId4"/>
                      <a:stretch>
                        <a:fillRect/>
                      </a:stretch>
                    </p:blipFill>
                    <p:spPr>
                      <a:xfrm>
                        <a:off x="1279347" y="2438400"/>
                        <a:ext cx="2855182" cy="543011"/>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947CB583-692A-4FCE-BE0B-D87FAB74AC86}"/>
              </a:ext>
            </a:extLst>
          </p:cNvPr>
          <p:cNvGraphicFramePr>
            <a:graphicFrameLocks noChangeAspect="1"/>
          </p:cNvGraphicFramePr>
          <p:nvPr>
            <p:extLst>
              <p:ext uri="{D42A27DB-BD31-4B8C-83A1-F6EECF244321}">
                <p14:modId xmlns:p14="http://schemas.microsoft.com/office/powerpoint/2010/main" val="3106282153"/>
              </p:ext>
            </p:extLst>
          </p:nvPr>
        </p:nvGraphicFramePr>
        <p:xfrm>
          <a:off x="1279347" y="3285985"/>
          <a:ext cx="3313125" cy="524015"/>
        </p:xfrm>
        <a:graphic>
          <a:graphicData uri="http://schemas.openxmlformats.org/presentationml/2006/ole">
            <mc:AlternateContent xmlns:mc="http://schemas.openxmlformats.org/markup-compatibility/2006">
              <mc:Choice xmlns:v="urn:schemas-microsoft-com:vml" Requires="v">
                <p:oleObj name="Equation" r:id="rId5" imgW="2489040" imgH="393480" progId="Equation.DSMT4">
                  <p:embed/>
                </p:oleObj>
              </mc:Choice>
              <mc:Fallback>
                <p:oleObj name="Equation" r:id="rId5" imgW="2489040" imgH="393480" progId="Equation.DSMT4">
                  <p:embed/>
                  <p:pic>
                    <p:nvPicPr>
                      <p:cNvPr id="0" name=""/>
                      <p:cNvPicPr/>
                      <p:nvPr/>
                    </p:nvPicPr>
                    <p:blipFill>
                      <a:blip r:embed="rId6"/>
                      <a:stretch>
                        <a:fillRect/>
                      </a:stretch>
                    </p:blipFill>
                    <p:spPr>
                      <a:xfrm>
                        <a:off x="1279347" y="3285985"/>
                        <a:ext cx="3313125" cy="524015"/>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0612B690-B85F-49EE-A51F-84B9097382C3}"/>
              </a:ext>
            </a:extLst>
          </p:cNvPr>
          <p:cNvGraphicFramePr>
            <a:graphicFrameLocks noChangeAspect="1"/>
          </p:cNvGraphicFramePr>
          <p:nvPr>
            <p:extLst>
              <p:ext uri="{D42A27DB-BD31-4B8C-83A1-F6EECF244321}">
                <p14:modId xmlns:p14="http://schemas.microsoft.com/office/powerpoint/2010/main" val="1711036676"/>
              </p:ext>
            </p:extLst>
          </p:nvPr>
        </p:nvGraphicFramePr>
        <p:xfrm>
          <a:off x="1279347" y="4018075"/>
          <a:ext cx="2698150" cy="553925"/>
        </p:xfrm>
        <a:graphic>
          <a:graphicData uri="http://schemas.openxmlformats.org/presentationml/2006/ole">
            <mc:AlternateContent xmlns:mc="http://schemas.openxmlformats.org/markup-compatibility/2006">
              <mc:Choice xmlns:v="urn:schemas-microsoft-com:vml" Requires="v">
                <p:oleObj name="Equation" r:id="rId7" imgW="1917360" imgH="393480" progId="Equation.DSMT4">
                  <p:embed/>
                </p:oleObj>
              </mc:Choice>
              <mc:Fallback>
                <p:oleObj name="Equation" r:id="rId7" imgW="1917360" imgH="393480" progId="Equation.DSMT4">
                  <p:embed/>
                  <p:pic>
                    <p:nvPicPr>
                      <p:cNvPr id="0" name=""/>
                      <p:cNvPicPr/>
                      <p:nvPr/>
                    </p:nvPicPr>
                    <p:blipFill>
                      <a:blip r:embed="rId8"/>
                      <a:stretch>
                        <a:fillRect/>
                      </a:stretch>
                    </p:blipFill>
                    <p:spPr>
                      <a:xfrm>
                        <a:off x="1279347" y="4018075"/>
                        <a:ext cx="2698150" cy="553925"/>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F6AF9A68-2044-4E1C-B379-8078240298B3}"/>
              </a:ext>
            </a:extLst>
          </p:cNvPr>
          <p:cNvGraphicFramePr>
            <a:graphicFrameLocks noChangeAspect="1"/>
          </p:cNvGraphicFramePr>
          <p:nvPr>
            <p:extLst>
              <p:ext uri="{D42A27DB-BD31-4B8C-83A1-F6EECF244321}">
                <p14:modId xmlns:p14="http://schemas.microsoft.com/office/powerpoint/2010/main" val="3932826079"/>
              </p:ext>
            </p:extLst>
          </p:nvPr>
        </p:nvGraphicFramePr>
        <p:xfrm>
          <a:off x="1279347" y="4833783"/>
          <a:ext cx="5131963" cy="576417"/>
        </p:xfrm>
        <a:graphic>
          <a:graphicData uri="http://schemas.openxmlformats.org/presentationml/2006/ole">
            <mc:AlternateContent xmlns:mc="http://schemas.openxmlformats.org/markup-compatibility/2006">
              <mc:Choice xmlns:v="urn:schemas-microsoft-com:vml" Requires="v">
                <p:oleObj name="Equation" r:id="rId9" imgW="3504960" imgH="393480" progId="Equation.DSMT4">
                  <p:embed/>
                </p:oleObj>
              </mc:Choice>
              <mc:Fallback>
                <p:oleObj name="Equation" r:id="rId9" imgW="3504960" imgH="393480" progId="Equation.DSMT4">
                  <p:embed/>
                  <p:pic>
                    <p:nvPicPr>
                      <p:cNvPr id="0" name=""/>
                      <p:cNvPicPr/>
                      <p:nvPr/>
                    </p:nvPicPr>
                    <p:blipFill>
                      <a:blip r:embed="rId10"/>
                      <a:stretch>
                        <a:fillRect/>
                      </a:stretch>
                    </p:blipFill>
                    <p:spPr>
                      <a:xfrm>
                        <a:off x="1279347" y="4833783"/>
                        <a:ext cx="5131963" cy="576417"/>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544B2F41-7DA9-4E91-8158-53D0C98282C7}"/>
              </a:ext>
            </a:extLst>
          </p:cNvPr>
          <p:cNvGraphicFramePr>
            <a:graphicFrameLocks noChangeAspect="1"/>
          </p:cNvGraphicFramePr>
          <p:nvPr>
            <p:extLst>
              <p:ext uri="{D42A27DB-BD31-4B8C-83A1-F6EECF244321}">
                <p14:modId xmlns:p14="http://schemas.microsoft.com/office/powerpoint/2010/main" val="39460726"/>
              </p:ext>
            </p:extLst>
          </p:nvPr>
        </p:nvGraphicFramePr>
        <p:xfrm>
          <a:off x="1279347" y="5640871"/>
          <a:ext cx="4399982" cy="607529"/>
        </p:xfrm>
        <a:graphic>
          <a:graphicData uri="http://schemas.openxmlformats.org/presentationml/2006/ole">
            <mc:AlternateContent xmlns:mc="http://schemas.openxmlformats.org/markup-compatibility/2006">
              <mc:Choice xmlns:v="urn:schemas-microsoft-com:vml" Requires="v">
                <p:oleObj name="Equation" r:id="rId11" imgW="3035160" imgH="419040" progId="Equation.DSMT4">
                  <p:embed/>
                </p:oleObj>
              </mc:Choice>
              <mc:Fallback>
                <p:oleObj name="Equation" r:id="rId11" imgW="3035160" imgH="419040" progId="Equation.DSMT4">
                  <p:embed/>
                  <p:pic>
                    <p:nvPicPr>
                      <p:cNvPr id="0" name=""/>
                      <p:cNvPicPr/>
                      <p:nvPr/>
                    </p:nvPicPr>
                    <p:blipFill>
                      <a:blip r:embed="rId12"/>
                      <a:stretch>
                        <a:fillRect/>
                      </a:stretch>
                    </p:blipFill>
                    <p:spPr>
                      <a:xfrm>
                        <a:off x="1279347" y="5640871"/>
                        <a:ext cx="4399982" cy="607529"/>
                      </a:xfrm>
                      <a:prstGeom prst="rect">
                        <a:avLst/>
                      </a:prstGeom>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a:extLst>
              <a:ext uri="{FF2B5EF4-FFF2-40B4-BE49-F238E27FC236}">
                <a16:creationId xmlns:a16="http://schemas.microsoft.com/office/drawing/2014/main" id="{48C95179-8916-47FD-AC1D-35CCCC378AC3}"/>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altLang="en-US" cap="none" noProof="0" dirty="0">
                <a:solidFill>
                  <a:schemeClr val="accent1">
                    <a:lumMod val="75000"/>
                  </a:schemeClr>
                </a:solidFill>
              </a:rPr>
              <a:t>Short-term solvency, or liquidity, measures</a:t>
            </a:r>
            <a:endParaRPr lang="en-US" altLang="en-US" sz="4000" cap="none" noProof="0" dirty="0">
              <a:solidFill>
                <a:schemeClr val="accent1">
                  <a:lumMod val="75000"/>
                </a:schemeClr>
              </a:solidFill>
            </a:endParaRPr>
          </a:p>
        </p:txBody>
      </p:sp>
      <p:sp>
        <p:nvSpPr>
          <p:cNvPr id="9" name="Content Placeholder 8">
            <a:extLst>
              <a:ext uri="{FF2B5EF4-FFF2-40B4-BE49-F238E27FC236}">
                <a16:creationId xmlns:a16="http://schemas.microsoft.com/office/drawing/2014/main" id="{4AFDD375-E740-469E-BAFA-5306E37E2D8C}"/>
              </a:ext>
            </a:extLst>
          </p:cNvPr>
          <p:cNvSpPr>
            <a:spLocks noGrp="1"/>
          </p:cNvSpPr>
          <p:nvPr>
            <p:ph idx="1"/>
          </p:nvPr>
        </p:nvSpPr>
        <p:spPr>
          <a:xfrm>
            <a:off x="636764" y="1752969"/>
            <a:ext cx="8117416" cy="1755668"/>
          </a:xfrm>
        </p:spPr>
        <p:txBody>
          <a:bodyPr/>
          <a:lstStyle/>
          <a:p>
            <a:pPr marL="0" indent="0">
              <a:lnSpc>
                <a:spcPct val="90000"/>
              </a:lnSpc>
              <a:buNone/>
            </a:pPr>
            <a:r>
              <a:rPr lang="en-US" sz="2000" b="1" i="1" noProof="0" dirty="0">
                <a:solidFill>
                  <a:schemeClr val="tx2"/>
                </a:solidFill>
              </a:rPr>
              <a:t>Current ratio </a:t>
            </a:r>
            <a:r>
              <a:rPr lang="en-US" sz="2000" noProof="0" dirty="0">
                <a:solidFill>
                  <a:schemeClr val="tx2"/>
                </a:solidFill>
              </a:rPr>
              <a:t>is a measure of short-term liquidity.</a:t>
            </a:r>
          </a:p>
          <a:p>
            <a:pPr marL="291600" lvl="1" indent="-291600">
              <a:lnSpc>
                <a:spcPct val="90000"/>
              </a:lnSpc>
              <a:spcBef>
                <a:spcPts val="1000"/>
              </a:spcBef>
            </a:pPr>
            <a:r>
              <a:rPr lang="en-US" noProof="0" dirty="0">
                <a:solidFill>
                  <a:schemeClr val="tx2"/>
                </a:solidFill>
              </a:rPr>
              <a:t>To a creditor, the higher this ratio, the better.</a:t>
            </a:r>
          </a:p>
          <a:p>
            <a:pPr marL="291600" lvl="1" indent="-291600">
              <a:lnSpc>
                <a:spcPct val="90000"/>
              </a:lnSpc>
              <a:spcBef>
                <a:spcPts val="1000"/>
              </a:spcBef>
            </a:pPr>
            <a:r>
              <a:rPr lang="en-US" noProof="0" dirty="0">
                <a:solidFill>
                  <a:schemeClr val="tx2"/>
                </a:solidFill>
              </a:rPr>
              <a:t>To a firm, a high current ratio may indicate an inefficient use of cash and other short-term assets.</a:t>
            </a:r>
          </a:p>
          <a:p>
            <a:pPr marL="291600" lvl="1" indent="-291600">
              <a:lnSpc>
                <a:spcPct val="90000"/>
              </a:lnSpc>
              <a:spcBef>
                <a:spcPts val="1000"/>
              </a:spcBef>
            </a:pPr>
            <a:r>
              <a:rPr lang="en-US" noProof="0" dirty="0">
                <a:solidFill>
                  <a:schemeClr val="tx2"/>
                </a:solidFill>
              </a:rPr>
              <a:t>Normally expect to see a current ratio of at least 1.</a:t>
            </a:r>
            <a:endParaRPr lang="en-US" noProof="0" dirty="0"/>
          </a:p>
        </p:txBody>
      </p:sp>
      <p:sp>
        <p:nvSpPr>
          <p:cNvPr id="2" name="Content Placeholder 1">
            <a:extLst>
              <a:ext uri="{FF2B5EF4-FFF2-40B4-BE49-F238E27FC236}">
                <a16:creationId xmlns:a16="http://schemas.microsoft.com/office/drawing/2014/main" id="{C87D27EB-364A-4D79-ABD3-E9E8DD20E9CD}"/>
              </a:ext>
            </a:extLst>
          </p:cNvPr>
          <p:cNvSpPr>
            <a:spLocks noGrp="1"/>
          </p:cNvSpPr>
          <p:nvPr>
            <p:ph idx="12"/>
          </p:nvPr>
        </p:nvSpPr>
        <p:spPr>
          <a:xfrm>
            <a:off x="636764" y="3598741"/>
            <a:ext cx="8222369" cy="1021118"/>
          </a:xfrm>
        </p:spPr>
        <p:txBody>
          <a:bodyPr/>
          <a:lstStyle/>
          <a:p>
            <a:pPr marL="0" indent="0">
              <a:lnSpc>
                <a:spcPct val="90000"/>
              </a:lnSpc>
              <a:buNone/>
            </a:pPr>
            <a:r>
              <a:rPr lang="en-US" sz="2000" b="1" i="1" noProof="0" dirty="0">
                <a:solidFill>
                  <a:schemeClr val="tx2"/>
                </a:solidFill>
              </a:rPr>
              <a:t>Quick (or acid-test) ratio </a:t>
            </a:r>
            <a:r>
              <a:rPr lang="en-US" sz="2000" noProof="0" dirty="0">
                <a:solidFill>
                  <a:schemeClr val="tx2"/>
                </a:solidFill>
              </a:rPr>
              <a:t>is computed just like the current ratio, except inventory is omitted since it is often the least liquid current asset.</a:t>
            </a:r>
          </a:p>
          <a:p>
            <a:pPr marL="291600" lvl="1" indent="-291600">
              <a:lnSpc>
                <a:spcPct val="90000"/>
              </a:lnSpc>
              <a:spcBef>
                <a:spcPts val="1000"/>
              </a:spcBef>
            </a:pPr>
            <a:r>
              <a:rPr lang="en-US" noProof="0" dirty="0">
                <a:solidFill>
                  <a:schemeClr val="tx2"/>
                </a:solidFill>
              </a:rPr>
              <a:t>Relatively large inventories are often a sign of short-term trouble.</a:t>
            </a:r>
          </a:p>
        </p:txBody>
      </p:sp>
      <p:sp>
        <p:nvSpPr>
          <p:cNvPr id="4" name="Content Placeholder 3">
            <a:extLst>
              <a:ext uri="{FF2B5EF4-FFF2-40B4-BE49-F238E27FC236}">
                <a16:creationId xmlns:a16="http://schemas.microsoft.com/office/drawing/2014/main" id="{0D40CC16-6A17-49ED-964F-D2A8D35833B5}"/>
              </a:ext>
            </a:extLst>
          </p:cNvPr>
          <p:cNvSpPr>
            <a:spLocks noGrp="1"/>
          </p:cNvSpPr>
          <p:nvPr>
            <p:ph idx="15"/>
          </p:nvPr>
        </p:nvSpPr>
        <p:spPr>
          <a:xfrm>
            <a:off x="642407" y="4704597"/>
            <a:ext cx="8299563" cy="1041642"/>
          </a:xfrm>
        </p:spPr>
        <p:txBody>
          <a:bodyPr/>
          <a:lstStyle/>
          <a:p>
            <a:pPr marL="0" indent="0">
              <a:lnSpc>
                <a:spcPct val="90000"/>
              </a:lnSpc>
              <a:buNone/>
            </a:pPr>
            <a:r>
              <a:rPr lang="en-US" sz="2000" b="1" i="1" noProof="0" dirty="0">
                <a:solidFill>
                  <a:schemeClr val="tx2"/>
                </a:solidFill>
              </a:rPr>
              <a:t>Cash ratio </a:t>
            </a:r>
            <a:r>
              <a:rPr lang="en-US" sz="2000" noProof="0" dirty="0">
                <a:solidFill>
                  <a:schemeClr val="tx2"/>
                </a:solidFill>
              </a:rPr>
              <a:t>may be of interest to a very short-term creditor.</a:t>
            </a:r>
          </a:p>
          <a:p>
            <a:pPr marL="0" indent="0">
              <a:lnSpc>
                <a:spcPct val="90000"/>
              </a:lnSpc>
              <a:buNone/>
            </a:pPr>
            <a:r>
              <a:rPr lang="en-US" sz="2000" b="1" i="1" noProof="0" dirty="0">
                <a:solidFill>
                  <a:schemeClr val="tx2"/>
                </a:solidFill>
              </a:rPr>
              <a:t>Net working capital to total assets</a:t>
            </a:r>
            <a:r>
              <a:rPr lang="en-US" sz="2000" i="1" noProof="0" dirty="0">
                <a:solidFill>
                  <a:schemeClr val="tx2"/>
                </a:solidFill>
              </a:rPr>
              <a:t>.</a:t>
            </a:r>
          </a:p>
          <a:p>
            <a:pPr marL="291600" lvl="1" indent="-291600">
              <a:lnSpc>
                <a:spcPct val="90000"/>
              </a:lnSpc>
              <a:spcBef>
                <a:spcPts val="1000"/>
              </a:spcBef>
            </a:pPr>
            <a:r>
              <a:rPr lang="en-US" noProof="0" dirty="0">
                <a:solidFill>
                  <a:schemeClr val="tx2"/>
                </a:solidFill>
              </a:rPr>
              <a:t>Low values might indicate relatively low levels of liquidity.</a:t>
            </a:r>
          </a:p>
        </p:txBody>
      </p:sp>
      <p:sp>
        <p:nvSpPr>
          <p:cNvPr id="7" name="Content Placeholder 6">
            <a:extLst>
              <a:ext uri="{FF2B5EF4-FFF2-40B4-BE49-F238E27FC236}">
                <a16:creationId xmlns:a16="http://schemas.microsoft.com/office/drawing/2014/main" id="{2B30DF54-7799-4075-97C4-E538788B237D}"/>
              </a:ext>
            </a:extLst>
          </p:cNvPr>
          <p:cNvSpPr>
            <a:spLocks noGrp="1"/>
          </p:cNvSpPr>
          <p:nvPr>
            <p:ph idx="17"/>
          </p:nvPr>
        </p:nvSpPr>
        <p:spPr>
          <a:xfrm>
            <a:off x="636764" y="5882513"/>
            <a:ext cx="8305207" cy="489588"/>
          </a:xfrm>
        </p:spPr>
        <p:txBody>
          <a:bodyPr/>
          <a:lstStyle/>
          <a:p>
            <a:pPr marL="0" indent="0">
              <a:buNone/>
            </a:pPr>
            <a:r>
              <a:rPr lang="en-US" sz="2000" b="1" i="1" noProof="0" dirty="0">
                <a:solidFill>
                  <a:schemeClr val="tx2"/>
                </a:solidFill>
              </a:rPr>
              <a:t>Interval measure </a:t>
            </a:r>
            <a:r>
              <a:rPr lang="en-US" sz="2000" noProof="0" dirty="0">
                <a:solidFill>
                  <a:schemeClr val="tx2"/>
                </a:solidFill>
              </a:rPr>
              <a:t>indicates how long the business can continue.</a:t>
            </a:r>
            <a:endParaRPr lang="en-US" sz="2000" noProof="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A8C91-F1F1-C2EA-E7EC-D7CE87954D6D}"/>
              </a:ext>
            </a:extLst>
          </p:cNvPr>
          <p:cNvSpPr>
            <a:spLocks noGrp="1"/>
          </p:cNvSpPr>
          <p:nvPr>
            <p:ph type="title"/>
          </p:nvPr>
        </p:nvSpPr>
        <p:spPr/>
        <p:txBody>
          <a:bodyPr/>
          <a:lstStyle/>
          <a:p>
            <a:r>
              <a:rPr lang="en-US" cap="none" dirty="0"/>
              <a:t>Practice question</a:t>
            </a:r>
          </a:p>
        </p:txBody>
      </p:sp>
      <p:sp>
        <p:nvSpPr>
          <p:cNvPr id="3" name="Content Placeholder 2">
            <a:extLst>
              <a:ext uri="{FF2B5EF4-FFF2-40B4-BE49-F238E27FC236}">
                <a16:creationId xmlns:a16="http://schemas.microsoft.com/office/drawing/2014/main" id="{A9FF8322-63FB-C542-20AD-E33E95C79AD5}"/>
              </a:ext>
            </a:extLst>
          </p:cNvPr>
          <p:cNvSpPr>
            <a:spLocks noGrp="1"/>
          </p:cNvSpPr>
          <p:nvPr>
            <p:ph idx="1"/>
          </p:nvPr>
        </p:nvSpPr>
        <p:spPr/>
        <p:txBody>
          <a:bodyPr/>
          <a:lstStyle/>
          <a:p>
            <a:pPr marL="0" marR="0" lvl="0" indent="0">
              <a:lnSpc>
                <a:spcPct val="115000"/>
              </a:lnSpc>
              <a:spcBef>
                <a:spcPts val="0"/>
              </a:spcBef>
              <a:spcAft>
                <a:spcPts val="0"/>
              </a:spcAft>
              <a:buNone/>
            </a:pPr>
            <a:r>
              <a:rPr lang="en-US" sz="2000" dirty="0">
                <a:solidFill>
                  <a:srgbClr val="000000"/>
                </a:solidFill>
                <a:effectLst/>
                <a:ea typeface="Calibri" panose="020F0502020204030204" pitchFamily="34" charset="0"/>
                <a:cs typeface="Times New Roman" panose="02020603050405020304" pitchFamily="18" charset="0"/>
              </a:rPr>
              <a:t>A firm's liquidity is measured with which one of the following ratios?</a:t>
            </a:r>
            <a:br>
              <a:rPr lang="en-US" sz="2000" dirty="0">
                <a:solidFill>
                  <a:srgbClr val="000000"/>
                </a:solidFill>
                <a:effectLst/>
                <a:ea typeface="Calibri" panose="020F0502020204030204" pitchFamily="34" charset="0"/>
                <a:cs typeface="Times New Roman" panose="02020603050405020304" pitchFamily="18" charset="0"/>
              </a:rPr>
            </a:br>
            <a:endParaRPr lang="en-US" sz="1800" dirty="0">
              <a:solidFill>
                <a:srgbClr val="000000"/>
              </a:solidFill>
              <a:ea typeface="Calibri" panose="020F0502020204030204" pitchFamily="34" charset="0"/>
              <a:cs typeface="Times New Roman" panose="02020603050405020304" pitchFamily="18" charset="0"/>
            </a:endParaRPr>
          </a:p>
          <a:p>
            <a:pPr marL="228600" marR="0" lvl="0" indent="-228600">
              <a:lnSpc>
                <a:spcPct val="115000"/>
              </a:lnSpc>
              <a:spcBef>
                <a:spcPts val="0"/>
              </a:spcBef>
              <a:spcAft>
                <a:spcPts val="0"/>
              </a:spcAft>
              <a:buFont typeface="+mj-lt"/>
              <a:buAutoNum type="alphaUcPeriod"/>
            </a:pPr>
            <a:r>
              <a:rPr lang="en-US" sz="2000" dirty="0">
                <a:effectLst/>
                <a:ea typeface="Calibri" panose="020F0502020204030204" pitchFamily="34" charset="0"/>
                <a:cs typeface="Times New Roman" panose="02020603050405020304" pitchFamily="18" charset="0"/>
              </a:rPr>
              <a:t>Market-to-book ratio</a:t>
            </a:r>
            <a:endParaRPr lang="en-US" sz="1800" dirty="0">
              <a:ea typeface="Calibri" panose="020F0502020204030204" pitchFamily="34" charset="0"/>
              <a:cs typeface="Times New Roman" panose="02020603050405020304" pitchFamily="18" charset="0"/>
            </a:endParaRPr>
          </a:p>
          <a:p>
            <a:pPr marL="228600" marR="0" lvl="0" indent="-228600">
              <a:lnSpc>
                <a:spcPct val="115000"/>
              </a:lnSpc>
              <a:spcBef>
                <a:spcPts val="0"/>
              </a:spcBef>
              <a:spcAft>
                <a:spcPts val="0"/>
              </a:spcAft>
              <a:buFont typeface="+mj-lt"/>
              <a:buAutoNum type="alphaUcPeriod"/>
            </a:pPr>
            <a:r>
              <a:rPr lang="en-US" sz="2000" dirty="0">
                <a:effectLst/>
                <a:ea typeface="Calibri" panose="020F0502020204030204" pitchFamily="34" charset="0"/>
                <a:cs typeface="Times New Roman" panose="02020603050405020304" pitchFamily="18" charset="0"/>
              </a:rPr>
              <a:t>Current ratio</a:t>
            </a:r>
            <a:endParaRPr lang="en-US" sz="1800" dirty="0">
              <a:solidFill>
                <a:schemeClr val="tx2"/>
              </a:solidFill>
              <a:ea typeface="Calibri" panose="020F0502020204030204" pitchFamily="34" charset="0"/>
              <a:cs typeface="Times New Roman" panose="02020603050405020304" pitchFamily="18" charset="0"/>
            </a:endParaRPr>
          </a:p>
          <a:p>
            <a:pPr marL="228600" marR="0" lvl="0" indent="-228600">
              <a:lnSpc>
                <a:spcPct val="115000"/>
              </a:lnSpc>
              <a:spcBef>
                <a:spcPts val="0"/>
              </a:spcBef>
              <a:spcAft>
                <a:spcPts val="0"/>
              </a:spcAft>
              <a:buFont typeface="+mj-lt"/>
              <a:buAutoNum type="alphaUcPeriod"/>
            </a:pPr>
            <a:r>
              <a:rPr lang="en-US" sz="2000" dirty="0">
                <a:solidFill>
                  <a:srgbClr val="000000"/>
                </a:solidFill>
                <a:effectLst/>
                <a:ea typeface="Calibri" panose="020F0502020204030204" pitchFamily="34" charset="0"/>
                <a:cs typeface="Times New Roman" panose="02020603050405020304" pitchFamily="18" charset="0"/>
              </a:rPr>
              <a:t>Debt-equity ratio</a:t>
            </a:r>
            <a:endParaRPr lang="en-US" sz="1800" dirty="0">
              <a:solidFill>
                <a:srgbClr val="000000"/>
              </a:solidFill>
              <a:ea typeface="Calibri" panose="020F0502020204030204" pitchFamily="34" charset="0"/>
              <a:cs typeface="Times New Roman" panose="02020603050405020304" pitchFamily="18" charset="0"/>
            </a:endParaRPr>
          </a:p>
          <a:p>
            <a:pPr marL="228600" marR="0" lvl="0" indent="-228600">
              <a:lnSpc>
                <a:spcPct val="115000"/>
              </a:lnSpc>
              <a:spcBef>
                <a:spcPts val="0"/>
              </a:spcBef>
              <a:spcAft>
                <a:spcPts val="0"/>
              </a:spcAft>
              <a:buFont typeface="+mj-lt"/>
              <a:buAutoNum type="alphaUcPeriod"/>
            </a:pPr>
            <a:r>
              <a:rPr lang="en-US" sz="2000" dirty="0">
                <a:effectLst/>
                <a:ea typeface="Calibri" panose="020F0502020204030204" pitchFamily="34" charset="0"/>
                <a:cs typeface="Times New Roman" panose="02020603050405020304" pitchFamily="18" charset="0"/>
              </a:rPr>
              <a:t>Net profit margin</a:t>
            </a:r>
            <a:endParaRPr lang="en-US" sz="1800" dirty="0">
              <a:ea typeface="Calibri" panose="020F0502020204030204" pitchFamily="34" charset="0"/>
              <a:cs typeface="Times New Roman" panose="02020603050405020304" pitchFamily="18" charset="0"/>
            </a:endParaRPr>
          </a:p>
          <a:p>
            <a:pPr marL="228600" marR="0" lvl="0" indent="-228600">
              <a:lnSpc>
                <a:spcPct val="115000"/>
              </a:lnSpc>
              <a:spcBef>
                <a:spcPts val="0"/>
              </a:spcBef>
              <a:spcAft>
                <a:spcPts val="0"/>
              </a:spcAft>
              <a:buFont typeface="+mj-lt"/>
              <a:buAutoNum type="alphaUcPeriod"/>
            </a:pPr>
            <a:r>
              <a:rPr lang="en-US" sz="2000" dirty="0">
                <a:effectLst/>
                <a:ea typeface="Calibri" panose="020F0502020204030204" pitchFamily="34" charset="0"/>
                <a:cs typeface="Times New Roman" panose="02020603050405020304" pitchFamily="18" charset="0"/>
              </a:rPr>
              <a:t>Net working capital ratio</a:t>
            </a:r>
            <a:endParaRPr lang="en-US" sz="1800" dirty="0">
              <a:effectLst/>
              <a:ea typeface="Calibri" panose="020F0502020204030204" pitchFamily="34" charset="0"/>
              <a:cs typeface="Times New Roman" panose="02020603050405020304" pitchFamily="18" charset="0"/>
            </a:endParaRPr>
          </a:p>
          <a:p>
            <a:endParaRPr lang="en-US" dirty="0"/>
          </a:p>
        </p:txBody>
      </p:sp>
      <p:sp>
        <p:nvSpPr>
          <p:cNvPr id="4" name="Content Placeholder 3">
            <a:extLst>
              <a:ext uri="{FF2B5EF4-FFF2-40B4-BE49-F238E27FC236}">
                <a16:creationId xmlns:a16="http://schemas.microsoft.com/office/drawing/2014/main" id="{24EA3F1F-132D-697E-D472-8C4CB184331A}"/>
              </a:ext>
            </a:extLst>
          </p:cNvPr>
          <p:cNvSpPr>
            <a:spLocks noGrp="1"/>
          </p:cNvSpPr>
          <p:nvPr>
            <p:ph idx="12"/>
          </p:nvPr>
        </p:nvSpPr>
        <p:spPr/>
        <p:txBody>
          <a:bodyPr/>
          <a:lstStyle/>
          <a:p>
            <a:endParaRPr lang="en-US"/>
          </a:p>
        </p:txBody>
      </p:sp>
    </p:spTree>
    <p:extLst>
      <p:ext uri="{BB962C8B-B14F-4D97-AF65-F5344CB8AC3E}">
        <p14:creationId xmlns:p14="http://schemas.microsoft.com/office/powerpoint/2010/main" val="515058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A8C91-F1F1-C2EA-E7EC-D7CE87954D6D}"/>
              </a:ext>
            </a:extLst>
          </p:cNvPr>
          <p:cNvSpPr>
            <a:spLocks noGrp="1"/>
          </p:cNvSpPr>
          <p:nvPr>
            <p:ph type="title"/>
          </p:nvPr>
        </p:nvSpPr>
        <p:spPr/>
        <p:txBody>
          <a:bodyPr/>
          <a:lstStyle/>
          <a:p>
            <a:r>
              <a:rPr lang="en-US" cap="none" dirty="0"/>
              <a:t>Practice question</a:t>
            </a:r>
          </a:p>
        </p:txBody>
      </p:sp>
      <p:sp>
        <p:nvSpPr>
          <p:cNvPr id="3" name="Content Placeholder 2">
            <a:extLst>
              <a:ext uri="{FF2B5EF4-FFF2-40B4-BE49-F238E27FC236}">
                <a16:creationId xmlns:a16="http://schemas.microsoft.com/office/drawing/2014/main" id="{A9FF8322-63FB-C542-20AD-E33E95C79AD5}"/>
              </a:ext>
            </a:extLst>
          </p:cNvPr>
          <p:cNvSpPr>
            <a:spLocks noGrp="1"/>
          </p:cNvSpPr>
          <p:nvPr>
            <p:ph idx="1"/>
          </p:nvPr>
        </p:nvSpPr>
        <p:spPr/>
        <p:txBody>
          <a:bodyPr/>
          <a:lstStyle/>
          <a:p>
            <a:pPr marL="0" marR="0" lvl="0" indent="0">
              <a:lnSpc>
                <a:spcPct val="115000"/>
              </a:lnSpc>
              <a:spcBef>
                <a:spcPts val="0"/>
              </a:spcBef>
              <a:spcAft>
                <a:spcPts val="0"/>
              </a:spcAft>
              <a:buNone/>
            </a:pPr>
            <a:r>
              <a:rPr lang="en-US" sz="2000" dirty="0">
                <a:solidFill>
                  <a:srgbClr val="000000"/>
                </a:solidFill>
                <a:effectLst/>
                <a:ea typeface="Calibri" panose="020F0502020204030204" pitchFamily="34" charset="0"/>
                <a:cs typeface="Times New Roman" panose="02020603050405020304" pitchFamily="18" charset="0"/>
              </a:rPr>
              <a:t>A firm's liquidity is measured with which one of the following ratios?</a:t>
            </a:r>
            <a:br>
              <a:rPr lang="en-US" sz="2000" dirty="0">
                <a:solidFill>
                  <a:srgbClr val="000000"/>
                </a:solidFill>
                <a:effectLst/>
                <a:ea typeface="Calibri" panose="020F0502020204030204" pitchFamily="34" charset="0"/>
                <a:cs typeface="Times New Roman" panose="02020603050405020304" pitchFamily="18" charset="0"/>
              </a:rPr>
            </a:br>
            <a:endParaRPr lang="en-US" sz="1800" dirty="0">
              <a:solidFill>
                <a:srgbClr val="000000"/>
              </a:solidFill>
              <a:ea typeface="Calibri" panose="020F0502020204030204" pitchFamily="34" charset="0"/>
              <a:cs typeface="Times New Roman" panose="02020603050405020304" pitchFamily="18" charset="0"/>
            </a:endParaRPr>
          </a:p>
          <a:p>
            <a:pPr marL="228600" marR="0" lvl="0" indent="-228600">
              <a:lnSpc>
                <a:spcPct val="115000"/>
              </a:lnSpc>
              <a:spcBef>
                <a:spcPts val="0"/>
              </a:spcBef>
              <a:spcAft>
                <a:spcPts val="0"/>
              </a:spcAft>
              <a:buFont typeface="+mj-lt"/>
              <a:buAutoNum type="alphaUcPeriod"/>
            </a:pPr>
            <a:r>
              <a:rPr lang="en-US" sz="2000" dirty="0">
                <a:effectLst/>
                <a:ea typeface="Calibri" panose="020F0502020204030204" pitchFamily="34" charset="0"/>
                <a:cs typeface="Times New Roman" panose="02020603050405020304" pitchFamily="18" charset="0"/>
              </a:rPr>
              <a:t>Market-to-book ratio</a:t>
            </a:r>
            <a:endParaRPr lang="en-US" sz="1800" dirty="0">
              <a:ea typeface="Calibri" panose="020F0502020204030204" pitchFamily="34" charset="0"/>
              <a:cs typeface="Times New Roman" panose="02020603050405020304" pitchFamily="18" charset="0"/>
            </a:endParaRPr>
          </a:p>
          <a:p>
            <a:pPr marL="228600" marR="0" lvl="0" indent="-228600">
              <a:lnSpc>
                <a:spcPct val="115000"/>
              </a:lnSpc>
              <a:spcBef>
                <a:spcPts val="0"/>
              </a:spcBef>
              <a:spcAft>
                <a:spcPts val="0"/>
              </a:spcAft>
              <a:buFont typeface="+mj-lt"/>
              <a:buAutoNum type="alphaUcPeriod"/>
            </a:pPr>
            <a:r>
              <a:rPr lang="en-US" sz="2000" dirty="0">
                <a:effectLst/>
                <a:highlight>
                  <a:srgbClr val="FFFF00"/>
                </a:highlight>
                <a:ea typeface="Calibri" panose="020F0502020204030204" pitchFamily="34" charset="0"/>
                <a:cs typeface="Times New Roman" panose="02020603050405020304" pitchFamily="18" charset="0"/>
              </a:rPr>
              <a:t>Current ratio</a:t>
            </a:r>
            <a:endParaRPr lang="en-US" sz="1800" dirty="0">
              <a:solidFill>
                <a:schemeClr val="tx2"/>
              </a:solidFill>
              <a:highlight>
                <a:srgbClr val="FFFF00"/>
              </a:highlight>
              <a:ea typeface="Calibri" panose="020F0502020204030204" pitchFamily="34" charset="0"/>
              <a:cs typeface="Times New Roman" panose="02020603050405020304" pitchFamily="18" charset="0"/>
            </a:endParaRPr>
          </a:p>
          <a:p>
            <a:pPr marL="228600" marR="0" lvl="0" indent="-228600">
              <a:lnSpc>
                <a:spcPct val="115000"/>
              </a:lnSpc>
              <a:spcBef>
                <a:spcPts val="0"/>
              </a:spcBef>
              <a:spcAft>
                <a:spcPts val="0"/>
              </a:spcAft>
              <a:buFont typeface="+mj-lt"/>
              <a:buAutoNum type="alphaUcPeriod"/>
            </a:pPr>
            <a:r>
              <a:rPr lang="en-US" sz="2000" dirty="0">
                <a:solidFill>
                  <a:srgbClr val="000000"/>
                </a:solidFill>
                <a:effectLst/>
                <a:ea typeface="Calibri" panose="020F0502020204030204" pitchFamily="34" charset="0"/>
                <a:cs typeface="Times New Roman" panose="02020603050405020304" pitchFamily="18" charset="0"/>
              </a:rPr>
              <a:t>Debt-equity ratio</a:t>
            </a:r>
            <a:endParaRPr lang="en-US" sz="1800" dirty="0">
              <a:solidFill>
                <a:srgbClr val="000000"/>
              </a:solidFill>
              <a:ea typeface="Calibri" panose="020F0502020204030204" pitchFamily="34" charset="0"/>
              <a:cs typeface="Times New Roman" panose="02020603050405020304" pitchFamily="18" charset="0"/>
            </a:endParaRPr>
          </a:p>
          <a:p>
            <a:pPr marL="228600" marR="0" lvl="0" indent="-228600">
              <a:lnSpc>
                <a:spcPct val="115000"/>
              </a:lnSpc>
              <a:spcBef>
                <a:spcPts val="0"/>
              </a:spcBef>
              <a:spcAft>
                <a:spcPts val="0"/>
              </a:spcAft>
              <a:buFont typeface="+mj-lt"/>
              <a:buAutoNum type="alphaUcPeriod"/>
            </a:pPr>
            <a:r>
              <a:rPr lang="en-US" sz="2000" dirty="0">
                <a:effectLst/>
                <a:ea typeface="Calibri" panose="020F0502020204030204" pitchFamily="34" charset="0"/>
                <a:cs typeface="Times New Roman" panose="02020603050405020304" pitchFamily="18" charset="0"/>
              </a:rPr>
              <a:t>Net profit margin</a:t>
            </a:r>
            <a:endParaRPr lang="en-US" sz="1800" dirty="0">
              <a:ea typeface="Calibri" panose="020F0502020204030204" pitchFamily="34" charset="0"/>
              <a:cs typeface="Times New Roman" panose="02020603050405020304" pitchFamily="18" charset="0"/>
            </a:endParaRPr>
          </a:p>
          <a:p>
            <a:pPr marL="228600" marR="0" lvl="0" indent="-228600">
              <a:lnSpc>
                <a:spcPct val="115000"/>
              </a:lnSpc>
              <a:spcBef>
                <a:spcPts val="0"/>
              </a:spcBef>
              <a:spcAft>
                <a:spcPts val="0"/>
              </a:spcAft>
              <a:buFont typeface="+mj-lt"/>
              <a:buAutoNum type="alphaUcPeriod"/>
            </a:pPr>
            <a:r>
              <a:rPr lang="en-US" sz="2000" dirty="0">
                <a:effectLst/>
                <a:ea typeface="Calibri" panose="020F0502020204030204" pitchFamily="34" charset="0"/>
                <a:cs typeface="Times New Roman" panose="02020603050405020304" pitchFamily="18" charset="0"/>
              </a:rPr>
              <a:t>Net working capital ratio</a:t>
            </a:r>
            <a:endParaRPr lang="en-US" sz="1800" dirty="0">
              <a:effectLst/>
              <a:ea typeface="Calibri" panose="020F0502020204030204" pitchFamily="34" charset="0"/>
              <a:cs typeface="Times New Roman" panose="02020603050405020304" pitchFamily="18" charset="0"/>
            </a:endParaRPr>
          </a:p>
          <a:p>
            <a:endParaRPr lang="en-US" dirty="0"/>
          </a:p>
        </p:txBody>
      </p:sp>
      <p:sp>
        <p:nvSpPr>
          <p:cNvPr id="4" name="Content Placeholder 3">
            <a:extLst>
              <a:ext uri="{FF2B5EF4-FFF2-40B4-BE49-F238E27FC236}">
                <a16:creationId xmlns:a16="http://schemas.microsoft.com/office/drawing/2014/main" id="{24EA3F1F-132D-697E-D472-8C4CB184331A}"/>
              </a:ext>
            </a:extLst>
          </p:cNvPr>
          <p:cNvSpPr>
            <a:spLocks noGrp="1"/>
          </p:cNvSpPr>
          <p:nvPr>
            <p:ph idx="12"/>
          </p:nvPr>
        </p:nvSpPr>
        <p:spPr/>
        <p:txBody>
          <a:bodyPr/>
          <a:lstStyle/>
          <a:p>
            <a:endParaRPr lang="en-US"/>
          </a:p>
        </p:txBody>
      </p:sp>
    </p:spTree>
    <p:extLst>
      <p:ext uri="{BB962C8B-B14F-4D97-AF65-F5344CB8AC3E}">
        <p14:creationId xmlns:p14="http://schemas.microsoft.com/office/powerpoint/2010/main" val="2543038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2">
            <a:extLst>
              <a:ext uri="{FF2B5EF4-FFF2-40B4-BE49-F238E27FC236}">
                <a16:creationId xmlns:a16="http://schemas.microsoft.com/office/drawing/2014/main" id="{78EE884D-BB8D-40AD-A801-001D36B2A2C8}"/>
              </a:ext>
            </a:extLst>
          </p:cNvPr>
          <p:cNvSpPr>
            <a:spLocks noGrp="1" noChangeArrowheads="1"/>
          </p:cNvSpPr>
          <p:nvPr>
            <p:ph type="title"/>
          </p:nvPr>
        </p:nvSpPr>
        <p:spPr/>
        <p:txBody>
          <a:bodyPr/>
          <a:lstStyle/>
          <a:p>
            <a:pPr eaLnBrk="1" fontAlgn="auto" hangingPunct="1">
              <a:spcAft>
                <a:spcPts val="0"/>
              </a:spcAft>
              <a:defRPr/>
            </a:pPr>
            <a:r>
              <a:rPr lang="en-US" altLang="en-US" cap="none" noProof="0" dirty="0">
                <a:solidFill>
                  <a:schemeClr val="accent1">
                    <a:lumMod val="75000"/>
                  </a:schemeClr>
                </a:solidFill>
              </a:rPr>
              <a:t>Learning objectives</a:t>
            </a:r>
          </a:p>
        </p:txBody>
      </p:sp>
      <p:sp>
        <p:nvSpPr>
          <p:cNvPr id="6147" name="Content Placeholder 2">
            <a:extLst>
              <a:ext uri="{FF2B5EF4-FFF2-40B4-BE49-F238E27FC236}">
                <a16:creationId xmlns:a16="http://schemas.microsoft.com/office/drawing/2014/main" id="{34D0AE10-2C9B-49C1-9BF9-2158033B9AE2}"/>
              </a:ext>
            </a:extLst>
          </p:cNvPr>
          <p:cNvSpPr>
            <a:spLocks noGrp="1" noChangeArrowheads="1"/>
          </p:cNvSpPr>
          <p:nvPr>
            <p:ph idx="1"/>
          </p:nvPr>
        </p:nvSpPr>
        <p:spPr/>
        <p:txBody>
          <a:bodyPr rtlCol="0">
            <a:normAutofit/>
          </a:bodyPr>
          <a:lstStyle/>
          <a:p>
            <a:pPr marL="291600" indent="-291600" eaLnBrk="1" hangingPunct="1">
              <a:spcBef>
                <a:spcPts val="1000"/>
              </a:spcBef>
            </a:pPr>
            <a:r>
              <a:rPr lang="en-US" altLang="en-US" sz="2600" noProof="0" dirty="0">
                <a:solidFill>
                  <a:schemeClr val="tx2"/>
                </a:solidFill>
              </a:rPr>
              <a:t>Standardize financial statements for comparison purposes.</a:t>
            </a:r>
          </a:p>
          <a:p>
            <a:pPr marL="291600" indent="-291600" eaLnBrk="1" hangingPunct="1">
              <a:spcBef>
                <a:spcPts val="1000"/>
              </a:spcBef>
            </a:pPr>
            <a:r>
              <a:rPr lang="en-US" altLang="en-US" sz="2600" noProof="0" dirty="0">
                <a:solidFill>
                  <a:schemeClr val="tx2"/>
                </a:solidFill>
              </a:rPr>
              <a:t>Compute and more importantly, interpret some common ratios.</a:t>
            </a:r>
          </a:p>
          <a:p>
            <a:pPr marL="291600" indent="-291600" eaLnBrk="1" hangingPunct="1">
              <a:spcBef>
                <a:spcPts val="1000"/>
              </a:spcBef>
            </a:pPr>
            <a:r>
              <a:rPr lang="en-US" altLang="en-US" sz="2600" noProof="0" dirty="0">
                <a:solidFill>
                  <a:schemeClr val="tx2"/>
                </a:solidFill>
              </a:rPr>
              <a:t>Name the determinants of a firm’s profitability.</a:t>
            </a:r>
          </a:p>
          <a:p>
            <a:pPr marL="291600" indent="-291600" eaLnBrk="1" hangingPunct="1">
              <a:spcBef>
                <a:spcPts val="1000"/>
              </a:spcBef>
            </a:pPr>
            <a:r>
              <a:rPr lang="en-US" altLang="en-US" sz="2600" noProof="0" dirty="0">
                <a:solidFill>
                  <a:schemeClr val="tx2"/>
                </a:solidFill>
              </a:rPr>
              <a:t>Explain some of the problems and pitfalls in financial statement analysis.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7A580-1EE5-D2DA-78D2-1310BF7A3766}"/>
              </a:ext>
            </a:extLst>
          </p:cNvPr>
          <p:cNvSpPr>
            <a:spLocks noGrp="1"/>
          </p:cNvSpPr>
          <p:nvPr>
            <p:ph type="title"/>
          </p:nvPr>
        </p:nvSpPr>
        <p:spPr/>
        <p:txBody>
          <a:bodyPr/>
          <a:lstStyle/>
          <a:p>
            <a:r>
              <a:rPr lang="en-US" cap="none" dirty="0"/>
              <a:t>Practice question</a:t>
            </a:r>
          </a:p>
        </p:txBody>
      </p:sp>
      <p:sp>
        <p:nvSpPr>
          <p:cNvPr id="3" name="Content Placeholder 2">
            <a:extLst>
              <a:ext uri="{FF2B5EF4-FFF2-40B4-BE49-F238E27FC236}">
                <a16:creationId xmlns:a16="http://schemas.microsoft.com/office/drawing/2014/main" id="{A7499139-3858-00B5-3CDE-D6A676BB5A6D}"/>
              </a:ext>
            </a:extLst>
          </p:cNvPr>
          <p:cNvSpPr>
            <a:spLocks noGrp="1"/>
          </p:cNvSpPr>
          <p:nvPr>
            <p:ph idx="1"/>
          </p:nvPr>
        </p:nvSpPr>
        <p:spPr/>
        <p:txBody>
          <a:bodyPr/>
          <a:lstStyle/>
          <a:p>
            <a:pPr marL="0" marR="0" lvl="0" indent="0">
              <a:lnSpc>
                <a:spcPct val="115000"/>
              </a:lnSpc>
              <a:spcBef>
                <a:spcPts val="0"/>
              </a:spcBef>
              <a:spcAft>
                <a:spcPts val="0"/>
              </a:spcAft>
              <a:buNone/>
            </a:pPr>
            <a:r>
              <a:rPr lang="en-US" sz="1800" dirty="0">
                <a:effectLst/>
                <a:ea typeface="Calibri" panose="020F0502020204030204" pitchFamily="34" charset="0"/>
                <a:cs typeface="Times New Roman" panose="02020603050405020304" pitchFamily="18" charset="0"/>
              </a:rPr>
              <a:t>All other things beings equal, and assuming all ratios have positive values, an increase in current liabilities will:</a:t>
            </a:r>
            <a:br>
              <a:rPr lang="en-US" sz="1800" dirty="0">
                <a:effectLst/>
                <a:ea typeface="Calibri" panose="020F0502020204030204" pitchFamily="34" charset="0"/>
                <a:cs typeface="Times New Roman" panose="02020603050405020304" pitchFamily="18" charset="0"/>
              </a:rPr>
            </a:br>
            <a:endParaRPr lang="en-US" sz="1600" dirty="0">
              <a:ea typeface="Calibri" panose="020F0502020204030204" pitchFamily="34" charset="0"/>
              <a:cs typeface="Times New Roman" panose="02020603050405020304" pitchFamily="18" charset="0"/>
            </a:endParaRPr>
          </a:p>
          <a:p>
            <a:pPr marL="228600" marR="0" lvl="0" indent="-228600">
              <a:lnSpc>
                <a:spcPct val="115000"/>
              </a:lnSpc>
              <a:spcBef>
                <a:spcPts val="0"/>
              </a:spcBef>
              <a:spcAft>
                <a:spcPts val="0"/>
              </a:spcAft>
              <a:buFont typeface="+mj-lt"/>
              <a:buAutoNum type="alphaUcPeriod"/>
            </a:pPr>
            <a:r>
              <a:rPr lang="en-US" sz="1800" dirty="0">
                <a:effectLst/>
                <a:ea typeface="Calibri" panose="020F0502020204030204" pitchFamily="34" charset="0"/>
                <a:cs typeface="Times New Roman" panose="02020603050405020304" pitchFamily="18" charset="0"/>
              </a:rPr>
              <a:t>increase the cash ratio.</a:t>
            </a:r>
            <a:endParaRPr lang="en-US" sz="1600" dirty="0">
              <a:ea typeface="Calibri" panose="020F0502020204030204" pitchFamily="34" charset="0"/>
              <a:cs typeface="Times New Roman" panose="02020603050405020304" pitchFamily="18" charset="0"/>
            </a:endParaRPr>
          </a:p>
          <a:p>
            <a:pPr marL="228600" marR="0" lvl="0" indent="-228600">
              <a:lnSpc>
                <a:spcPct val="115000"/>
              </a:lnSpc>
              <a:spcBef>
                <a:spcPts val="0"/>
              </a:spcBef>
              <a:spcAft>
                <a:spcPts val="0"/>
              </a:spcAft>
              <a:buFont typeface="+mj-lt"/>
              <a:buAutoNum type="alphaUcPeriod"/>
            </a:pPr>
            <a:r>
              <a:rPr lang="en-US" sz="1800" dirty="0">
                <a:effectLst/>
                <a:ea typeface="Calibri" panose="020F0502020204030204" pitchFamily="34" charset="0"/>
                <a:cs typeface="Times New Roman" panose="02020603050405020304" pitchFamily="18" charset="0"/>
              </a:rPr>
              <a:t>increase the net working capital to total assets ratio.</a:t>
            </a:r>
            <a:endParaRPr lang="en-US" sz="1600" dirty="0">
              <a:ea typeface="Calibri" panose="020F0502020204030204" pitchFamily="34" charset="0"/>
              <a:cs typeface="Times New Roman" panose="02020603050405020304" pitchFamily="18" charset="0"/>
            </a:endParaRPr>
          </a:p>
          <a:p>
            <a:pPr marL="228600" marR="0" lvl="0" indent="-228600">
              <a:lnSpc>
                <a:spcPct val="115000"/>
              </a:lnSpc>
              <a:spcBef>
                <a:spcPts val="0"/>
              </a:spcBef>
              <a:spcAft>
                <a:spcPts val="0"/>
              </a:spcAft>
              <a:buFont typeface="+mj-lt"/>
              <a:buAutoNum type="alphaUcPeriod"/>
            </a:pPr>
            <a:r>
              <a:rPr lang="en-US" sz="1800" dirty="0">
                <a:effectLst/>
                <a:ea typeface="Calibri" panose="020F0502020204030204" pitchFamily="34" charset="0"/>
                <a:cs typeface="Times New Roman" panose="02020603050405020304" pitchFamily="18" charset="0"/>
              </a:rPr>
              <a:t>decrease the cash coverage ratio.</a:t>
            </a:r>
            <a:endParaRPr lang="en-US" sz="1600" dirty="0">
              <a:ea typeface="Calibri" panose="020F0502020204030204" pitchFamily="34" charset="0"/>
              <a:cs typeface="Times New Roman" panose="02020603050405020304" pitchFamily="18" charset="0"/>
            </a:endParaRPr>
          </a:p>
          <a:p>
            <a:pPr marL="228600" marR="0" lvl="0" indent="-228600">
              <a:lnSpc>
                <a:spcPct val="115000"/>
              </a:lnSpc>
              <a:spcBef>
                <a:spcPts val="0"/>
              </a:spcBef>
              <a:spcAft>
                <a:spcPts val="0"/>
              </a:spcAft>
              <a:buFont typeface="+mj-lt"/>
              <a:buAutoNum type="alphaUcPeriod"/>
            </a:pPr>
            <a:r>
              <a:rPr lang="en-US" sz="1800" dirty="0">
                <a:effectLst/>
                <a:ea typeface="Calibri" panose="020F0502020204030204" pitchFamily="34" charset="0"/>
                <a:cs typeface="Times New Roman" panose="02020603050405020304" pitchFamily="18" charset="0"/>
              </a:rPr>
              <a:t>decrease the quick ratio.</a:t>
            </a:r>
            <a:endParaRPr lang="en-US" sz="1600" dirty="0">
              <a:effectLst/>
              <a:ea typeface="Calibri" panose="020F0502020204030204" pitchFamily="34" charset="0"/>
              <a:cs typeface="Times New Roman" panose="02020603050405020304" pitchFamily="18" charset="0"/>
            </a:endParaRPr>
          </a:p>
          <a:p>
            <a:pPr marL="114706" indent="0">
              <a:buNone/>
            </a:pPr>
            <a:endParaRPr lang="en-US" dirty="0"/>
          </a:p>
        </p:txBody>
      </p:sp>
      <p:sp>
        <p:nvSpPr>
          <p:cNvPr id="4" name="Content Placeholder 3">
            <a:extLst>
              <a:ext uri="{FF2B5EF4-FFF2-40B4-BE49-F238E27FC236}">
                <a16:creationId xmlns:a16="http://schemas.microsoft.com/office/drawing/2014/main" id="{E786B2A9-EC90-C26D-68E0-EC107BE7CB75}"/>
              </a:ext>
            </a:extLst>
          </p:cNvPr>
          <p:cNvSpPr>
            <a:spLocks noGrp="1"/>
          </p:cNvSpPr>
          <p:nvPr>
            <p:ph idx="12"/>
          </p:nvPr>
        </p:nvSpPr>
        <p:spPr/>
        <p:txBody>
          <a:bodyPr/>
          <a:lstStyle/>
          <a:p>
            <a:endParaRPr lang="en-US"/>
          </a:p>
        </p:txBody>
      </p:sp>
    </p:spTree>
    <p:extLst>
      <p:ext uri="{BB962C8B-B14F-4D97-AF65-F5344CB8AC3E}">
        <p14:creationId xmlns:p14="http://schemas.microsoft.com/office/powerpoint/2010/main" val="178018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7A580-1EE5-D2DA-78D2-1310BF7A3766}"/>
              </a:ext>
            </a:extLst>
          </p:cNvPr>
          <p:cNvSpPr>
            <a:spLocks noGrp="1"/>
          </p:cNvSpPr>
          <p:nvPr>
            <p:ph type="title"/>
          </p:nvPr>
        </p:nvSpPr>
        <p:spPr/>
        <p:txBody>
          <a:bodyPr/>
          <a:lstStyle/>
          <a:p>
            <a:r>
              <a:rPr lang="en-US" cap="none" dirty="0"/>
              <a:t>Practice question</a:t>
            </a:r>
          </a:p>
        </p:txBody>
      </p:sp>
      <p:sp>
        <p:nvSpPr>
          <p:cNvPr id="3" name="Content Placeholder 2">
            <a:extLst>
              <a:ext uri="{FF2B5EF4-FFF2-40B4-BE49-F238E27FC236}">
                <a16:creationId xmlns:a16="http://schemas.microsoft.com/office/drawing/2014/main" id="{A7499139-3858-00B5-3CDE-D6A676BB5A6D}"/>
              </a:ext>
            </a:extLst>
          </p:cNvPr>
          <p:cNvSpPr>
            <a:spLocks noGrp="1"/>
          </p:cNvSpPr>
          <p:nvPr>
            <p:ph idx="1"/>
          </p:nvPr>
        </p:nvSpPr>
        <p:spPr/>
        <p:txBody>
          <a:bodyPr/>
          <a:lstStyle/>
          <a:p>
            <a:pPr marL="0" marR="0" lvl="0" indent="0">
              <a:lnSpc>
                <a:spcPct val="115000"/>
              </a:lnSpc>
              <a:spcBef>
                <a:spcPts val="0"/>
              </a:spcBef>
              <a:spcAft>
                <a:spcPts val="0"/>
              </a:spcAft>
              <a:buNone/>
            </a:pPr>
            <a:r>
              <a:rPr lang="en-US" sz="1800" dirty="0">
                <a:effectLst/>
                <a:ea typeface="Calibri" panose="020F0502020204030204" pitchFamily="34" charset="0"/>
                <a:cs typeface="Times New Roman" panose="02020603050405020304" pitchFamily="18" charset="0"/>
              </a:rPr>
              <a:t>All other things beings equal, and assuming all ratios have positive values, an increase in current liabilities will:</a:t>
            </a:r>
            <a:br>
              <a:rPr lang="en-US" sz="1800" dirty="0">
                <a:effectLst/>
                <a:ea typeface="Calibri" panose="020F0502020204030204" pitchFamily="34" charset="0"/>
                <a:cs typeface="Times New Roman" panose="02020603050405020304" pitchFamily="18" charset="0"/>
              </a:rPr>
            </a:br>
            <a:endParaRPr lang="en-US" sz="1600" dirty="0">
              <a:ea typeface="Calibri" panose="020F0502020204030204" pitchFamily="34" charset="0"/>
              <a:cs typeface="Times New Roman" panose="02020603050405020304" pitchFamily="18" charset="0"/>
            </a:endParaRPr>
          </a:p>
          <a:p>
            <a:pPr marL="228600" marR="0" lvl="0" indent="-228600">
              <a:lnSpc>
                <a:spcPct val="115000"/>
              </a:lnSpc>
              <a:spcBef>
                <a:spcPts val="0"/>
              </a:spcBef>
              <a:spcAft>
                <a:spcPts val="0"/>
              </a:spcAft>
              <a:buFont typeface="+mj-lt"/>
              <a:buAutoNum type="alphaUcPeriod"/>
            </a:pPr>
            <a:r>
              <a:rPr lang="en-US" sz="1800" dirty="0">
                <a:effectLst/>
                <a:ea typeface="Calibri" panose="020F0502020204030204" pitchFamily="34" charset="0"/>
                <a:cs typeface="Times New Roman" panose="02020603050405020304" pitchFamily="18" charset="0"/>
              </a:rPr>
              <a:t>increase the cash ratio.</a:t>
            </a:r>
            <a:endParaRPr lang="en-US" sz="1600" dirty="0">
              <a:ea typeface="Calibri" panose="020F0502020204030204" pitchFamily="34" charset="0"/>
              <a:cs typeface="Times New Roman" panose="02020603050405020304" pitchFamily="18" charset="0"/>
            </a:endParaRPr>
          </a:p>
          <a:p>
            <a:pPr marL="228600" marR="0" lvl="0" indent="-228600">
              <a:lnSpc>
                <a:spcPct val="115000"/>
              </a:lnSpc>
              <a:spcBef>
                <a:spcPts val="0"/>
              </a:spcBef>
              <a:spcAft>
                <a:spcPts val="0"/>
              </a:spcAft>
              <a:buFont typeface="+mj-lt"/>
              <a:buAutoNum type="alphaUcPeriod"/>
            </a:pPr>
            <a:r>
              <a:rPr lang="en-US" sz="1800" dirty="0">
                <a:effectLst/>
                <a:ea typeface="Calibri" panose="020F0502020204030204" pitchFamily="34" charset="0"/>
                <a:cs typeface="Times New Roman" panose="02020603050405020304" pitchFamily="18" charset="0"/>
              </a:rPr>
              <a:t>increase the net working capital to total assets ratio.</a:t>
            </a:r>
            <a:endParaRPr lang="en-US" sz="1600" dirty="0">
              <a:ea typeface="Calibri" panose="020F0502020204030204" pitchFamily="34" charset="0"/>
              <a:cs typeface="Times New Roman" panose="02020603050405020304" pitchFamily="18" charset="0"/>
            </a:endParaRPr>
          </a:p>
          <a:p>
            <a:pPr marL="228600" marR="0" lvl="0" indent="-228600">
              <a:lnSpc>
                <a:spcPct val="115000"/>
              </a:lnSpc>
              <a:spcBef>
                <a:spcPts val="0"/>
              </a:spcBef>
              <a:spcAft>
                <a:spcPts val="0"/>
              </a:spcAft>
              <a:buFont typeface="+mj-lt"/>
              <a:buAutoNum type="alphaUcPeriod"/>
            </a:pPr>
            <a:r>
              <a:rPr lang="en-US" sz="1800" dirty="0">
                <a:effectLst/>
                <a:ea typeface="Calibri" panose="020F0502020204030204" pitchFamily="34" charset="0"/>
                <a:cs typeface="Times New Roman" panose="02020603050405020304" pitchFamily="18" charset="0"/>
              </a:rPr>
              <a:t>decrease the cash coverage ratio.</a:t>
            </a:r>
            <a:endParaRPr lang="en-US" sz="1600" dirty="0">
              <a:ea typeface="Calibri" panose="020F0502020204030204" pitchFamily="34" charset="0"/>
              <a:cs typeface="Times New Roman" panose="02020603050405020304" pitchFamily="18" charset="0"/>
            </a:endParaRPr>
          </a:p>
          <a:p>
            <a:pPr marL="228600" marR="0" lvl="0" indent="-228600">
              <a:lnSpc>
                <a:spcPct val="115000"/>
              </a:lnSpc>
              <a:spcBef>
                <a:spcPts val="0"/>
              </a:spcBef>
              <a:spcAft>
                <a:spcPts val="0"/>
              </a:spcAft>
              <a:buFont typeface="+mj-lt"/>
              <a:buAutoNum type="alphaUcPeriod"/>
            </a:pPr>
            <a:r>
              <a:rPr lang="en-US" sz="1800" dirty="0">
                <a:effectLst/>
                <a:highlight>
                  <a:srgbClr val="FFFF00"/>
                </a:highlight>
                <a:ea typeface="Calibri" panose="020F0502020204030204" pitchFamily="34" charset="0"/>
                <a:cs typeface="Times New Roman" panose="02020603050405020304" pitchFamily="18" charset="0"/>
              </a:rPr>
              <a:t>decrease the quick ratio.</a:t>
            </a:r>
            <a:endParaRPr lang="en-US" sz="1600" dirty="0">
              <a:effectLst/>
              <a:highlight>
                <a:srgbClr val="FFFF00"/>
              </a:highlight>
              <a:ea typeface="Calibri" panose="020F0502020204030204" pitchFamily="34" charset="0"/>
              <a:cs typeface="Times New Roman" panose="02020603050405020304" pitchFamily="18" charset="0"/>
            </a:endParaRPr>
          </a:p>
          <a:p>
            <a:pPr marL="114706" indent="0">
              <a:buNone/>
            </a:pPr>
            <a:endParaRPr lang="en-US" dirty="0"/>
          </a:p>
        </p:txBody>
      </p:sp>
      <p:sp>
        <p:nvSpPr>
          <p:cNvPr id="4" name="Content Placeholder 3">
            <a:extLst>
              <a:ext uri="{FF2B5EF4-FFF2-40B4-BE49-F238E27FC236}">
                <a16:creationId xmlns:a16="http://schemas.microsoft.com/office/drawing/2014/main" id="{E786B2A9-EC90-C26D-68E0-EC107BE7CB75}"/>
              </a:ext>
            </a:extLst>
          </p:cNvPr>
          <p:cNvSpPr>
            <a:spLocks noGrp="1"/>
          </p:cNvSpPr>
          <p:nvPr>
            <p:ph idx="12"/>
          </p:nvPr>
        </p:nvSpPr>
        <p:spPr/>
        <p:txBody>
          <a:bodyPr/>
          <a:lstStyle/>
          <a:p>
            <a:endParaRPr lang="en-US"/>
          </a:p>
        </p:txBody>
      </p:sp>
    </p:spTree>
    <p:extLst>
      <p:ext uri="{BB962C8B-B14F-4D97-AF65-F5344CB8AC3E}">
        <p14:creationId xmlns:p14="http://schemas.microsoft.com/office/powerpoint/2010/main" val="3630446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B82AB62-BBF6-4235-9637-B0FB88EC31B8}"/>
              </a:ext>
            </a:extLst>
          </p:cNvPr>
          <p:cNvSpPr>
            <a:spLocks noGrp="1"/>
          </p:cNvSpPr>
          <p:nvPr>
            <p:ph type="title"/>
          </p:nvPr>
        </p:nvSpPr>
        <p:spPr/>
        <p:txBody>
          <a:bodyPr/>
          <a:lstStyle/>
          <a:p>
            <a:r>
              <a:rPr lang="en-US" altLang="en-US" cap="none" noProof="0" dirty="0">
                <a:solidFill>
                  <a:schemeClr val="accent1">
                    <a:lumMod val="75000"/>
                  </a:schemeClr>
                </a:solidFill>
              </a:rPr>
              <a:t>Long-term solvency ratios</a:t>
            </a:r>
            <a:endParaRPr lang="en-US" cap="none" noProof="0" dirty="0"/>
          </a:p>
        </p:txBody>
      </p:sp>
      <p:sp>
        <p:nvSpPr>
          <p:cNvPr id="3" name="Content Placeholder 2">
            <a:extLst>
              <a:ext uri="{FF2B5EF4-FFF2-40B4-BE49-F238E27FC236}">
                <a16:creationId xmlns:a16="http://schemas.microsoft.com/office/drawing/2014/main" id="{CC573CF7-7B17-4F77-8AEA-178D736AA7DE}"/>
              </a:ext>
            </a:extLst>
          </p:cNvPr>
          <p:cNvSpPr>
            <a:spLocks noGrp="1"/>
          </p:cNvSpPr>
          <p:nvPr>
            <p:ph idx="1"/>
          </p:nvPr>
        </p:nvSpPr>
        <p:spPr>
          <a:xfrm>
            <a:off x="636764" y="1615314"/>
            <a:ext cx="8117416" cy="518286"/>
          </a:xfrm>
        </p:spPr>
        <p:txBody>
          <a:bodyPr/>
          <a:lstStyle/>
          <a:p>
            <a:pPr marL="114706" indent="0">
              <a:buNone/>
            </a:pPr>
            <a:r>
              <a:rPr lang="en-US" noProof="0" dirty="0"/>
              <a:t>2. Long-term solvency, or financial leverage, ratios</a:t>
            </a:r>
          </a:p>
        </p:txBody>
      </p:sp>
      <p:graphicFrame>
        <p:nvGraphicFramePr>
          <p:cNvPr id="11" name="Object 10">
            <a:extLst>
              <a:ext uri="{FF2B5EF4-FFF2-40B4-BE49-F238E27FC236}">
                <a16:creationId xmlns:a16="http://schemas.microsoft.com/office/drawing/2014/main" id="{79D1A61D-4760-475B-ABCB-717C6AEE0BC4}"/>
              </a:ext>
            </a:extLst>
          </p:cNvPr>
          <p:cNvGraphicFramePr>
            <a:graphicFrameLocks noChangeAspect="1"/>
          </p:cNvGraphicFramePr>
          <p:nvPr>
            <p:extLst>
              <p:ext uri="{D42A27DB-BD31-4B8C-83A1-F6EECF244321}">
                <p14:modId xmlns:p14="http://schemas.microsoft.com/office/powerpoint/2010/main" val="3182015865"/>
              </p:ext>
            </p:extLst>
          </p:nvPr>
        </p:nvGraphicFramePr>
        <p:xfrm>
          <a:off x="1266700" y="2362200"/>
          <a:ext cx="3802062" cy="542925"/>
        </p:xfrm>
        <a:graphic>
          <a:graphicData uri="http://schemas.openxmlformats.org/presentationml/2006/ole">
            <mc:AlternateContent xmlns:mc="http://schemas.openxmlformats.org/markup-compatibility/2006">
              <mc:Choice xmlns:v="urn:schemas-microsoft-com:vml" Requires="v">
                <p:oleObj name="Equation" r:id="rId3" imgW="2755800" imgH="393480" progId="Equation.DSMT4">
                  <p:embed/>
                </p:oleObj>
              </mc:Choice>
              <mc:Fallback>
                <p:oleObj name="Equation" r:id="rId3" imgW="2755800" imgH="393480" progId="Equation.DSMT4">
                  <p:embed/>
                  <p:pic>
                    <p:nvPicPr>
                      <p:cNvPr id="11" name="Object 10">
                        <a:extLst>
                          <a:ext uri="{FF2B5EF4-FFF2-40B4-BE49-F238E27FC236}">
                            <a16:creationId xmlns:a16="http://schemas.microsoft.com/office/drawing/2014/main" id="{79D1A61D-4760-475B-ABCB-717C6AEE0BC4}"/>
                          </a:ext>
                        </a:extLst>
                      </p:cNvPr>
                      <p:cNvPicPr/>
                      <p:nvPr/>
                    </p:nvPicPr>
                    <p:blipFill>
                      <a:blip r:embed="rId4"/>
                      <a:stretch>
                        <a:fillRect/>
                      </a:stretch>
                    </p:blipFill>
                    <p:spPr>
                      <a:xfrm>
                        <a:off x="1266700" y="2362200"/>
                        <a:ext cx="3802062" cy="542925"/>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947CB583-692A-4FCE-BE0B-D87FAB74AC86}"/>
              </a:ext>
            </a:extLst>
          </p:cNvPr>
          <p:cNvGraphicFramePr>
            <a:graphicFrameLocks noChangeAspect="1"/>
          </p:cNvGraphicFramePr>
          <p:nvPr>
            <p:extLst>
              <p:ext uri="{D42A27DB-BD31-4B8C-83A1-F6EECF244321}">
                <p14:modId xmlns:p14="http://schemas.microsoft.com/office/powerpoint/2010/main" val="2496813227"/>
              </p:ext>
            </p:extLst>
          </p:nvPr>
        </p:nvGraphicFramePr>
        <p:xfrm>
          <a:off x="1219200" y="3110706"/>
          <a:ext cx="3867943" cy="296863"/>
        </p:xfrm>
        <a:graphic>
          <a:graphicData uri="http://schemas.openxmlformats.org/presentationml/2006/ole">
            <mc:AlternateContent xmlns:mc="http://schemas.openxmlformats.org/markup-compatibility/2006">
              <mc:Choice xmlns:v="urn:schemas-microsoft-com:vml" Requires="v">
                <p:oleObj name="Equation" r:id="rId5" imgW="2641320" imgH="203040" progId="Equation.DSMT4">
                  <p:embed/>
                </p:oleObj>
              </mc:Choice>
              <mc:Fallback>
                <p:oleObj name="Equation" r:id="rId5" imgW="2641320" imgH="203040" progId="Equation.DSMT4">
                  <p:embed/>
                  <p:pic>
                    <p:nvPicPr>
                      <p:cNvPr id="12" name="Object 11">
                        <a:extLst>
                          <a:ext uri="{FF2B5EF4-FFF2-40B4-BE49-F238E27FC236}">
                            <a16:creationId xmlns:a16="http://schemas.microsoft.com/office/drawing/2014/main" id="{947CB583-692A-4FCE-BE0B-D87FAB74AC86}"/>
                          </a:ext>
                        </a:extLst>
                      </p:cNvPr>
                      <p:cNvPicPr/>
                      <p:nvPr/>
                    </p:nvPicPr>
                    <p:blipFill>
                      <a:blip r:embed="rId6"/>
                      <a:stretch>
                        <a:fillRect/>
                      </a:stretch>
                    </p:blipFill>
                    <p:spPr>
                      <a:xfrm>
                        <a:off x="1219200" y="3110706"/>
                        <a:ext cx="3867943" cy="296863"/>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0612B690-B85F-49EE-A51F-84B9097382C3}"/>
              </a:ext>
            </a:extLst>
          </p:cNvPr>
          <p:cNvGraphicFramePr>
            <a:graphicFrameLocks noChangeAspect="1"/>
          </p:cNvGraphicFramePr>
          <p:nvPr>
            <p:extLst>
              <p:ext uri="{D42A27DB-BD31-4B8C-83A1-F6EECF244321}">
                <p14:modId xmlns:p14="http://schemas.microsoft.com/office/powerpoint/2010/main" val="484003838"/>
              </p:ext>
            </p:extLst>
          </p:nvPr>
        </p:nvGraphicFramePr>
        <p:xfrm>
          <a:off x="1266700" y="3674354"/>
          <a:ext cx="3859213" cy="285750"/>
        </p:xfrm>
        <a:graphic>
          <a:graphicData uri="http://schemas.openxmlformats.org/presentationml/2006/ole">
            <mc:AlternateContent xmlns:mc="http://schemas.openxmlformats.org/markup-compatibility/2006">
              <mc:Choice xmlns:v="urn:schemas-microsoft-com:vml" Requires="v">
                <p:oleObj name="Equation" r:id="rId7" imgW="2743200" imgH="203040" progId="Equation.DSMT4">
                  <p:embed/>
                </p:oleObj>
              </mc:Choice>
              <mc:Fallback>
                <p:oleObj name="Equation" r:id="rId7" imgW="2743200" imgH="203040" progId="Equation.DSMT4">
                  <p:embed/>
                  <p:pic>
                    <p:nvPicPr>
                      <p:cNvPr id="13" name="Object 12">
                        <a:extLst>
                          <a:ext uri="{FF2B5EF4-FFF2-40B4-BE49-F238E27FC236}">
                            <a16:creationId xmlns:a16="http://schemas.microsoft.com/office/drawing/2014/main" id="{0612B690-B85F-49EE-A51F-84B9097382C3}"/>
                          </a:ext>
                        </a:extLst>
                      </p:cNvPr>
                      <p:cNvPicPr/>
                      <p:nvPr/>
                    </p:nvPicPr>
                    <p:blipFill>
                      <a:blip r:embed="rId8"/>
                      <a:stretch>
                        <a:fillRect/>
                      </a:stretch>
                    </p:blipFill>
                    <p:spPr>
                      <a:xfrm>
                        <a:off x="1266700" y="3674354"/>
                        <a:ext cx="3859213" cy="285750"/>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F6AF9A68-2044-4E1C-B379-8078240298B3}"/>
              </a:ext>
            </a:extLst>
          </p:cNvPr>
          <p:cNvGraphicFramePr>
            <a:graphicFrameLocks noChangeAspect="1"/>
          </p:cNvGraphicFramePr>
          <p:nvPr>
            <p:extLst>
              <p:ext uri="{D42A27DB-BD31-4B8C-83A1-F6EECF244321}">
                <p14:modId xmlns:p14="http://schemas.microsoft.com/office/powerpoint/2010/main" val="1332027147"/>
              </p:ext>
            </p:extLst>
          </p:nvPr>
        </p:nvGraphicFramePr>
        <p:xfrm>
          <a:off x="1266700" y="4221844"/>
          <a:ext cx="4573229" cy="578756"/>
        </p:xfrm>
        <a:graphic>
          <a:graphicData uri="http://schemas.openxmlformats.org/presentationml/2006/ole">
            <mc:AlternateContent xmlns:mc="http://schemas.openxmlformats.org/markup-compatibility/2006">
              <mc:Choice xmlns:v="urn:schemas-microsoft-com:vml" Requires="v">
                <p:oleObj name="Equation" r:id="rId9" imgW="3314520" imgH="419040" progId="Equation.DSMT4">
                  <p:embed/>
                </p:oleObj>
              </mc:Choice>
              <mc:Fallback>
                <p:oleObj name="Equation" r:id="rId9" imgW="3314520" imgH="419040" progId="Equation.DSMT4">
                  <p:embed/>
                  <p:pic>
                    <p:nvPicPr>
                      <p:cNvPr id="14" name="Object 13">
                        <a:extLst>
                          <a:ext uri="{FF2B5EF4-FFF2-40B4-BE49-F238E27FC236}">
                            <a16:creationId xmlns:a16="http://schemas.microsoft.com/office/drawing/2014/main" id="{F6AF9A68-2044-4E1C-B379-8078240298B3}"/>
                          </a:ext>
                        </a:extLst>
                      </p:cNvPr>
                      <p:cNvPicPr/>
                      <p:nvPr/>
                    </p:nvPicPr>
                    <p:blipFill>
                      <a:blip r:embed="rId10"/>
                      <a:stretch>
                        <a:fillRect/>
                      </a:stretch>
                    </p:blipFill>
                    <p:spPr>
                      <a:xfrm>
                        <a:off x="1266700" y="4221844"/>
                        <a:ext cx="4573229" cy="578756"/>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544B2F41-7DA9-4E91-8158-53D0C98282C7}"/>
              </a:ext>
            </a:extLst>
          </p:cNvPr>
          <p:cNvGraphicFramePr>
            <a:graphicFrameLocks noChangeAspect="1"/>
          </p:cNvGraphicFramePr>
          <p:nvPr>
            <p:extLst>
              <p:ext uri="{D42A27DB-BD31-4B8C-83A1-F6EECF244321}">
                <p14:modId xmlns:p14="http://schemas.microsoft.com/office/powerpoint/2010/main" val="4083986257"/>
              </p:ext>
            </p:extLst>
          </p:nvPr>
        </p:nvGraphicFramePr>
        <p:xfrm>
          <a:off x="1266700" y="5067300"/>
          <a:ext cx="3351212" cy="571500"/>
        </p:xfrm>
        <a:graphic>
          <a:graphicData uri="http://schemas.openxmlformats.org/presentationml/2006/ole">
            <mc:AlternateContent xmlns:mc="http://schemas.openxmlformats.org/markup-compatibility/2006">
              <mc:Choice xmlns:v="urn:schemas-microsoft-com:vml" Requires="v">
                <p:oleObj name="Equation" r:id="rId11" imgW="2311200" imgH="393480" progId="Equation.DSMT4">
                  <p:embed/>
                </p:oleObj>
              </mc:Choice>
              <mc:Fallback>
                <p:oleObj name="Equation" r:id="rId11" imgW="2311200" imgH="393480" progId="Equation.DSMT4">
                  <p:embed/>
                  <p:pic>
                    <p:nvPicPr>
                      <p:cNvPr id="15" name="Object 14">
                        <a:extLst>
                          <a:ext uri="{FF2B5EF4-FFF2-40B4-BE49-F238E27FC236}">
                            <a16:creationId xmlns:a16="http://schemas.microsoft.com/office/drawing/2014/main" id="{544B2F41-7DA9-4E91-8158-53D0C98282C7}"/>
                          </a:ext>
                        </a:extLst>
                      </p:cNvPr>
                      <p:cNvPicPr/>
                      <p:nvPr/>
                    </p:nvPicPr>
                    <p:blipFill>
                      <a:blip r:embed="rId12"/>
                      <a:stretch>
                        <a:fillRect/>
                      </a:stretch>
                    </p:blipFill>
                    <p:spPr>
                      <a:xfrm>
                        <a:off x="1266700" y="5067300"/>
                        <a:ext cx="3351212" cy="571500"/>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A6A45BC5-81E1-41AD-B3B8-6CD097B0685E}"/>
              </a:ext>
            </a:extLst>
          </p:cNvPr>
          <p:cNvGraphicFramePr>
            <a:graphicFrameLocks noChangeAspect="1"/>
          </p:cNvGraphicFramePr>
          <p:nvPr>
            <p:extLst>
              <p:ext uri="{D42A27DB-BD31-4B8C-83A1-F6EECF244321}">
                <p14:modId xmlns:p14="http://schemas.microsoft.com/office/powerpoint/2010/main" val="3766523298"/>
              </p:ext>
            </p:extLst>
          </p:nvPr>
        </p:nvGraphicFramePr>
        <p:xfrm>
          <a:off x="1266700" y="5852359"/>
          <a:ext cx="3750623" cy="548441"/>
        </p:xfrm>
        <a:graphic>
          <a:graphicData uri="http://schemas.openxmlformats.org/presentationml/2006/ole">
            <mc:AlternateContent xmlns:mc="http://schemas.openxmlformats.org/markup-compatibility/2006">
              <mc:Choice xmlns:v="urn:schemas-microsoft-com:vml" Requires="v">
                <p:oleObj name="Equation" r:id="rId13" imgW="2692080" imgH="393480" progId="Equation.DSMT4">
                  <p:embed/>
                </p:oleObj>
              </mc:Choice>
              <mc:Fallback>
                <p:oleObj name="Equation" r:id="rId13" imgW="2692080" imgH="393480" progId="Equation.DSMT4">
                  <p:embed/>
                  <p:pic>
                    <p:nvPicPr>
                      <p:cNvPr id="0" name=""/>
                      <p:cNvPicPr/>
                      <p:nvPr/>
                    </p:nvPicPr>
                    <p:blipFill>
                      <a:blip r:embed="rId14"/>
                      <a:stretch>
                        <a:fillRect/>
                      </a:stretch>
                    </p:blipFill>
                    <p:spPr>
                      <a:xfrm>
                        <a:off x="1266700" y="5852359"/>
                        <a:ext cx="3750623" cy="548441"/>
                      </a:xfrm>
                      <a:prstGeom prst="rect">
                        <a:avLst/>
                      </a:prstGeom>
                    </p:spPr>
                  </p:pic>
                </p:oleObj>
              </mc:Fallback>
            </mc:AlternateContent>
          </a:graphicData>
        </a:graphic>
      </p:graphicFrame>
    </p:spTree>
    <p:extLst>
      <p:ext uri="{BB962C8B-B14F-4D97-AF65-F5344CB8AC3E}">
        <p14:creationId xmlns:p14="http://schemas.microsoft.com/office/powerpoint/2010/main" val="1450062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2">
            <a:extLst>
              <a:ext uri="{FF2B5EF4-FFF2-40B4-BE49-F238E27FC236}">
                <a16:creationId xmlns:a16="http://schemas.microsoft.com/office/drawing/2014/main" id="{7191CF8C-BA43-4149-B207-2B674A34B180}"/>
              </a:ext>
            </a:extLst>
          </p:cNvPr>
          <p:cNvSpPr>
            <a:spLocks noGrp="1" noChangeArrowheads="1"/>
          </p:cNvSpPr>
          <p:nvPr>
            <p:ph type="title"/>
          </p:nvPr>
        </p:nvSpPr>
        <p:spPr/>
        <p:txBody>
          <a:bodyPr>
            <a:normAutofit/>
          </a:bodyPr>
          <a:lstStyle/>
          <a:p>
            <a:pPr eaLnBrk="1" fontAlgn="auto" hangingPunct="1">
              <a:spcAft>
                <a:spcPts val="0"/>
              </a:spcAft>
              <a:defRPr/>
            </a:pPr>
            <a:r>
              <a:rPr lang="en-US" altLang="en-US" cap="none" noProof="0" dirty="0">
                <a:solidFill>
                  <a:schemeClr val="accent1">
                    <a:lumMod val="75000"/>
                  </a:schemeClr>
                </a:solidFill>
              </a:rPr>
              <a:t>Long-term solvency measures</a:t>
            </a:r>
          </a:p>
        </p:txBody>
      </p:sp>
      <p:sp>
        <p:nvSpPr>
          <p:cNvPr id="3" name="Content Placeholder 2">
            <a:extLst>
              <a:ext uri="{FF2B5EF4-FFF2-40B4-BE49-F238E27FC236}">
                <a16:creationId xmlns:a16="http://schemas.microsoft.com/office/drawing/2014/main" id="{FFC4B3B6-3EE4-4F94-86AE-8B372F0459F0}"/>
              </a:ext>
            </a:extLst>
          </p:cNvPr>
          <p:cNvSpPr>
            <a:spLocks noGrp="1"/>
          </p:cNvSpPr>
          <p:nvPr>
            <p:ph idx="1"/>
          </p:nvPr>
        </p:nvSpPr>
        <p:spPr>
          <a:xfrm>
            <a:off x="636764" y="1752969"/>
            <a:ext cx="8117416" cy="1371231"/>
          </a:xfrm>
        </p:spPr>
        <p:txBody>
          <a:bodyPr/>
          <a:lstStyle/>
          <a:p>
            <a:pPr marL="0" indent="0">
              <a:lnSpc>
                <a:spcPct val="90000"/>
              </a:lnSpc>
              <a:buNone/>
            </a:pPr>
            <a:r>
              <a:rPr lang="en-US" sz="2000" b="1" i="1" noProof="0" dirty="0">
                <a:solidFill>
                  <a:schemeClr val="tx2"/>
                </a:solidFill>
              </a:rPr>
              <a:t>Total debt ratio </a:t>
            </a:r>
            <a:r>
              <a:rPr lang="en-US" sz="2000" noProof="0" dirty="0">
                <a:solidFill>
                  <a:schemeClr val="tx2"/>
                </a:solidFill>
              </a:rPr>
              <a:t>considers all debts of all maturities to all creditors and has two useful variations:</a:t>
            </a:r>
          </a:p>
          <a:p>
            <a:pPr marL="291600" lvl="1" indent="-291600">
              <a:lnSpc>
                <a:spcPct val="90000"/>
              </a:lnSpc>
              <a:spcBef>
                <a:spcPts val="1000"/>
              </a:spcBef>
            </a:pPr>
            <a:r>
              <a:rPr lang="en-US" b="1" noProof="0" dirty="0">
                <a:solidFill>
                  <a:schemeClr val="tx2"/>
                </a:solidFill>
              </a:rPr>
              <a:t>Debt-equity ratio.</a:t>
            </a:r>
          </a:p>
          <a:p>
            <a:pPr marL="291600" lvl="1" indent="-291600">
              <a:lnSpc>
                <a:spcPct val="90000"/>
              </a:lnSpc>
              <a:spcBef>
                <a:spcPts val="1000"/>
              </a:spcBef>
            </a:pPr>
            <a:r>
              <a:rPr lang="en-US" b="1" noProof="0" dirty="0">
                <a:solidFill>
                  <a:schemeClr val="tx2"/>
                </a:solidFill>
              </a:rPr>
              <a:t>Equity multiplier.</a:t>
            </a:r>
          </a:p>
        </p:txBody>
      </p:sp>
      <p:sp>
        <p:nvSpPr>
          <p:cNvPr id="13" name="Content Placeholder 12">
            <a:extLst>
              <a:ext uri="{FF2B5EF4-FFF2-40B4-BE49-F238E27FC236}">
                <a16:creationId xmlns:a16="http://schemas.microsoft.com/office/drawing/2014/main" id="{FFBAD1F8-C7F9-468F-9CCE-A4D5CE0A9441}"/>
              </a:ext>
            </a:extLst>
          </p:cNvPr>
          <p:cNvSpPr>
            <a:spLocks noGrp="1"/>
          </p:cNvSpPr>
          <p:nvPr>
            <p:ph idx="15"/>
          </p:nvPr>
        </p:nvSpPr>
        <p:spPr>
          <a:xfrm>
            <a:off x="636764" y="3276600"/>
            <a:ext cx="8349193" cy="2971800"/>
          </a:xfrm>
        </p:spPr>
        <p:txBody>
          <a:bodyPr/>
          <a:lstStyle/>
          <a:p>
            <a:pPr marL="0" indent="0">
              <a:lnSpc>
                <a:spcPct val="90000"/>
              </a:lnSpc>
              <a:spcBef>
                <a:spcPts val="1000"/>
              </a:spcBef>
              <a:buNone/>
            </a:pPr>
            <a:r>
              <a:rPr lang="en-US" sz="2000" b="1" i="1" noProof="0" dirty="0">
                <a:solidFill>
                  <a:schemeClr val="tx2"/>
                </a:solidFill>
              </a:rPr>
              <a:t>Long-term debt ratio </a:t>
            </a:r>
            <a:r>
              <a:rPr lang="en-US" sz="2000" noProof="0" dirty="0">
                <a:solidFill>
                  <a:schemeClr val="tx2"/>
                </a:solidFill>
              </a:rPr>
              <a:t>is calculated as long-term debt divided by the sum of long-term debt and total equity.</a:t>
            </a:r>
          </a:p>
          <a:p>
            <a:pPr marL="0" indent="0">
              <a:lnSpc>
                <a:spcPct val="90000"/>
              </a:lnSpc>
              <a:spcBef>
                <a:spcPts val="1000"/>
              </a:spcBef>
              <a:buNone/>
            </a:pPr>
            <a:r>
              <a:rPr lang="en-US" sz="2000" b="1" i="1" noProof="0" dirty="0">
                <a:solidFill>
                  <a:schemeClr val="tx2"/>
                </a:solidFill>
              </a:rPr>
              <a:t>Times interest earned (T</a:t>
            </a:r>
            <a:r>
              <a:rPr lang="en-US" sz="100" b="1" i="1" noProof="0" dirty="0">
                <a:solidFill>
                  <a:schemeClr val="tx2"/>
                </a:solidFill>
              </a:rPr>
              <a:t> </a:t>
            </a:r>
            <a:r>
              <a:rPr lang="en-US" sz="2000" b="1" i="1" noProof="0" dirty="0">
                <a:solidFill>
                  <a:schemeClr val="tx2"/>
                </a:solidFill>
              </a:rPr>
              <a:t>I</a:t>
            </a:r>
            <a:r>
              <a:rPr lang="en-US" sz="100" b="1" i="1" noProof="0" dirty="0">
                <a:solidFill>
                  <a:schemeClr val="tx2"/>
                </a:solidFill>
              </a:rPr>
              <a:t> </a:t>
            </a:r>
            <a:r>
              <a:rPr lang="en-US" sz="2000" b="1" i="1" noProof="0" dirty="0">
                <a:solidFill>
                  <a:schemeClr val="tx2"/>
                </a:solidFill>
              </a:rPr>
              <a:t>E) ratio </a:t>
            </a:r>
            <a:r>
              <a:rPr lang="en-US" sz="2000" noProof="0" dirty="0">
                <a:solidFill>
                  <a:schemeClr val="tx2"/>
                </a:solidFill>
              </a:rPr>
              <a:t>measures how well a company has its interest obligations covered, and is often called the </a:t>
            </a:r>
            <a:r>
              <a:rPr lang="en-US" sz="2000" i="1" noProof="0" dirty="0">
                <a:solidFill>
                  <a:schemeClr val="tx2"/>
                </a:solidFill>
              </a:rPr>
              <a:t>interest coverage ratio.</a:t>
            </a:r>
          </a:p>
          <a:p>
            <a:pPr marL="0" indent="0">
              <a:lnSpc>
                <a:spcPct val="90000"/>
              </a:lnSpc>
              <a:spcBef>
                <a:spcPts val="1000"/>
              </a:spcBef>
              <a:buNone/>
            </a:pPr>
            <a:r>
              <a:rPr lang="en-US" sz="2000" b="1" i="1" noProof="0" dirty="0">
                <a:solidFill>
                  <a:schemeClr val="tx2"/>
                </a:solidFill>
              </a:rPr>
              <a:t>Cash coverage ratio </a:t>
            </a:r>
            <a:r>
              <a:rPr lang="en-US" sz="2000" noProof="0" dirty="0">
                <a:solidFill>
                  <a:schemeClr val="tx2"/>
                </a:solidFill>
              </a:rPr>
              <a:t>is a basic measure of the firm’s ability to generate cash from operations and is frequently used as a measure of cash flow available to meet financial obligations.</a:t>
            </a:r>
          </a:p>
          <a:p>
            <a:pPr marL="291600" lvl="1" indent="-291600">
              <a:lnSpc>
                <a:spcPct val="90000"/>
              </a:lnSpc>
              <a:spcBef>
                <a:spcPts val="1000"/>
              </a:spcBef>
            </a:pPr>
            <a:r>
              <a:rPr lang="en-US" noProof="0" dirty="0">
                <a:solidFill>
                  <a:schemeClr val="tx2"/>
                </a:solidFill>
              </a:rPr>
              <a:t>Calculated similarly to the TIE ratio, except the numerator is E</a:t>
            </a:r>
            <a:r>
              <a:rPr lang="en-US" sz="100" noProof="0" dirty="0">
                <a:solidFill>
                  <a:schemeClr val="tx2"/>
                </a:solidFill>
              </a:rPr>
              <a:t> </a:t>
            </a:r>
            <a:r>
              <a:rPr lang="en-US" noProof="0" dirty="0">
                <a:solidFill>
                  <a:schemeClr val="tx2"/>
                </a:solidFill>
              </a:rPr>
              <a:t>B</a:t>
            </a:r>
            <a:r>
              <a:rPr lang="en-US" sz="100" noProof="0" dirty="0">
                <a:solidFill>
                  <a:schemeClr val="tx2"/>
                </a:solidFill>
              </a:rPr>
              <a:t> </a:t>
            </a:r>
            <a:r>
              <a:rPr lang="en-US" noProof="0" dirty="0">
                <a:solidFill>
                  <a:schemeClr val="tx2"/>
                </a:solidFill>
              </a:rPr>
              <a:t>I</a:t>
            </a:r>
            <a:r>
              <a:rPr lang="en-US" sz="100" noProof="0" dirty="0">
                <a:solidFill>
                  <a:schemeClr val="tx2"/>
                </a:solidFill>
              </a:rPr>
              <a:t> </a:t>
            </a:r>
            <a:r>
              <a:rPr lang="en-US" noProof="0" dirty="0">
                <a:solidFill>
                  <a:schemeClr val="tx2"/>
                </a:solidFill>
              </a:rPr>
              <a:t>T</a:t>
            </a:r>
            <a:r>
              <a:rPr lang="en-US" sz="100" noProof="0" dirty="0">
                <a:solidFill>
                  <a:schemeClr val="tx2"/>
                </a:solidFill>
              </a:rPr>
              <a:t> </a:t>
            </a:r>
            <a:r>
              <a:rPr lang="en-US" noProof="0" dirty="0">
                <a:solidFill>
                  <a:schemeClr val="tx2"/>
                </a:solidFill>
              </a:rPr>
              <a:t>D (earnings before interest, taxes, and depreciation) instead of E</a:t>
            </a:r>
            <a:r>
              <a:rPr lang="en-US" sz="100" noProof="0" dirty="0">
                <a:solidFill>
                  <a:schemeClr val="tx2"/>
                </a:solidFill>
              </a:rPr>
              <a:t> </a:t>
            </a:r>
            <a:r>
              <a:rPr lang="en-US" noProof="0" dirty="0">
                <a:solidFill>
                  <a:schemeClr val="tx2"/>
                </a:solidFill>
              </a:rPr>
              <a:t>B</a:t>
            </a:r>
            <a:r>
              <a:rPr lang="en-US" sz="100" noProof="0" dirty="0">
                <a:solidFill>
                  <a:schemeClr val="tx2"/>
                </a:solidFill>
              </a:rPr>
              <a:t> </a:t>
            </a:r>
            <a:r>
              <a:rPr lang="en-US" noProof="0" dirty="0">
                <a:solidFill>
                  <a:schemeClr val="tx2"/>
                </a:solidFill>
              </a:rPr>
              <a:t>I</a:t>
            </a:r>
            <a:r>
              <a:rPr lang="en-US" sz="100" noProof="0" dirty="0">
                <a:solidFill>
                  <a:schemeClr val="tx2"/>
                </a:solidFill>
              </a:rPr>
              <a:t> </a:t>
            </a:r>
            <a:r>
              <a:rPr lang="en-US" noProof="0" dirty="0">
                <a:solidFill>
                  <a:schemeClr val="tx2"/>
                </a:solidFill>
              </a:rPr>
              <a:t>T.</a:t>
            </a:r>
          </a:p>
        </p:txBody>
      </p:sp>
    </p:spTree>
    <p:extLst>
      <p:ext uri="{BB962C8B-B14F-4D97-AF65-F5344CB8AC3E}">
        <p14:creationId xmlns:p14="http://schemas.microsoft.com/office/powerpoint/2010/main" val="3741427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50AB3-73E4-657E-47E9-242FCF461722}"/>
              </a:ext>
            </a:extLst>
          </p:cNvPr>
          <p:cNvSpPr>
            <a:spLocks noGrp="1"/>
          </p:cNvSpPr>
          <p:nvPr>
            <p:ph type="title"/>
          </p:nvPr>
        </p:nvSpPr>
        <p:spPr/>
        <p:txBody>
          <a:bodyPr/>
          <a:lstStyle/>
          <a:p>
            <a:r>
              <a:rPr lang="en-US" cap="none" dirty="0"/>
              <a:t>Practice question</a:t>
            </a:r>
            <a:endParaRPr lang="en-US" dirty="0"/>
          </a:p>
        </p:txBody>
      </p:sp>
      <p:sp>
        <p:nvSpPr>
          <p:cNvPr id="3" name="Content Placeholder 2">
            <a:extLst>
              <a:ext uri="{FF2B5EF4-FFF2-40B4-BE49-F238E27FC236}">
                <a16:creationId xmlns:a16="http://schemas.microsoft.com/office/drawing/2014/main" id="{08FBB916-B653-0F7A-6D2B-8B251CFBD434}"/>
              </a:ext>
            </a:extLst>
          </p:cNvPr>
          <p:cNvSpPr>
            <a:spLocks noGrp="1"/>
          </p:cNvSpPr>
          <p:nvPr>
            <p:ph idx="1"/>
          </p:nvPr>
        </p:nvSpPr>
        <p:spPr/>
        <p:txBody>
          <a:bodyPr/>
          <a:lstStyle/>
          <a:p>
            <a:pPr marL="0" marR="0" lvl="0" indent="0">
              <a:lnSpc>
                <a:spcPct val="115000"/>
              </a:lnSpc>
              <a:spcBef>
                <a:spcPts val="0"/>
              </a:spcBef>
              <a:spcAft>
                <a:spcPts val="0"/>
              </a:spcAft>
              <a:buNone/>
            </a:pPr>
            <a:r>
              <a:rPr lang="en-US" sz="2000" dirty="0">
                <a:solidFill>
                  <a:srgbClr val="000000"/>
                </a:solidFill>
                <a:effectLst/>
                <a:ea typeface="Calibri" panose="020F0502020204030204" pitchFamily="34" charset="0"/>
                <a:cs typeface="Times New Roman" panose="02020603050405020304" pitchFamily="18" charset="0"/>
              </a:rPr>
              <a:t>If a firm has a debt-equity ratio of 1.0, then its total debt ratio must be which one of the following?</a:t>
            </a:r>
          </a:p>
          <a:p>
            <a:pPr marL="0" marR="0" lvl="0" indent="0">
              <a:lnSpc>
                <a:spcPct val="115000"/>
              </a:lnSpc>
              <a:spcBef>
                <a:spcPts val="0"/>
              </a:spcBef>
              <a:spcAft>
                <a:spcPts val="0"/>
              </a:spcAft>
              <a:buNone/>
            </a:pPr>
            <a:endParaRPr lang="en-US" sz="1800" dirty="0">
              <a:solidFill>
                <a:schemeClr val="tx2"/>
              </a:solidFill>
              <a:ea typeface="Calibri" panose="020F0502020204030204" pitchFamily="34" charset="0"/>
              <a:cs typeface="Times New Roman" panose="02020603050405020304" pitchFamily="18" charset="0"/>
            </a:endParaRPr>
          </a:p>
          <a:p>
            <a:pPr marL="228600" marR="0" lvl="0" indent="-228600">
              <a:lnSpc>
                <a:spcPct val="115000"/>
              </a:lnSpc>
              <a:spcBef>
                <a:spcPts val="0"/>
              </a:spcBef>
              <a:spcAft>
                <a:spcPts val="0"/>
              </a:spcAft>
              <a:buFont typeface="+mj-lt"/>
              <a:buAutoNum type="alphaUcPeriod"/>
            </a:pPr>
            <a:r>
              <a:rPr lang="en-US" sz="2000" dirty="0">
                <a:solidFill>
                  <a:srgbClr val="000000"/>
                </a:solidFill>
                <a:effectLst/>
                <a:ea typeface="Calibri" panose="020F0502020204030204" pitchFamily="34" charset="0"/>
                <a:cs typeface="Times New Roman" panose="02020603050405020304" pitchFamily="18" charset="0"/>
              </a:rPr>
              <a:t>0</a:t>
            </a:r>
            <a:endParaRPr lang="en-US" sz="1800" dirty="0">
              <a:solidFill>
                <a:schemeClr val="tx2"/>
              </a:solidFill>
              <a:ea typeface="Calibri" panose="020F0502020204030204" pitchFamily="34" charset="0"/>
              <a:cs typeface="Times New Roman" panose="02020603050405020304" pitchFamily="18" charset="0"/>
            </a:endParaRPr>
          </a:p>
          <a:p>
            <a:pPr marL="228600" marR="0" lvl="0" indent="-228600">
              <a:lnSpc>
                <a:spcPct val="115000"/>
              </a:lnSpc>
              <a:spcBef>
                <a:spcPts val="0"/>
              </a:spcBef>
              <a:spcAft>
                <a:spcPts val="0"/>
              </a:spcAft>
              <a:buFont typeface="+mj-lt"/>
              <a:buAutoNum type="alphaUcPeriod"/>
            </a:pPr>
            <a:r>
              <a:rPr lang="en-US" sz="2000" dirty="0">
                <a:solidFill>
                  <a:srgbClr val="000000"/>
                </a:solidFill>
                <a:effectLst/>
                <a:ea typeface="Calibri" panose="020F0502020204030204" pitchFamily="34" charset="0"/>
                <a:cs typeface="Times New Roman" panose="02020603050405020304" pitchFamily="18" charset="0"/>
              </a:rPr>
              <a:t>0.5</a:t>
            </a:r>
            <a:endParaRPr lang="en-US" sz="1800" dirty="0">
              <a:solidFill>
                <a:schemeClr val="tx2"/>
              </a:solidFill>
              <a:ea typeface="Calibri" panose="020F0502020204030204" pitchFamily="34" charset="0"/>
              <a:cs typeface="Times New Roman" panose="02020603050405020304" pitchFamily="18" charset="0"/>
            </a:endParaRPr>
          </a:p>
          <a:p>
            <a:pPr marL="228600" marR="0" lvl="0" indent="-228600">
              <a:lnSpc>
                <a:spcPct val="115000"/>
              </a:lnSpc>
              <a:spcBef>
                <a:spcPts val="0"/>
              </a:spcBef>
              <a:spcAft>
                <a:spcPts val="0"/>
              </a:spcAft>
              <a:buFont typeface="+mj-lt"/>
              <a:buAutoNum type="alphaUcPeriod"/>
            </a:pPr>
            <a:r>
              <a:rPr lang="en-US" sz="2000" dirty="0">
                <a:solidFill>
                  <a:srgbClr val="000000"/>
                </a:solidFill>
                <a:effectLst/>
                <a:ea typeface="Calibri" panose="020F0502020204030204" pitchFamily="34" charset="0"/>
                <a:cs typeface="Times New Roman" panose="02020603050405020304" pitchFamily="18" charset="0"/>
              </a:rPr>
              <a:t>1.0</a:t>
            </a:r>
            <a:endParaRPr lang="en-US" sz="1800" dirty="0">
              <a:solidFill>
                <a:schemeClr val="tx2"/>
              </a:solidFill>
              <a:ea typeface="Calibri" panose="020F0502020204030204" pitchFamily="34" charset="0"/>
              <a:cs typeface="Times New Roman" panose="02020603050405020304" pitchFamily="18" charset="0"/>
            </a:endParaRPr>
          </a:p>
          <a:p>
            <a:pPr marL="228600" marR="0" lvl="0" indent="-228600">
              <a:lnSpc>
                <a:spcPct val="115000"/>
              </a:lnSpc>
              <a:spcBef>
                <a:spcPts val="0"/>
              </a:spcBef>
              <a:spcAft>
                <a:spcPts val="0"/>
              </a:spcAft>
              <a:buFont typeface="+mj-lt"/>
              <a:buAutoNum type="alphaUcPeriod"/>
            </a:pPr>
            <a:r>
              <a:rPr lang="en-US" sz="2000" dirty="0">
                <a:solidFill>
                  <a:srgbClr val="000000"/>
                </a:solidFill>
                <a:effectLst/>
                <a:ea typeface="Calibri" panose="020F0502020204030204" pitchFamily="34" charset="0"/>
                <a:cs typeface="Times New Roman" panose="02020603050405020304" pitchFamily="18" charset="0"/>
              </a:rPr>
              <a:t>1.5</a:t>
            </a:r>
            <a:endParaRPr lang="en-US" sz="1800" dirty="0">
              <a:solidFill>
                <a:schemeClr val="tx2"/>
              </a:solidFill>
              <a:ea typeface="Calibri" panose="020F0502020204030204" pitchFamily="34" charset="0"/>
              <a:cs typeface="Times New Roman" panose="02020603050405020304" pitchFamily="18" charset="0"/>
            </a:endParaRPr>
          </a:p>
          <a:p>
            <a:pPr marL="228600" marR="0" lvl="0" indent="-228600">
              <a:lnSpc>
                <a:spcPct val="115000"/>
              </a:lnSpc>
              <a:spcBef>
                <a:spcPts val="0"/>
              </a:spcBef>
              <a:spcAft>
                <a:spcPts val="0"/>
              </a:spcAft>
              <a:buFont typeface="+mj-lt"/>
              <a:buAutoNum type="alphaUcPeriod"/>
            </a:pPr>
            <a:r>
              <a:rPr lang="en-US" sz="2000" dirty="0">
                <a:solidFill>
                  <a:srgbClr val="000000"/>
                </a:solidFill>
                <a:effectLst/>
                <a:ea typeface="Calibri" panose="020F0502020204030204" pitchFamily="34" charset="0"/>
                <a:cs typeface="Times New Roman" panose="02020603050405020304" pitchFamily="18" charset="0"/>
              </a:rPr>
              <a:t>2.0</a:t>
            </a:r>
            <a:endParaRPr lang="en-US" sz="1100" dirty="0">
              <a:effectLst/>
              <a:ea typeface="Calibri" panose="020F050202020403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06278A6-4CAB-DC63-A6C1-6A08B500E42D}"/>
              </a:ext>
            </a:extLst>
          </p:cNvPr>
          <p:cNvSpPr>
            <a:spLocks noGrp="1"/>
          </p:cNvSpPr>
          <p:nvPr>
            <p:ph idx="12"/>
          </p:nvPr>
        </p:nvSpPr>
        <p:spPr/>
        <p:txBody>
          <a:bodyPr/>
          <a:lstStyle/>
          <a:p>
            <a:endParaRPr lang="en-US"/>
          </a:p>
        </p:txBody>
      </p:sp>
    </p:spTree>
    <p:extLst>
      <p:ext uri="{BB962C8B-B14F-4D97-AF65-F5344CB8AC3E}">
        <p14:creationId xmlns:p14="http://schemas.microsoft.com/office/powerpoint/2010/main" val="4110979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50AB3-73E4-657E-47E9-242FCF461722}"/>
              </a:ext>
            </a:extLst>
          </p:cNvPr>
          <p:cNvSpPr>
            <a:spLocks noGrp="1"/>
          </p:cNvSpPr>
          <p:nvPr>
            <p:ph type="title"/>
          </p:nvPr>
        </p:nvSpPr>
        <p:spPr/>
        <p:txBody>
          <a:bodyPr/>
          <a:lstStyle/>
          <a:p>
            <a:r>
              <a:rPr lang="en-US" cap="none" dirty="0"/>
              <a:t>Practice question</a:t>
            </a:r>
            <a:endParaRPr lang="en-US" dirty="0"/>
          </a:p>
        </p:txBody>
      </p:sp>
      <p:sp>
        <p:nvSpPr>
          <p:cNvPr id="3" name="Content Placeholder 2">
            <a:extLst>
              <a:ext uri="{FF2B5EF4-FFF2-40B4-BE49-F238E27FC236}">
                <a16:creationId xmlns:a16="http://schemas.microsoft.com/office/drawing/2014/main" id="{08FBB916-B653-0F7A-6D2B-8B251CFBD434}"/>
              </a:ext>
            </a:extLst>
          </p:cNvPr>
          <p:cNvSpPr>
            <a:spLocks noGrp="1"/>
          </p:cNvSpPr>
          <p:nvPr>
            <p:ph idx="1"/>
          </p:nvPr>
        </p:nvSpPr>
        <p:spPr/>
        <p:txBody>
          <a:bodyPr/>
          <a:lstStyle/>
          <a:p>
            <a:pPr marL="0" marR="0" lvl="0" indent="0">
              <a:lnSpc>
                <a:spcPct val="115000"/>
              </a:lnSpc>
              <a:spcBef>
                <a:spcPts val="0"/>
              </a:spcBef>
              <a:spcAft>
                <a:spcPts val="0"/>
              </a:spcAft>
              <a:buNone/>
            </a:pPr>
            <a:r>
              <a:rPr lang="en-US" sz="2000" dirty="0">
                <a:solidFill>
                  <a:srgbClr val="000000"/>
                </a:solidFill>
                <a:effectLst/>
                <a:ea typeface="Calibri" panose="020F0502020204030204" pitchFamily="34" charset="0"/>
                <a:cs typeface="Times New Roman" panose="02020603050405020304" pitchFamily="18" charset="0"/>
              </a:rPr>
              <a:t>If a firm has a debt-equity ratio of 1.0, then its total debt ratio must be which one of the following?</a:t>
            </a:r>
          </a:p>
          <a:p>
            <a:pPr marL="0" marR="0" lvl="0" indent="0">
              <a:lnSpc>
                <a:spcPct val="115000"/>
              </a:lnSpc>
              <a:spcBef>
                <a:spcPts val="0"/>
              </a:spcBef>
              <a:spcAft>
                <a:spcPts val="0"/>
              </a:spcAft>
              <a:buNone/>
            </a:pPr>
            <a:endParaRPr lang="en-US" sz="1800" dirty="0">
              <a:solidFill>
                <a:schemeClr val="tx2"/>
              </a:solidFill>
              <a:ea typeface="Calibri" panose="020F0502020204030204" pitchFamily="34" charset="0"/>
              <a:cs typeface="Times New Roman" panose="02020603050405020304" pitchFamily="18" charset="0"/>
            </a:endParaRPr>
          </a:p>
          <a:p>
            <a:pPr marL="228600" marR="0" lvl="0" indent="-228600">
              <a:lnSpc>
                <a:spcPct val="115000"/>
              </a:lnSpc>
              <a:spcBef>
                <a:spcPts val="0"/>
              </a:spcBef>
              <a:spcAft>
                <a:spcPts val="0"/>
              </a:spcAft>
              <a:buFont typeface="+mj-lt"/>
              <a:buAutoNum type="alphaUcPeriod"/>
            </a:pPr>
            <a:r>
              <a:rPr lang="en-US" sz="2000" dirty="0">
                <a:solidFill>
                  <a:srgbClr val="000000"/>
                </a:solidFill>
                <a:effectLst/>
                <a:ea typeface="Calibri" panose="020F0502020204030204" pitchFamily="34" charset="0"/>
                <a:cs typeface="Times New Roman" panose="02020603050405020304" pitchFamily="18" charset="0"/>
              </a:rPr>
              <a:t>0</a:t>
            </a:r>
            <a:endParaRPr lang="en-US" sz="1800" dirty="0">
              <a:solidFill>
                <a:schemeClr val="tx2"/>
              </a:solidFill>
              <a:ea typeface="Calibri" panose="020F0502020204030204" pitchFamily="34" charset="0"/>
              <a:cs typeface="Times New Roman" panose="02020603050405020304" pitchFamily="18" charset="0"/>
            </a:endParaRPr>
          </a:p>
          <a:p>
            <a:pPr marL="228600" marR="0" lvl="0" indent="-228600">
              <a:lnSpc>
                <a:spcPct val="115000"/>
              </a:lnSpc>
              <a:spcBef>
                <a:spcPts val="0"/>
              </a:spcBef>
              <a:spcAft>
                <a:spcPts val="0"/>
              </a:spcAft>
              <a:buFont typeface="+mj-lt"/>
              <a:buAutoNum type="alphaUcPeriod"/>
            </a:pPr>
            <a:r>
              <a:rPr lang="en-US" sz="2000" dirty="0">
                <a:solidFill>
                  <a:srgbClr val="000000"/>
                </a:solidFill>
                <a:effectLst/>
                <a:highlight>
                  <a:srgbClr val="FFFF00"/>
                </a:highlight>
                <a:ea typeface="Calibri" panose="020F0502020204030204" pitchFamily="34" charset="0"/>
                <a:cs typeface="Times New Roman" panose="02020603050405020304" pitchFamily="18" charset="0"/>
              </a:rPr>
              <a:t>0.5</a:t>
            </a:r>
            <a:endParaRPr lang="en-US" sz="1800" dirty="0">
              <a:solidFill>
                <a:schemeClr val="tx2"/>
              </a:solidFill>
              <a:highlight>
                <a:srgbClr val="FFFF00"/>
              </a:highlight>
              <a:ea typeface="Calibri" panose="020F0502020204030204" pitchFamily="34" charset="0"/>
              <a:cs typeface="Times New Roman" panose="02020603050405020304" pitchFamily="18" charset="0"/>
            </a:endParaRPr>
          </a:p>
          <a:p>
            <a:pPr marL="228600" marR="0" lvl="0" indent="-228600">
              <a:lnSpc>
                <a:spcPct val="115000"/>
              </a:lnSpc>
              <a:spcBef>
                <a:spcPts val="0"/>
              </a:spcBef>
              <a:spcAft>
                <a:spcPts val="0"/>
              </a:spcAft>
              <a:buFont typeface="+mj-lt"/>
              <a:buAutoNum type="alphaUcPeriod"/>
            </a:pPr>
            <a:r>
              <a:rPr lang="en-US" sz="2000" dirty="0">
                <a:solidFill>
                  <a:srgbClr val="000000"/>
                </a:solidFill>
                <a:effectLst/>
                <a:ea typeface="Calibri" panose="020F0502020204030204" pitchFamily="34" charset="0"/>
                <a:cs typeface="Times New Roman" panose="02020603050405020304" pitchFamily="18" charset="0"/>
              </a:rPr>
              <a:t>1.0</a:t>
            </a:r>
            <a:endParaRPr lang="en-US" sz="1800" dirty="0">
              <a:solidFill>
                <a:schemeClr val="tx2"/>
              </a:solidFill>
              <a:ea typeface="Calibri" panose="020F0502020204030204" pitchFamily="34" charset="0"/>
              <a:cs typeface="Times New Roman" panose="02020603050405020304" pitchFamily="18" charset="0"/>
            </a:endParaRPr>
          </a:p>
          <a:p>
            <a:pPr marL="228600" marR="0" lvl="0" indent="-228600">
              <a:lnSpc>
                <a:spcPct val="115000"/>
              </a:lnSpc>
              <a:spcBef>
                <a:spcPts val="0"/>
              </a:spcBef>
              <a:spcAft>
                <a:spcPts val="0"/>
              </a:spcAft>
              <a:buFont typeface="+mj-lt"/>
              <a:buAutoNum type="alphaUcPeriod"/>
            </a:pPr>
            <a:r>
              <a:rPr lang="en-US" sz="2000" dirty="0">
                <a:solidFill>
                  <a:srgbClr val="000000"/>
                </a:solidFill>
                <a:effectLst/>
                <a:ea typeface="Calibri" panose="020F0502020204030204" pitchFamily="34" charset="0"/>
                <a:cs typeface="Times New Roman" panose="02020603050405020304" pitchFamily="18" charset="0"/>
              </a:rPr>
              <a:t>1.5</a:t>
            </a:r>
            <a:endParaRPr lang="en-US" sz="1800" dirty="0">
              <a:solidFill>
                <a:schemeClr val="tx2"/>
              </a:solidFill>
              <a:ea typeface="Calibri" panose="020F0502020204030204" pitchFamily="34" charset="0"/>
              <a:cs typeface="Times New Roman" panose="02020603050405020304" pitchFamily="18" charset="0"/>
            </a:endParaRPr>
          </a:p>
          <a:p>
            <a:pPr marL="228600" marR="0" lvl="0" indent="-228600">
              <a:lnSpc>
                <a:spcPct val="115000"/>
              </a:lnSpc>
              <a:spcBef>
                <a:spcPts val="0"/>
              </a:spcBef>
              <a:spcAft>
                <a:spcPts val="0"/>
              </a:spcAft>
              <a:buFont typeface="+mj-lt"/>
              <a:buAutoNum type="alphaUcPeriod"/>
            </a:pPr>
            <a:r>
              <a:rPr lang="en-US" sz="2000" dirty="0">
                <a:solidFill>
                  <a:srgbClr val="000000"/>
                </a:solidFill>
                <a:effectLst/>
                <a:ea typeface="Calibri" panose="020F0502020204030204" pitchFamily="34" charset="0"/>
                <a:cs typeface="Times New Roman" panose="02020603050405020304" pitchFamily="18" charset="0"/>
              </a:rPr>
              <a:t>2.0</a:t>
            </a:r>
            <a:endParaRPr lang="en-US" sz="1100" dirty="0">
              <a:effectLst/>
              <a:ea typeface="Calibri" panose="020F050202020403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06278A6-4CAB-DC63-A6C1-6A08B500E42D}"/>
              </a:ext>
            </a:extLst>
          </p:cNvPr>
          <p:cNvSpPr>
            <a:spLocks noGrp="1"/>
          </p:cNvSpPr>
          <p:nvPr>
            <p:ph idx="12"/>
          </p:nvPr>
        </p:nvSpPr>
        <p:spPr/>
        <p:txBody>
          <a:bodyPr/>
          <a:lstStyle/>
          <a:p>
            <a:endParaRPr lang="en-US"/>
          </a:p>
        </p:txBody>
      </p:sp>
    </p:spTree>
    <p:extLst>
      <p:ext uri="{BB962C8B-B14F-4D97-AF65-F5344CB8AC3E}">
        <p14:creationId xmlns:p14="http://schemas.microsoft.com/office/powerpoint/2010/main" val="3254237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B82AB62-BBF6-4235-9637-B0FB88EC31B8}"/>
              </a:ext>
            </a:extLst>
          </p:cNvPr>
          <p:cNvSpPr>
            <a:spLocks noGrp="1"/>
          </p:cNvSpPr>
          <p:nvPr>
            <p:ph type="title"/>
          </p:nvPr>
        </p:nvSpPr>
        <p:spPr/>
        <p:txBody>
          <a:bodyPr/>
          <a:lstStyle/>
          <a:p>
            <a:r>
              <a:rPr lang="en-US" altLang="en-US" cap="none" noProof="0" dirty="0">
                <a:solidFill>
                  <a:schemeClr val="accent1">
                    <a:lumMod val="75000"/>
                  </a:schemeClr>
                </a:solidFill>
              </a:rPr>
              <a:t>Asset management, or turnover, ratios</a:t>
            </a:r>
            <a:endParaRPr lang="en-US" cap="none" noProof="0" dirty="0"/>
          </a:p>
        </p:txBody>
      </p:sp>
      <p:sp>
        <p:nvSpPr>
          <p:cNvPr id="2" name="Content Placeholder 1">
            <a:extLst>
              <a:ext uri="{FF2B5EF4-FFF2-40B4-BE49-F238E27FC236}">
                <a16:creationId xmlns:a16="http://schemas.microsoft.com/office/drawing/2014/main" id="{26D1563D-77E3-4B9D-8F27-735760ECA6DA}"/>
              </a:ext>
            </a:extLst>
          </p:cNvPr>
          <p:cNvSpPr>
            <a:spLocks noGrp="1"/>
          </p:cNvSpPr>
          <p:nvPr>
            <p:ph idx="1"/>
          </p:nvPr>
        </p:nvSpPr>
        <p:spPr>
          <a:xfrm>
            <a:off x="636764" y="1752969"/>
            <a:ext cx="8117416" cy="477562"/>
          </a:xfrm>
        </p:spPr>
        <p:txBody>
          <a:bodyPr/>
          <a:lstStyle/>
          <a:p>
            <a:pPr marL="114706" indent="0">
              <a:buNone/>
            </a:pPr>
            <a:r>
              <a:rPr lang="en-US" noProof="0" dirty="0"/>
              <a:t>3. Asset management, or turnover, ratios</a:t>
            </a:r>
          </a:p>
        </p:txBody>
      </p:sp>
      <p:graphicFrame>
        <p:nvGraphicFramePr>
          <p:cNvPr id="11" name="Object 10">
            <a:extLst>
              <a:ext uri="{FF2B5EF4-FFF2-40B4-BE49-F238E27FC236}">
                <a16:creationId xmlns:a16="http://schemas.microsoft.com/office/drawing/2014/main" id="{79D1A61D-4760-475B-ABCB-717C6AEE0BC4}"/>
              </a:ext>
            </a:extLst>
          </p:cNvPr>
          <p:cNvGraphicFramePr>
            <a:graphicFrameLocks noChangeAspect="1"/>
          </p:cNvGraphicFramePr>
          <p:nvPr>
            <p:extLst>
              <p:ext uri="{D42A27DB-BD31-4B8C-83A1-F6EECF244321}">
                <p14:modId xmlns:p14="http://schemas.microsoft.com/office/powerpoint/2010/main" val="1755279232"/>
              </p:ext>
            </p:extLst>
          </p:nvPr>
        </p:nvGraphicFramePr>
        <p:xfrm>
          <a:off x="1243013" y="2362200"/>
          <a:ext cx="2853565" cy="477562"/>
        </p:xfrm>
        <a:graphic>
          <a:graphicData uri="http://schemas.openxmlformats.org/presentationml/2006/ole">
            <mc:AlternateContent xmlns:mc="http://schemas.openxmlformats.org/markup-compatibility/2006">
              <mc:Choice xmlns:v="urn:schemas-microsoft-com:vml" Requires="v">
                <p:oleObj name="Equation" r:id="rId3" imgW="2501640" imgH="419040" progId="Equation.DSMT4">
                  <p:embed/>
                </p:oleObj>
              </mc:Choice>
              <mc:Fallback>
                <p:oleObj name="Equation" r:id="rId3" imgW="2501640" imgH="419040" progId="Equation.DSMT4">
                  <p:embed/>
                  <p:pic>
                    <p:nvPicPr>
                      <p:cNvPr id="11" name="Object 10">
                        <a:extLst>
                          <a:ext uri="{FF2B5EF4-FFF2-40B4-BE49-F238E27FC236}">
                            <a16:creationId xmlns:a16="http://schemas.microsoft.com/office/drawing/2014/main" id="{79D1A61D-4760-475B-ABCB-717C6AEE0BC4}"/>
                          </a:ext>
                        </a:extLst>
                      </p:cNvPr>
                      <p:cNvPicPr/>
                      <p:nvPr/>
                    </p:nvPicPr>
                    <p:blipFill>
                      <a:blip r:embed="rId4"/>
                      <a:stretch>
                        <a:fillRect/>
                      </a:stretch>
                    </p:blipFill>
                    <p:spPr>
                      <a:xfrm>
                        <a:off x="1243013" y="2362200"/>
                        <a:ext cx="2853565" cy="477562"/>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51BE14CE-D2D1-4497-9FAE-9767E422FE9E}"/>
              </a:ext>
            </a:extLst>
          </p:cNvPr>
          <p:cNvGraphicFramePr>
            <a:graphicFrameLocks noChangeAspect="1"/>
          </p:cNvGraphicFramePr>
          <p:nvPr>
            <p:extLst>
              <p:ext uri="{D42A27DB-BD31-4B8C-83A1-F6EECF244321}">
                <p14:modId xmlns:p14="http://schemas.microsoft.com/office/powerpoint/2010/main" val="3211841336"/>
              </p:ext>
            </p:extLst>
          </p:nvPr>
        </p:nvGraphicFramePr>
        <p:xfrm>
          <a:off x="1270000" y="2912745"/>
          <a:ext cx="3073400" cy="461010"/>
        </p:xfrm>
        <a:graphic>
          <a:graphicData uri="http://schemas.openxmlformats.org/presentationml/2006/ole">
            <mc:AlternateContent xmlns:mc="http://schemas.openxmlformats.org/markup-compatibility/2006">
              <mc:Choice xmlns:v="urn:schemas-microsoft-com:vml" Requires="v">
                <p:oleObj name="Equation" r:id="rId5" imgW="2793960" imgH="419040" progId="Equation.DSMT4">
                  <p:embed/>
                </p:oleObj>
              </mc:Choice>
              <mc:Fallback>
                <p:oleObj name="Equation" r:id="rId5" imgW="2793960" imgH="419040" progId="Equation.DSMT4">
                  <p:embed/>
                  <p:pic>
                    <p:nvPicPr>
                      <p:cNvPr id="0" name=""/>
                      <p:cNvPicPr/>
                      <p:nvPr/>
                    </p:nvPicPr>
                    <p:blipFill>
                      <a:blip r:embed="rId6"/>
                      <a:stretch>
                        <a:fillRect/>
                      </a:stretch>
                    </p:blipFill>
                    <p:spPr>
                      <a:xfrm>
                        <a:off x="1270000" y="2912745"/>
                        <a:ext cx="3073400" cy="461010"/>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E62E444A-4D4D-403D-99BB-ECB34EB4F5E0}"/>
              </a:ext>
            </a:extLst>
          </p:cNvPr>
          <p:cNvGraphicFramePr>
            <a:graphicFrameLocks noChangeAspect="1"/>
          </p:cNvGraphicFramePr>
          <p:nvPr>
            <p:extLst>
              <p:ext uri="{D42A27DB-BD31-4B8C-83A1-F6EECF244321}">
                <p14:modId xmlns:p14="http://schemas.microsoft.com/office/powerpoint/2010/main" val="286460910"/>
              </p:ext>
            </p:extLst>
          </p:nvPr>
        </p:nvGraphicFramePr>
        <p:xfrm>
          <a:off x="1247900" y="3568700"/>
          <a:ext cx="2743200" cy="393700"/>
        </p:xfrm>
        <a:graphic>
          <a:graphicData uri="http://schemas.openxmlformats.org/presentationml/2006/ole">
            <mc:AlternateContent xmlns:mc="http://schemas.openxmlformats.org/markup-compatibility/2006">
              <mc:Choice xmlns:v="urn:schemas-microsoft-com:vml" Requires="v">
                <p:oleObj name="Equation" r:id="rId7" imgW="2743200" imgH="393480" progId="Equation.DSMT4">
                  <p:embed/>
                </p:oleObj>
              </mc:Choice>
              <mc:Fallback>
                <p:oleObj name="Equation" r:id="rId7" imgW="2743200" imgH="393480" progId="Equation.DSMT4">
                  <p:embed/>
                  <p:pic>
                    <p:nvPicPr>
                      <p:cNvPr id="0" name=""/>
                      <p:cNvPicPr/>
                      <p:nvPr/>
                    </p:nvPicPr>
                    <p:blipFill>
                      <a:blip r:embed="rId8"/>
                      <a:stretch>
                        <a:fillRect/>
                      </a:stretch>
                    </p:blipFill>
                    <p:spPr>
                      <a:xfrm>
                        <a:off x="1247900" y="3568700"/>
                        <a:ext cx="2743200" cy="39370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DEC328EE-2795-41AA-9387-24EEA334C7A2}"/>
              </a:ext>
            </a:extLst>
          </p:cNvPr>
          <p:cNvGraphicFramePr>
            <a:graphicFrameLocks noChangeAspect="1"/>
          </p:cNvGraphicFramePr>
          <p:nvPr>
            <p:extLst>
              <p:ext uri="{D42A27DB-BD31-4B8C-83A1-F6EECF244321}">
                <p14:modId xmlns:p14="http://schemas.microsoft.com/office/powerpoint/2010/main" val="3153204020"/>
              </p:ext>
            </p:extLst>
          </p:nvPr>
        </p:nvGraphicFramePr>
        <p:xfrm>
          <a:off x="1239632" y="4102100"/>
          <a:ext cx="3048000" cy="393700"/>
        </p:xfrm>
        <a:graphic>
          <a:graphicData uri="http://schemas.openxmlformats.org/presentationml/2006/ole">
            <mc:AlternateContent xmlns:mc="http://schemas.openxmlformats.org/markup-compatibility/2006">
              <mc:Choice xmlns:v="urn:schemas-microsoft-com:vml" Requires="v">
                <p:oleObj name="Equation" r:id="rId9" imgW="3047760" imgH="393480" progId="Equation.DSMT4">
                  <p:embed/>
                </p:oleObj>
              </mc:Choice>
              <mc:Fallback>
                <p:oleObj name="Equation" r:id="rId9" imgW="3047760" imgH="393480" progId="Equation.DSMT4">
                  <p:embed/>
                  <p:pic>
                    <p:nvPicPr>
                      <p:cNvPr id="0" name=""/>
                      <p:cNvPicPr/>
                      <p:nvPr/>
                    </p:nvPicPr>
                    <p:blipFill>
                      <a:blip r:embed="rId10"/>
                      <a:stretch>
                        <a:fillRect/>
                      </a:stretch>
                    </p:blipFill>
                    <p:spPr>
                      <a:xfrm>
                        <a:off x="1239632" y="4102100"/>
                        <a:ext cx="3048000" cy="39370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6D46DBA7-7618-4821-B709-3011E2853586}"/>
              </a:ext>
            </a:extLst>
          </p:cNvPr>
          <p:cNvGraphicFramePr>
            <a:graphicFrameLocks noChangeAspect="1"/>
          </p:cNvGraphicFramePr>
          <p:nvPr>
            <p:extLst>
              <p:ext uri="{D42A27DB-BD31-4B8C-83A1-F6EECF244321}">
                <p14:modId xmlns:p14="http://schemas.microsoft.com/office/powerpoint/2010/main" val="2618944185"/>
              </p:ext>
            </p:extLst>
          </p:nvPr>
        </p:nvGraphicFramePr>
        <p:xfrm>
          <a:off x="1219200" y="4692015"/>
          <a:ext cx="1648460" cy="433070"/>
        </p:xfrm>
        <a:graphic>
          <a:graphicData uri="http://schemas.openxmlformats.org/presentationml/2006/ole">
            <mc:AlternateContent xmlns:mc="http://schemas.openxmlformats.org/markup-compatibility/2006">
              <mc:Choice xmlns:v="urn:schemas-microsoft-com:vml" Requires="v">
                <p:oleObj name="Equation" r:id="rId11" imgW="1498320" imgH="393480" progId="Equation.DSMT4">
                  <p:embed/>
                </p:oleObj>
              </mc:Choice>
              <mc:Fallback>
                <p:oleObj name="Equation" r:id="rId11" imgW="1498320" imgH="393480" progId="Equation.DSMT4">
                  <p:embed/>
                  <p:pic>
                    <p:nvPicPr>
                      <p:cNvPr id="0" name=""/>
                      <p:cNvPicPr/>
                      <p:nvPr/>
                    </p:nvPicPr>
                    <p:blipFill>
                      <a:blip r:embed="rId12"/>
                      <a:stretch>
                        <a:fillRect/>
                      </a:stretch>
                    </p:blipFill>
                    <p:spPr>
                      <a:xfrm>
                        <a:off x="1219200" y="4692015"/>
                        <a:ext cx="1648460" cy="43307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D0294194-8377-4EDD-AC25-6B7690101D88}"/>
              </a:ext>
            </a:extLst>
          </p:cNvPr>
          <p:cNvGraphicFramePr>
            <a:graphicFrameLocks noChangeAspect="1"/>
          </p:cNvGraphicFramePr>
          <p:nvPr>
            <p:extLst>
              <p:ext uri="{D42A27DB-BD31-4B8C-83A1-F6EECF244321}">
                <p14:modId xmlns:p14="http://schemas.microsoft.com/office/powerpoint/2010/main" val="677662476"/>
              </p:ext>
            </p:extLst>
          </p:nvPr>
        </p:nvGraphicFramePr>
        <p:xfrm>
          <a:off x="1247900" y="5321300"/>
          <a:ext cx="2425700" cy="393700"/>
        </p:xfrm>
        <a:graphic>
          <a:graphicData uri="http://schemas.openxmlformats.org/presentationml/2006/ole">
            <mc:AlternateContent xmlns:mc="http://schemas.openxmlformats.org/markup-compatibility/2006">
              <mc:Choice xmlns:v="urn:schemas-microsoft-com:vml" Requires="v">
                <p:oleObj name="Equation" r:id="rId13" imgW="2425680" imgH="393480" progId="Equation.DSMT4">
                  <p:embed/>
                </p:oleObj>
              </mc:Choice>
              <mc:Fallback>
                <p:oleObj name="Equation" r:id="rId13" imgW="2425680" imgH="393480" progId="Equation.DSMT4">
                  <p:embed/>
                  <p:pic>
                    <p:nvPicPr>
                      <p:cNvPr id="0" name=""/>
                      <p:cNvPicPr/>
                      <p:nvPr/>
                    </p:nvPicPr>
                    <p:blipFill>
                      <a:blip r:embed="rId14"/>
                      <a:stretch>
                        <a:fillRect/>
                      </a:stretch>
                    </p:blipFill>
                    <p:spPr>
                      <a:xfrm>
                        <a:off x="1247900" y="5321300"/>
                        <a:ext cx="2425700" cy="393700"/>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A6B611F5-517C-4250-8636-CA102D132C0C}"/>
              </a:ext>
            </a:extLst>
          </p:cNvPr>
          <p:cNvGraphicFramePr>
            <a:graphicFrameLocks noChangeAspect="1"/>
          </p:cNvGraphicFramePr>
          <p:nvPr>
            <p:extLst>
              <p:ext uri="{D42A27DB-BD31-4B8C-83A1-F6EECF244321}">
                <p14:modId xmlns:p14="http://schemas.microsoft.com/office/powerpoint/2010/main" val="2702775024"/>
              </p:ext>
            </p:extLst>
          </p:nvPr>
        </p:nvGraphicFramePr>
        <p:xfrm>
          <a:off x="1239632" y="5930900"/>
          <a:ext cx="2146300" cy="393700"/>
        </p:xfrm>
        <a:graphic>
          <a:graphicData uri="http://schemas.openxmlformats.org/presentationml/2006/ole">
            <mc:AlternateContent xmlns:mc="http://schemas.openxmlformats.org/markup-compatibility/2006">
              <mc:Choice xmlns:v="urn:schemas-microsoft-com:vml" Requires="v">
                <p:oleObj name="Equation" r:id="rId15" imgW="2145960" imgH="393480" progId="Equation.DSMT4">
                  <p:embed/>
                </p:oleObj>
              </mc:Choice>
              <mc:Fallback>
                <p:oleObj name="Equation" r:id="rId15" imgW="2145960" imgH="393480" progId="Equation.DSMT4">
                  <p:embed/>
                  <p:pic>
                    <p:nvPicPr>
                      <p:cNvPr id="0" name=""/>
                      <p:cNvPicPr/>
                      <p:nvPr/>
                    </p:nvPicPr>
                    <p:blipFill>
                      <a:blip r:embed="rId16"/>
                      <a:stretch>
                        <a:fillRect/>
                      </a:stretch>
                    </p:blipFill>
                    <p:spPr>
                      <a:xfrm>
                        <a:off x="1239632" y="5930900"/>
                        <a:ext cx="2146300" cy="393700"/>
                      </a:xfrm>
                      <a:prstGeom prst="rect">
                        <a:avLst/>
                      </a:prstGeom>
                    </p:spPr>
                  </p:pic>
                </p:oleObj>
              </mc:Fallback>
            </mc:AlternateContent>
          </a:graphicData>
        </a:graphic>
      </p:graphicFrame>
    </p:spTree>
    <p:extLst>
      <p:ext uri="{BB962C8B-B14F-4D97-AF65-F5344CB8AC3E}">
        <p14:creationId xmlns:p14="http://schemas.microsoft.com/office/powerpoint/2010/main" val="34953434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2">
            <a:extLst>
              <a:ext uri="{FF2B5EF4-FFF2-40B4-BE49-F238E27FC236}">
                <a16:creationId xmlns:a16="http://schemas.microsoft.com/office/drawing/2014/main" id="{4577C00A-C68C-47DE-B15A-475B6B8413FD}"/>
              </a:ext>
            </a:extLst>
          </p:cNvPr>
          <p:cNvSpPr>
            <a:spLocks noGrp="1" noChangeArrowheads="1"/>
          </p:cNvSpPr>
          <p:nvPr>
            <p:ph type="title"/>
          </p:nvPr>
        </p:nvSpPr>
        <p:spPr/>
        <p:txBody>
          <a:bodyPr/>
          <a:lstStyle/>
          <a:p>
            <a:pPr eaLnBrk="1" fontAlgn="auto" hangingPunct="1">
              <a:spcAft>
                <a:spcPts val="0"/>
              </a:spcAft>
              <a:defRPr/>
            </a:pPr>
            <a:r>
              <a:rPr lang="en-US" altLang="en-US" cap="none" noProof="0" dirty="0">
                <a:solidFill>
                  <a:schemeClr val="accent1">
                    <a:lumMod val="75000"/>
                  </a:schemeClr>
                </a:solidFill>
              </a:rPr>
              <a:t>Asset management, or turnover, measures</a:t>
            </a:r>
          </a:p>
        </p:txBody>
      </p:sp>
      <p:sp>
        <p:nvSpPr>
          <p:cNvPr id="25603" name="Content Placeholder 2">
            <a:extLst>
              <a:ext uri="{FF2B5EF4-FFF2-40B4-BE49-F238E27FC236}">
                <a16:creationId xmlns:a16="http://schemas.microsoft.com/office/drawing/2014/main" id="{6FAC6EC2-0764-4F5D-9C2E-7EDF4A4DBA6E}"/>
              </a:ext>
            </a:extLst>
          </p:cNvPr>
          <p:cNvSpPr>
            <a:spLocks noGrp="1" noChangeArrowheads="1"/>
          </p:cNvSpPr>
          <p:nvPr>
            <p:ph idx="1"/>
          </p:nvPr>
        </p:nvSpPr>
        <p:spPr>
          <a:xfrm>
            <a:off x="636763" y="1752969"/>
            <a:ext cx="8222369" cy="1218831"/>
          </a:xfrm>
        </p:spPr>
        <p:txBody>
          <a:bodyPr rtlCol="0">
            <a:normAutofit lnSpcReduction="10000"/>
          </a:bodyPr>
          <a:lstStyle/>
          <a:p>
            <a:pPr marL="0" indent="0">
              <a:lnSpc>
                <a:spcPct val="90000"/>
              </a:lnSpc>
              <a:spcBef>
                <a:spcPts val="600"/>
              </a:spcBef>
              <a:buNone/>
            </a:pPr>
            <a:r>
              <a:rPr lang="en-US" sz="2000" b="1" i="1" noProof="0" dirty="0">
                <a:solidFill>
                  <a:schemeClr val="tx2"/>
                </a:solidFill>
              </a:rPr>
              <a:t>Inventory turnover </a:t>
            </a:r>
            <a:r>
              <a:rPr lang="en-US" sz="2000" noProof="0" dirty="0">
                <a:solidFill>
                  <a:schemeClr val="tx2"/>
                </a:solidFill>
              </a:rPr>
              <a:t>tells us how many times the firm sold off or turned over the entire inventory.</a:t>
            </a:r>
          </a:p>
          <a:p>
            <a:pPr marL="291600" lvl="1" indent="-291600">
              <a:lnSpc>
                <a:spcPct val="90000"/>
              </a:lnSpc>
              <a:spcBef>
                <a:spcPts val="1000"/>
              </a:spcBef>
            </a:pPr>
            <a:r>
              <a:rPr lang="en-US" sz="2000" b="1" i="1" noProof="0" dirty="0">
                <a:solidFill>
                  <a:schemeClr val="tx2"/>
                </a:solidFill>
              </a:rPr>
              <a:t>Days’ sales in inventory </a:t>
            </a:r>
            <a:r>
              <a:rPr lang="en-US" sz="2000" noProof="0" dirty="0">
                <a:solidFill>
                  <a:schemeClr val="tx2"/>
                </a:solidFill>
              </a:rPr>
              <a:t>tells us how many days inventory sits (on average) before it is sold.</a:t>
            </a:r>
          </a:p>
        </p:txBody>
      </p:sp>
      <p:sp>
        <p:nvSpPr>
          <p:cNvPr id="2" name="Content Placeholder 1">
            <a:extLst>
              <a:ext uri="{FF2B5EF4-FFF2-40B4-BE49-F238E27FC236}">
                <a16:creationId xmlns:a16="http://schemas.microsoft.com/office/drawing/2014/main" id="{09B11932-8F1E-4B61-8388-A21B035FE3CC}"/>
              </a:ext>
            </a:extLst>
          </p:cNvPr>
          <p:cNvSpPr>
            <a:spLocks noGrp="1"/>
          </p:cNvSpPr>
          <p:nvPr>
            <p:ph idx="12"/>
          </p:nvPr>
        </p:nvSpPr>
        <p:spPr>
          <a:xfrm>
            <a:off x="636763" y="3019300"/>
            <a:ext cx="8222369" cy="1273643"/>
          </a:xfrm>
        </p:spPr>
        <p:txBody>
          <a:bodyPr/>
          <a:lstStyle/>
          <a:p>
            <a:pPr marL="0" indent="0">
              <a:lnSpc>
                <a:spcPct val="90000"/>
              </a:lnSpc>
              <a:spcBef>
                <a:spcPts val="600"/>
              </a:spcBef>
              <a:buNone/>
            </a:pPr>
            <a:r>
              <a:rPr lang="en-US" sz="2000" b="1" i="1" noProof="0" dirty="0">
                <a:solidFill>
                  <a:schemeClr val="tx2"/>
                </a:solidFill>
              </a:rPr>
              <a:t>Receivables turnover </a:t>
            </a:r>
            <a:r>
              <a:rPr lang="en-US" sz="2000" noProof="0" dirty="0">
                <a:solidFill>
                  <a:schemeClr val="tx2"/>
                </a:solidFill>
              </a:rPr>
              <a:t>shows how many times a firm collects outstanding credit accounts and reloans the money.</a:t>
            </a:r>
          </a:p>
          <a:p>
            <a:pPr marL="291600" lvl="1" indent="-291600">
              <a:lnSpc>
                <a:spcPct val="90000"/>
              </a:lnSpc>
              <a:spcBef>
                <a:spcPts val="1000"/>
              </a:spcBef>
            </a:pPr>
            <a:r>
              <a:rPr lang="en-US" sz="2000" b="1" i="1" noProof="0" dirty="0">
                <a:solidFill>
                  <a:schemeClr val="tx2"/>
                </a:solidFill>
              </a:rPr>
              <a:t>Days’ sales in receivables </a:t>
            </a:r>
            <a:r>
              <a:rPr lang="en-US" sz="2000" noProof="0" dirty="0">
                <a:solidFill>
                  <a:schemeClr val="tx2"/>
                </a:solidFill>
              </a:rPr>
              <a:t>provides the average number of days it takes for a firm to collect on its credit sales.</a:t>
            </a:r>
            <a:endParaRPr lang="en-US" sz="2000" noProof="0" dirty="0"/>
          </a:p>
        </p:txBody>
      </p:sp>
      <p:sp>
        <p:nvSpPr>
          <p:cNvPr id="4" name="Content Placeholder 3">
            <a:extLst>
              <a:ext uri="{FF2B5EF4-FFF2-40B4-BE49-F238E27FC236}">
                <a16:creationId xmlns:a16="http://schemas.microsoft.com/office/drawing/2014/main" id="{59BBBABB-7BC1-47A0-8B51-7F9F80440E3F}"/>
              </a:ext>
            </a:extLst>
          </p:cNvPr>
          <p:cNvSpPr>
            <a:spLocks noGrp="1"/>
          </p:cNvSpPr>
          <p:nvPr>
            <p:ph idx="15"/>
          </p:nvPr>
        </p:nvSpPr>
        <p:spPr>
          <a:xfrm>
            <a:off x="645669" y="4367150"/>
            <a:ext cx="8498331" cy="2140925"/>
          </a:xfrm>
        </p:spPr>
        <p:txBody>
          <a:bodyPr/>
          <a:lstStyle/>
          <a:p>
            <a:pPr marL="0" indent="0">
              <a:lnSpc>
                <a:spcPct val="90000"/>
              </a:lnSpc>
              <a:spcBef>
                <a:spcPts val="600"/>
              </a:spcBef>
              <a:buNone/>
            </a:pPr>
            <a:r>
              <a:rPr lang="en-US" sz="2000" noProof="0" dirty="0">
                <a:solidFill>
                  <a:schemeClr val="tx2"/>
                </a:solidFill>
              </a:rPr>
              <a:t>Asset turnover ratios:</a:t>
            </a:r>
          </a:p>
          <a:p>
            <a:pPr marL="291600" lvl="1" indent="-291600">
              <a:lnSpc>
                <a:spcPct val="90000"/>
              </a:lnSpc>
              <a:spcBef>
                <a:spcPts val="1000"/>
              </a:spcBef>
            </a:pPr>
            <a:r>
              <a:rPr lang="en-US" sz="2000" b="1" i="1" noProof="0" dirty="0">
                <a:solidFill>
                  <a:schemeClr val="tx2"/>
                </a:solidFill>
              </a:rPr>
              <a:t>N</a:t>
            </a:r>
            <a:r>
              <a:rPr lang="en-US" sz="100" b="1" i="1" noProof="0" dirty="0">
                <a:solidFill>
                  <a:schemeClr val="tx2"/>
                </a:solidFill>
              </a:rPr>
              <a:t> </a:t>
            </a:r>
            <a:r>
              <a:rPr lang="en-US" sz="2000" b="1" i="1" noProof="0" dirty="0">
                <a:solidFill>
                  <a:schemeClr val="tx2"/>
                </a:solidFill>
              </a:rPr>
              <a:t>W</a:t>
            </a:r>
            <a:r>
              <a:rPr lang="en-US" sz="100" b="1" i="1" noProof="0" dirty="0">
                <a:solidFill>
                  <a:schemeClr val="tx2"/>
                </a:solidFill>
              </a:rPr>
              <a:t> </a:t>
            </a:r>
            <a:r>
              <a:rPr lang="en-US" sz="2000" b="1" i="1" noProof="0" dirty="0">
                <a:solidFill>
                  <a:schemeClr val="tx2"/>
                </a:solidFill>
              </a:rPr>
              <a:t>C turnover </a:t>
            </a:r>
            <a:r>
              <a:rPr lang="en-US" sz="2000" noProof="0" dirty="0">
                <a:solidFill>
                  <a:schemeClr val="tx2"/>
                </a:solidFill>
              </a:rPr>
              <a:t>measures how much “work” we get out of our working capital.</a:t>
            </a:r>
          </a:p>
          <a:p>
            <a:pPr marL="291600" lvl="1" indent="-291600">
              <a:lnSpc>
                <a:spcPct val="90000"/>
              </a:lnSpc>
              <a:spcBef>
                <a:spcPts val="1000"/>
              </a:spcBef>
            </a:pPr>
            <a:r>
              <a:rPr lang="en-US" sz="2000" b="1" i="1" noProof="0" dirty="0">
                <a:solidFill>
                  <a:schemeClr val="tx2"/>
                </a:solidFill>
              </a:rPr>
              <a:t>Fixed asset turnover </a:t>
            </a:r>
            <a:r>
              <a:rPr lang="en-US" sz="2000" noProof="0" dirty="0">
                <a:solidFill>
                  <a:schemeClr val="tx2"/>
                </a:solidFill>
              </a:rPr>
              <a:t>tells us how much the company generates in sales for every dollar in fixed assets.</a:t>
            </a:r>
          </a:p>
          <a:p>
            <a:pPr marL="291600" lvl="1" indent="-291600">
              <a:lnSpc>
                <a:spcPct val="90000"/>
              </a:lnSpc>
              <a:spcBef>
                <a:spcPts val="1000"/>
              </a:spcBef>
            </a:pPr>
            <a:r>
              <a:rPr lang="en-US" sz="2000" b="1" i="1" noProof="0" dirty="0">
                <a:solidFill>
                  <a:schemeClr val="tx2"/>
                </a:solidFill>
              </a:rPr>
              <a:t>Total assets turnover </a:t>
            </a:r>
            <a:r>
              <a:rPr lang="en-US" sz="2000" noProof="0" dirty="0">
                <a:solidFill>
                  <a:schemeClr val="tx2"/>
                </a:solidFill>
              </a:rPr>
              <a:t>tells us how much the company generates in sales for every dollar in assets.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85E0-DB79-19D0-9574-C18FACC05F50}"/>
              </a:ext>
            </a:extLst>
          </p:cNvPr>
          <p:cNvSpPr>
            <a:spLocks noGrp="1"/>
          </p:cNvSpPr>
          <p:nvPr>
            <p:ph type="title"/>
          </p:nvPr>
        </p:nvSpPr>
        <p:spPr/>
        <p:txBody>
          <a:bodyPr/>
          <a:lstStyle/>
          <a:p>
            <a:r>
              <a:rPr lang="en-US" cap="none" dirty="0"/>
              <a:t>Practice question</a:t>
            </a:r>
            <a:endParaRPr lang="en-US" dirty="0"/>
          </a:p>
        </p:txBody>
      </p:sp>
      <p:sp>
        <p:nvSpPr>
          <p:cNvPr id="3" name="Content Placeholder 2">
            <a:extLst>
              <a:ext uri="{FF2B5EF4-FFF2-40B4-BE49-F238E27FC236}">
                <a16:creationId xmlns:a16="http://schemas.microsoft.com/office/drawing/2014/main" id="{DE7B0DCC-C690-7D60-967B-D7EAAC6E48FD}"/>
              </a:ext>
            </a:extLst>
          </p:cNvPr>
          <p:cNvSpPr>
            <a:spLocks noGrp="1"/>
          </p:cNvSpPr>
          <p:nvPr>
            <p:ph idx="1"/>
          </p:nvPr>
        </p:nvSpPr>
        <p:spPr/>
        <p:txBody>
          <a:bodyPr/>
          <a:lstStyle/>
          <a:p>
            <a:pPr marL="0" marR="0" lvl="0" indent="0">
              <a:lnSpc>
                <a:spcPct val="115000"/>
              </a:lnSpc>
              <a:spcBef>
                <a:spcPts val="0"/>
              </a:spcBef>
              <a:spcAft>
                <a:spcPts val="0"/>
              </a:spcAft>
              <a:buNone/>
            </a:pPr>
            <a:r>
              <a:rPr lang="en-US" sz="1600" dirty="0">
                <a:solidFill>
                  <a:srgbClr val="000000"/>
                </a:solidFill>
                <a:effectLst/>
                <a:ea typeface="Calibri" panose="020F0502020204030204" pitchFamily="34" charset="0"/>
                <a:cs typeface="Times New Roman" panose="02020603050405020304" pitchFamily="18" charset="0"/>
              </a:rPr>
              <a:t>During the past two years, both the cost per unit and the selling price per unit remained constant at The Floor Store. The firm was able to increase the quantity of goods it sells while holding the amount of inventory on hand at a constant level. This accomplishment will be reflected in the firm's financial ratios in which one of the following ways?</a:t>
            </a:r>
          </a:p>
          <a:p>
            <a:pPr marL="0" marR="0" lvl="0" indent="0">
              <a:lnSpc>
                <a:spcPct val="115000"/>
              </a:lnSpc>
              <a:spcBef>
                <a:spcPts val="0"/>
              </a:spcBef>
              <a:spcAft>
                <a:spcPts val="0"/>
              </a:spcAft>
              <a:buNone/>
            </a:pPr>
            <a:endParaRPr lang="en-US" sz="1400" dirty="0">
              <a:solidFill>
                <a:schemeClr val="tx2"/>
              </a:solidFill>
              <a:ea typeface="Calibri" panose="020F0502020204030204" pitchFamily="34" charset="0"/>
              <a:cs typeface="Times New Roman" panose="02020603050405020304" pitchFamily="18" charset="0"/>
            </a:endParaRPr>
          </a:p>
          <a:p>
            <a:pPr marL="228600" marR="0" lvl="0" indent="-228600">
              <a:lnSpc>
                <a:spcPct val="115000"/>
              </a:lnSpc>
              <a:spcBef>
                <a:spcPts val="0"/>
              </a:spcBef>
              <a:spcAft>
                <a:spcPts val="0"/>
              </a:spcAft>
              <a:buFont typeface="+mj-lt"/>
              <a:buAutoNum type="alphaUcPeriod"/>
            </a:pPr>
            <a:r>
              <a:rPr lang="en-US" sz="1600" dirty="0">
                <a:solidFill>
                  <a:srgbClr val="000000"/>
                </a:solidFill>
                <a:effectLst/>
                <a:ea typeface="Calibri" panose="020F0502020204030204" pitchFamily="34" charset="0"/>
                <a:cs typeface="Times New Roman" panose="02020603050405020304" pitchFamily="18" charset="0"/>
              </a:rPr>
              <a:t>Decrease in the inventory turnover rate</a:t>
            </a:r>
            <a:endParaRPr lang="en-US" sz="1400" dirty="0">
              <a:solidFill>
                <a:schemeClr val="tx2"/>
              </a:solidFill>
              <a:ea typeface="Calibri" panose="020F0502020204030204" pitchFamily="34" charset="0"/>
              <a:cs typeface="Times New Roman" panose="02020603050405020304" pitchFamily="18" charset="0"/>
            </a:endParaRPr>
          </a:p>
          <a:p>
            <a:pPr marL="228600" marR="0" lvl="0" indent="-228600">
              <a:lnSpc>
                <a:spcPct val="115000"/>
              </a:lnSpc>
              <a:spcBef>
                <a:spcPts val="0"/>
              </a:spcBef>
              <a:spcAft>
                <a:spcPts val="0"/>
              </a:spcAft>
              <a:buFont typeface="+mj-lt"/>
              <a:buAutoNum type="alphaUcPeriod"/>
            </a:pPr>
            <a:r>
              <a:rPr lang="en-US" sz="1600" dirty="0">
                <a:solidFill>
                  <a:srgbClr val="000000"/>
                </a:solidFill>
                <a:effectLst/>
                <a:ea typeface="Calibri" panose="020F0502020204030204" pitchFamily="34" charset="0"/>
                <a:cs typeface="Times New Roman" panose="02020603050405020304" pitchFamily="18" charset="0"/>
              </a:rPr>
              <a:t>Decrease in the net working capital turnover rate</a:t>
            </a:r>
            <a:endParaRPr lang="en-US" sz="1400" dirty="0">
              <a:solidFill>
                <a:schemeClr val="tx2"/>
              </a:solidFill>
              <a:ea typeface="Calibri" panose="020F0502020204030204" pitchFamily="34" charset="0"/>
              <a:cs typeface="Times New Roman" panose="02020603050405020304" pitchFamily="18" charset="0"/>
            </a:endParaRPr>
          </a:p>
          <a:p>
            <a:pPr marL="228600" marR="0" lvl="0" indent="-228600">
              <a:lnSpc>
                <a:spcPct val="115000"/>
              </a:lnSpc>
              <a:spcBef>
                <a:spcPts val="0"/>
              </a:spcBef>
              <a:spcAft>
                <a:spcPts val="0"/>
              </a:spcAft>
              <a:buFont typeface="+mj-lt"/>
              <a:buAutoNum type="alphaUcPeriod"/>
            </a:pPr>
            <a:r>
              <a:rPr lang="en-US" sz="1600" dirty="0">
                <a:solidFill>
                  <a:srgbClr val="000000"/>
                </a:solidFill>
                <a:effectLst/>
                <a:ea typeface="Calibri" panose="020F0502020204030204" pitchFamily="34" charset="0"/>
                <a:cs typeface="Times New Roman" panose="02020603050405020304" pitchFamily="18" charset="0"/>
              </a:rPr>
              <a:t>Increase in the fixed asset turnover rate</a:t>
            </a:r>
            <a:endParaRPr lang="en-US" sz="1400" dirty="0">
              <a:solidFill>
                <a:schemeClr val="tx2"/>
              </a:solidFill>
              <a:ea typeface="Calibri" panose="020F0502020204030204" pitchFamily="34" charset="0"/>
              <a:cs typeface="Times New Roman" panose="02020603050405020304" pitchFamily="18" charset="0"/>
            </a:endParaRPr>
          </a:p>
          <a:p>
            <a:pPr marL="228600" marR="0" lvl="0" indent="-228600">
              <a:lnSpc>
                <a:spcPct val="115000"/>
              </a:lnSpc>
              <a:spcBef>
                <a:spcPts val="0"/>
              </a:spcBef>
              <a:spcAft>
                <a:spcPts val="0"/>
              </a:spcAft>
              <a:buFont typeface="+mj-lt"/>
              <a:buAutoNum type="alphaUcPeriod"/>
            </a:pPr>
            <a:r>
              <a:rPr lang="en-US" sz="1600" dirty="0">
                <a:solidFill>
                  <a:srgbClr val="000000"/>
                </a:solidFill>
                <a:effectLst/>
                <a:ea typeface="Calibri" panose="020F0502020204030204" pitchFamily="34" charset="0"/>
                <a:cs typeface="Times New Roman" panose="02020603050405020304" pitchFamily="18" charset="0"/>
              </a:rPr>
              <a:t>Decrease in the days' sales in inventory</a:t>
            </a:r>
            <a:endParaRPr lang="en-US" sz="1400" dirty="0">
              <a:solidFill>
                <a:schemeClr val="tx2"/>
              </a:solidFill>
              <a:ea typeface="Calibri" panose="020F0502020204030204" pitchFamily="34" charset="0"/>
              <a:cs typeface="Times New Roman" panose="02020603050405020304" pitchFamily="18" charset="0"/>
            </a:endParaRPr>
          </a:p>
          <a:p>
            <a:pPr marL="228600" marR="0" lvl="0" indent="-228600">
              <a:lnSpc>
                <a:spcPct val="115000"/>
              </a:lnSpc>
              <a:spcBef>
                <a:spcPts val="0"/>
              </a:spcBef>
              <a:spcAft>
                <a:spcPts val="0"/>
              </a:spcAft>
              <a:buFont typeface="+mj-lt"/>
              <a:buAutoNum type="alphaUcPeriod"/>
            </a:pPr>
            <a:r>
              <a:rPr lang="en-US" sz="1600" dirty="0">
                <a:solidFill>
                  <a:srgbClr val="000000"/>
                </a:solidFill>
                <a:effectLst/>
                <a:ea typeface="Calibri" panose="020F0502020204030204" pitchFamily="34" charset="0"/>
                <a:cs typeface="Times New Roman" panose="02020603050405020304" pitchFamily="18" charset="0"/>
              </a:rPr>
              <a:t>Decrease in the total asset turnover rate</a:t>
            </a:r>
            <a:endParaRPr lang="en-US" sz="1400" dirty="0">
              <a:effectLst/>
              <a:ea typeface="Calibri" panose="020F0502020204030204" pitchFamily="34" charset="0"/>
              <a:cs typeface="Times New Roman" panose="02020603050405020304" pitchFamily="18" charset="0"/>
            </a:endParaRPr>
          </a:p>
          <a:p>
            <a:endParaRPr lang="en-US" dirty="0"/>
          </a:p>
        </p:txBody>
      </p:sp>
      <p:sp>
        <p:nvSpPr>
          <p:cNvPr id="4" name="Content Placeholder 3">
            <a:extLst>
              <a:ext uri="{FF2B5EF4-FFF2-40B4-BE49-F238E27FC236}">
                <a16:creationId xmlns:a16="http://schemas.microsoft.com/office/drawing/2014/main" id="{7000CE73-A7F2-8719-2B1B-D46C09A55114}"/>
              </a:ext>
            </a:extLst>
          </p:cNvPr>
          <p:cNvSpPr>
            <a:spLocks noGrp="1"/>
          </p:cNvSpPr>
          <p:nvPr>
            <p:ph idx="12"/>
          </p:nvPr>
        </p:nvSpPr>
        <p:spPr/>
        <p:txBody>
          <a:bodyPr/>
          <a:lstStyle/>
          <a:p>
            <a:endParaRPr lang="en-US"/>
          </a:p>
        </p:txBody>
      </p:sp>
    </p:spTree>
    <p:extLst>
      <p:ext uri="{BB962C8B-B14F-4D97-AF65-F5344CB8AC3E}">
        <p14:creationId xmlns:p14="http://schemas.microsoft.com/office/powerpoint/2010/main" val="4265922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85E0-DB79-19D0-9574-C18FACC05F50}"/>
              </a:ext>
            </a:extLst>
          </p:cNvPr>
          <p:cNvSpPr>
            <a:spLocks noGrp="1"/>
          </p:cNvSpPr>
          <p:nvPr>
            <p:ph type="title"/>
          </p:nvPr>
        </p:nvSpPr>
        <p:spPr/>
        <p:txBody>
          <a:bodyPr/>
          <a:lstStyle/>
          <a:p>
            <a:r>
              <a:rPr lang="en-US" cap="none" dirty="0"/>
              <a:t>Practice question</a:t>
            </a:r>
            <a:endParaRPr lang="en-US" dirty="0"/>
          </a:p>
        </p:txBody>
      </p:sp>
      <p:sp>
        <p:nvSpPr>
          <p:cNvPr id="3" name="Content Placeholder 2">
            <a:extLst>
              <a:ext uri="{FF2B5EF4-FFF2-40B4-BE49-F238E27FC236}">
                <a16:creationId xmlns:a16="http://schemas.microsoft.com/office/drawing/2014/main" id="{DE7B0DCC-C690-7D60-967B-D7EAAC6E48FD}"/>
              </a:ext>
            </a:extLst>
          </p:cNvPr>
          <p:cNvSpPr>
            <a:spLocks noGrp="1"/>
          </p:cNvSpPr>
          <p:nvPr>
            <p:ph idx="1"/>
          </p:nvPr>
        </p:nvSpPr>
        <p:spPr/>
        <p:txBody>
          <a:bodyPr/>
          <a:lstStyle/>
          <a:p>
            <a:pPr marL="0" marR="0" lvl="0" indent="0">
              <a:lnSpc>
                <a:spcPct val="115000"/>
              </a:lnSpc>
              <a:spcBef>
                <a:spcPts val="0"/>
              </a:spcBef>
              <a:spcAft>
                <a:spcPts val="0"/>
              </a:spcAft>
              <a:buNone/>
            </a:pPr>
            <a:r>
              <a:rPr lang="en-US" sz="1600" dirty="0">
                <a:solidFill>
                  <a:srgbClr val="000000"/>
                </a:solidFill>
                <a:effectLst/>
                <a:ea typeface="Calibri" panose="020F0502020204030204" pitchFamily="34" charset="0"/>
                <a:cs typeface="Times New Roman" panose="02020603050405020304" pitchFamily="18" charset="0"/>
              </a:rPr>
              <a:t>During the past two years, both the cost per unit and the selling price per unit remained constant at The Floor Store. The firm was able to increase the quantity of goods it sells while holding the amount of inventory on hand at a constant level. This accomplishment will be reflected in the firm's financial ratios in which one of the following ways?</a:t>
            </a:r>
          </a:p>
          <a:p>
            <a:pPr marL="0" marR="0" lvl="0" indent="0">
              <a:lnSpc>
                <a:spcPct val="115000"/>
              </a:lnSpc>
              <a:spcBef>
                <a:spcPts val="0"/>
              </a:spcBef>
              <a:spcAft>
                <a:spcPts val="0"/>
              </a:spcAft>
              <a:buNone/>
            </a:pPr>
            <a:endParaRPr lang="en-US" sz="1400" dirty="0">
              <a:solidFill>
                <a:schemeClr val="tx2"/>
              </a:solidFill>
              <a:ea typeface="Calibri" panose="020F0502020204030204" pitchFamily="34" charset="0"/>
              <a:cs typeface="Times New Roman" panose="02020603050405020304" pitchFamily="18" charset="0"/>
            </a:endParaRPr>
          </a:p>
          <a:p>
            <a:pPr marL="228600" marR="0" lvl="0" indent="-228600">
              <a:lnSpc>
                <a:spcPct val="115000"/>
              </a:lnSpc>
              <a:spcBef>
                <a:spcPts val="0"/>
              </a:spcBef>
              <a:spcAft>
                <a:spcPts val="0"/>
              </a:spcAft>
              <a:buFont typeface="+mj-lt"/>
              <a:buAutoNum type="alphaUcPeriod"/>
            </a:pPr>
            <a:r>
              <a:rPr lang="en-US" sz="1600" dirty="0">
                <a:solidFill>
                  <a:srgbClr val="000000"/>
                </a:solidFill>
                <a:effectLst/>
                <a:ea typeface="Calibri" panose="020F0502020204030204" pitchFamily="34" charset="0"/>
                <a:cs typeface="Times New Roman" panose="02020603050405020304" pitchFamily="18" charset="0"/>
              </a:rPr>
              <a:t>Decrease in the inventory turnover rate</a:t>
            </a:r>
            <a:endParaRPr lang="en-US" sz="1400" dirty="0">
              <a:solidFill>
                <a:schemeClr val="tx2"/>
              </a:solidFill>
              <a:ea typeface="Calibri" panose="020F0502020204030204" pitchFamily="34" charset="0"/>
              <a:cs typeface="Times New Roman" panose="02020603050405020304" pitchFamily="18" charset="0"/>
            </a:endParaRPr>
          </a:p>
          <a:p>
            <a:pPr marL="228600" marR="0" lvl="0" indent="-228600">
              <a:lnSpc>
                <a:spcPct val="115000"/>
              </a:lnSpc>
              <a:spcBef>
                <a:spcPts val="0"/>
              </a:spcBef>
              <a:spcAft>
                <a:spcPts val="0"/>
              </a:spcAft>
              <a:buFont typeface="+mj-lt"/>
              <a:buAutoNum type="alphaUcPeriod"/>
            </a:pPr>
            <a:r>
              <a:rPr lang="en-US" sz="1600" dirty="0">
                <a:solidFill>
                  <a:srgbClr val="000000"/>
                </a:solidFill>
                <a:effectLst/>
                <a:ea typeface="Calibri" panose="020F0502020204030204" pitchFamily="34" charset="0"/>
                <a:cs typeface="Times New Roman" panose="02020603050405020304" pitchFamily="18" charset="0"/>
              </a:rPr>
              <a:t>Decrease in the net working capital turnover rate</a:t>
            </a:r>
            <a:endParaRPr lang="en-US" sz="1400" dirty="0">
              <a:solidFill>
                <a:schemeClr val="tx2"/>
              </a:solidFill>
              <a:ea typeface="Calibri" panose="020F0502020204030204" pitchFamily="34" charset="0"/>
              <a:cs typeface="Times New Roman" panose="02020603050405020304" pitchFamily="18" charset="0"/>
            </a:endParaRPr>
          </a:p>
          <a:p>
            <a:pPr marL="228600" marR="0" lvl="0" indent="-228600">
              <a:lnSpc>
                <a:spcPct val="115000"/>
              </a:lnSpc>
              <a:spcBef>
                <a:spcPts val="0"/>
              </a:spcBef>
              <a:spcAft>
                <a:spcPts val="0"/>
              </a:spcAft>
              <a:buFont typeface="+mj-lt"/>
              <a:buAutoNum type="alphaUcPeriod"/>
            </a:pPr>
            <a:r>
              <a:rPr lang="en-US" sz="1600" dirty="0">
                <a:solidFill>
                  <a:srgbClr val="000000"/>
                </a:solidFill>
                <a:effectLst/>
                <a:ea typeface="Calibri" panose="020F0502020204030204" pitchFamily="34" charset="0"/>
                <a:cs typeface="Times New Roman" panose="02020603050405020304" pitchFamily="18" charset="0"/>
              </a:rPr>
              <a:t>Increase in the fixed asset turnover rate</a:t>
            </a:r>
            <a:endParaRPr lang="en-US" sz="1400" dirty="0">
              <a:solidFill>
                <a:schemeClr val="tx2"/>
              </a:solidFill>
              <a:ea typeface="Calibri" panose="020F0502020204030204" pitchFamily="34" charset="0"/>
              <a:cs typeface="Times New Roman" panose="02020603050405020304" pitchFamily="18" charset="0"/>
            </a:endParaRPr>
          </a:p>
          <a:p>
            <a:pPr marL="228600" marR="0" lvl="0" indent="-228600">
              <a:lnSpc>
                <a:spcPct val="115000"/>
              </a:lnSpc>
              <a:spcBef>
                <a:spcPts val="0"/>
              </a:spcBef>
              <a:spcAft>
                <a:spcPts val="0"/>
              </a:spcAft>
              <a:buFont typeface="+mj-lt"/>
              <a:buAutoNum type="alphaUcPeriod"/>
            </a:pPr>
            <a:r>
              <a:rPr lang="en-US" sz="1600" dirty="0">
                <a:solidFill>
                  <a:srgbClr val="000000"/>
                </a:solidFill>
                <a:effectLst/>
                <a:highlight>
                  <a:srgbClr val="FFFF00"/>
                </a:highlight>
                <a:ea typeface="Calibri" panose="020F0502020204030204" pitchFamily="34" charset="0"/>
                <a:cs typeface="Times New Roman" panose="02020603050405020304" pitchFamily="18" charset="0"/>
              </a:rPr>
              <a:t>Decrease in the days' sales in inventory</a:t>
            </a:r>
            <a:endParaRPr lang="en-US" sz="1400" dirty="0">
              <a:solidFill>
                <a:schemeClr val="tx2"/>
              </a:solidFill>
              <a:highlight>
                <a:srgbClr val="FFFF00"/>
              </a:highlight>
              <a:ea typeface="Calibri" panose="020F0502020204030204" pitchFamily="34" charset="0"/>
              <a:cs typeface="Times New Roman" panose="02020603050405020304" pitchFamily="18" charset="0"/>
            </a:endParaRPr>
          </a:p>
          <a:p>
            <a:pPr marL="228600" marR="0" lvl="0" indent="-228600">
              <a:lnSpc>
                <a:spcPct val="115000"/>
              </a:lnSpc>
              <a:spcBef>
                <a:spcPts val="0"/>
              </a:spcBef>
              <a:spcAft>
                <a:spcPts val="0"/>
              </a:spcAft>
              <a:buFont typeface="+mj-lt"/>
              <a:buAutoNum type="alphaUcPeriod"/>
            </a:pPr>
            <a:r>
              <a:rPr lang="en-US" sz="1600" dirty="0">
                <a:solidFill>
                  <a:srgbClr val="000000"/>
                </a:solidFill>
                <a:effectLst/>
                <a:ea typeface="Calibri" panose="020F0502020204030204" pitchFamily="34" charset="0"/>
                <a:cs typeface="Times New Roman" panose="02020603050405020304" pitchFamily="18" charset="0"/>
              </a:rPr>
              <a:t>Decrease in the total asset turnover rate</a:t>
            </a:r>
            <a:endParaRPr lang="en-US" sz="1400" dirty="0">
              <a:effectLst/>
              <a:ea typeface="Calibri" panose="020F0502020204030204" pitchFamily="34" charset="0"/>
              <a:cs typeface="Times New Roman" panose="02020603050405020304" pitchFamily="18" charset="0"/>
            </a:endParaRPr>
          </a:p>
          <a:p>
            <a:endParaRPr lang="en-US" dirty="0"/>
          </a:p>
        </p:txBody>
      </p:sp>
      <p:sp>
        <p:nvSpPr>
          <p:cNvPr id="4" name="Content Placeholder 3">
            <a:extLst>
              <a:ext uri="{FF2B5EF4-FFF2-40B4-BE49-F238E27FC236}">
                <a16:creationId xmlns:a16="http://schemas.microsoft.com/office/drawing/2014/main" id="{7000CE73-A7F2-8719-2B1B-D46C09A55114}"/>
              </a:ext>
            </a:extLst>
          </p:cNvPr>
          <p:cNvSpPr>
            <a:spLocks noGrp="1"/>
          </p:cNvSpPr>
          <p:nvPr>
            <p:ph idx="12"/>
          </p:nvPr>
        </p:nvSpPr>
        <p:spPr/>
        <p:txBody>
          <a:bodyPr/>
          <a:lstStyle/>
          <a:p>
            <a:endParaRPr lang="en-US"/>
          </a:p>
        </p:txBody>
      </p:sp>
    </p:spTree>
    <p:extLst>
      <p:ext uri="{BB962C8B-B14F-4D97-AF65-F5344CB8AC3E}">
        <p14:creationId xmlns:p14="http://schemas.microsoft.com/office/powerpoint/2010/main" val="3569042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2">
            <a:extLst>
              <a:ext uri="{FF2B5EF4-FFF2-40B4-BE49-F238E27FC236}">
                <a16:creationId xmlns:a16="http://schemas.microsoft.com/office/drawing/2014/main" id="{7198047D-BED9-4C2A-87F0-78A50197CC79}"/>
              </a:ext>
            </a:extLst>
          </p:cNvPr>
          <p:cNvSpPr>
            <a:spLocks noGrp="1" noChangeArrowheads="1"/>
          </p:cNvSpPr>
          <p:nvPr>
            <p:ph type="title"/>
          </p:nvPr>
        </p:nvSpPr>
        <p:spPr/>
        <p:txBody>
          <a:bodyPr/>
          <a:lstStyle/>
          <a:p>
            <a:pPr eaLnBrk="1" fontAlgn="auto" hangingPunct="1">
              <a:spcAft>
                <a:spcPts val="0"/>
              </a:spcAft>
              <a:defRPr/>
            </a:pPr>
            <a:r>
              <a:rPr lang="en-US" altLang="en-US" cap="none" noProof="0" dirty="0">
                <a:solidFill>
                  <a:schemeClr val="accent1">
                    <a:lumMod val="75000"/>
                  </a:schemeClr>
                </a:solidFill>
              </a:rPr>
              <a:t>Chapter outline</a:t>
            </a:r>
          </a:p>
        </p:txBody>
      </p:sp>
      <p:sp>
        <p:nvSpPr>
          <p:cNvPr id="15363" name="Content Placeholder 2">
            <a:extLst>
              <a:ext uri="{FF2B5EF4-FFF2-40B4-BE49-F238E27FC236}">
                <a16:creationId xmlns:a16="http://schemas.microsoft.com/office/drawing/2014/main" id="{3A0DDB4D-A443-4531-9A6F-AD8EB87594A5}"/>
              </a:ext>
            </a:extLst>
          </p:cNvPr>
          <p:cNvSpPr>
            <a:spLocks noGrp="1" noChangeArrowheads="1"/>
          </p:cNvSpPr>
          <p:nvPr>
            <p:ph idx="1"/>
          </p:nvPr>
        </p:nvSpPr>
        <p:spPr/>
        <p:txBody>
          <a:bodyPr/>
          <a:lstStyle/>
          <a:p>
            <a:pPr marL="291600" indent="-291600" eaLnBrk="1" fontAlgn="auto" hangingPunct="1">
              <a:spcBef>
                <a:spcPts val="1000"/>
              </a:spcBef>
              <a:spcAft>
                <a:spcPts val="0"/>
              </a:spcAft>
              <a:defRPr/>
            </a:pPr>
            <a:r>
              <a:rPr lang="en-US" altLang="en-US" sz="2600" noProof="0" dirty="0">
                <a:solidFill>
                  <a:schemeClr val="tx2"/>
                </a:solidFill>
              </a:rPr>
              <a:t>Cash Flow and Financial Statements: A Closer Look.</a:t>
            </a:r>
          </a:p>
          <a:p>
            <a:pPr marL="291600" indent="-291600" eaLnBrk="1" fontAlgn="auto" hangingPunct="1">
              <a:spcBef>
                <a:spcPts val="1000"/>
              </a:spcBef>
              <a:spcAft>
                <a:spcPts val="0"/>
              </a:spcAft>
              <a:defRPr/>
            </a:pPr>
            <a:r>
              <a:rPr lang="en-US" altLang="en-US" sz="2600" noProof="0" dirty="0">
                <a:solidFill>
                  <a:schemeClr val="tx2"/>
                </a:solidFill>
              </a:rPr>
              <a:t>Standardized Financial Statements.</a:t>
            </a:r>
          </a:p>
          <a:p>
            <a:pPr marL="291600" indent="-291600" eaLnBrk="1" fontAlgn="auto" hangingPunct="1">
              <a:spcBef>
                <a:spcPts val="1000"/>
              </a:spcBef>
              <a:spcAft>
                <a:spcPts val="0"/>
              </a:spcAft>
              <a:defRPr/>
            </a:pPr>
            <a:r>
              <a:rPr lang="en-US" altLang="en-US" sz="2600" noProof="0" dirty="0">
                <a:solidFill>
                  <a:schemeClr val="tx2"/>
                </a:solidFill>
              </a:rPr>
              <a:t>Ratio Analysis.</a:t>
            </a:r>
          </a:p>
          <a:p>
            <a:pPr marL="291600" indent="-291600" eaLnBrk="1" fontAlgn="auto" hangingPunct="1">
              <a:spcBef>
                <a:spcPts val="1000"/>
              </a:spcBef>
              <a:spcAft>
                <a:spcPts val="0"/>
              </a:spcAft>
              <a:defRPr/>
            </a:pPr>
            <a:r>
              <a:rPr lang="en-US" altLang="en-US" sz="2600" noProof="0" dirty="0">
                <a:solidFill>
                  <a:schemeClr val="tx2"/>
                </a:solidFill>
              </a:rPr>
              <a:t>The DuPont Identity.</a:t>
            </a:r>
          </a:p>
          <a:p>
            <a:pPr marL="291600" indent="-291600" eaLnBrk="1" fontAlgn="auto" hangingPunct="1">
              <a:spcBef>
                <a:spcPts val="1000"/>
              </a:spcBef>
              <a:spcAft>
                <a:spcPts val="0"/>
              </a:spcAft>
              <a:defRPr/>
            </a:pPr>
            <a:r>
              <a:rPr lang="en-US" altLang="en-US" sz="2600" noProof="0" dirty="0">
                <a:solidFill>
                  <a:schemeClr val="tx2"/>
                </a:solidFill>
              </a:rPr>
              <a:t>Using Financial Statement Information.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B82AB62-BBF6-4235-9637-B0FB88EC31B8}"/>
              </a:ext>
            </a:extLst>
          </p:cNvPr>
          <p:cNvSpPr>
            <a:spLocks noGrp="1"/>
          </p:cNvSpPr>
          <p:nvPr>
            <p:ph type="title"/>
          </p:nvPr>
        </p:nvSpPr>
        <p:spPr/>
        <p:txBody>
          <a:bodyPr/>
          <a:lstStyle/>
          <a:p>
            <a:r>
              <a:rPr lang="en-US" altLang="en-US" cap="none" noProof="0" dirty="0">
                <a:solidFill>
                  <a:schemeClr val="accent1">
                    <a:lumMod val="75000"/>
                  </a:schemeClr>
                </a:solidFill>
              </a:rPr>
              <a:t>Profitability ratios</a:t>
            </a:r>
            <a:endParaRPr lang="en-US" cap="none" noProof="0" dirty="0"/>
          </a:p>
        </p:txBody>
      </p:sp>
      <p:sp>
        <p:nvSpPr>
          <p:cNvPr id="2" name="Content Placeholder 1">
            <a:extLst>
              <a:ext uri="{FF2B5EF4-FFF2-40B4-BE49-F238E27FC236}">
                <a16:creationId xmlns:a16="http://schemas.microsoft.com/office/drawing/2014/main" id="{1AF9EC9B-4A97-49AB-B533-86A1AC18C942}"/>
              </a:ext>
            </a:extLst>
          </p:cNvPr>
          <p:cNvSpPr>
            <a:spLocks noGrp="1"/>
          </p:cNvSpPr>
          <p:nvPr>
            <p:ph idx="1"/>
          </p:nvPr>
        </p:nvSpPr>
        <p:spPr>
          <a:xfrm>
            <a:off x="636764" y="1600200"/>
            <a:ext cx="3321571" cy="498876"/>
          </a:xfrm>
        </p:spPr>
        <p:txBody>
          <a:bodyPr/>
          <a:lstStyle/>
          <a:p>
            <a:pPr marL="114706" indent="0">
              <a:buNone/>
            </a:pPr>
            <a:r>
              <a:rPr lang="en-US" noProof="0" dirty="0"/>
              <a:t>4. Profitability ratios</a:t>
            </a:r>
          </a:p>
        </p:txBody>
      </p:sp>
      <p:graphicFrame>
        <p:nvGraphicFramePr>
          <p:cNvPr id="11" name="Object 10">
            <a:extLst>
              <a:ext uri="{FF2B5EF4-FFF2-40B4-BE49-F238E27FC236}">
                <a16:creationId xmlns:a16="http://schemas.microsoft.com/office/drawing/2014/main" id="{79D1A61D-4760-475B-ABCB-717C6AEE0BC4}"/>
              </a:ext>
            </a:extLst>
          </p:cNvPr>
          <p:cNvGraphicFramePr>
            <a:graphicFrameLocks noChangeAspect="1"/>
          </p:cNvGraphicFramePr>
          <p:nvPr>
            <p:extLst>
              <p:ext uri="{D42A27DB-BD31-4B8C-83A1-F6EECF244321}">
                <p14:modId xmlns:p14="http://schemas.microsoft.com/office/powerpoint/2010/main" val="549546583"/>
              </p:ext>
            </p:extLst>
          </p:nvPr>
        </p:nvGraphicFramePr>
        <p:xfrm>
          <a:off x="1297050" y="2310690"/>
          <a:ext cx="2661285" cy="597218"/>
        </p:xfrm>
        <a:graphic>
          <a:graphicData uri="http://schemas.openxmlformats.org/presentationml/2006/ole">
            <mc:AlternateContent xmlns:mc="http://schemas.openxmlformats.org/markup-compatibility/2006">
              <mc:Choice xmlns:v="urn:schemas-microsoft-com:vml" Requires="v">
                <p:oleObj name="Equation" r:id="rId3" imgW="1752480" imgH="393480" progId="Equation.DSMT4">
                  <p:embed/>
                </p:oleObj>
              </mc:Choice>
              <mc:Fallback>
                <p:oleObj name="Equation" r:id="rId3" imgW="1752480" imgH="393480" progId="Equation.DSMT4">
                  <p:embed/>
                  <p:pic>
                    <p:nvPicPr>
                      <p:cNvPr id="11" name="Object 10">
                        <a:extLst>
                          <a:ext uri="{FF2B5EF4-FFF2-40B4-BE49-F238E27FC236}">
                            <a16:creationId xmlns:a16="http://schemas.microsoft.com/office/drawing/2014/main" id="{79D1A61D-4760-475B-ABCB-717C6AEE0BC4}"/>
                          </a:ext>
                        </a:extLst>
                      </p:cNvPr>
                      <p:cNvPicPr/>
                      <p:nvPr/>
                    </p:nvPicPr>
                    <p:blipFill>
                      <a:blip r:embed="rId4"/>
                      <a:stretch>
                        <a:fillRect/>
                      </a:stretch>
                    </p:blipFill>
                    <p:spPr>
                      <a:xfrm>
                        <a:off x="1297050" y="2310690"/>
                        <a:ext cx="2661285" cy="597218"/>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947CB583-692A-4FCE-BE0B-D87FAB74AC86}"/>
              </a:ext>
            </a:extLst>
          </p:cNvPr>
          <p:cNvGraphicFramePr>
            <a:graphicFrameLocks noChangeAspect="1"/>
          </p:cNvGraphicFramePr>
          <p:nvPr>
            <p:extLst>
              <p:ext uri="{D42A27DB-BD31-4B8C-83A1-F6EECF244321}">
                <p14:modId xmlns:p14="http://schemas.microsoft.com/office/powerpoint/2010/main" val="303578004"/>
              </p:ext>
            </p:extLst>
          </p:nvPr>
        </p:nvGraphicFramePr>
        <p:xfrm>
          <a:off x="1278859" y="3279799"/>
          <a:ext cx="3569335" cy="576263"/>
        </p:xfrm>
        <a:graphic>
          <a:graphicData uri="http://schemas.openxmlformats.org/presentationml/2006/ole">
            <mc:AlternateContent xmlns:mc="http://schemas.openxmlformats.org/markup-compatibility/2006">
              <mc:Choice xmlns:v="urn:schemas-microsoft-com:vml" Requires="v">
                <p:oleObj name="Equation" r:id="rId5" imgW="2438280" imgH="393480" progId="Equation.DSMT4">
                  <p:embed/>
                </p:oleObj>
              </mc:Choice>
              <mc:Fallback>
                <p:oleObj name="Equation" r:id="rId5" imgW="2438280" imgH="393480" progId="Equation.DSMT4">
                  <p:embed/>
                  <p:pic>
                    <p:nvPicPr>
                      <p:cNvPr id="12" name="Object 11">
                        <a:extLst>
                          <a:ext uri="{FF2B5EF4-FFF2-40B4-BE49-F238E27FC236}">
                            <a16:creationId xmlns:a16="http://schemas.microsoft.com/office/drawing/2014/main" id="{947CB583-692A-4FCE-BE0B-D87FAB74AC86}"/>
                          </a:ext>
                        </a:extLst>
                      </p:cNvPr>
                      <p:cNvPicPr/>
                      <p:nvPr/>
                    </p:nvPicPr>
                    <p:blipFill>
                      <a:blip r:embed="rId6"/>
                      <a:stretch>
                        <a:fillRect/>
                      </a:stretch>
                    </p:blipFill>
                    <p:spPr>
                      <a:xfrm>
                        <a:off x="1278859" y="3279799"/>
                        <a:ext cx="3569335" cy="576263"/>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BE8B057C-2994-461E-919E-BB1584FDD7BE}"/>
              </a:ext>
            </a:extLst>
          </p:cNvPr>
          <p:cNvGraphicFramePr>
            <a:graphicFrameLocks noChangeAspect="1"/>
          </p:cNvGraphicFramePr>
          <p:nvPr>
            <p:extLst>
              <p:ext uri="{D42A27DB-BD31-4B8C-83A1-F6EECF244321}">
                <p14:modId xmlns:p14="http://schemas.microsoft.com/office/powerpoint/2010/main" val="4197817967"/>
              </p:ext>
            </p:extLst>
          </p:nvPr>
        </p:nvGraphicFramePr>
        <p:xfrm>
          <a:off x="1268795" y="4323069"/>
          <a:ext cx="3625844" cy="613604"/>
        </p:xfrm>
        <a:graphic>
          <a:graphicData uri="http://schemas.openxmlformats.org/presentationml/2006/ole">
            <mc:AlternateContent xmlns:mc="http://schemas.openxmlformats.org/markup-compatibility/2006">
              <mc:Choice xmlns:v="urn:schemas-microsoft-com:vml" Requires="v">
                <p:oleObj name="Equation" r:id="rId7" imgW="2476440" imgH="419040" progId="Equation.DSMT4">
                  <p:embed/>
                </p:oleObj>
              </mc:Choice>
              <mc:Fallback>
                <p:oleObj name="Equation" r:id="rId7" imgW="2476440" imgH="419040" progId="Equation.DSMT4">
                  <p:embed/>
                  <p:pic>
                    <p:nvPicPr>
                      <p:cNvPr id="0" name=""/>
                      <p:cNvPicPr/>
                      <p:nvPr/>
                    </p:nvPicPr>
                    <p:blipFill>
                      <a:blip r:embed="rId8"/>
                      <a:stretch>
                        <a:fillRect/>
                      </a:stretch>
                    </p:blipFill>
                    <p:spPr>
                      <a:xfrm>
                        <a:off x="1268795" y="4323069"/>
                        <a:ext cx="3625844" cy="613604"/>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E942FDE2-012E-4A53-8F23-F6B0F0B4EF7F}"/>
              </a:ext>
            </a:extLst>
          </p:cNvPr>
          <p:cNvGraphicFramePr>
            <a:graphicFrameLocks noChangeAspect="1"/>
          </p:cNvGraphicFramePr>
          <p:nvPr>
            <p:extLst>
              <p:ext uri="{D42A27DB-BD31-4B8C-83A1-F6EECF244321}">
                <p14:modId xmlns:p14="http://schemas.microsoft.com/office/powerpoint/2010/main" val="4142404246"/>
              </p:ext>
            </p:extLst>
          </p:nvPr>
        </p:nvGraphicFramePr>
        <p:xfrm>
          <a:off x="1255568" y="5478285"/>
          <a:ext cx="3439904" cy="613604"/>
        </p:xfrm>
        <a:graphic>
          <a:graphicData uri="http://schemas.openxmlformats.org/presentationml/2006/ole">
            <mc:AlternateContent xmlns:mc="http://schemas.openxmlformats.org/markup-compatibility/2006">
              <mc:Choice xmlns:v="urn:schemas-microsoft-com:vml" Requires="v">
                <p:oleObj name="Equation" r:id="rId9" imgW="2349360" imgH="419040" progId="Equation.DSMT4">
                  <p:embed/>
                </p:oleObj>
              </mc:Choice>
              <mc:Fallback>
                <p:oleObj name="Equation" r:id="rId9" imgW="2349360" imgH="419040" progId="Equation.DSMT4">
                  <p:embed/>
                  <p:pic>
                    <p:nvPicPr>
                      <p:cNvPr id="0" name=""/>
                      <p:cNvPicPr/>
                      <p:nvPr/>
                    </p:nvPicPr>
                    <p:blipFill>
                      <a:blip r:embed="rId10"/>
                      <a:stretch>
                        <a:fillRect/>
                      </a:stretch>
                    </p:blipFill>
                    <p:spPr>
                      <a:xfrm>
                        <a:off x="1255568" y="5478285"/>
                        <a:ext cx="3439904" cy="613604"/>
                      </a:xfrm>
                      <a:prstGeom prst="rect">
                        <a:avLst/>
                      </a:prstGeom>
                    </p:spPr>
                  </p:pic>
                </p:oleObj>
              </mc:Fallback>
            </mc:AlternateContent>
          </a:graphicData>
        </a:graphic>
      </p:graphicFrame>
    </p:spTree>
    <p:extLst>
      <p:ext uri="{BB962C8B-B14F-4D97-AF65-F5344CB8AC3E}">
        <p14:creationId xmlns:p14="http://schemas.microsoft.com/office/powerpoint/2010/main" val="37073025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a:extLst>
              <a:ext uri="{FF2B5EF4-FFF2-40B4-BE49-F238E27FC236}">
                <a16:creationId xmlns:a16="http://schemas.microsoft.com/office/drawing/2014/main" id="{48C95179-8916-47FD-AC1D-35CCCC378AC3}"/>
              </a:ext>
            </a:extLst>
          </p:cNvPr>
          <p:cNvSpPr>
            <a:spLocks noGrp="1" noChangeArrowheads="1"/>
          </p:cNvSpPr>
          <p:nvPr>
            <p:ph type="title"/>
          </p:nvPr>
        </p:nvSpPr>
        <p:spPr/>
        <p:txBody>
          <a:bodyPr>
            <a:normAutofit/>
          </a:bodyPr>
          <a:lstStyle/>
          <a:p>
            <a:pPr eaLnBrk="1" fontAlgn="auto" hangingPunct="1">
              <a:spcAft>
                <a:spcPts val="0"/>
              </a:spcAft>
              <a:defRPr/>
            </a:pPr>
            <a:r>
              <a:rPr lang="en-US" altLang="en-US" cap="none" noProof="0" dirty="0">
                <a:solidFill>
                  <a:schemeClr val="accent1">
                    <a:lumMod val="75000"/>
                  </a:schemeClr>
                </a:solidFill>
              </a:rPr>
              <a:t>Profitability measures</a:t>
            </a:r>
            <a:endParaRPr lang="en-US" altLang="en-US" sz="4000" cap="none" noProof="0" dirty="0">
              <a:solidFill>
                <a:schemeClr val="accent1">
                  <a:lumMod val="75000"/>
                </a:schemeClr>
              </a:solidFill>
            </a:endParaRPr>
          </a:p>
        </p:txBody>
      </p:sp>
      <p:sp>
        <p:nvSpPr>
          <p:cNvPr id="2" name="Content Placeholder 1">
            <a:extLst>
              <a:ext uri="{FF2B5EF4-FFF2-40B4-BE49-F238E27FC236}">
                <a16:creationId xmlns:a16="http://schemas.microsoft.com/office/drawing/2014/main" id="{ADA1E730-B266-4E85-9F84-65E80BB7CB97}"/>
              </a:ext>
            </a:extLst>
          </p:cNvPr>
          <p:cNvSpPr>
            <a:spLocks noGrp="1"/>
          </p:cNvSpPr>
          <p:nvPr>
            <p:ph idx="1"/>
          </p:nvPr>
        </p:nvSpPr>
        <p:spPr/>
        <p:txBody>
          <a:bodyPr/>
          <a:lstStyle/>
          <a:p>
            <a:pPr marL="0" indent="0">
              <a:lnSpc>
                <a:spcPct val="90000"/>
              </a:lnSpc>
              <a:spcBef>
                <a:spcPts val="600"/>
              </a:spcBef>
              <a:buNone/>
            </a:pPr>
            <a:r>
              <a:rPr lang="en-US" b="1" i="1" noProof="0" dirty="0">
                <a:solidFill>
                  <a:schemeClr val="tx2"/>
                </a:solidFill>
              </a:rPr>
              <a:t>Profit margin </a:t>
            </a:r>
            <a:r>
              <a:rPr lang="en-US" noProof="0" dirty="0">
                <a:solidFill>
                  <a:schemeClr val="tx2"/>
                </a:solidFill>
              </a:rPr>
              <a:t>measures how well a company makes money (that is, how much money it generates in profit for every dollar in sales).</a:t>
            </a:r>
          </a:p>
          <a:p>
            <a:pPr marL="291600" lvl="1" indent="-291600">
              <a:lnSpc>
                <a:spcPct val="90000"/>
              </a:lnSpc>
              <a:spcBef>
                <a:spcPts val="1000"/>
              </a:spcBef>
            </a:pPr>
            <a:r>
              <a:rPr lang="en-US" sz="2200" noProof="0" dirty="0">
                <a:solidFill>
                  <a:schemeClr val="tx2"/>
                </a:solidFill>
              </a:rPr>
              <a:t>All other things equal, a relatively high profit margin is desirable.</a:t>
            </a:r>
          </a:p>
          <a:p>
            <a:pPr marL="291600" lvl="1" indent="-291600">
              <a:lnSpc>
                <a:spcPct val="90000"/>
              </a:lnSpc>
              <a:spcBef>
                <a:spcPts val="1000"/>
              </a:spcBef>
            </a:pPr>
            <a:r>
              <a:rPr lang="en-US" sz="2200" noProof="0" dirty="0">
                <a:solidFill>
                  <a:schemeClr val="tx2"/>
                </a:solidFill>
              </a:rPr>
              <a:t>Significant variation in profit margins across industries.</a:t>
            </a:r>
            <a:endParaRPr lang="en-US" noProof="0" dirty="0"/>
          </a:p>
        </p:txBody>
      </p:sp>
      <p:sp>
        <p:nvSpPr>
          <p:cNvPr id="3" name="Content Placeholder 2">
            <a:extLst>
              <a:ext uri="{FF2B5EF4-FFF2-40B4-BE49-F238E27FC236}">
                <a16:creationId xmlns:a16="http://schemas.microsoft.com/office/drawing/2014/main" id="{28046316-34F4-4FCC-9410-49D04E10EC24}"/>
              </a:ext>
            </a:extLst>
          </p:cNvPr>
          <p:cNvSpPr>
            <a:spLocks noGrp="1"/>
          </p:cNvSpPr>
          <p:nvPr>
            <p:ph idx="12"/>
          </p:nvPr>
        </p:nvSpPr>
        <p:spPr>
          <a:xfrm>
            <a:off x="636763" y="3791276"/>
            <a:ext cx="8222369" cy="2530485"/>
          </a:xfrm>
        </p:spPr>
        <p:txBody>
          <a:bodyPr/>
          <a:lstStyle/>
          <a:p>
            <a:pPr marL="0" indent="0">
              <a:lnSpc>
                <a:spcPct val="90000"/>
              </a:lnSpc>
              <a:spcBef>
                <a:spcPts val="600"/>
              </a:spcBef>
              <a:buNone/>
            </a:pPr>
            <a:r>
              <a:rPr lang="en-US" noProof="0" dirty="0">
                <a:solidFill>
                  <a:schemeClr val="tx2"/>
                </a:solidFill>
              </a:rPr>
              <a:t>Remember that R</a:t>
            </a:r>
            <a:r>
              <a:rPr lang="en-US" sz="100" noProof="0" dirty="0">
                <a:solidFill>
                  <a:schemeClr val="tx2"/>
                </a:solidFill>
              </a:rPr>
              <a:t> </a:t>
            </a:r>
            <a:r>
              <a:rPr lang="en-US" noProof="0" dirty="0">
                <a:solidFill>
                  <a:schemeClr val="tx2"/>
                </a:solidFill>
              </a:rPr>
              <a:t>O</a:t>
            </a:r>
            <a:r>
              <a:rPr lang="en-US" sz="100" noProof="0" dirty="0">
                <a:solidFill>
                  <a:schemeClr val="tx2"/>
                </a:solidFill>
              </a:rPr>
              <a:t> </a:t>
            </a:r>
            <a:r>
              <a:rPr lang="en-US" noProof="0" dirty="0">
                <a:solidFill>
                  <a:schemeClr val="tx2"/>
                </a:solidFill>
              </a:rPr>
              <a:t>A and R</a:t>
            </a:r>
            <a:r>
              <a:rPr lang="en-US" sz="100" noProof="0" dirty="0">
                <a:solidFill>
                  <a:schemeClr val="tx2"/>
                </a:solidFill>
              </a:rPr>
              <a:t> </a:t>
            </a:r>
            <a:r>
              <a:rPr lang="en-US" noProof="0" dirty="0">
                <a:solidFill>
                  <a:schemeClr val="tx2"/>
                </a:solidFill>
              </a:rPr>
              <a:t>O</a:t>
            </a:r>
            <a:r>
              <a:rPr lang="en-US" sz="100" noProof="0" dirty="0">
                <a:solidFill>
                  <a:schemeClr val="tx2"/>
                </a:solidFill>
              </a:rPr>
              <a:t> </a:t>
            </a:r>
            <a:r>
              <a:rPr lang="en-US" noProof="0" dirty="0">
                <a:solidFill>
                  <a:schemeClr val="tx2"/>
                </a:solidFill>
              </a:rPr>
              <a:t>E are accounting rates of return; as such, they should properly be called </a:t>
            </a:r>
            <a:r>
              <a:rPr lang="en-US" i="1" noProof="0" dirty="0">
                <a:solidFill>
                  <a:schemeClr val="tx2"/>
                </a:solidFill>
              </a:rPr>
              <a:t>return on book assets </a:t>
            </a:r>
            <a:r>
              <a:rPr lang="en-US" noProof="0" dirty="0">
                <a:solidFill>
                  <a:schemeClr val="tx2"/>
                </a:solidFill>
              </a:rPr>
              <a:t>and </a:t>
            </a:r>
            <a:r>
              <a:rPr lang="en-US" i="1" noProof="0" dirty="0">
                <a:solidFill>
                  <a:schemeClr val="tx2"/>
                </a:solidFill>
              </a:rPr>
              <a:t>return on book equity.</a:t>
            </a:r>
          </a:p>
          <a:p>
            <a:pPr marL="291600" lvl="1" indent="-291600">
              <a:lnSpc>
                <a:spcPct val="90000"/>
              </a:lnSpc>
              <a:spcBef>
                <a:spcPts val="1000"/>
              </a:spcBef>
            </a:pPr>
            <a:r>
              <a:rPr lang="en-US" sz="2200" b="1" i="1" noProof="0" dirty="0">
                <a:solidFill>
                  <a:schemeClr val="tx2"/>
                </a:solidFill>
              </a:rPr>
              <a:t>Return on assets (R</a:t>
            </a:r>
            <a:r>
              <a:rPr lang="en-US" sz="100" b="1" i="1" noProof="0" dirty="0">
                <a:solidFill>
                  <a:schemeClr val="tx2"/>
                </a:solidFill>
              </a:rPr>
              <a:t> </a:t>
            </a:r>
            <a:r>
              <a:rPr lang="en-US" sz="2200" b="1" i="1" noProof="0" dirty="0">
                <a:solidFill>
                  <a:schemeClr val="tx2"/>
                </a:solidFill>
              </a:rPr>
              <a:t>O</a:t>
            </a:r>
            <a:r>
              <a:rPr lang="en-US" sz="100" b="1" i="1" noProof="0" dirty="0">
                <a:solidFill>
                  <a:schemeClr val="tx2"/>
                </a:solidFill>
              </a:rPr>
              <a:t> </a:t>
            </a:r>
            <a:r>
              <a:rPr lang="en-US" sz="2200" b="1" i="1" noProof="0" dirty="0">
                <a:solidFill>
                  <a:schemeClr val="tx2"/>
                </a:solidFill>
              </a:rPr>
              <a:t>A) </a:t>
            </a:r>
            <a:r>
              <a:rPr lang="en-US" sz="2200" noProof="0" dirty="0">
                <a:solidFill>
                  <a:schemeClr val="tx2"/>
                </a:solidFill>
              </a:rPr>
              <a:t>is a measure of profit per dollar of assets.</a:t>
            </a:r>
          </a:p>
          <a:p>
            <a:pPr marL="291600" lvl="1" indent="-291600">
              <a:lnSpc>
                <a:spcPct val="90000"/>
              </a:lnSpc>
              <a:spcBef>
                <a:spcPts val="1000"/>
              </a:spcBef>
            </a:pPr>
            <a:r>
              <a:rPr lang="en-US" sz="2200" b="1" i="1" noProof="0" dirty="0">
                <a:solidFill>
                  <a:schemeClr val="tx2"/>
                </a:solidFill>
              </a:rPr>
              <a:t>Return on equity (R</a:t>
            </a:r>
            <a:r>
              <a:rPr lang="en-US" sz="100" b="1" i="1" noProof="0" dirty="0">
                <a:solidFill>
                  <a:schemeClr val="tx2"/>
                </a:solidFill>
              </a:rPr>
              <a:t> </a:t>
            </a:r>
            <a:r>
              <a:rPr lang="en-US" sz="2200" b="1" i="1" noProof="0" dirty="0">
                <a:solidFill>
                  <a:schemeClr val="tx2"/>
                </a:solidFill>
              </a:rPr>
              <a:t>O</a:t>
            </a:r>
            <a:r>
              <a:rPr lang="en-US" sz="100" b="1" i="1" noProof="0" dirty="0">
                <a:solidFill>
                  <a:schemeClr val="tx2"/>
                </a:solidFill>
              </a:rPr>
              <a:t> </a:t>
            </a:r>
            <a:r>
              <a:rPr lang="en-US" sz="2200" b="1" i="1" noProof="0" dirty="0">
                <a:solidFill>
                  <a:schemeClr val="tx2"/>
                </a:solidFill>
              </a:rPr>
              <a:t>E) </a:t>
            </a:r>
            <a:r>
              <a:rPr lang="en-US" sz="2200" noProof="0" dirty="0">
                <a:solidFill>
                  <a:schemeClr val="tx2"/>
                </a:solidFill>
              </a:rPr>
              <a:t>is a measure of how the stockholders fared during the year (that is, how much money the company generated in profit for every dollar in equity).</a:t>
            </a:r>
            <a:endParaRPr lang="en-US" noProof="0" dirty="0"/>
          </a:p>
        </p:txBody>
      </p:sp>
    </p:spTree>
    <p:extLst>
      <p:ext uri="{BB962C8B-B14F-4D97-AF65-F5344CB8AC3E}">
        <p14:creationId xmlns:p14="http://schemas.microsoft.com/office/powerpoint/2010/main" val="4019947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B82AB62-BBF6-4235-9637-B0FB88EC31B8}"/>
              </a:ext>
            </a:extLst>
          </p:cNvPr>
          <p:cNvSpPr>
            <a:spLocks noGrp="1"/>
          </p:cNvSpPr>
          <p:nvPr>
            <p:ph type="title"/>
          </p:nvPr>
        </p:nvSpPr>
        <p:spPr>
          <a:xfrm>
            <a:off x="636764" y="373675"/>
            <a:ext cx="8117416" cy="754966"/>
          </a:xfrm>
        </p:spPr>
        <p:txBody>
          <a:bodyPr/>
          <a:lstStyle/>
          <a:p>
            <a:r>
              <a:rPr lang="en-US" altLang="en-US" cap="none" noProof="0" dirty="0">
                <a:solidFill>
                  <a:schemeClr val="accent1">
                    <a:lumMod val="75000"/>
                  </a:schemeClr>
                </a:solidFill>
              </a:rPr>
              <a:t>Market value ratios</a:t>
            </a:r>
            <a:endParaRPr lang="en-US" cap="none" noProof="0" dirty="0"/>
          </a:p>
        </p:txBody>
      </p:sp>
      <p:sp>
        <p:nvSpPr>
          <p:cNvPr id="2" name="Content Placeholder 1">
            <a:extLst>
              <a:ext uri="{FF2B5EF4-FFF2-40B4-BE49-F238E27FC236}">
                <a16:creationId xmlns:a16="http://schemas.microsoft.com/office/drawing/2014/main" id="{A0111DA8-E7DA-4F68-882F-5DFEAD2BE75B}"/>
              </a:ext>
            </a:extLst>
          </p:cNvPr>
          <p:cNvSpPr>
            <a:spLocks noGrp="1"/>
          </p:cNvSpPr>
          <p:nvPr>
            <p:ph idx="1"/>
          </p:nvPr>
        </p:nvSpPr>
        <p:spPr>
          <a:xfrm>
            <a:off x="636764" y="1522325"/>
            <a:ext cx="3249436" cy="444733"/>
          </a:xfrm>
        </p:spPr>
        <p:txBody>
          <a:bodyPr/>
          <a:lstStyle/>
          <a:p>
            <a:pPr marL="114706" indent="0">
              <a:buNone/>
            </a:pPr>
            <a:r>
              <a:rPr lang="en-US" noProof="0" dirty="0"/>
              <a:t>5. Market value ratios</a:t>
            </a:r>
          </a:p>
        </p:txBody>
      </p:sp>
      <p:graphicFrame>
        <p:nvGraphicFramePr>
          <p:cNvPr id="11" name="Object 10">
            <a:extLst>
              <a:ext uri="{FF2B5EF4-FFF2-40B4-BE49-F238E27FC236}">
                <a16:creationId xmlns:a16="http://schemas.microsoft.com/office/drawing/2014/main" id="{79D1A61D-4760-475B-ABCB-717C6AEE0BC4}"/>
              </a:ext>
            </a:extLst>
          </p:cNvPr>
          <p:cNvGraphicFramePr>
            <a:graphicFrameLocks noChangeAspect="1"/>
          </p:cNvGraphicFramePr>
          <p:nvPr>
            <p:extLst>
              <p:ext uri="{D42A27DB-BD31-4B8C-83A1-F6EECF244321}">
                <p14:modId xmlns:p14="http://schemas.microsoft.com/office/powerpoint/2010/main" val="3684254128"/>
              </p:ext>
            </p:extLst>
          </p:nvPr>
        </p:nvGraphicFramePr>
        <p:xfrm>
          <a:off x="1307275" y="2097619"/>
          <a:ext cx="3557890" cy="583629"/>
        </p:xfrm>
        <a:graphic>
          <a:graphicData uri="http://schemas.openxmlformats.org/presentationml/2006/ole">
            <mc:AlternateContent xmlns:mc="http://schemas.openxmlformats.org/markup-compatibility/2006">
              <mc:Choice xmlns:v="urn:schemas-microsoft-com:vml" Requires="v">
                <p:oleObj name="Equation" r:id="rId3" imgW="2552400" imgH="419040" progId="Equation.DSMT4">
                  <p:embed/>
                </p:oleObj>
              </mc:Choice>
              <mc:Fallback>
                <p:oleObj name="Equation" r:id="rId3" imgW="2552400" imgH="419040" progId="Equation.DSMT4">
                  <p:embed/>
                  <p:pic>
                    <p:nvPicPr>
                      <p:cNvPr id="11" name="Object 10">
                        <a:extLst>
                          <a:ext uri="{FF2B5EF4-FFF2-40B4-BE49-F238E27FC236}">
                            <a16:creationId xmlns:a16="http://schemas.microsoft.com/office/drawing/2014/main" id="{79D1A61D-4760-475B-ABCB-717C6AEE0BC4}"/>
                          </a:ext>
                        </a:extLst>
                      </p:cNvPr>
                      <p:cNvPicPr/>
                      <p:nvPr/>
                    </p:nvPicPr>
                    <p:blipFill>
                      <a:blip r:embed="rId4"/>
                      <a:stretch>
                        <a:fillRect/>
                      </a:stretch>
                    </p:blipFill>
                    <p:spPr>
                      <a:xfrm>
                        <a:off x="1307275" y="2097619"/>
                        <a:ext cx="3557890" cy="583629"/>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27E3D930-0899-4886-B2B1-2C058EF4AABF}"/>
              </a:ext>
            </a:extLst>
          </p:cNvPr>
          <p:cNvGraphicFramePr>
            <a:graphicFrameLocks noChangeAspect="1"/>
          </p:cNvGraphicFramePr>
          <p:nvPr>
            <p:extLst>
              <p:ext uri="{D42A27DB-BD31-4B8C-83A1-F6EECF244321}">
                <p14:modId xmlns:p14="http://schemas.microsoft.com/office/powerpoint/2010/main" val="501018601"/>
              </p:ext>
            </p:extLst>
          </p:nvPr>
        </p:nvGraphicFramePr>
        <p:xfrm>
          <a:off x="1307275" y="2871178"/>
          <a:ext cx="3160992" cy="557822"/>
        </p:xfrm>
        <a:graphic>
          <a:graphicData uri="http://schemas.openxmlformats.org/presentationml/2006/ole">
            <mc:AlternateContent xmlns:mc="http://schemas.openxmlformats.org/markup-compatibility/2006">
              <mc:Choice xmlns:v="urn:schemas-microsoft-com:vml" Requires="v">
                <p:oleObj name="Equation" r:id="rId5" imgW="2374560" imgH="419040" progId="Equation.DSMT4">
                  <p:embed/>
                </p:oleObj>
              </mc:Choice>
              <mc:Fallback>
                <p:oleObj name="Equation" r:id="rId5" imgW="2374560" imgH="419040" progId="Equation.DSMT4">
                  <p:embed/>
                  <p:pic>
                    <p:nvPicPr>
                      <p:cNvPr id="0" name=""/>
                      <p:cNvPicPr/>
                      <p:nvPr/>
                    </p:nvPicPr>
                    <p:blipFill>
                      <a:blip r:embed="rId6"/>
                      <a:stretch>
                        <a:fillRect/>
                      </a:stretch>
                    </p:blipFill>
                    <p:spPr>
                      <a:xfrm>
                        <a:off x="1307275" y="2871178"/>
                        <a:ext cx="3160992" cy="557822"/>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6C8E536B-E4B2-427C-A285-57B50B50FC1A}"/>
              </a:ext>
            </a:extLst>
          </p:cNvPr>
          <p:cNvGraphicFramePr>
            <a:graphicFrameLocks noChangeAspect="1"/>
          </p:cNvGraphicFramePr>
          <p:nvPr>
            <p:extLst>
              <p:ext uri="{D42A27DB-BD31-4B8C-83A1-F6EECF244321}">
                <p14:modId xmlns:p14="http://schemas.microsoft.com/office/powerpoint/2010/main" val="1863237928"/>
              </p:ext>
            </p:extLst>
          </p:nvPr>
        </p:nvGraphicFramePr>
        <p:xfrm>
          <a:off x="1307275" y="3606985"/>
          <a:ext cx="2902360" cy="580471"/>
        </p:xfrm>
        <a:graphic>
          <a:graphicData uri="http://schemas.openxmlformats.org/presentationml/2006/ole">
            <mc:AlternateContent xmlns:mc="http://schemas.openxmlformats.org/markup-compatibility/2006">
              <mc:Choice xmlns:v="urn:schemas-microsoft-com:vml" Requires="v">
                <p:oleObj name="Equation" r:id="rId7" imgW="2095200" imgH="419040" progId="Equation.DSMT4">
                  <p:embed/>
                </p:oleObj>
              </mc:Choice>
              <mc:Fallback>
                <p:oleObj name="Equation" r:id="rId7" imgW="2095200" imgH="419040" progId="Equation.DSMT4">
                  <p:embed/>
                  <p:pic>
                    <p:nvPicPr>
                      <p:cNvPr id="0" name=""/>
                      <p:cNvPicPr/>
                      <p:nvPr/>
                    </p:nvPicPr>
                    <p:blipFill>
                      <a:blip r:embed="rId8"/>
                      <a:stretch>
                        <a:fillRect/>
                      </a:stretch>
                    </p:blipFill>
                    <p:spPr>
                      <a:xfrm>
                        <a:off x="1307275" y="3606985"/>
                        <a:ext cx="2902360" cy="580471"/>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2D6D8870-EEDC-43A1-918E-1DE6DEF8664D}"/>
              </a:ext>
            </a:extLst>
          </p:cNvPr>
          <p:cNvGraphicFramePr>
            <a:graphicFrameLocks noChangeAspect="1"/>
          </p:cNvGraphicFramePr>
          <p:nvPr>
            <p:extLst>
              <p:ext uri="{D42A27DB-BD31-4B8C-83A1-F6EECF244321}">
                <p14:modId xmlns:p14="http://schemas.microsoft.com/office/powerpoint/2010/main" val="2672078083"/>
              </p:ext>
            </p:extLst>
          </p:nvPr>
        </p:nvGraphicFramePr>
        <p:xfrm>
          <a:off x="1297933" y="4309778"/>
          <a:ext cx="4114766" cy="595558"/>
        </p:xfrm>
        <a:graphic>
          <a:graphicData uri="http://schemas.openxmlformats.org/presentationml/2006/ole">
            <mc:AlternateContent xmlns:mc="http://schemas.openxmlformats.org/markup-compatibility/2006">
              <mc:Choice xmlns:v="urn:schemas-microsoft-com:vml" Requires="v">
                <p:oleObj name="Equation" r:id="rId9" imgW="2895480" imgH="419040" progId="Equation.DSMT4">
                  <p:embed/>
                </p:oleObj>
              </mc:Choice>
              <mc:Fallback>
                <p:oleObj name="Equation" r:id="rId9" imgW="2895480" imgH="419040" progId="Equation.DSMT4">
                  <p:embed/>
                  <p:pic>
                    <p:nvPicPr>
                      <p:cNvPr id="0" name=""/>
                      <p:cNvPicPr/>
                      <p:nvPr/>
                    </p:nvPicPr>
                    <p:blipFill>
                      <a:blip r:embed="rId10"/>
                      <a:stretch>
                        <a:fillRect/>
                      </a:stretch>
                    </p:blipFill>
                    <p:spPr>
                      <a:xfrm>
                        <a:off x="1297933" y="4309778"/>
                        <a:ext cx="4114766" cy="595558"/>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39834A76-C95C-447B-8A0A-C2D1540F62B9}"/>
              </a:ext>
            </a:extLst>
          </p:cNvPr>
          <p:cNvGraphicFramePr>
            <a:graphicFrameLocks noChangeAspect="1"/>
          </p:cNvGraphicFramePr>
          <p:nvPr>
            <p:extLst>
              <p:ext uri="{D42A27DB-BD31-4B8C-83A1-F6EECF244321}">
                <p14:modId xmlns:p14="http://schemas.microsoft.com/office/powerpoint/2010/main" val="622969288"/>
              </p:ext>
            </p:extLst>
          </p:nvPr>
        </p:nvGraphicFramePr>
        <p:xfrm>
          <a:off x="1307275" y="5053567"/>
          <a:ext cx="4105424" cy="607529"/>
        </p:xfrm>
        <a:graphic>
          <a:graphicData uri="http://schemas.openxmlformats.org/presentationml/2006/ole">
            <mc:AlternateContent xmlns:mc="http://schemas.openxmlformats.org/markup-compatibility/2006">
              <mc:Choice xmlns:v="urn:schemas-microsoft-com:vml" Requires="v">
                <p:oleObj name="Equation" r:id="rId11" imgW="2831760" imgH="419040" progId="Equation.DSMT4">
                  <p:embed/>
                </p:oleObj>
              </mc:Choice>
              <mc:Fallback>
                <p:oleObj name="Equation" r:id="rId11" imgW="2831760" imgH="419040" progId="Equation.DSMT4">
                  <p:embed/>
                  <p:pic>
                    <p:nvPicPr>
                      <p:cNvPr id="0" name=""/>
                      <p:cNvPicPr/>
                      <p:nvPr/>
                    </p:nvPicPr>
                    <p:blipFill>
                      <a:blip r:embed="rId12"/>
                      <a:stretch>
                        <a:fillRect/>
                      </a:stretch>
                    </p:blipFill>
                    <p:spPr>
                      <a:xfrm>
                        <a:off x="1307275" y="5053567"/>
                        <a:ext cx="4105424" cy="607529"/>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0ACC1151-190F-4149-8C73-804D3961FE0A}"/>
              </a:ext>
            </a:extLst>
          </p:cNvPr>
          <p:cNvGraphicFramePr>
            <a:graphicFrameLocks noChangeAspect="1"/>
          </p:cNvGraphicFramePr>
          <p:nvPr>
            <p:extLst>
              <p:ext uri="{D42A27DB-BD31-4B8C-83A1-F6EECF244321}">
                <p14:modId xmlns:p14="http://schemas.microsoft.com/office/powerpoint/2010/main" val="4236123349"/>
              </p:ext>
            </p:extLst>
          </p:nvPr>
        </p:nvGraphicFramePr>
        <p:xfrm>
          <a:off x="1307275" y="5862385"/>
          <a:ext cx="4521158" cy="567433"/>
        </p:xfrm>
        <a:graphic>
          <a:graphicData uri="http://schemas.openxmlformats.org/presentationml/2006/ole">
            <mc:AlternateContent xmlns:mc="http://schemas.openxmlformats.org/markup-compatibility/2006">
              <mc:Choice xmlns:v="urn:schemas-microsoft-com:vml" Requires="v">
                <p:oleObj name="Equation" r:id="rId13" imgW="3136680" imgH="393480" progId="Equation.DSMT4">
                  <p:embed/>
                </p:oleObj>
              </mc:Choice>
              <mc:Fallback>
                <p:oleObj name="Equation" r:id="rId13" imgW="3136680" imgH="393480" progId="Equation.DSMT4">
                  <p:embed/>
                  <p:pic>
                    <p:nvPicPr>
                      <p:cNvPr id="0" name=""/>
                      <p:cNvPicPr/>
                      <p:nvPr/>
                    </p:nvPicPr>
                    <p:blipFill>
                      <a:blip r:embed="rId14"/>
                      <a:stretch>
                        <a:fillRect/>
                      </a:stretch>
                    </p:blipFill>
                    <p:spPr>
                      <a:xfrm>
                        <a:off x="1307275" y="5862385"/>
                        <a:ext cx="4521158" cy="567433"/>
                      </a:xfrm>
                      <a:prstGeom prst="rect">
                        <a:avLst/>
                      </a:prstGeom>
                    </p:spPr>
                  </p:pic>
                </p:oleObj>
              </mc:Fallback>
            </mc:AlternateContent>
          </a:graphicData>
        </a:graphic>
      </p:graphicFrame>
    </p:spTree>
    <p:extLst>
      <p:ext uri="{BB962C8B-B14F-4D97-AF65-F5344CB8AC3E}">
        <p14:creationId xmlns:p14="http://schemas.microsoft.com/office/powerpoint/2010/main" val="41101077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2">
            <a:extLst>
              <a:ext uri="{FF2B5EF4-FFF2-40B4-BE49-F238E27FC236}">
                <a16:creationId xmlns:a16="http://schemas.microsoft.com/office/drawing/2014/main" id="{E51B5E74-84EA-483B-83AB-989C58339642}"/>
              </a:ext>
            </a:extLst>
          </p:cNvPr>
          <p:cNvSpPr>
            <a:spLocks noGrp="1" noChangeArrowheads="1"/>
          </p:cNvSpPr>
          <p:nvPr>
            <p:ph type="title"/>
          </p:nvPr>
        </p:nvSpPr>
        <p:spPr/>
        <p:txBody>
          <a:bodyPr/>
          <a:lstStyle/>
          <a:p>
            <a:pPr eaLnBrk="1" fontAlgn="auto" hangingPunct="1">
              <a:spcAft>
                <a:spcPts val="0"/>
              </a:spcAft>
              <a:defRPr/>
            </a:pPr>
            <a:r>
              <a:rPr lang="en-US" altLang="en-US" cap="none" noProof="0" dirty="0">
                <a:solidFill>
                  <a:schemeClr val="accent1">
                    <a:lumMod val="75000"/>
                  </a:schemeClr>
                </a:solidFill>
              </a:rPr>
              <a:t>Market value measures </a:t>
            </a:r>
            <a:r>
              <a:rPr lang="en-US" altLang="en-US" sz="1000" cap="none" noProof="0" dirty="0">
                <a:solidFill>
                  <a:schemeClr val="accent1">
                    <a:lumMod val="75000"/>
                  </a:schemeClr>
                </a:solidFill>
              </a:rPr>
              <a:t>1</a:t>
            </a:r>
          </a:p>
        </p:txBody>
      </p:sp>
      <p:sp>
        <p:nvSpPr>
          <p:cNvPr id="3" name="Content Placeholder 2">
            <a:extLst>
              <a:ext uri="{FF2B5EF4-FFF2-40B4-BE49-F238E27FC236}">
                <a16:creationId xmlns:a16="http://schemas.microsoft.com/office/drawing/2014/main" id="{F94A463F-D898-4F09-A0FF-BDA075A6BD6C}"/>
              </a:ext>
            </a:extLst>
          </p:cNvPr>
          <p:cNvSpPr>
            <a:spLocks noGrp="1"/>
          </p:cNvSpPr>
          <p:nvPr>
            <p:ph idx="1"/>
          </p:nvPr>
        </p:nvSpPr>
        <p:spPr>
          <a:xfrm>
            <a:off x="636764" y="1752968"/>
            <a:ext cx="8354836" cy="2057032"/>
          </a:xfrm>
        </p:spPr>
        <p:txBody>
          <a:bodyPr/>
          <a:lstStyle/>
          <a:p>
            <a:pPr marL="0" indent="0">
              <a:lnSpc>
                <a:spcPct val="90000"/>
              </a:lnSpc>
              <a:spcBef>
                <a:spcPts val="600"/>
              </a:spcBef>
              <a:spcAft>
                <a:spcPts val="0"/>
              </a:spcAft>
              <a:buNone/>
            </a:pPr>
            <a:r>
              <a:rPr lang="en-US" sz="2200" b="1" i="1" noProof="0" dirty="0">
                <a:solidFill>
                  <a:schemeClr val="tx2"/>
                </a:solidFill>
              </a:rPr>
              <a:t>Price-earnings (P</a:t>
            </a:r>
            <a:r>
              <a:rPr lang="en-US" sz="100" b="1" i="1" noProof="0" dirty="0">
                <a:solidFill>
                  <a:schemeClr val="tx2"/>
                </a:solidFill>
              </a:rPr>
              <a:t> </a:t>
            </a:r>
            <a:r>
              <a:rPr lang="en-US" sz="2200" b="1" i="1" noProof="0" dirty="0">
                <a:solidFill>
                  <a:schemeClr val="tx2"/>
                </a:solidFill>
              </a:rPr>
              <a:t>E) ratio </a:t>
            </a:r>
            <a:r>
              <a:rPr lang="en-US" sz="2200" noProof="0" dirty="0">
                <a:solidFill>
                  <a:schemeClr val="tx2"/>
                </a:solidFill>
              </a:rPr>
              <a:t>measures how much investors are willing to pay </a:t>
            </a:r>
            <a:r>
              <a:rPr lang="en-US" sz="2000" noProof="0" dirty="0">
                <a:solidFill>
                  <a:schemeClr val="tx2"/>
                </a:solidFill>
              </a:rPr>
              <a:t>per dollar of current earnings.</a:t>
            </a:r>
          </a:p>
          <a:p>
            <a:pPr marL="291600" lvl="1" indent="-291600">
              <a:lnSpc>
                <a:spcPct val="90000"/>
              </a:lnSpc>
              <a:spcBef>
                <a:spcPts val="1000"/>
              </a:spcBef>
              <a:spcAft>
                <a:spcPts val="0"/>
              </a:spcAft>
            </a:pPr>
            <a:r>
              <a:rPr lang="en-US" sz="2000" noProof="0" dirty="0">
                <a:solidFill>
                  <a:schemeClr val="tx2"/>
                </a:solidFill>
              </a:rPr>
              <a:t>Vary significantly across companies, but, in 2020, a typical large company in the U.S. had a PE in the 15-20 range.</a:t>
            </a:r>
          </a:p>
          <a:p>
            <a:pPr marL="291600" lvl="1" indent="-291600">
              <a:lnSpc>
                <a:spcPct val="90000"/>
              </a:lnSpc>
              <a:spcBef>
                <a:spcPts val="1000"/>
              </a:spcBef>
              <a:spcAft>
                <a:spcPts val="0"/>
              </a:spcAft>
            </a:pPr>
            <a:r>
              <a:rPr lang="en-US" sz="2000" noProof="0" dirty="0">
                <a:solidFill>
                  <a:schemeClr val="tx2"/>
                </a:solidFill>
              </a:rPr>
              <a:t>Higher P</a:t>
            </a:r>
            <a:r>
              <a:rPr lang="en-US" sz="100" noProof="0" dirty="0">
                <a:solidFill>
                  <a:schemeClr val="tx2"/>
                </a:solidFill>
              </a:rPr>
              <a:t> </a:t>
            </a:r>
            <a:r>
              <a:rPr lang="en-US" sz="2000" noProof="0" dirty="0">
                <a:solidFill>
                  <a:schemeClr val="tx2"/>
                </a:solidFill>
              </a:rPr>
              <a:t>Es are often taken to mean the firm has significant prospects for future growth, but it could also mean a firm had no (or almost no) earnings.</a:t>
            </a:r>
          </a:p>
        </p:txBody>
      </p:sp>
      <p:sp>
        <p:nvSpPr>
          <p:cNvPr id="2" name="Content Placeholder 1">
            <a:extLst>
              <a:ext uri="{FF2B5EF4-FFF2-40B4-BE49-F238E27FC236}">
                <a16:creationId xmlns:a16="http://schemas.microsoft.com/office/drawing/2014/main" id="{CEE72BBF-157B-45B2-B4B6-2288242E3F98}"/>
              </a:ext>
            </a:extLst>
          </p:cNvPr>
          <p:cNvSpPr>
            <a:spLocks noGrp="1"/>
          </p:cNvSpPr>
          <p:nvPr>
            <p:ph idx="12"/>
          </p:nvPr>
        </p:nvSpPr>
        <p:spPr>
          <a:xfrm>
            <a:off x="636765" y="3886200"/>
            <a:ext cx="8240182" cy="2431589"/>
          </a:xfrm>
        </p:spPr>
        <p:txBody>
          <a:bodyPr/>
          <a:lstStyle/>
          <a:p>
            <a:pPr marL="0" indent="0">
              <a:lnSpc>
                <a:spcPct val="90000"/>
              </a:lnSpc>
              <a:spcBef>
                <a:spcPts val="600"/>
              </a:spcBef>
              <a:spcAft>
                <a:spcPts val="0"/>
              </a:spcAft>
              <a:buNone/>
            </a:pPr>
            <a:r>
              <a:rPr lang="en-US" sz="2200" b="1" i="1" noProof="0" dirty="0">
                <a:solidFill>
                  <a:schemeClr val="tx2"/>
                </a:solidFill>
              </a:rPr>
              <a:t>Price-sales ratio </a:t>
            </a:r>
            <a:r>
              <a:rPr lang="en-US" sz="2200" noProof="0" dirty="0">
                <a:solidFill>
                  <a:schemeClr val="tx2"/>
                </a:solidFill>
              </a:rPr>
              <a:t>is useful if P</a:t>
            </a:r>
            <a:r>
              <a:rPr lang="en-US" sz="100" noProof="0" dirty="0">
                <a:solidFill>
                  <a:schemeClr val="tx2"/>
                </a:solidFill>
              </a:rPr>
              <a:t> </a:t>
            </a:r>
            <a:r>
              <a:rPr lang="en-US" sz="2200" noProof="0" dirty="0">
                <a:solidFill>
                  <a:schemeClr val="tx2"/>
                </a:solidFill>
              </a:rPr>
              <a:t>E ratio is not meaningful due (for example, firm has negative earnings for extended periods).</a:t>
            </a:r>
          </a:p>
          <a:p>
            <a:pPr marL="0" indent="0">
              <a:lnSpc>
                <a:spcPct val="90000"/>
              </a:lnSpc>
              <a:spcBef>
                <a:spcPts val="600"/>
              </a:spcBef>
              <a:spcAft>
                <a:spcPts val="0"/>
              </a:spcAft>
              <a:buNone/>
            </a:pPr>
            <a:r>
              <a:rPr lang="en-US" sz="2200" b="1" i="1" noProof="0" dirty="0">
                <a:solidFill>
                  <a:schemeClr val="tx2"/>
                </a:solidFill>
              </a:rPr>
              <a:t>Market-to-book ratio </a:t>
            </a:r>
            <a:r>
              <a:rPr lang="en-US" sz="2200" noProof="0" dirty="0">
                <a:solidFill>
                  <a:schemeClr val="tx2"/>
                </a:solidFill>
              </a:rPr>
              <a:t>compares the market value of the firm’s investments to their costs.</a:t>
            </a:r>
          </a:p>
          <a:p>
            <a:pPr marL="291600" lvl="1" indent="-291600">
              <a:lnSpc>
                <a:spcPct val="90000"/>
              </a:lnSpc>
              <a:spcBef>
                <a:spcPts val="1000"/>
              </a:spcBef>
              <a:spcAft>
                <a:spcPts val="0"/>
              </a:spcAft>
            </a:pPr>
            <a:r>
              <a:rPr lang="en-US" sz="2000" noProof="0" dirty="0">
                <a:solidFill>
                  <a:schemeClr val="tx2"/>
                </a:solidFill>
              </a:rPr>
              <a:t>Value less than 1 could mean that the firm has not been successful overall in creating value for its stockholders.</a:t>
            </a:r>
          </a:p>
          <a:p>
            <a:pPr marL="291600" lvl="1" indent="-291600">
              <a:lnSpc>
                <a:spcPct val="90000"/>
              </a:lnSpc>
              <a:spcBef>
                <a:spcPts val="1000"/>
              </a:spcBef>
              <a:spcAft>
                <a:spcPts val="0"/>
              </a:spcAft>
            </a:pPr>
            <a:r>
              <a:rPr lang="en-US" sz="2000" noProof="0" dirty="0">
                <a:solidFill>
                  <a:schemeClr val="tx2"/>
                </a:solidFill>
              </a:rPr>
              <a:t>Focuses on historical costs, which are less relevant.</a:t>
            </a:r>
            <a:endParaRPr lang="en-US" sz="2000" noProof="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2">
            <a:extLst>
              <a:ext uri="{FF2B5EF4-FFF2-40B4-BE49-F238E27FC236}">
                <a16:creationId xmlns:a16="http://schemas.microsoft.com/office/drawing/2014/main" id="{6042CD26-0283-4011-A3AF-58E671297658}"/>
              </a:ext>
            </a:extLst>
          </p:cNvPr>
          <p:cNvSpPr>
            <a:spLocks noGrp="1" noChangeArrowheads="1"/>
          </p:cNvSpPr>
          <p:nvPr>
            <p:ph type="title"/>
          </p:nvPr>
        </p:nvSpPr>
        <p:spPr/>
        <p:txBody>
          <a:bodyPr/>
          <a:lstStyle/>
          <a:p>
            <a:pPr eaLnBrk="1" fontAlgn="auto" hangingPunct="1">
              <a:spcAft>
                <a:spcPts val="0"/>
              </a:spcAft>
              <a:defRPr/>
            </a:pPr>
            <a:r>
              <a:rPr lang="en-US" altLang="en-US" cap="none" noProof="0" dirty="0">
                <a:solidFill>
                  <a:schemeClr val="accent1">
                    <a:lumMod val="75000"/>
                  </a:schemeClr>
                </a:solidFill>
              </a:rPr>
              <a:t>Market value measures </a:t>
            </a:r>
            <a:r>
              <a:rPr lang="en-US" altLang="en-US" sz="1000" cap="none" noProof="0" dirty="0">
                <a:solidFill>
                  <a:schemeClr val="accent1">
                    <a:lumMod val="75000"/>
                  </a:schemeClr>
                </a:solidFill>
              </a:rPr>
              <a:t>2</a:t>
            </a:r>
          </a:p>
        </p:txBody>
      </p:sp>
      <p:sp>
        <p:nvSpPr>
          <p:cNvPr id="30723" name="Content Placeholder 2">
            <a:extLst>
              <a:ext uri="{FF2B5EF4-FFF2-40B4-BE49-F238E27FC236}">
                <a16:creationId xmlns:a16="http://schemas.microsoft.com/office/drawing/2014/main" id="{9B3426CC-93D3-4FA0-8A26-51745B73CDC0}"/>
              </a:ext>
            </a:extLst>
          </p:cNvPr>
          <p:cNvSpPr>
            <a:spLocks noGrp="1" noChangeArrowheads="1"/>
          </p:cNvSpPr>
          <p:nvPr>
            <p:ph idx="1"/>
          </p:nvPr>
        </p:nvSpPr>
        <p:spPr>
          <a:xfrm>
            <a:off x="636764" y="1752968"/>
            <a:ext cx="8117416" cy="2666632"/>
          </a:xfrm>
        </p:spPr>
        <p:txBody>
          <a:bodyPr rtlCol="0">
            <a:normAutofit lnSpcReduction="10000"/>
          </a:bodyPr>
          <a:lstStyle/>
          <a:p>
            <a:pPr marL="0" indent="0">
              <a:spcBef>
                <a:spcPts val="600"/>
              </a:spcBef>
              <a:buNone/>
            </a:pPr>
            <a:r>
              <a:rPr lang="en-US" sz="2200" b="1" i="1" noProof="0" dirty="0">
                <a:solidFill>
                  <a:schemeClr val="tx2"/>
                </a:solidFill>
              </a:rPr>
              <a:t>Tobin’s Q ratio </a:t>
            </a:r>
            <a:r>
              <a:rPr lang="en-US" sz="2200" noProof="0" dirty="0">
                <a:solidFill>
                  <a:schemeClr val="tx2"/>
                </a:solidFill>
              </a:rPr>
              <a:t>is superior to the market-to-book ratio because it focuses on what the firm is worth </a:t>
            </a:r>
            <a:r>
              <a:rPr lang="en-US" sz="2200" i="1" noProof="0" dirty="0">
                <a:solidFill>
                  <a:schemeClr val="tx2"/>
                </a:solidFill>
              </a:rPr>
              <a:t>today</a:t>
            </a:r>
            <a:r>
              <a:rPr lang="en-US" sz="2200" noProof="0" dirty="0">
                <a:solidFill>
                  <a:schemeClr val="tx2"/>
                </a:solidFill>
              </a:rPr>
              <a:t> relative to what it would cost to replace it </a:t>
            </a:r>
            <a:r>
              <a:rPr lang="en-US" sz="2200" i="1" noProof="0" dirty="0">
                <a:solidFill>
                  <a:schemeClr val="tx2"/>
                </a:solidFill>
              </a:rPr>
              <a:t>today.</a:t>
            </a:r>
          </a:p>
          <a:p>
            <a:pPr marL="291600" lvl="1" indent="-291600">
              <a:spcBef>
                <a:spcPts val="1000"/>
              </a:spcBef>
            </a:pPr>
            <a:r>
              <a:rPr lang="en-US" sz="2000" noProof="0" dirty="0">
                <a:solidFill>
                  <a:schemeClr val="tx2"/>
                </a:solidFill>
              </a:rPr>
              <a:t>Firms with high Q ratios tend to be those with attractive investment opportunities or significant competitive advantages (or both).</a:t>
            </a:r>
          </a:p>
          <a:p>
            <a:pPr marL="291600" lvl="1" indent="-291600">
              <a:spcBef>
                <a:spcPts val="1000"/>
              </a:spcBef>
            </a:pPr>
            <a:r>
              <a:rPr lang="en-US" sz="2000" noProof="0" dirty="0">
                <a:solidFill>
                  <a:schemeClr val="tx2"/>
                </a:solidFill>
              </a:rPr>
              <a:t>Difficult to calculate with accuracy because estimating the replacement cost of a firm’s assets is not an easy task and market values for a firm’s debt are often unobservable.</a:t>
            </a:r>
          </a:p>
        </p:txBody>
      </p:sp>
      <p:sp>
        <p:nvSpPr>
          <p:cNvPr id="3" name="Content Placeholder 2">
            <a:extLst>
              <a:ext uri="{FF2B5EF4-FFF2-40B4-BE49-F238E27FC236}">
                <a16:creationId xmlns:a16="http://schemas.microsoft.com/office/drawing/2014/main" id="{44EACD8E-84B9-4DF9-A3FB-4CDD3DEE9B37}"/>
              </a:ext>
            </a:extLst>
          </p:cNvPr>
          <p:cNvSpPr>
            <a:spLocks noGrp="1"/>
          </p:cNvSpPr>
          <p:nvPr>
            <p:ph idx="12"/>
          </p:nvPr>
        </p:nvSpPr>
        <p:spPr>
          <a:xfrm>
            <a:off x="636764" y="4572001"/>
            <a:ext cx="8278636" cy="1752600"/>
          </a:xfrm>
        </p:spPr>
        <p:txBody>
          <a:bodyPr/>
          <a:lstStyle/>
          <a:p>
            <a:pPr marL="0" indent="0">
              <a:lnSpc>
                <a:spcPct val="90000"/>
              </a:lnSpc>
              <a:spcBef>
                <a:spcPts val="600"/>
              </a:spcBef>
              <a:buNone/>
            </a:pPr>
            <a:r>
              <a:rPr lang="en-US" sz="2200" b="1" i="1" noProof="0" dirty="0">
                <a:solidFill>
                  <a:schemeClr val="tx2"/>
                </a:solidFill>
              </a:rPr>
              <a:t>Enterprise value-E</a:t>
            </a:r>
            <a:r>
              <a:rPr lang="en-US" sz="100" b="1" i="1" noProof="0" dirty="0">
                <a:solidFill>
                  <a:schemeClr val="tx2"/>
                </a:solidFill>
              </a:rPr>
              <a:t> </a:t>
            </a:r>
            <a:r>
              <a:rPr lang="en-US" sz="2200" b="1" i="1" noProof="0" dirty="0">
                <a:solidFill>
                  <a:schemeClr val="tx2"/>
                </a:solidFill>
              </a:rPr>
              <a:t>B</a:t>
            </a:r>
            <a:r>
              <a:rPr lang="en-US" sz="100" b="1" i="1" noProof="0" dirty="0">
                <a:solidFill>
                  <a:schemeClr val="tx2"/>
                </a:solidFill>
              </a:rPr>
              <a:t> </a:t>
            </a:r>
            <a:r>
              <a:rPr lang="en-US" sz="2200" b="1" i="1" noProof="0" dirty="0">
                <a:solidFill>
                  <a:schemeClr val="tx2"/>
                </a:solidFill>
              </a:rPr>
              <a:t>I</a:t>
            </a:r>
            <a:r>
              <a:rPr lang="en-US" sz="100" b="1" i="1" noProof="0" dirty="0">
                <a:solidFill>
                  <a:schemeClr val="tx2"/>
                </a:solidFill>
              </a:rPr>
              <a:t> </a:t>
            </a:r>
            <a:r>
              <a:rPr lang="en-US" sz="2200" b="1" i="1" noProof="0" dirty="0">
                <a:solidFill>
                  <a:schemeClr val="tx2"/>
                </a:solidFill>
              </a:rPr>
              <a:t>T</a:t>
            </a:r>
            <a:r>
              <a:rPr lang="en-US" sz="100" b="1" i="1" noProof="0" dirty="0">
                <a:solidFill>
                  <a:schemeClr val="tx2"/>
                </a:solidFill>
              </a:rPr>
              <a:t> </a:t>
            </a:r>
            <a:r>
              <a:rPr lang="en-US" sz="2200" b="1" i="1" noProof="0" dirty="0">
                <a:solidFill>
                  <a:schemeClr val="tx2"/>
                </a:solidFill>
              </a:rPr>
              <a:t>D</a:t>
            </a:r>
            <a:r>
              <a:rPr lang="en-US" sz="100" b="1" i="1" noProof="0" dirty="0">
                <a:solidFill>
                  <a:schemeClr val="tx2"/>
                </a:solidFill>
              </a:rPr>
              <a:t> </a:t>
            </a:r>
            <a:r>
              <a:rPr lang="en-US" sz="2200" b="1" i="1" noProof="0" dirty="0">
                <a:solidFill>
                  <a:schemeClr val="tx2"/>
                </a:solidFill>
              </a:rPr>
              <a:t>A multiple </a:t>
            </a:r>
            <a:r>
              <a:rPr lang="en-US" sz="2200" noProof="0" dirty="0">
                <a:solidFill>
                  <a:schemeClr val="tx2"/>
                </a:solidFill>
              </a:rPr>
              <a:t>relates the value of all the operating assets (that is, enterprise value) to a measure of the operating cash flow generated by those assets (E</a:t>
            </a:r>
            <a:r>
              <a:rPr lang="en-US" sz="100" noProof="0" dirty="0">
                <a:solidFill>
                  <a:schemeClr val="tx2"/>
                </a:solidFill>
              </a:rPr>
              <a:t> </a:t>
            </a:r>
            <a:r>
              <a:rPr lang="en-US" sz="2200" noProof="0" dirty="0">
                <a:solidFill>
                  <a:schemeClr val="tx2"/>
                </a:solidFill>
              </a:rPr>
              <a:t>B</a:t>
            </a:r>
            <a:r>
              <a:rPr lang="en-US" sz="100" noProof="0" dirty="0">
                <a:solidFill>
                  <a:schemeClr val="tx2"/>
                </a:solidFill>
              </a:rPr>
              <a:t> </a:t>
            </a:r>
            <a:r>
              <a:rPr lang="en-US" sz="2200" noProof="0" dirty="0">
                <a:solidFill>
                  <a:schemeClr val="tx2"/>
                </a:solidFill>
              </a:rPr>
              <a:t>I</a:t>
            </a:r>
            <a:r>
              <a:rPr lang="en-US" sz="100" noProof="0" dirty="0">
                <a:solidFill>
                  <a:schemeClr val="tx2"/>
                </a:solidFill>
              </a:rPr>
              <a:t> </a:t>
            </a:r>
            <a:r>
              <a:rPr lang="en-US" sz="2200" noProof="0" dirty="0">
                <a:solidFill>
                  <a:schemeClr val="tx2"/>
                </a:solidFill>
              </a:rPr>
              <a:t>T</a:t>
            </a:r>
            <a:r>
              <a:rPr lang="en-US" sz="100" noProof="0" dirty="0">
                <a:solidFill>
                  <a:schemeClr val="tx2"/>
                </a:solidFill>
              </a:rPr>
              <a:t> </a:t>
            </a:r>
            <a:r>
              <a:rPr lang="en-US" sz="2200" noProof="0" dirty="0">
                <a:solidFill>
                  <a:schemeClr val="tx2"/>
                </a:solidFill>
              </a:rPr>
              <a:t>D</a:t>
            </a:r>
            <a:r>
              <a:rPr lang="en-US" sz="100" noProof="0" dirty="0">
                <a:solidFill>
                  <a:schemeClr val="tx2"/>
                </a:solidFill>
              </a:rPr>
              <a:t> </a:t>
            </a:r>
            <a:r>
              <a:rPr lang="en-US" sz="2200" noProof="0" dirty="0">
                <a:solidFill>
                  <a:schemeClr val="tx2"/>
                </a:solidFill>
              </a:rPr>
              <a:t>A).</a:t>
            </a:r>
          </a:p>
          <a:p>
            <a:pPr marL="291600" lvl="1" indent="-291600">
              <a:lnSpc>
                <a:spcPct val="90000"/>
              </a:lnSpc>
              <a:spcBef>
                <a:spcPts val="1000"/>
              </a:spcBef>
            </a:pPr>
            <a:r>
              <a:rPr lang="en-US" sz="2000" noProof="0" dirty="0">
                <a:solidFill>
                  <a:schemeClr val="tx2"/>
                </a:solidFill>
              </a:rPr>
              <a:t>Enterprise value is an estimate of the market value of the company’s operating assets, which include all assets of the firm except cash.</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2">
            <a:extLst>
              <a:ext uri="{FF2B5EF4-FFF2-40B4-BE49-F238E27FC236}">
                <a16:creationId xmlns:a16="http://schemas.microsoft.com/office/drawing/2014/main" id="{6042CD26-0283-4011-A3AF-58E671297658}"/>
              </a:ext>
            </a:extLst>
          </p:cNvPr>
          <p:cNvSpPr>
            <a:spLocks noGrp="1" noChangeArrowheads="1"/>
          </p:cNvSpPr>
          <p:nvPr>
            <p:ph type="title"/>
          </p:nvPr>
        </p:nvSpPr>
        <p:spPr/>
        <p:txBody>
          <a:bodyPr/>
          <a:lstStyle/>
          <a:p>
            <a:pPr eaLnBrk="1" fontAlgn="auto" hangingPunct="1">
              <a:spcAft>
                <a:spcPts val="0"/>
              </a:spcAft>
              <a:defRPr/>
            </a:pPr>
            <a:r>
              <a:rPr lang="en-US" altLang="en-US" cap="none" noProof="0" dirty="0">
                <a:solidFill>
                  <a:schemeClr val="accent1">
                    <a:lumMod val="75000"/>
                  </a:schemeClr>
                </a:solidFill>
              </a:rPr>
              <a:t>The </a:t>
            </a:r>
            <a:r>
              <a:rPr lang="en-US" altLang="en-US" cap="none" noProof="0" dirty="0" err="1">
                <a:solidFill>
                  <a:schemeClr val="accent1">
                    <a:lumMod val="75000"/>
                  </a:schemeClr>
                </a:solidFill>
              </a:rPr>
              <a:t>dupont</a:t>
            </a:r>
            <a:r>
              <a:rPr lang="en-US" altLang="en-US" cap="none" noProof="0" dirty="0">
                <a:solidFill>
                  <a:schemeClr val="accent1">
                    <a:lumMod val="75000"/>
                  </a:schemeClr>
                </a:solidFill>
              </a:rPr>
              <a:t> identity </a:t>
            </a:r>
            <a:r>
              <a:rPr lang="en-US" altLang="en-US" sz="1000" cap="none" noProof="0" dirty="0">
                <a:solidFill>
                  <a:schemeClr val="accent1">
                    <a:lumMod val="75000"/>
                  </a:schemeClr>
                </a:solidFill>
              </a:rPr>
              <a:t>1</a:t>
            </a:r>
          </a:p>
        </p:txBody>
      </p:sp>
      <p:graphicFrame>
        <p:nvGraphicFramePr>
          <p:cNvPr id="6" name="Object 5">
            <a:extLst>
              <a:ext uri="{FF2B5EF4-FFF2-40B4-BE49-F238E27FC236}">
                <a16:creationId xmlns:a16="http://schemas.microsoft.com/office/drawing/2014/main" id="{BA8F7966-5D7C-41B8-9B8D-A83279758FED}"/>
              </a:ext>
            </a:extLst>
          </p:cNvPr>
          <p:cNvGraphicFramePr>
            <a:graphicFrameLocks noChangeAspect="1"/>
          </p:cNvGraphicFramePr>
          <p:nvPr>
            <p:extLst>
              <p:ext uri="{D42A27DB-BD31-4B8C-83A1-F6EECF244321}">
                <p14:modId xmlns:p14="http://schemas.microsoft.com/office/powerpoint/2010/main" val="326842767"/>
              </p:ext>
            </p:extLst>
          </p:nvPr>
        </p:nvGraphicFramePr>
        <p:xfrm>
          <a:off x="2964815" y="1744636"/>
          <a:ext cx="3211196" cy="674964"/>
        </p:xfrm>
        <a:graphic>
          <a:graphicData uri="http://schemas.openxmlformats.org/presentationml/2006/ole">
            <mc:AlternateContent xmlns:mc="http://schemas.openxmlformats.org/markup-compatibility/2006">
              <mc:Choice xmlns:v="urn:schemas-microsoft-com:vml" Requires="v">
                <p:oleObj name="Equation" r:id="rId3" imgW="1993680" imgH="419040" progId="Equation.DSMT4">
                  <p:embed/>
                </p:oleObj>
              </mc:Choice>
              <mc:Fallback>
                <p:oleObj name="Equation" r:id="rId3" imgW="1993680" imgH="419040" progId="Equation.DSMT4">
                  <p:embed/>
                  <p:pic>
                    <p:nvPicPr>
                      <p:cNvPr id="0" name=""/>
                      <p:cNvPicPr/>
                      <p:nvPr/>
                    </p:nvPicPr>
                    <p:blipFill>
                      <a:blip r:embed="rId4"/>
                      <a:stretch>
                        <a:fillRect/>
                      </a:stretch>
                    </p:blipFill>
                    <p:spPr>
                      <a:xfrm>
                        <a:off x="2964815" y="1744636"/>
                        <a:ext cx="3211196" cy="674964"/>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id="{828F6292-FA23-40F4-B56C-9EA6BC549762}"/>
              </a:ext>
            </a:extLst>
          </p:cNvPr>
          <p:cNvSpPr>
            <a:spLocks noGrp="1"/>
          </p:cNvSpPr>
          <p:nvPr>
            <p:ph idx="1"/>
          </p:nvPr>
        </p:nvSpPr>
        <p:spPr>
          <a:xfrm>
            <a:off x="636764" y="2667000"/>
            <a:ext cx="8117416" cy="762000"/>
          </a:xfrm>
        </p:spPr>
        <p:txBody>
          <a:bodyPr/>
          <a:lstStyle/>
          <a:p>
            <a:pPr marL="291600" indent="-291600" eaLnBrk="1" fontAlgn="auto" hangingPunct="1">
              <a:lnSpc>
                <a:spcPct val="90000"/>
              </a:lnSpc>
              <a:spcBef>
                <a:spcPts val="1000"/>
              </a:spcBef>
              <a:spcAft>
                <a:spcPts val="0"/>
              </a:spcAft>
              <a:defRPr/>
            </a:pPr>
            <a:r>
              <a:rPr lang="en-US" altLang="en-US" sz="2200" noProof="0" dirty="0">
                <a:solidFill>
                  <a:schemeClr val="tx2"/>
                </a:solidFill>
              </a:rPr>
              <a:t>We could multiply R</a:t>
            </a:r>
            <a:r>
              <a:rPr lang="en-US" altLang="en-US" sz="100" noProof="0" dirty="0">
                <a:solidFill>
                  <a:schemeClr val="tx2"/>
                </a:solidFill>
              </a:rPr>
              <a:t> </a:t>
            </a:r>
            <a:r>
              <a:rPr lang="en-US" altLang="en-US" sz="2200" noProof="0" dirty="0">
                <a:solidFill>
                  <a:schemeClr val="tx2"/>
                </a:solidFill>
              </a:rPr>
              <a:t>O</a:t>
            </a:r>
            <a:r>
              <a:rPr lang="en-US" altLang="en-US" sz="100" noProof="0" dirty="0">
                <a:solidFill>
                  <a:schemeClr val="tx2"/>
                </a:solidFill>
              </a:rPr>
              <a:t> </a:t>
            </a:r>
            <a:r>
              <a:rPr lang="en-US" altLang="en-US" sz="2200" noProof="0" dirty="0">
                <a:solidFill>
                  <a:schemeClr val="tx2"/>
                </a:solidFill>
              </a:rPr>
              <a:t>E by Assets/Assets, which then expresses the ROE as the product of R</a:t>
            </a:r>
            <a:r>
              <a:rPr lang="en-US" altLang="en-US" sz="100" noProof="0" dirty="0">
                <a:solidFill>
                  <a:schemeClr val="tx2"/>
                </a:solidFill>
              </a:rPr>
              <a:t> </a:t>
            </a:r>
            <a:r>
              <a:rPr lang="en-US" altLang="en-US" sz="2200" noProof="0" dirty="0">
                <a:solidFill>
                  <a:schemeClr val="tx2"/>
                </a:solidFill>
              </a:rPr>
              <a:t>O</a:t>
            </a:r>
            <a:r>
              <a:rPr lang="en-US" altLang="en-US" sz="100" noProof="0" dirty="0">
                <a:solidFill>
                  <a:schemeClr val="tx2"/>
                </a:solidFill>
              </a:rPr>
              <a:t> </a:t>
            </a:r>
            <a:r>
              <a:rPr lang="en-US" altLang="en-US" sz="2200" noProof="0" dirty="0">
                <a:solidFill>
                  <a:schemeClr val="tx2"/>
                </a:solidFill>
              </a:rPr>
              <a:t>A and the equity multiplier:</a:t>
            </a:r>
            <a:endParaRPr lang="en-US" sz="2200" noProof="0" dirty="0"/>
          </a:p>
        </p:txBody>
      </p:sp>
      <p:graphicFrame>
        <p:nvGraphicFramePr>
          <p:cNvPr id="7" name="Object 6">
            <a:extLst>
              <a:ext uri="{FF2B5EF4-FFF2-40B4-BE49-F238E27FC236}">
                <a16:creationId xmlns:a16="http://schemas.microsoft.com/office/drawing/2014/main" id="{7A598484-E5B7-4B94-B328-A49D7CDFF30B}"/>
              </a:ext>
            </a:extLst>
          </p:cNvPr>
          <p:cNvGraphicFramePr>
            <a:graphicFrameLocks noChangeAspect="1"/>
          </p:cNvGraphicFramePr>
          <p:nvPr>
            <p:extLst>
              <p:ext uri="{D42A27DB-BD31-4B8C-83A1-F6EECF244321}">
                <p14:modId xmlns:p14="http://schemas.microsoft.com/office/powerpoint/2010/main" val="1144808348"/>
              </p:ext>
            </p:extLst>
          </p:nvPr>
        </p:nvGraphicFramePr>
        <p:xfrm>
          <a:off x="2084644" y="3537049"/>
          <a:ext cx="5221655" cy="635847"/>
        </p:xfrm>
        <a:graphic>
          <a:graphicData uri="http://schemas.openxmlformats.org/presentationml/2006/ole">
            <mc:AlternateContent xmlns:mc="http://schemas.openxmlformats.org/markup-compatibility/2006">
              <mc:Choice xmlns:v="urn:schemas-microsoft-com:vml" Requires="v">
                <p:oleObj name="Equation" r:id="rId5" imgW="3441600" imgH="419040" progId="Equation.DSMT4">
                  <p:embed/>
                </p:oleObj>
              </mc:Choice>
              <mc:Fallback>
                <p:oleObj name="Equation" r:id="rId5" imgW="3441600" imgH="419040" progId="Equation.DSMT4">
                  <p:embed/>
                  <p:pic>
                    <p:nvPicPr>
                      <p:cNvPr id="0" name=""/>
                      <p:cNvPicPr/>
                      <p:nvPr/>
                    </p:nvPicPr>
                    <p:blipFill>
                      <a:blip r:embed="rId6"/>
                      <a:stretch>
                        <a:fillRect/>
                      </a:stretch>
                    </p:blipFill>
                    <p:spPr>
                      <a:xfrm>
                        <a:off x="2084644" y="3537049"/>
                        <a:ext cx="5221655" cy="635847"/>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E72D9B46-4D4C-439C-B9C4-38DBFAE7BC93}"/>
              </a:ext>
            </a:extLst>
          </p:cNvPr>
          <p:cNvGraphicFramePr>
            <a:graphicFrameLocks noChangeAspect="1"/>
          </p:cNvGraphicFramePr>
          <p:nvPr>
            <p:extLst>
              <p:ext uri="{D42A27DB-BD31-4B8C-83A1-F6EECF244321}">
                <p14:modId xmlns:p14="http://schemas.microsoft.com/office/powerpoint/2010/main" val="2556082810"/>
              </p:ext>
            </p:extLst>
          </p:nvPr>
        </p:nvGraphicFramePr>
        <p:xfrm>
          <a:off x="3657600" y="4260840"/>
          <a:ext cx="2958228" cy="651352"/>
        </p:xfrm>
        <a:graphic>
          <a:graphicData uri="http://schemas.openxmlformats.org/presentationml/2006/ole">
            <mc:AlternateContent xmlns:mc="http://schemas.openxmlformats.org/markup-compatibility/2006">
              <mc:Choice xmlns:v="urn:schemas-microsoft-com:vml" Requires="v">
                <p:oleObj name="Equation" r:id="rId7" imgW="1904760" imgH="419040" progId="Equation.DSMT4">
                  <p:embed/>
                </p:oleObj>
              </mc:Choice>
              <mc:Fallback>
                <p:oleObj name="Equation" r:id="rId7" imgW="1904760" imgH="419040" progId="Equation.DSMT4">
                  <p:embed/>
                  <p:pic>
                    <p:nvPicPr>
                      <p:cNvPr id="0" name=""/>
                      <p:cNvPicPr/>
                      <p:nvPr/>
                    </p:nvPicPr>
                    <p:blipFill>
                      <a:blip r:embed="rId8"/>
                      <a:stretch>
                        <a:fillRect/>
                      </a:stretch>
                    </p:blipFill>
                    <p:spPr>
                      <a:xfrm>
                        <a:off x="3657600" y="4260840"/>
                        <a:ext cx="2958228" cy="651352"/>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04329689-0209-4F51-A266-0838F1FDA0B7}"/>
              </a:ext>
            </a:extLst>
          </p:cNvPr>
          <p:cNvGraphicFramePr>
            <a:graphicFrameLocks noChangeAspect="1"/>
          </p:cNvGraphicFramePr>
          <p:nvPr>
            <p:extLst>
              <p:ext uri="{D42A27DB-BD31-4B8C-83A1-F6EECF244321}">
                <p14:modId xmlns:p14="http://schemas.microsoft.com/office/powerpoint/2010/main" val="2099180747"/>
              </p:ext>
            </p:extLst>
          </p:nvPr>
        </p:nvGraphicFramePr>
        <p:xfrm>
          <a:off x="2084644" y="5035700"/>
          <a:ext cx="5745567" cy="297505"/>
        </p:xfrm>
        <a:graphic>
          <a:graphicData uri="http://schemas.openxmlformats.org/presentationml/2006/ole">
            <mc:AlternateContent xmlns:mc="http://schemas.openxmlformats.org/markup-compatibility/2006">
              <mc:Choice xmlns:v="urn:schemas-microsoft-com:vml" Requires="v">
                <p:oleObj name="Equation" r:id="rId9" imgW="3924000" imgH="203040" progId="Equation.DSMT4">
                  <p:embed/>
                </p:oleObj>
              </mc:Choice>
              <mc:Fallback>
                <p:oleObj name="Equation" r:id="rId9" imgW="3924000" imgH="203040" progId="Equation.DSMT4">
                  <p:embed/>
                  <p:pic>
                    <p:nvPicPr>
                      <p:cNvPr id="0" name=""/>
                      <p:cNvPicPr/>
                      <p:nvPr/>
                    </p:nvPicPr>
                    <p:blipFill>
                      <a:blip r:embed="rId10"/>
                      <a:stretch>
                        <a:fillRect/>
                      </a:stretch>
                    </p:blipFill>
                    <p:spPr>
                      <a:xfrm>
                        <a:off x="2084644" y="5035700"/>
                        <a:ext cx="5745567" cy="297505"/>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A9DCFC70-F682-44CB-8244-0370B4A3FA8D}"/>
              </a:ext>
            </a:extLst>
          </p:cNvPr>
          <p:cNvSpPr>
            <a:spLocks noGrp="1"/>
          </p:cNvSpPr>
          <p:nvPr>
            <p:ph idx="12"/>
          </p:nvPr>
        </p:nvSpPr>
        <p:spPr>
          <a:xfrm>
            <a:off x="631119" y="5486400"/>
            <a:ext cx="8222369" cy="381000"/>
          </a:xfrm>
        </p:spPr>
        <p:txBody>
          <a:bodyPr/>
          <a:lstStyle/>
          <a:p>
            <a:pPr marL="291600" indent="-291600" eaLnBrk="1" fontAlgn="auto" hangingPunct="1">
              <a:lnSpc>
                <a:spcPct val="90000"/>
              </a:lnSpc>
              <a:spcBef>
                <a:spcPts val="1000"/>
              </a:spcBef>
              <a:spcAft>
                <a:spcPts val="0"/>
              </a:spcAft>
              <a:defRPr/>
            </a:pPr>
            <a:r>
              <a:rPr lang="en-US" altLang="en-US" sz="2200" noProof="0" dirty="0">
                <a:solidFill>
                  <a:schemeClr val="tx2"/>
                </a:solidFill>
              </a:rPr>
              <a:t>We can further decompose R</a:t>
            </a:r>
            <a:r>
              <a:rPr lang="en-US" altLang="en-US" sz="100" noProof="0" dirty="0">
                <a:solidFill>
                  <a:schemeClr val="tx2"/>
                </a:solidFill>
              </a:rPr>
              <a:t> </a:t>
            </a:r>
            <a:r>
              <a:rPr lang="en-US" altLang="en-US" sz="2200" noProof="0" dirty="0">
                <a:solidFill>
                  <a:schemeClr val="tx2"/>
                </a:solidFill>
              </a:rPr>
              <a:t>O</a:t>
            </a:r>
            <a:r>
              <a:rPr lang="en-US" altLang="en-US" sz="100" noProof="0" dirty="0">
                <a:solidFill>
                  <a:schemeClr val="tx2"/>
                </a:solidFill>
              </a:rPr>
              <a:t> </a:t>
            </a:r>
            <a:r>
              <a:rPr lang="en-US" altLang="en-US" sz="2200" noProof="0" dirty="0">
                <a:solidFill>
                  <a:schemeClr val="tx2"/>
                </a:solidFill>
              </a:rPr>
              <a:t>E by multiplying by Sales/Sales:</a:t>
            </a:r>
            <a:endParaRPr lang="en-US" sz="2200" noProof="0" dirty="0"/>
          </a:p>
        </p:txBody>
      </p:sp>
      <p:graphicFrame>
        <p:nvGraphicFramePr>
          <p:cNvPr id="10" name="Object 9">
            <a:extLst>
              <a:ext uri="{FF2B5EF4-FFF2-40B4-BE49-F238E27FC236}">
                <a16:creationId xmlns:a16="http://schemas.microsoft.com/office/drawing/2014/main" id="{BA9920D0-4D47-4378-97FB-57F15FBD1A1E}"/>
              </a:ext>
            </a:extLst>
          </p:cNvPr>
          <p:cNvGraphicFramePr>
            <a:graphicFrameLocks noChangeAspect="1"/>
          </p:cNvGraphicFramePr>
          <p:nvPr>
            <p:extLst>
              <p:ext uri="{D42A27DB-BD31-4B8C-83A1-F6EECF244321}">
                <p14:modId xmlns:p14="http://schemas.microsoft.com/office/powerpoint/2010/main" val="1407412385"/>
              </p:ext>
            </p:extLst>
          </p:nvPr>
        </p:nvGraphicFramePr>
        <p:xfrm>
          <a:off x="2743200" y="5964244"/>
          <a:ext cx="3774596" cy="613604"/>
        </p:xfrm>
        <a:graphic>
          <a:graphicData uri="http://schemas.openxmlformats.org/presentationml/2006/ole">
            <mc:AlternateContent xmlns:mc="http://schemas.openxmlformats.org/markup-compatibility/2006">
              <mc:Choice xmlns:v="urn:schemas-microsoft-com:vml" Requires="v">
                <p:oleObj name="Equation" r:id="rId11" imgW="2577960" imgH="419040" progId="Equation.DSMT4">
                  <p:embed/>
                </p:oleObj>
              </mc:Choice>
              <mc:Fallback>
                <p:oleObj name="Equation" r:id="rId11" imgW="2577960" imgH="419040" progId="Equation.DSMT4">
                  <p:embed/>
                  <p:pic>
                    <p:nvPicPr>
                      <p:cNvPr id="0" name=""/>
                      <p:cNvPicPr/>
                      <p:nvPr/>
                    </p:nvPicPr>
                    <p:blipFill>
                      <a:blip r:embed="rId12"/>
                      <a:stretch>
                        <a:fillRect/>
                      </a:stretch>
                    </p:blipFill>
                    <p:spPr>
                      <a:xfrm>
                        <a:off x="2743200" y="5964244"/>
                        <a:ext cx="3774596" cy="613604"/>
                      </a:xfrm>
                      <a:prstGeom prst="rect">
                        <a:avLst/>
                      </a:prstGeom>
                    </p:spPr>
                  </p:pic>
                </p:oleObj>
              </mc:Fallback>
            </mc:AlternateContent>
          </a:graphicData>
        </a:graphic>
      </p:graphicFrame>
    </p:spTree>
    <p:extLst>
      <p:ext uri="{BB962C8B-B14F-4D97-AF65-F5344CB8AC3E}">
        <p14:creationId xmlns:p14="http://schemas.microsoft.com/office/powerpoint/2010/main" val="34316311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2">
            <a:extLst>
              <a:ext uri="{FF2B5EF4-FFF2-40B4-BE49-F238E27FC236}">
                <a16:creationId xmlns:a16="http://schemas.microsoft.com/office/drawing/2014/main" id="{F8C7FE91-1A08-45B8-9B58-4DAFD4284DA7}"/>
              </a:ext>
            </a:extLst>
          </p:cNvPr>
          <p:cNvSpPr>
            <a:spLocks noGrp="1" noChangeArrowheads="1"/>
          </p:cNvSpPr>
          <p:nvPr>
            <p:ph type="title"/>
          </p:nvPr>
        </p:nvSpPr>
        <p:spPr/>
        <p:txBody>
          <a:bodyPr/>
          <a:lstStyle/>
          <a:p>
            <a:pPr eaLnBrk="1" fontAlgn="auto" hangingPunct="1">
              <a:spcAft>
                <a:spcPts val="0"/>
              </a:spcAft>
              <a:defRPr/>
            </a:pPr>
            <a:r>
              <a:rPr lang="en-US" altLang="en-US" cap="none" noProof="0" dirty="0">
                <a:solidFill>
                  <a:schemeClr val="accent1">
                    <a:lumMod val="75000"/>
                  </a:schemeClr>
                </a:solidFill>
              </a:rPr>
              <a:t>The </a:t>
            </a:r>
            <a:r>
              <a:rPr lang="en-US" altLang="en-US" cap="none" noProof="0" dirty="0" err="1">
                <a:solidFill>
                  <a:schemeClr val="accent1">
                    <a:lumMod val="75000"/>
                  </a:schemeClr>
                </a:solidFill>
              </a:rPr>
              <a:t>dupont</a:t>
            </a:r>
            <a:r>
              <a:rPr lang="en-US" altLang="en-US" cap="none" noProof="0" dirty="0">
                <a:solidFill>
                  <a:schemeClr val="accent1">
                    <a:lumMod val="75000"/>
                  </a:schemeClr>
                </a:solidFill>
              </a:rPr>
              <a:t> identity </a:t>
            </a:r>
            <a:r>
              <a:rPr lang="en-US" altLang="en-US" sz="1000" cap="none" noProof="0" dirty="0">
                <a:solidFill>
                  <a:schemeClr val="accent1">
                    <a:lumMod val="75000"/>
                  </a:schemeClr>
                </a:solidFill>
              </a:rPr>
              <a:t>2</a:t>
            </a:r>
            <a:endParaRPr lang="en-US" altLang="en-US" cap="none" noProof="0" dirty="0">
              <a:solidFill>
                <a:schemeClr val="accent1">
                  <a:lumMod val="75000"/>
                </a:schemeClr>
              </a:solidFill>
            </a:endParaRPr>
          </a:p>
        </p:txBody>
      </p:sp>
      <p:sp>
        <p:nvSpPr>
          <p:cNvPr id="4" name="Content Placeholder 3">
            <a:extLst>
              <a:ext uri="{FF2B5EF4-FFF2-40B4-BE49-F238E27FC236}">
                <a16:creationId xmlns:a16="http://schemas.microsoft.com/office/drawing/2014/main" id="{743353CA-3890-4556-88BB-E1D86CADCC13}"/>
              </a:ext>
            </a:extLst>
          </p:cNvPr>
          <p:cNvSpPr>
            <a:spLocks noGrp="1"/>
          </p:cNvSpPr>
          <p:nvPr>
            <p:ph idx="1"/>
          </p:nvPr>
        </p:nvSpPr>
        <p:spPr>
          <a:xfrm>
            <a:off x="636764" y="1752969"/>
            <a:ext cx="8117416" cy="881062"/>
          </a:xfrm>
        </p:spPr>
        <p:txBody>
          <a:bodyPr/>
          <a:lstStyle/>
          <a:p>
            <a:pPr marL="291600" indent="-291600">
              <a:spcBef>
                <a:spcPts val="1000"/>
              </a:spcBef>
            </a:pPr>
            <a:r>
              <a:rPr lang="en-US" altLang="en-US" noProof="0" dirty="0">
                <a:solidFill>
                  <a:schemeClr val="tx2"/>
                </a:solidFill>
              </a:rPr>
              <a:t>If we rearrange things a bit, we can partition R</a:t>
            </a:r>
            <a:r>
              <a:rPr lang="en-US" altLang="en-US" sz="100" noProof="0" dirty="0">
                <a:solidFill>
                  <a:schemeClr val="tx2"/>
                </a:solidFill>
              </a:rPr>
              <a:t> </a:t>
            </a:r>
            <a:r>
              <a:rPr lang="en-US" altLang="en-US" noProof="0" dirty="0">
                <a:solidFill>
                  <a:schemeClr val="tx2"/>
                </a:solidFill>
              </a:rPr>
              <a:t>O</a:t>
            </a:r>
            <a:r>
              <a:rPr lang="en-US" altLang="en-US" sz="100" noProof="0" dirty="0">
                <a:solidFill>
                  <a:schemeClr val="tx2"/>
                </a:solidFill>
              </a:rPr>
              <a:t> </a:t>
            </a:r>
            <a:r>
              <a:rPr lang="en-US" altLang="en-US" noProof="0" dirty="0">
                <a:solidFill>
                  <a:schemeClr val="tx2"/>
                </a:solidFill>
              </a:rPr>
              <a:t>A into its two component parts – profit margin and total asset turnover.</a:t>
            </a:r>
          </a:p>
        </p:txBody>
      </p:sp>
      <p:graphicFrame>
        <p:nvGraphicFramePr>
          <p:cNvPr id="9" name="Object 8">
            <a:extLst>
              <a:ext uri="{FF2B5EF4-FFF2-40B4-BE49-F238E27FC236}">
                <a16:creationId xmlns:a16="http://schemas.microsoft.com/office/drawing/2014/main" id="{40634D0B-CA2A-4DFB-B549-C4E1DC0F1BD1}"/>
              </a:ext>
            </a:extLst>
          </p:cNvPr>
          <p:cNvGraphicFramePr>
            <a:graphicFrameLocks noChangeAspect="1"/>
          </p:cNvGraphicFramePr>
          <p:nvPr>
            <p:extLst>
              <p:ext uri="{D42A27DB-BD31-4B8C-83A1-F6EECF244321}">
                <p14:modId xmlns:p14="http://schemas.microsoft.com/office/powerpoint/2010/main" val="313615881"/>
              </p:ext>
            </p:extLst>
          </p:nvPr>
        </p:nvGraphicFramePr>
        <p:xfrm>
          <a:off x="1833750" y="2758720"/>
          <a:ext cx="4295231" cy="1186303"/>
        </p:xfrm>
        <a:graphic>
          <a:graphicData uri="http://schemas.openxmlformats.org/presentationml/2006/ole">
            <mc:AlternateContent xmlns:mc="http://schemas.openxmlformats.org/markup-compatibility/2006">
              <mc:Choice xmlns:v="urn:schemas-microsoft-com:vml" Requires="v">
                <p:oleObj name="Equation" r:id="rId3" imgW="2666880" imgH="736560" progId="Equation.DSMT4">
                  <p:embed/>
                </p:oleObj>
              </mc:Choice>
              <mc:Fallback>
                <p:oleObj name="Equation" r:id="rId3" imgW="2666880" imgH="736560" progId="Equation.DSMT4">
                  <p:embed/>
                  <p:pic>
                    <p:nvPicPr>
                      <p:cNvPr id="0" name=""/>
                      <p:cNvPicPr/>
                      <p:nvPr/>
                    </p:nvPicPr>
                    <p:blipFill>
                      <a:blip r:embed="rId4"/>
                      <a:stretch>
                        <a:fillRect/>
                      </a:stretch>
                    </p:blipFill>
                    <p:spPr>
                      <a:xfrm>
                        <a:off x="1833750" y="2758720"/>
                        <a:ext cx="4295231" cy="1186303"/>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771519F2-42E2-48EB-8115-7B2961705783}"/>
              </a:ext>
            </a:extLst>
          </p:cNvPr>
          <p:cNvSpPr>
            <a:spLocks noGrp="1"/>
          </p:cNvSpPr>
          <p:nvPr>
            <p:ph idx="12"/>
          </p:nvPr>
        </p:nvSpPr>
        <p:spPr>
          <a:xfrm>
            <a:off x="636763" y="4004398"/>
            <a:ext cx="8222369" cy="871883"/>
          </a:xfrm>
        </p:spPr>
        <p:txBody>
          <a:bodyPr/>
          <a:lstStyle/>
          <a:p>
            <a:pPr marL="0" indent="1698625">
              <a:spcBef>
                <a:spcPts val="1000"/>
              </a:spcBef>
              <a:buNone/>
            </a:pPr>
            <a:r>
              <a:rPr lang="en-US" altLang="en-US" sz="2200" noProof="0" dirty="0">
                <a:solidFill>
                  <a:schemeClr val="tx2"/>
                </a:solidFill>
              </a:rPr>
              <a:t>= Profit margin × Total asset turnover × Equity multiplier</a:t>
            </a:r>
          </a:p>
          <a:p>
            <a:pPr marL="291600" indent="-291600">
              <a:spcBef>
                <a:spcPts val="1000"/>
              </a:spcBef>
            </a:pPr>
            <a:r>
              <a:rPr lang="en-US" altLang="en-US" noProof="0" dirty="0">
                <a:solidFill>
                  <a:schemeClr val="tx2"/>
                </a:solidFill>
              </a:rPr>
              <a:t>The </a:t>
            </a:r>
            <a:r>
              <a:rPr lang="en-US" altLang="en-US" b="1" noProof="0" dirty="0">
                <a:solidFill>
                  <a:schemeClr val="tx2"/>
                </a:solidFill>
              </a:rPr>
              <a:t>DuPont identity </a:t>
            </a:r>
            <a:r>
              <a:rPr lang="en-US" altLang="en-US" noProof="0" dirty="0">
                <a:solidFill>
                  <a:schemeClr val="tx2"/>
                </a:solidFill>
              </a:rPr>
              <a:t>breaks R</a:t>
            </a:r>
            <a:r>
              <a:rPr lang="en-US" altLang="en-US" sz="100" noProof="0" dirty="0">
                <a:solidFill>
                  <a:schemeClr val="tx2"/>
                </a:solidFill>
              </a:rPr>
              <a:t> </a:t>
            </a:r>
            <a:r>
              <a:rPr lang="en-US" altLang="en-US" noProof="0" dirty="0">
                <a:solidFill>
                  <a:schemeClr val="tx2"/>
                </a:solidFill>
              </a:rPr>
              <a:t>O</a:t>
            </a:r>
            <a:r>
              <a:rPr lang="en-US" altLang="en-US" sz="100" noProof="0" dirty="0">
                <a:solidFill>
                  <a:schemeClr val="tx2"/>
                </a:solidFill>
              </a:rPr>
              <a:t> </a:t>
            </a:r>
            <a:r>
              <a:rPr lang="en-US" altLang="en-US" noProof="0" dirty="0">
                <a:solidFill>
                  <a:schemeClr val="tx2"/>
                </a:solidFill>
              </a:rPr>
              <a:t>E into three parts:</a:t>
            </a:r>
            <a:endParaRPr lang="en-US" noProof="0" dirty="0"/>
          </a:p>
        </p:txBody>
      </p:sp>
      <p:sp>
        <p:nvSpPr>
          <p:cNvPr id="7" name="Content Placeholder 6">
            <a:extLst>
              <a:ext uri="{FF2B5EF4-FFF2-40B4-BE49-F238E27FC236}">
                <a16:creationId xmlns:a16="http://schemas.microsoft.com/office/drawing/2014/main" id="{E69AC0D7-05C3-4EF4-88CE-475807CD11F4}"/>
              </a:ext>
            </a:extLst>
          </p:cNvPr>
          <p:cNvSpPr>
            <a:spLocks noGrp="1"/>
          </p:cNvSpPr>
          <p:nvPr>
            <p:ph idx="15"/>
          </p:nvPr>
        </p:nvSpPr>
        <p:spPr>
          <a:xfrm>
            <a:off x="909450" y="4989095"/>
            <a:ext cx="7880355" cy="1283055"/>
          </a:xfrm>
        </p:spPr>
        <p:txBody>
          <a:bodyPr/>
          <a:lstStyle/>
          <a:p>
            <a:pPr marL="403200" lvl="1" indent="-403200" eaLnBrk="1" fontAlgn="auto" hangingPunct="1">
              <a:lnSpc>
                <a:spcPct val="90000"/>
              </a:lnSpc>
              <a:spcBef>
                <a:spcPts val="1000"/>
              </a:spcBef>
              <a:spcAft>
                <a:spcPts val="0"/>
              </a:spcAft>
              <a:buFont typeface="+mj-lt"/>
              <a:buAutoNum type="arabicPeriod"/>
              <a:defRPr/>
            </a:pPr>
            <a:r>
              <a:rPr lang="en-US" altLang="en-US" sz="2200" noProof="0" dirty="0">
                <a:solidFill>
                  <a:schemeClr val="tx2"/>
                </a:solidFill>
              </a:rPr>
              <a:t>Operating efficiency, as measured by profit margin.</a:t>
            </a:r>
          </a:p>
          <a:p>
            <a:pPr marL="403200" lvl="1" indent="-403200" eaLnBrk="1" fontAlgn="auto" hangingPunct="1">
              <a:lnSpc>
                <a:spcPct val="90000"/>
              </a:lnSpc>
              <a:spcBef>
                <a:spcPts val="1000"/>
              </a:spcBef>
              <a:spcAft>
                <a:spcPts val="0"/>
              </a:spcAft>
              <a:buFont typeface="+mj-lt"/>
              <a:buAutoNum type="arabicPeriod"/>
              <a:defRPr/>
            </a:pPr>
            <a:r>
              <a:rPr lang="en-US" altLang="en-US" sz="2200" noProof="0" dirty="0">
                <a:solidFill>
                  <a:schemeClr val="tx2"/>
                </a:solidFill>
              </a:rPr>
              <a:t>Asset use efficiency, as measured by total asset turnover.</a:t>
            </a:r>
          </a:p>
          <a:p>
            <a:pPr marL="403200" lvl="1" indent="-403200" eaLnBrk="1" fontAlgn="auto" hangingPunct="1">
              <a:lnSpc>
                <a:spcPct val="90000"/>
              </a:lnSpc>
              <a:spcBef>
                <a:spcPts val="1000"/>
              </a:spcBef>
              <a:spcAft>
                <a:spcPts val="0"/>
              </a:spcAft>
              <a:buFont typeface="+mj-lt"/>
              <a:buAutoNum type="arabicPeriod"/>
              <a:defRPr/>
            </a:pPr>
            <a:r>
              <a:rPr lang="en-US" altLang="en-US" sz="2200" noProof="0" dirty="0">
                <a:solidFill>
                  <a:schemeClr val="tx2"/>
                </a:solidFill>
              </a:rPr>
              <a:t>Financial leverage, as measured by the equity multiplier.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2">
            <a:extLst>
              <a:ext uri="{FF2B5EF4-FFF2-40B4-BE49-F238E27FC236}">
                <a16:creationId xmlns:a16="http://schemas.microsoft.com/office/drawing/2014/main" id="{6042CD26-0283-4011-A3AF-58E671297658}"/>
              </a:ext>
            </a:extLst>
          </p:cNvPr>
          <p:cNvSpPr>
            <a:spLocks noGrp="1" noChangeArrowheads="1"/>
          </p:cNvSpPr>
          <p:nvPr>
            <p:ph type="title"/>
          </p:nvPr>
        </p:nvSpPr>
        <p:spPr/>
        <p:txBody>
          <a:bodyPr/>
          <a:lstStyle/>
          <a:p>
            <a:pPr eaLnBrk="1" fontAlgn="auto" hangingPunct="1">
              <a:spcAft>
                <a:spcPts val="0"/>
              </a:spcAft>
              <a:defRPr/>
            </a:pPr>
            <a:r>
              <a:rPr lang="en-US" altLang="en-US" sz="3600" cap="none" noProof="0" dirty="0">
                <a:solidFill>
                  <a:schemeClr val="accent1">
                    <a:lumMod val="75000"/>
                  </a:schemeClr>
                </a:solidFill>
              </a:rPr>
              <a:t>Dupont breakdown: amazon and </a:t>
            </a:r>
            <a:r>
              <a:rPr lang="en-US" altLang="en-US" sz="3600" cap="none" noProof="0" dirty="0" err="1">
                <a:solidFill>
                  <a:schemeClr val="accent1">
                    <a:lumMod val="75000"/>
                  </a:schemeClr>
                </a:solidFill>
              </a:rPr>
              <a:t>alibaba</a:t>
            </a:r>
            <a:endParaRPr lang="en-US" altLang="en-US" sz="3600" cap="none" noProof="0" dirty="0">
              <a:solidFill>
                <a:schemeClr val="accent1">
                  <a:lumMod val="75000"/>
                </a:schemeClr>
              </a:solidFill>
            </a:endParaRPr>
          </a:p>
        </p:txBody>
      </p:sp>
      <p:graphicFrame>
        <p:nvGraphicFramePr>
          <p:cNvPr id="10" name="Table 10">
            <a:extLst>
              <a:ext uri="{FF2B5EF4-FFF2-40B4-BE49-F238E27FC236}">
                <a16:creationId xmlns:a16="http://schemas.microsoft.com/office/drawing/2014/main" id="{40EE6187-4A29-497F-8571-4E6C17DF8D73}"/>
              </a:ext>
            </a:extLst>
          </p:cNvPr>
          <p:cNvGraphicFramePr>
            <a:graphicFrameLocks noGrp="1"/>
          </p:cNvGraphicFramePr>
          <p:nvPr>
            <p:extLst>
              <p:ext uri="{D42A27DB-BD31-4B8C-83A1-F6EECF244321}">
                <p14:modId xmlns:p14="http://schemas.microsoft.com/office/powerpoint/2010/main" val="2416497425"/>
              </p:ext>
            </p:extLst>
          </p:nvPr>
        </p:nvGraphicFramePr>
        <p:xfrm>
          <a:off x="797625" y="2057400"/>
          <a:ext cx="7889175" cy="3017520"/>
        </p:xfrm>
        <a:graphic>
          <a:graphicData uri="http://schemas.openxmlformats.org/drawingml/2006/table">
            <a:tbl>
              <a:tblPr firstRow="1" bandRow="1">
                <a:tableStyleId>{5C22544A-7EE6-4342-B048-85BDC9FD1C3A}</a:tableStyleId>
              </a:tblPr>
              <a:tblGrid>
                <a:gridCol w="933450">
                  <a:extLst>
                    <a:ext uri="{9D8B030D-6E8A-4147-A177-3AD203B41FA5}">
                      <a16:colId xmlns:a16="http://schemas.microsoft.com/office/drawing/2014/main" val="3436799794"/>
                    </a:ext>
                  </a:extLst>
                </a:gridCol>
                <a:gridCol w="819150">
                  <a:extLst>
                    <a:ext uri="{9D8B030D-6E8A-4147-A177-3AD203B41FA5}">
                      <a16:colId xmlns:a16="http://schemas.microsoft.com/office/drawing/2014/main" val="1907592517"/>
                    </a:ext>
                  </a:extLst>
                </a:gridCol>
                <a:gridCol w="381000">
                  <a:extLst>
                    <a:ext uri="{9D8B030D-6E8A-4147-A177-3AD203B41FA5}">
                      <a16:colId xmlns:a16="http://schemas.microsoft.com/office/drawing/2014/main" val="1596019716"/>
                    </a:ext>
                  </a:extLst>
                </a:gridCol>
                <a:gridCol w="1447800">
                  <a:extLst>
                    <a:ext uri="{9D8B030D-6E8A-4147-A177-3AD203B41FA5}">
                      <a16:colId xmlns:a16="http://schemas.microsoft.com/office/drawing/2014/main" val="3688165379"/>
                    </a:ext>
                  </a:extLst>
                </a:gridCol>
                <a:gridCol w="381000">
                  <a:extLst>
                    <a:ext uri="{9D8B030D-6E8A-4147-A177-3AD203B41FA5}">
                      <a16:colId xmlns:a16="http://schemas.microsoft.com/office/drawing/2014/main" val="1718542170"/>
                    </a:ext>
                  </a:extLst>
                </a:gridCol>
                <a:gridCol w="1945575">
                  <a:extLst>
                    <a:ext uri="{9D8B030D-6E8A-4147-A177-3AD203B41FA5}">
                      <a16:colId xmlns:a16="http://schemas.microsoft.com/office/drawing/2014/main" val="3371076004"/>
                    </a:ext>
                  </a:extLst>
                </a:gridCol>
                <a:gridCol w="304800">
                  <a:extLst>
                    <a:ext uri="{9D8B030D-6E8A-4147-A177-3AD203B41FA5}">
                      <a16:colId xmlns:a16="http://schemas.microsoft.com/office/drawing/2014/main" val="352331943"/>
                    </a:ext>
                  </a:extLst>
                </a:gridCol>
                <a:gridCol w="1676400">
                  <a:extLst>
                    <a:ext uri="{9D8B030D-6E8A-4147-A177-3AD203B41FA5}">
                      <a16:colId xmlns:a16="http://schemas.microsoft.com/office/drawing/2014/main" val="4131328663"/>
                    </a:ext>
                  </a:extLst>
                </a:gridCol>
              </a:tblGrid>
              <a:tr h="254000">
                <a:tc>
                  <a:txBody>
                    <a:bodyPr/>
                    <a:lstStyle/>
                    <a:p>
                      <a:endParaRPr lang="en-US" sz="1600" dirty="0">
                        <a:latin typeface="+mn-lt"/>
                      </a:endParaRPr>
                    </a:p>
                  </a:txBody>
                  <a:tcPr>
                    <a:solidFill>
                      <a:srgbClr val="C00000"/>
                    </a:solidFill>
                  </a:tcPr>
                </a:tc>
                <a:tc>
                  <a:txBody>
                    <a:bodyPr/>
                    <a:lstStyle/>
                    <a:p>
                      <a:pPr algn="ctr"/>
                      <a:r>
                        <a:rPr lang="en-IN" sz="1600" dirty="0">
                          <a:latin typeface="+mn-lt"/>
                        </a:rPr>
                        <a:t>ROE</a:t>
                      </a:r>
                      <a:endParaRPr lang="en-US" sz="1600" dirty="0">
                        <a:latin typeface="+mn-lt"/>
                      </a:endParaRPr>
                    </a:p>
                  </a:txBody>
                  <a:tcPr>
                    <a:solidFill>
                      <a:srgbClr val="C00000"/>
                    </a:solidFill>
                  </a:tcPr>
                </a:tc>
                <a:tc>
                  <a:txBody>
                    <a:bodyPr/>
                    <a:lstStyle/>
                    <a:p>
                      <a:pPr algn="ctr"/>
                      <a:endParaRPr lang="en-US" sz="1600" dirty="0">
                        <a:latin typeface="+mn-lt"/>
                      </a:endParaRPr>
                    </a:p>
                  </a:txBody>
                  <a:tcPr>
                    <a:solidFill>
                      <a:srgbClr val="C00000"/>
                    </a:solidFill>
                  </a:tcPr>
                </a:tc>
                <a:tc>
                  <a:txBody>
                    <a:bodyPr/>
                    <a:lstStyle/>
                    <a:p>
                      <a:pPr algn="ctr"/>
                      <a:r>
                        <a:rPr lang="en-IN" sz="1600" dirty="0">
                          <a:latin typeface="+mn-lt"/>
                        </a:rPr>
                        <a:t>Profit Margin</a:t>
                      </a:r>
                      <a:endParaRPr lang="en-US" sz="1600" dirty="0">
                        <a:latin typeface="+mn-lt"/>
                      </a:endParaRPr>
                    </a:p>
                  </a:txBody>
                  <a:tcPr>
                    <a:solidFill>
                      <a:srgbClr val="C00000"/>
                    </a:solidFill>
                  </a:tcPr>
                </a:tc>
                <a:tc>
                  <a:txBody>
                    <a:bodyPr/>
                    <a:lstStyle/>
                    <a:p>
                      <a:pPr algn="ctr"/>
                      <a:endParaRPr lang="en-US" sz="1600">
                        <a:latin typeface="+mn-lt"/>
                      </a:endParaRPr>
                    </a:p>
                  </a:txBody>
                  <a:tcPr>
                    <a:solidFill>
                      <a:srgbClr val="C00000"/>
                    </a:solidFill>
                  </a:tcPr>
                </a:tc>
                <a:tc>
                  <a:txBody>
                    <a:bodyPr/>
                    <a:lstStyle/>
                    <a:p>
                      <a:pPr algn="ctr"/>
                      <a:r>
                        <a:rPr lang="en-IN" sz="1600" dirty="0">
                          <a:latin typeface="+mn-lt"/>
                        </a:rPr>
                        <a:t>Total Asset Turnover</a:t>
                      </a:r>
                      <a:endParaRPr lang="en-US" sz="1600" dirty="0">
                        <a:latin typeface="+mn-lt"/>
                      </a:endParaRPr>
                    </a:p>
                  </a:txBody>
                  <a:tcPr>
                    <a:solidFill>
                      <a:srgbClr val="C00000"/>
                    </a:solidFill>
                  </a:tcPr>
                </a:tc>
                <a:tc>
                  <a:txBody>
                    <a:bodyPr/>
                    <a:lstStyle/>
                    <a:p>
                      <a:pPr algn="ctr"/>
                      <a:endParaRPr lang="en-US" sz="1600">
                        <a:latin typeface="+mn-lt"/>
                      </a:endParaRPr>
                    </a:p>
                  </a:txBody>
                  <a:tcPr>
                    <a:solidFill>
                      <a:srgbClr val="C00000"/>
                    </a:solidFill>
                  </a:tcPr>
                </a:tc>
                <a:tc>
                  <a:txBody>
                    <a:bodyPr/>
                    <a:lstStyle/>
                    <a:p>
                      <a:pPr algn="ctr"/>
                      <a:r>
                        <a:rPr lang="en-IN" sz="1600" dirty="0">
                          <a:latin typeface="+mn-lt"/>
                        </a:rPr>
                        <a:t>Equity Multiplier</a:t>
                      </a:r>
                      <a:endParaRPr lang="en-US" sz="1600" dirty="0">
                        <a:latin typeface="+mn-lt"/>
                      </a:endParaRPr>
                    </a:p>
                  </a:txBody>
                  <a:tcPr>
                    <a:solidFill>
                      <a:srgbClr val="C00000"/>
                    </a:solidFill>
                  </a:tcPr>
                </a:tc>
                <a:extLst>
                  <a:ext uri="{0D108BD9-81ED-4DB2-BD59-A6C34878D82A}">
                    <a16:rowId xmlns:a16="http://schemas.microsoft.com/office/drawing/2014/main" val="1147257578"/>
                  </a:ext>
                </a:extLst>
              </a:tr>
              <a:tr h="254000">
                <a:tc>
                  <a:txBody>
                    <a:bodyPr/>
                    <a:lstStyle/>
                    <a:p>
                      <a:r>
                        <a:rPr lang="en-IN" sz="1600" b="1" dirty="0">
                          <a:latin typeface="+mn-lt"/>
                        </a:rPr>
                        <a:t>Amazon</a:t>
                      </a:r>
                      <a:endParaRPr lang="en-US" sz="1600" b="1" dirty="0">
                        <a:latin typeface="+mn-lt"/>
                      </a:endParaRPr>
                    </a:p>
                  </a:txBody>
                  <a:tcPr/>
                </a:tc>
                <a:tc>
                  <a:txBody>
                    <a:bodyPr/>
                    <a:lstStyle/>
                    <a:p>
                      <a:endParaRPr lang="en-US" sz="1600" dirty="0">
                        <a:latin typeface="+mn-lt"/>
                      </a:endParaRPr>
                    </a:p>
                  </a:txBody>
                  <a:tcPr/>
                </a:tc>
                <a:tc>
                  <a:txBody>
                    <a:bodyPr/>
                    <a:lstStyle/>
                    <a:p>
                      <a:endParaRPr lang="en-US" sz="1600" dirty="0">
                        <a:latin typeface="+mn-lt"/>
                      </a:endParaRPr>
                    </a:p>
                  </a:txBody>
                  <a:tcPr/>
                </a:tc>
                <a:tc>
                  <a:txBody>
                    <a:bodyPr/>
                    <a:lstStyle/>
                    <a:p>
                      <a:endParaRPr lang="en-US" sz="1600" dirty="0">
                        <a:latin typeface="+mn-lt"/>
                      </a:endParaRPr>
                    </a:p>
                  </a:txBody>
                  <a:tcPr/>
                </a:tc>
                <a:tc>
                  <a:txBody>
                    <a:bodyPr/>
                    <a:lstStyle/>
                    <a:p>
                      <a:endParaRPr lang="en-US" sz="1600" dirty="0">
                        <a:latin typeface="+mn-lt"/>
                      </a:endParaRPr>
                    </a:p>
                  </a:txBody>
                  <a:tcPr/>
                </a:tc>
                <a:tc>
                  <a:txBody>
                    <a:bodyPr/>
                    <a:lstStyle/>
                    <a:p>
                      <a:endParaRPr lang="en-US" sz="1600">
                        <a:latin typeface="+mn-lt"/>
                      </a:endParaRPr>
                    </a:p>
                  </a:txBody>
                  <a:tcPr/>
                </a:tc>
                <a:tc>
                  <a:txBody>
                    <a:bodyPr/>
                    <a:lstStyle/>
                    <a:p>
                      <a:endParaRPr lang="en-US" sz="1600">
                        <a:latin typeface="+mn-lt"/>
                      </a:endParaRPr>
                    </a:p>
                  </a:txBody>
                  <a:tcPr/>
                </a:tc>
                <a:tc>
                  <a:txBody>
                    <a:bodyPr/>
                    <a:lstStyle/>
                    <a:p>
                      <a:endParaRPr lang="en-US" sz="1600">
                        <a:latin typeface="+mn-lt"/>
                      </a:endParaRPr>
                    </a:p>
                  </a:txBody>
                  <a:tcPr/>
                </a:tc>
                <a:extLst>
                  <a:ext uri="{0D108BD9-81ED-4DB2-BD59-A6C34878D82A}">
                    <a16:rowId xmlns:a16="http://schemas.microsoft.com/office/drawing/2014/main" val="3325550833"/>
                  </a:ext>
                </a:extLst>
              </a:tr>
              <a:tr h="254000">
                <a:tc>
                  <a:txBody>
                    <a:bodyPr/>
                    <a:lstStyle/>
                    <a:p>
                      <a:r>
                        <a:rPr lang="en-IN" sz="1600" dirty="0">
                          <a:latin typeface="+mn-lt"/>
                        </a:rPr>
                        <a:t>2019</a:t>
                      </a:r>
                      <a:endParaRPr lang="en-US" sz="1600" dirty="0">
                        <a:latin typeface="+mn-lt"/>
                      </a:endParaRPr>
                    </a:p>
                  </a:txBody>
                  <a:tcPr/>
                </a:tc>
                <a:tc>
                  <a:txBody>
                    <a:bodyPr/>
                    <a:lstStyle/>
                    <a:p>
                      <a:r>
                        <a:rPr lang="en-IN" sz="1600" dirty="0">
                          <a:latin typeface="+mn-lt"/>
                        </a:rPr>
                        <a:t>18.7%</a:t>
                      </a:r>
                      <a:endParaRPr lang="en-US" sz="1600" dirty="0">
                        <a:latin typeface="+mn-lt"/>
                      </a:endParaRPr>
                    </a:p>
                  </a:txBody>
                  <a:tcPr/>
                </a:tc>
                <a:tc>
                  <a:txBody>
                    <a:bodyPr/>
                    <a:lstStyle/>
                    <a:p>
                      <a:r>
                        <a:rPr lang="en-IN" sz="1600" dirty="0">
                          <a:latin typeface="+mn-lt"/>
                        </a:rPr>
                        <a:t>=</a:t>
                      </a:r>
                      <a:endParaRPr lang="en-US" sz="1600" dirty="0">
                        <a:latin typeface="+mn-lt"/>
                      </a:endParaRPr>
                    </a:p>
                  </a:txBody>
                  <a:tcPr/>
                </a:tc>
                <a:tc>
                  <a:txBody>
                    <a:bodyPr/>
                    <a:lstStyle/>
                    <a:p>
                      <a:pPr marL="0" indent="177800" algn="ctr"/>
                      <a:r>
                        <a:rPr lang="en-IN" sz="1600" dirty="0">
                          <a:latin typeface="+mn-lt"/>
                        </a:rPr>
                        <a:t> 4.1%</a:t>
                      </a:r>
                      <a:endParaRPr lang="en-US" sz="1600" dirty="0">
                        <a:latin typeface="+mn-lt"/>
                      </a:endParaRPr>
                    </a:p>
                  </a:txBody>
                  <a:tcPr/>
                </a:tc>
                <a:tc>
                  <a:txBody>
                    <a:bodyPr/>
                    <a:lstStyle/>
                    <a:p>
                      <a:r>
                        <a:rPr kumimoji="0" lang="en-US" sz="1600" b="0" i="0" u="none" strike="noStrike" kern="1200" cap="none" spc="0" normalizeH="0" baseline="0" noProof="0">
                          <a:ln>
                            <a:noFill/>
                          </a:ln>
                          <a:solidFill>
                            <a:prstClr val="black"/>
                          </a:solidFill>
                          <a:effectLst/>
                          <a:uLnTx/>
                          <a:uFillTx/>
                          <a:latin typeface="+mn-lt"/>
                          <a:ea typeface="+mn-ea"/>
                          <a:cs typeface="+mn-cs"/>
                        </a:rPr>
                        <a:t>×</a:t>
                      </a:r>
                      <a:endParaRPr lang="en-US" sz="1600" dirty="0">
                        <a:latin typeface="+mn-lt"/>
                      </a:endParaRPr>
                    </a:p>
                  </a:txBody>
                  <a:tcPr/>
                </a:tc>
                <a:tc>
                  <a:txBody>
                    <a:bodyPr/>
                    <a:lstStyle/>
                    <a:p>
                      <a:pPr algn="ctr"/>
                      <a:r>
                        <a:rPr lang="en-IN" sz="1600" dirty="0">
                          <a:latin typeface="+mn-lt"/>
                        </a:rPr>
                        <a:t>1.245</a:t>
                      </a:r>
                      <a:endParaRPr lang="en-US" sz="1600" dirty="0">
                        <a:latin typeface="+mn-lt"/>
                      </a:endParaRPr>
                    </a:p>
                  </a:txBody>
                  <a:tcPr/>
                </a:tc>
                <a:tc>
                  <a:txBody>
                    <a:bodyPr/>
                    <a:lstStyle/>
                    <a:p>
                      <a:r>
                        <a:rPr kumimoji="0" lang="en-US" sz="1600" b="0" i="0" u="none" strike="noStrike" kern="1200" cap="none" spc="0" normalizeH="0" baseline="0" noProof="0">
                          <a:ln>
                            <a:noFill/>
                          </a:ln>
                          <a:solidFill>
                            <a:prstClr val="black"/>
                          </a:solidFill>
                          <a:effectLst/>
                          <a:uLnTx/>
                          <a:uFillTx/>
                          <a:latin typeface="+mn-lt"/>
                          <a:ea typeface="+mn-ea"/>
                          <a:cs typeface="+mn-cs"/>
                        </a:rPr>
                        <a:t>×</a:t>
                      </a:r>
                      <a:endParaRPr lang="en-US" sz="1600" dirty="0">
                        <a:latin typeface="+mn-lt"/>
                      </a:endParaRPr>
                    </a:p>
                  </a:txBody>
                  <a:tcPr/>
                </a:tc>
                <a:tc>
                  <a:txBody>
                    <a:bodyPr/>
                    <a:lstStyle/>
                    <a:p>
                      <a:pPr algn="ctr"/>
                      <a:r>
                        <a:rPr lang="en-IN" sz="1600" dirty="0">
                          <a:latin typeface="+mn-lt"/>
                        </a:rPr>
                        <a:t>3.63</a:t>
                      </a:r>
                      <a:endParaRPr lang="en-US" sz="1600" dirty="0">
                        <a:latin typeface="+mn-lt"/>
                      </a:endParaRPr>
                    </a:p>
                  </a:txBody>
                  <a:tcPr/>
                </a:tc>
                <a:extLst>
                  <a:ext uri="{0D108BD9-81ED-4DB2-BD59-A6C34878D82A}">
                    <a16:rowId xmlns:a16="http://schemas.microsoft.com/office/drawing/2014/main" val="2230177241"/>
                  </a:ext>
                </a:extLst>
              </a:tr>
              <a:tr h="254000">
                <a:tc>
                  <a:txBody>
                    <a:bodyPr/>
                    <a:lstStyle/>
                    <a:p>
                      <a:r>
                        <a:rPr lang="en-IN" sz="1600" dirty="0">
                          <a:latin typeface="+mn-lt"/>
                        </a:rPr>
                        <a:t>2018</a:t>
                      </a:r>
                      <a:endParaRPr lang="en-US" sz="1600" dirty="0">
                        <a:latin typeface="+mn-lt"/>
                      </a:endParaRPr>
                    </a:p>
                  </a:txBody>
                  <a:tcPr/>
                </a:tc>
                <a:tc>
                  <a:txBody>
                    <a:bodyPr/>
                    <a:lstStyle/>
                    <a:p>
                      <a:r>
                        <a:rPr lang="en-IN" sz="1600" dirty="0">
                          <a:latin typeface="+mn-lt"/>
                        </a:rPr>
                        <a:t>23.1</a:t>
                      </a:r>
                      <a:endParaRPr lang="en-US" sz="1600" dirty="0">
                        <a:latin typeface="+mn-lt"/>
                      </a:endParaRPr>
                    </a:p>
                  </a:txBody>
                  <a:tcPr/>
                </a:tc>
                <a:tc>
                  <a:txBody>
                    <a:bodyPr/>
                    <a:lstStyle/>
                    <a:p>
                      <a:r>
                        <a:rPr lang="en-IN" sz="1600" dirty="0">
                          <a:latin typeface="+mn-lt"/>
                        </a:rPr>
                        <a:t>=</a:t>
                      </a:r>
                      <a:endParaRPr lang="en-US" sz="1600" dirty="0">
                        <a:latin typeface="+mn-lt"/>
                      </a:endParaRPr>
                    </a:p>
                  </a:txBody>
                  <a:tcPr/>
                </a:tc>
                <a:tc>
                  <a:txBody>
                    <a:bodyPr/>
                    <a:lstStyle/>
                    <a:p>
                      <a:pPr algn="ctr"/>
                      <a:r>
                        <a:rPr lang="en-IN" sz="1600" dirty="0">
                          <a:latin typeface="+mn-lt"/>
                        </a:rPr>
                        <a:t>  4.3</a:t>
                      </a:r>
                      <a:endParaRPr lang="en-US" sz="1600" dirty="0">
                        <a:latin typeface="+mn-lt"/>
                      </a:endParaRPr>
                    </a:p>
                  </a:txBody>
                  <a:tcPr/>
                </a:tc>
                <a:tc>
                  <a:txBody>
                    <a:bodyPr/>
                    <a:lstStyle/>
                    <a:p>
                      <a:r>
                        <a:rPr kumimoji="0" lang="en-US" sz="1600" b="0" i="0" u="none" strike="noStrike" kern="1200" cap="none" spc="0" normalizeH="0" baseline="0" noProof="0">
                          <a:ln>
                            <a:noFill/>
                          </a:ln>
                          <a:solidFill>
                            <a:prstClr val="black"/>
                          </a:solidFill>
                          <a:effectLst/>
                          <a:uLnTx/>
                          <a:uFillTx/>
                          <a:latin typeface="+mn-lt"/>
                          <a:ea typeface="+mn-ea"/>
                          <a:cs typeface="+mn-cs"/>
                        </a:rPr>
                        <a:t>×</a:t>
                      </a:r>
                      <a:endParaRPr lang="en-US" sz="1600">
                        <a:latin typeface="+mn-lt"/>
                      </a:endParaRPr>
                    </a:p>
                  </a:txBody>
                  <a:tcPr/>
                </a:tc>
                <a:tc>
                  <a:txBody>
                    <a:bodyPr/>
                    <a:lstStyle/>
                    <a:p>
                      <a:pPr algn="ctr"/>
                      <a:r>
                        <a:rPr lang="en-IN" sz="1600" dirty="0">
                          <a:latin typeface="+mn-lt"/>
                        </a:rPr>
                        <a:t>1.432</a:t>
                      </a:r>
                      <a:endParaRPr lang="en-US" sz="1600" dirty="0">
                        <a:latin typeface="+mn-lt"/>
                      </a:endParaRPr>
                    </a:p>
                  </a:txBody>
                  <a:tcPr/>
                </a:tc>
                <a:tc>
                  <a:txBody>
                    <a:bodyPr/>
                    <a:lstStyle/>
                    <a:p>
                      <a:r>
                        <a:rPr kumimoji="0" lang="en-US" sz="1600" b="0" i="0" u="none" strike="noStrike" kern="1200" cap="none" spc="0" normalizeH="0" baseline="0" noProof="0">
                          <a:ln>
                            <a:noFill/>
                          </a:ln>
                          <a:solidFill>
                            <a:prstClr val="black"/>
                          </a:solidFill>
                          <a:effectLst/>
                          <a:uLnTx/>
                          <a:uFillTx/>
                          <a:latin typeface="+mn-lt"/>
                          <a:ea typeface="+mn-ea"/>
                          <a:cs typeface="+mn-cs"/>
                        </a:rPr>
                        <a:t>×</a:t>
                      </a:r>
                      <a:endParaRPr lang="en-US" sz="1600">
                        <a:latin typeface="+mn-lt"/>
                      </a:endParaRPr>
                    </a:p>
                  </a:txBody>
                  <a:tcPr/>
                </a:tc>
                <a:tc>
                  <a:txBody>
                    <a:bodyPr/>
                    <a:lstStyle/>
                    <a:p>
                      <a:pPr algn="ctr"/>
                      <a:r>
                        <a:rPr lang="en-IN" sz="1600" dirty="0">
                          <a:latin typeface="+mn-lt"/>
                        </a:rPr>
                        <a:t>3.73</a:t>
                      </a:r>
                      <a:endParaRPr lang="en-US" sz="1600" dirty="0">
                        <a:latin typeface="+mn-lt"/>
                      </a:endParaRPr>
                    </a:p>
                  </a:txBody>
                  <a:tcPr/>
                </a:tc>
                <a:extLst>
                  <a:ext uri="{0D108BD9-81ED-4DB2-BD59-A6C34878D82A}">
                    <a16:rowId xmlns:a16="http://schemas.microsoft.com/office/drawing/2014/main" val="792597028"/>
                  </a:ext>
                </a:extLst>
              </a:tr>
              <a:tr h="254000">
                <a:tc>
                  <a:txBody>
                    <a:bodyPr/>
                    <a:lstStyle/>
                    <a:p>
                      <a:r>
                        <a:rPr lang="en-IN" sz="1600" dirty="0">
                          <a:latin typeface="+mn-lt"/>
                        </a:rPr>
                        <a:t>2017</a:t>
                      </a:r>
                      <a:endParaRPr lang="en-US" sz="1600" dirty="0">
                        <a:latin typeface="+mn-lt"/>
                      </a:endParaRPr>
                    </a:p>
                  </a:txBody>
                  <a:tcPr/>
                </a:tc>
                <a:tc>
                  <a:txBody>
                    <a:bodyPr/>
                    <a:lstStyle/>
                    <a:p>
                      <a:r>
                        <a:rPr lang="en-IN" sz="1600" dirty="0">
                          <a:latin typeface="+mn-lt"/>
                        </a:rPr>
                        <a:t>10.9</a:t>
                      </a:r>
                      <a:endParaRPr lang="en-US" sz="1600" dirty="0">
                        <a:latin typeface="+mn-lt"/>
                      </a:endParaRPr>
                    </a:p>
                  </a:txBody>
                  <a:tcPr/>
                </a:tc>
                <a:tc>
                  <a:txBody>
                    <a:bodyPr/>
                    <a:lstStyle/>
                    <a:p>
                      <a:r>
                        <a:rPr lang="en-IN" sz="1600" dirty="0">
                          <a:latin typeface="+mn-lt"/>
                        </a:rPr>
                        <a:t>=</a:t>
                      </a:r>
                      <a:endParaRPr lang="en-US" sz="1600" dirty="0">
                        <a:latin typeface="+mn-lt"/>
                      </a:endParaRPr>
                    </a:p>
                  </a:txBody>
                  <a:tcPr/>
                </a:tc>
                <a:tc>
                  <a:txBody>
                    <a:bodyPr/>
                    <a:lstStyle/>
                    <a:p>
                      <a:pPr algn="ctr"/>
                      <a:r>
                        <a:rPr lang="en-IN" sz="1600" dirty="0">
                          <a:latin typeface="+mn-lt"/>
                        </a:rPr>
                        <a:t>  1.7</a:t>
                      </a:r>
                      <a:endParaRPr lang="en-US" sz="1600" dirty="0">
                        <a:latin typeface="+mn-lt"/>
                      </a:endParaRPr>
                    </a:p>
                  </a:txBody>
                  <a:tcPr/>
                </a:tc>
                <a:tc>
                  <a:txBody>
                    <a:bodyPr/>
                    <a:lstStyle/>
                    <a:p>
                      <a:r>
                        <a:rPr kumimoji="0" lang="en-US" sz="1600" b="0" i="0" u="none" strike="noStrike" kern="1200" cap="none" spc="0" normalizeH="0" baseline="0" noProof="0">
                          <a:ln>
                            <a:noFill/>
                          </a:ln>
                          <a:solidFill>
                            <a:prstClr val="black"/>
                          </a:solidFill>
                          <a:effectLst/>
                          <a:uLnTx/>
                          <a:uFillTx/>
                          <a:latin typeface="+mn-lt"/>
                          <a:ea typeface="+mn-ea"/>
                          <a:cs typeface="+mn-cs"/>
                        </a:rPr>
                        <a:t>×</a:t>
                      </a:r>
                      <a:endParaRPr lang="en-US" sz="1600">
                        <a:latin typeface="+mn-lt"/>
                      </a:endParaRPr>
                    </a:p>
                  </a:txBody>
                  <a:tcPr/>
                </a:tc>
                <a:tc>
                  <a:txBody>
                    <a:bodyPr/>
                    <a:lstStyle/>
                    <a:p>
                      <a:pPr algn="ctr"/>
                      <a:r>
                        <a:rPr lang="en-IN" sz="1600" dirty="0">
                          <a:latin typeface="+mn-lt"/>
                        </a:rPr>
                        <a:t>1.355</a:t>
                      </a:r>
                      <a:endParaRPr lang="en-US" sz="1600" dirty="0">
                        <a:latin typeface="+mn-lt"/>
                      </a:endParaRPr>
                    </a:p>
                  </a:txBody>
                  <a:tcPr/>
                </a:tc>
                <a:tc>
                  <a:txBody>
                    <a:bodyPr/>
                    <a:lstStyle/>
                    <a:p>
                      <a:r>
                        <a:rPr kumimoji="0" lang="en-US" sz="1600" b="0" i="0" u="none" strike="noStrike" kern="1200" cap="none" spc="0" normalizeH="0" baseline="0" noProof="0">
                          <a:ln>
                            <a:noFill/>
                          </a:ln>
                          <a:solidFill>
                            <a:prstClr val="black"/>
                          </a:solidFill>
                          <a:effectLst/>
                          <a:uLnTx/>
                          <a:uFillTx/>
                          <a:latin typeface="+mn-lt"/>
                          <a:ea typeface="+mn-ea"/>
                          <a:cs typeface="+mn-cs"/>
                        </a:rPr>
                        <a:t>×</a:t>
                      </a:r>
                      <a:endParaRPr lang="en-US" sz="1600">
                        <a:latin typeface="+mn-lt"/>
                      </a:endParaRPr>
                    </a:p>
                  </a:txBody>
                  <a:tcPr/>
                </a:tc>
                <a:tc>
                  <a:txBody>
                    <a:bodyPr/>
                    <a:lstStyle/>
                    <a:p>
                      <a:pPr algn="ctr"/>
                      <a:r>
                        <a:rPr lang="en-IN" sz="1600" dirty="0">
                          <a:latin typeface="+mn-lt"/>
                        </a:rPr>
                        <a:t>4.74</a:t>
                      </a:r>
                      <a:endParaRPr lang="en-US" sz="1600" dirty="0">
                        <a:latin typeface="+mn-lt"/>
                      </a:endParaRPr>
                    </a:p>
                  </a:txBody>
                  <a:tcPr/>
                </a:tc>
                <a:extLst>
                  <a:ext uri="{0D108BD9-81ED-4DB2-BD59-A6C34878D82A}">
                    <a16:rowId xmlns:a16="http://schemas.microsoft.com/office/drawing/2014/main" val="3497604556"/>
                  </a:ext>
                </a:extLst>
              </a:tr>
              <a:tr h="254000">
                <a:tc>
                  <a:txBody>
                    <a:bodyPr/>
                    <a:lstStyle/>
                    <a:p>
                      <a:r>
                        <a:rPr lang="en-IN" sz="1600" b="1" dirty="0">
                          <a:latin typeface="+mn-lt"/>
                        </a:rPr>
                        <a:t>Alibaba</a:t>
                      </a:r>
                      <a:endParaRPr lang="en-US" sz="1600" b="1" dirty="0">
                        <a:latin typeface="+mn-lt"/>
                      </a:endParaRPr>
                    </a:p>
                  </a:txBody>
                  <a:tcPr/>
                </a:tc>
                <a:tc>
                  <a:txBody>
                    <a:bodyPr/>
                    <a:lstStyle/>
                    <a:p>
                      <a:endParaRPr lang="en-US" sz="1600" dirty="0">
                        <a:latin typeface="+mn-lt"/>
                      </a:endParaRPr>
                    </a:p>
                  </a:txBody>
                  <a:tcPr/>
                </a:tc>
                <a:tc>
                  <a:txBody>
                    <a:bodyPr/>
                    <a:lstStyle/>
                    <a:p>
                      <a:endParaRPr lang="en-US" sz="1600" dirty="0">
                        <a:latin typeface="+mn-lt"/>
                      </a:endParaRPr>
                    </a:p>
                  </a:txBody>
                  <a:tcPr/>
                </a:tc>
                <a:tc>
                  <a:txBody>
                    <a:bodyPr/>
                    <a:lstStyle/>
                    <a:p>
                      <a:pPr algn="ctr"/>
                      <a:endParaRPr lang="en-US" sz="1600" dirty="0">
                        <a:latin typeface="+mn-lt"/>
                      </a:endParaRPr>
                    </a:p>
                  </a:txBody>
                  <a:tcPr/>
                </a:tc>
                <a:tc>
                  <a:txBody>
                    <a:bodyPr/>
                    <a:lstStyle/>
                    <a:p>
                      <a:endParaRPr lang="en-US" sz="1600">
                        <a:latin typeface="+mn-lt"/>
                      </a:endParaRPr>
                    </a:p>
                  </a:txBody>
                  <a:tcPr/>
                </a:tc>
                <a:tc>
                  <a:txBody>
                    <a:bodyPr/>
                    <a:lstStyle/>
                    <a:p>
                      <a:pPr algn="ctr"/>
                      <a:endParaRPr lang="en-US" sz="1600" dirty="0">
                        <a:latin typeface="+mn-lt"/>
                      </a:endParaRPr>
                    </a:p>
                  </a:txBody>
                  <a:tcPr/>
                </a:tc>
                <a:tc>
                  <a:txBody>
                    <a:bodyPr/>
                    <a:lstStyle/>
                    <a:p>
                      <a:endParaRPr lang="en-US" sz="1600" dirty="0">
                        <a:latin typeface="+mn-lt"/>
                      </a:endParaRPr>
                    </a:p>
                  </a:txBody>
                  <a:tcPr/>
                </a:tc>
                <a:tc>
                  <a:txBody>
                    <a:bodyPr/>
                    <a:lstStyle/>
                    <a:p>
                      <a:pPr algn="ctr"/>
                      <a:endParaRPr lang="en-US" sz="1600" dirty="0">
                        <a:latin typeface="+mn-lt"/>
                      </a:endParaRPr>
                    </a:p>
                  </a:txBody>
                  <a:tcPr/>
                </a:tc>
                <a:extLst>
                  <a:ext uri="{0D108BD9-81ED-4DB2-BD59-A6C34878D82A}">
                    <a16:rowId xmlns:a16="http://schemas.microsoft.com/office/drawing/2014/main" val="1693537385"/>
                  </a:ext>
                </a:extLst>
              </a:tr>
              <a:tr h="254000">
                <a:tc>
                  <a:txBody>
                    <a:bodyPr/>
                    <a:lstStyle/>
                    <a:p>
                      <a:r>
                        <a:rPr lang="en-IN" sz="1600" dirty="0">
                          <a:latin typeface="+mn-lt"/>
                        </a:rPr>
                        <a:t>2019</a:t>
                      </a:r>
                      <a:endParaRPr lang="en-US" sz="1600" dirty="0">
                        <a:latin typeface="+mn-lt"/>
                      </a:endParaRPr>
                    </a:p>
                  </a:txBody>
                  <a:tcPr/>
                </a:tc>
                <a:tc>
                  <a:txBody>
                    <a:bodyPr/>
                    <a:lstStyle/>
                    <a:p>
                      <a:r>
                        <a:rPr lang="en-IN" sz="1600" dirty="0">
                          <a:latin typeface="+mn-lt"/>
                        </a:rPr>
                        <a:t>34.9%</a:t>
                      </a:r>
                      <a:endParaRPr lang="en-US" sz="1600" dirty="0">
                        <a:latin typeface="+mn-lt"/>
                      </a:endParaRPr>
                    </a:p>
                  </a:txBody>
                  <a:tcPr/>
                </a:tc>
                <a:tc>
                  <a:txBody>
                    <a:bodyPr/>
                    <a:lstStyle/>
                    <a:p>
                      <a:r>
                        <a:rPr lang="en-IN" sz="1600" dirty="0">
                          <a:latin typeface="+mn-lt"/>
                        </a:rPr>
                        <a:t>=</a:t>
                      </a:r>
                      <a:endParaRPr lang="en-US" sz="1600" dirty="0">
                        <a:latin typeface="+mn-lt"/>
                      </a:endParaRPr>
                    </a:p>
                  </a:txBody>
                  <a:tcPr/>
                </a:tc>
                <a:tc>
                  <a:txBody>
                    <a:bodyPr/>
                    <a:lstStyle/>
                    <a:p>
                      <a:pPr algn="ctr"/>
                      <a:r>
                        <a:rPr lang="en-IN" sz="1600" dirty="0">
                          <a:latin typeface="+mn-lt"/>
                        </a:rPr>
                        <a:t>   35.2%</a:t>
                      </a:r>
                      <a:endParaRPr lang="en-US" sz="1600" dirty="0">
                        <a:latin typeface="+mn-lt"/>
                      </a:endParaRPr>
                    </a:p>
                  </a:txBody>
                  <a:tcPr/>
                </a:tc>
                <a:tc>
                  <a:txBody>
                    <a:bodyPr/>
                    <a:lstStyle/>
                    <a:p>
                      <a:r>
                        <a:rPr kumimoji="0" lang="en-US" sz="1600" b="0" i="0" u="none" strike="noStrike" kern="1200" cap="none" spc="0" normalizeH="0" baseline="0" noProof="0">
                          <a:ln>
                            <a:noFill/>
                          </a:ln>
                          <a:solidFill>
                            <a:prstClr val="black"/>
                          </a:solidFill>
                          <a:effectLst/>
                          <a:uLnTx/>
                          <a:uFillTx/>
                          <a:latin typeface="+mn-lt"/>
                          <a:ea typeface="+mn-ea"/>
                          <a:cs typeface="+mn-cs"/>
                        </a:rPr>
                        <a:t>×</a:t>
                      </a:r>
                      <a:endParaRPr lang="en-US" sz="1600">
                        <a:latin typeface="+mn-lt"/>
                      </a:endParaRPr>
                    </a:p>
                  </a:txBody>
                  <a:tcPr/>
                </a:tc>
                <a:tc>
                  <a:txBody>
                    <a:bodyPr/>
                    <a:lstStyle/>
                    <a:p>
                      <a:pPr algn="ctr"/>
                      <a:r>
                        <a:rPr lang="en-IN" sz="1600" dirty="0">
                          <a:latin typeface="+mn-lt"/>
                        </a:rPr>
                        <a:t>.507</a:t>
                      </a:r>
                      <a:endParaRPr lang="en-US" sz="1600" dirty="0">
                        <a:latin typeface="+mn-lt"/>
                      </a:endParaRPr>
                    </a:p>
                  </a:txBody>
                  <a:tcPr/>
                </a:tc>
                <a:tc>
                  <a:txBody>
                    <a:bodyPr/>
                    <a:lstStyle/>
                    <a:p>
                      <a:r>
                        <a:rPr kumimoji="0" lang="en-US" sz="1600" b="0" i="0" u="none" strike="noStrike" kern="1200" cap="none" spc="0" normalizeH="0" baseline="0" noProof="0">
                          <a:ln>
                            <a:noFill/>
                          </a:ln>
                          <a:solidFill>
                            <a:prstClr val="black"/>
                          </a:solidFill>
                          <a:effectLst/>
                          <a:uLnTx/>
                          <a:uFillTx/>
                          <a:latin typeface="+mn-lt"/>
                          <a:ea typeface="+mn-ea"/>
                          <a:cs typeface="+mn-cs"/>
                        </a:rPr>
                        <a:t>×</a:t>
                      </a:r>
                      <a:endParaRPr lang="en-US" sz="1600">
                        <a:latin typeface="+mn-lt"/>
                      </a:endParaRPr>
                    </a:p>
                  </a:txBody>
                  <a:tcPr/>
                </a:tc>
                <a:tc>
                  <a:txBody>
                    <a:bodyPr/>
                    <a:lstStyle/>
                    <a:p>
                      <a:pPr algn="ctr"/>
                      <a:r>
                        <a:rPr lang="en-IN" sz="1600" dirty="0">
                          <a:latin typeface="+mn-lt"/>
                        </a:rPr>
                        <a:t>1.96</a:t>
                      </a:r>
                      <a:endParaRPr lang="en-US" sz="1600" dirty="0">
                        <a:latin typeface="+mn-lt"/>
                      </a:endParaRPr>
                    </a:p>
                  </a:txBody>
                  <a:tcPr/>
                </a:tc>
                <a:extLst>
                  <a:ext uri="{0D108BD9-81ED-4DB2-BD59-A6C34878D82A}">
                    <a16:rowId xmlns:a16="http://schemas.microsoft.com/office/drawing/2014/main" val="4252708856"/>
                  </a:ext>
                </a:extLst>
              </a:tr>
              <a:tr h="254000">
                <a:tc>
                  <a:txBody>
                    <a:bodyPr/>
                    <a:lstStyle/>
                    <a:p>
                      <a:r>
                        <a:rPr lang="en-IN" sz="1600" dirty="0">
                          <a:latin typeface="+mn-lt"/>
                        </a:rPr>
                        <a:t>2018</a:t>
                      </a:r>
                      <a:endParaRPr lang="en-US" sz="1600" dirty="0">
                        <a:latin typeface="+mn-lt"/>
                      </a:endParaRPr>
                    </a:p>
                  </a:txBody>
                  <a:tcPr/>
                </a:tc>
                <a:tc>
                  <a:txBody>
                    <a:bodyPr/>
                    <a:lstStyle/>
                    <a:p>
                      <a:r>
                        <a:rPr lang="en-IN" sz="1600" dirty="0">
                          <a:latin typeface="+mn-lt"/>
                        </a:rPr>
                        <a:t>16.6</a:t>
                      </a:r>
                      <a:endParaRPr lang="en-US" sz="1600" dirty="0">
                        <a:latin typeface="+mn-lt"/>
                      </a:endParaRPr>
                    </a:p>
                  </a:txBody>
                  <a:tcPr/>
                </a:tc>
                <a:tc>
                  <a:txBody>
                    <a:bodyPr/>
                    <a:lstStyle/>
                    <a:p>
                      <a:r>
                        <a:rPr lang="en-IN" sz="1600" dirty="0">
                          <a:latin typeface="+mn-lt"/>
                        </a:rPr>
                        <a:t>=</a:t>
                      </a:r>
                      <a:endParaRPr lang="en-US" sz="1600" dirty="0">
                        <a:latin typeface="+mn-lt"/>
                      </a:endParaRPr>
                    </a:p>
                  </a:txBody>
                  <a:tcPr/>
                </a:tc>
                <a:tc>
                  <a:txBody>
                    <a:bodyPr/>
                    <a:lstStyle/>
                    <a:p>
                      <a:pPr algn="ctr"/>
                      <a:r>
                        <a:rPr lang="en-IN" sz="1600" dirty="0">
                          <a:latin typeface="+mn-lt"/>
                        </a:rPr>
                        <a:t>21.3</a:t>
                      </a:r>
                      <a:endParaRPr lang="en-US" sz="1600" dirty="0">
                        <a:latin typeface="+mn-lt"/>
                      </a:endParaRPr>
                    </a:p>
                  </a:txBody>
                  <a:tcPr/>
                </a:tc>
                <a:tc>
                  <a:txBody>
                    <a:bodyPr/>
                    <a:lstStyle/>
                    <a:p>
                      <a:r>
                        <a:rPr kumimoji="0" lang="en-US" sz="1600" b="0" i="0" u="none" strike="noStrike" kern="1200" cap="none" spc="0" normalizeH="0" baseline="0" noProof="0">
                          <a:ln>
                            <a:noFill/>
                          </a:ln>
                          <a:solidFill>
                            <a:prstClr val="black"/>
                          </a:solidFill>
                          <a:effectLst/>
                          <a:uLnTx/>
                          <a:uFillTx/>
                          <a:latin typeface="+mn-lt"/>
                          <a:ea typeface="+mn-ea"/>
                          <a:cs typeface="+mn-cs"/>
                        </a:rPr>
                        <a:t>×</a:t>
                      </a:r>
                      <a:endParaRPr lang="en-US" sz="1600">
                        <a:latin typeface="+mn-lt"/>
                      </a:endParaRPr>
                    </a:p>
                  </a:txBody>
                  <a:tcPr/>
                </a:tc>
                <a:tc>
                  <a:txBody>
                    <a:bodyPr/>
                    <a:lstStyle/>
                    <a:p>
                      <a:pPr algn="ctr"/>
                      <a:r>
                        <a:rPr lang="en-IN" sz="1600" dirty="0">
                          <a:latin typeface="+mn-lt"/>
                        </a:rPr>
                        <a:t>.390</a:t>
                      </a:r>
                      <a:endParaRPr lang="en-US" sz="1600" dirty="0">
                        <a:latin typeface="+mn-lt"/>
                      </a:endParaRPr>
                    </a:p>
                  </a:txBody>
                  <a:tcPr/>
                </a:tc>
                <a:tc>
                  <a:txBody>
                    <a:bodyPr/>
                    <a:lstStyle/>
                    <a:p>
                      <a:r>
                        <a:rPr kumimoji="0" lang="en-US" sz="1600" b="0" i="0" u="none" strike="noStrike" kern="1200" cap="none" spc="0" normalizeH="0" baseline="0" noProof="0">
                          <a:ln>
                            <a:noFill/>
                          </a:ln>
                          <a:solidFill>
                            <a:prstClr val="black"/>
                          </a:solidFill>
                          <a:effectLst/>
                          <a:uLnTx/>
                          <a:uFillTx/>
                          <a:latin typeface="+mn-lt"/>
                          <a:ea typeface="+mn-ea"/>
                          <a:cs typeface="+mn-cs"/>
                        </a:rPr>
                        <a:t>×</a:t>
                      </a:r>
                      <a:endParaRPr lang="en-US" sz="1600">
                        <a:latin typeface="+mn-lt"/>
                      </a:endParaRPr>
                    </a:p>
                  </a:txBody>
                  <a:tcPr/>
                </a:tc>
                <a:tc>
                  <a:txBody>
                    <a:bodyPr/>
                    <a:lstStyle/>
                    <a:p>
                      <a:pPr algn="ctr"/>
                      <a:r>
                        <a:rPr lang="en-IN" sz="1600" dirty="0">
                          <a:latin typeface="+mn-lt"/>
                        </a:rPr>
                        <a:t>2.00</a:t>
                      </a:r>
                      <a:endParaRPr lang="en-US" sz="1600" dirty="0">
                        <a:latin typeface="+mn-lt"/>
                      </a:endParaRPr>
                    </a:p>
                  </a:txBody>
                  <a:tcPr/>
                </a:tc>
                <a:extLst>
                  <a:ext uri="{0D108BD9-81ED-4DB2-BD59-A6C34878D82A}">
                    <a16:rowId xmlns:a16="http://schemas.microsoft.com/office/drawing/2014/main" val="2006992982"/>
                  </a:ext>
                </a:extLst>
              </a:tr>
              <a:tr h="254000">
                <a:tc>
                  <a:txBody>
                    <a:bodyPr/>
                    <a:lstStyle/>
                    <a:p>
                      <a:r>
                        <a:rPr lang="en-IN" sz="1600" dirty="0">
                          <a:latin typeface="+mn-lt"/>
                        </a:rPr>
                        <a:t>2017</a:t>
                      </a:r>
                      <a:endParaRPr lang="en-US" sz="1600" dirty="0">
                        <a:latin typeface="+mn-lt"/>
                      </a:endParaRPr>
                    </a:p>
                  </a:txBody>
                  <a:tcPr/>
                </a:tc>
                <a:tc>
                  <a:txBody>
                    <a:bodyPr/>
                    <a:lstStyle/>
                    <a:p>
                      <a:r>
                        <a:rPr lang="en-IN" sz="1600" dirty="0">
                          <a:latin typeface="+mn-lt"/>
                        </a:rPr>
                        <a:t>16.8</a:t>
                      </a:r>
                      <a:endParaRPr lang="en-US" sz="1600" dirty="0">
                        <a:latin typeface="+mn-lt"/>
                      </a:endParaRPr>
                    </a:p>
                  </a:txBody>
                  <a:tcPr/>
                </a:tc>
                <a:tc>
                  <a:txBody>
                    <a:bodyPr/>
                    <a:lstStyle/>
                    <a:p>
                      <a:r>
                        <a:rPr lang="en-IN" sz="1600" dirty="0">
                          <a:latin typeface="+mn-lt"/>
                        </a:rPr>
                        <a:t>=</a:t>
                      </a:r>
                      <a:endParaRPr lang="en-US" sz="1600" dirty="0">
                        <a:latin typeface="+mn-lt"/>
                      </a:endParaRPr>
                    </a:p>
                  </a:txBody>
                  <a:tcPr/>
                </a:tc>
                <a:tc>
                  <a:txBody>
                    <a:bodyPr/>
                    <a:lstStyle/>
                    <a:p>
                      <a:pPr algn="ctr"/>
                      <a:r>
                        <a:rPr lang="en-IN" sz="1600" dirty="0">
                          <a:latin typeface="+mn-lt"/>
                        </a:rPr>
                        <a:t>24.5</a:t>
                      </a:r>
                      <a:endParaRPr lang="en-US" sz="1600" dirty="0">
                        <a:latin typeface="+mn-lt"/>
                      </a:endParaRPr>
                    </a:p>
                  </a:txBody>
                  <a:tcPr/>
                </a:tc>
                <a:tc>
                  <a:txBody>
                    <a:bodyPr/>
                    <a:lstStyle/>
                    <a:p>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lang="en-US" sz="1600" dirty="0">
                        <a:latin typeface="+mn-lt"/>
                      </a:endParaRPr>
                    </a:p>
                  </a:txBody>
                  <a:tcPr/>
                </a:tc>
                <a:tc>
                  <a:txBody>
                    <a:bodyPr/>
                    <a:lstStyle/>
                    <a:p>
                      <a:pPr algn="ctr"/>
                      <a:r>
                        <a:rPr lang="en-IN" sz="1600" dirty="0">
                          <a:latin typeface="+mn-lt"/>
                        </a:rPr>
                        <a:t>.349</a:t>
                      </a:r>
                      <a:endParaRPr lang="en-US" sz="1600" dirty="0">
                        <a:latin typeface="+mn-lt"/>
                      </a:endParaRPr>
                    </a:p>
                  </a:txBody>
                  <a:tcPr/>
                </a:tc>
                <a:tc>
                  <a:txBody>
                    <a:bodyPr/>
                    <a:lstStyle/>
                    <a:p>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lang="en-US" sz="1600" dirty="0">
                        <a:latin typeface="+mn-lt"/>
                      </a:endParaRPr>
                    </a:p>
                  </a:txBody>
                  <a:tcPr/>
                </a:tc>
                <a:tc>
                  <a:txBody>
                    <a:bodyPr/>
                    <a:lstStyle/>
                    <a:p>
                      <a:pPr algn="ctr"/>
                      <a:r>
                        <a:rPr lang="en-IN" sz="1600" dirty="0">
                          <a:latin typeface="+mn-lt"/>
                        </a:rPr>
                        <a:t>1.96</a:t>
                      </a:r>
                      <a:endParaRPr lang="en-US" sz="1600" dirty="0">
                        <a:latin typeface="+mn-lt"/>
                      </a:endParaRPr>
                    </a:p>
                  </a:txBody>
                  <a:tcPr/>
                </a:tc>
                <a:extLst>
                  <a:ext uri="{0D108BD9-81ED-4DB2-BD59-A6C34878D82A}">
                    <a16:rowId xmlns:a16="http://schemas.microsoft.com/office/drawing/2014/main" val="2088577823"/>
                  </a:ext>
                </a:extLst>
              </a:tr>
            </a:tbl>
          </a:graphicData>
        </a:graphic>
      </p:graphicFrame>
      <p:sp>
        <p:nvSpPr>
          <p:cNvPr id="2" name="TextBox 1">
            <a:extLst>
              <a:ext uri="{FF2B5EF4-FFF2-40B4-BE49-F238E27FC236}">
                <a16:creationId xmlns:a16="http://schemas.microsoft.com/office/drawing/2014/main" id="{D867ED20-7782-9317-B9FC-52CDA1611AAC}"/>
              </a:ext>
            </a:extLst>
          </p:cNvPr>
          <p:cNvSpPr txBox="1"/>
          <p:nvPr/>
        </p:nvSpPr>
        <p:spPr>
          <a:xfrm>
            <a:off x="662164" y="5318123"/>
            <a:ext cx="6083717" cy="646331"/>
          </a:xfrm>
          <a:prstGeom prst="rect">
            <a:avLst/>
          </a:prstGeom>
          <a:noFill/>
        </p:spPr>
        <p:txBody>
          <a:bodyPr wrap="none" rtlCol="0">
            <a:spAutoFit/>
          </a:bodyPr>
          <a:lstStyle/>
          <a:p>
            <a:r>
              <a:rPr lang="en-US" b="1" dirty="0"/>
              <a:t>Attendance sheet: what can we learn from this table? </a:t>
            </a:r>
            <a:br>
              <a:rPr lang="en-US" b="1" dirty="0"/>
            </a:br>
            <a:r>
              <a:rPr lang="en-US" b="1" dirty="0"/>
              <a:t>At least 3 sentences</a:t>
            </a:r>
          </a:p>
        </p:txBody>
      </p:sp>
    </p:spTree>
    <p:extLst>
      <p:ext uri="{BB962C8B-B14F-4D97-AF65-F5344CB8AC3E}">
        <p14:creationId xmlns:p14="http://schemas.microsoft.com/office/powerpoint/2010/main" val="16857428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2">
            <a:extLst>
              <a:ext uri="{FF2B5EF4-FFF2-40B4-BE49-F238E27FC236}">
                <a16:creationId xmlns:a16="http://schemas.microsoft.com/office/drawing/2014/main" id="{F8C7FE91-1A08-45B8-9B58-4DAFD4284DA7}"/>
              </a:ext>
            </a:extLst>
          </p:cNvPr>
          <p:cNvSpPr>
            <a:spLocks noGrp="1" noChangeArrowheads="1"/>
          </p:cNvSpPr>
          <p:nvPr>
            <p:ph type="title"/>
          </p:nvPr>
        </p:nvSpPr>
        <p:spPr/>
        <p:txBody>
          <a:bodyPr/>
          <a:lstStyle/>
          <a:p>
            <a:pPr eaLnBrk="1" fontAlgn="auto" hangingPunct="1">
              <a:spcAft>
                <a:spcPts val="0"/>
              </a:spcAft>
              <a:defRPr/>
            </a:pPr>
            <a:r>
              <a:rPr lang="en-US" altLang="en-US" cap="none" noProof="0" dirty="0">
                <a:solidFill>
                  <a:schemeClr val="accent1">
                    <a:lumMod val="75000"/>
                  </a:schemeClr>
                </a:solidFill>
              </a:rPr>
              <a:t>Using financial statement information</a:t>
            </a:r>
          </a:p>
        </p:txBody>
      </p:sp>
      <p:sp>
        <p:nvSpPr>
          <p:cNvPr id="2" name="Content Placeholder 1">
            <a:extLst>
              <a:ext uri="{FF2B5EF4-FFF2-40B4-BE49-F238E27FC236}">
                <a16:creationId xmlns:a16="http://schemas.microsoft.com/office/drawing/2014/main" id="{2CC3FF2E-04BE-40EF-ABFB-9F2B70B1BD7B}"/>
              </a:ext>
            </a:extLst>
          </p:cNvPr>
          <p:cNvSpPr>
            <a:spLocks noGrp="1"/>
          </p:cNvSpPr>
          <p:nvPr>
            <p:ph idx="1"/>
          </p:nvPr>
        </p:nvSpPr>
        <p:spPr>
          <a:xfrm>
            <a:off x="636764" y="1752968"/>
            <a:ext cx="8117416" cy="4495432"/>
          </a:xfrm>
        </p:spPr>
        <p:txBody>
          <a:bodyPr/>
          <a:lstStyle/>
          <a:p>
            <a:pPr marL="0" indent="0" eaLnBrk="1" hangingPunct="1">
              <a:lnSpc>
                <a:spcPct val="95000"/>
              </a:lnSpc>
              <a:spcBef>
                <a:spcPts val="600"/>
              </a:spcBef>
              <a:buNone/>
            </a:pPr>
            <a:r>
              <a:rPr lang="en-US" altLang="en-US" b="1" noProof="0" dirty="0">
                <a:solidFill>
                  <a:schemeClr val="tx2"/>
                </a:solidFill>
              </a:rPr>
              <a:t>Why evaluate financial statements?</a:t>
            </a:r>
          </a:p>
          <a:p>
            <a:pPr marL="291600" lvl="1" indent="-291600" eaLnBrk="1" hangingPunct="1">
              <a:lnSpc>
                <a:spcPct val="95000"/>
              </a:lnSpc>
              <a:spcBef>
                <a:spcPts val="1000"/>
              </a:spcBef>
            </a:pPr>
            <a:r>
              <a:rPr lang="en-US" altLang="en-US" sz="2200" noProof="0" dirty="0">
                <a:solidFill>
                  <a:schemeClr val="tx2"/>
                </a:solidFill>
              </a:rPr>
              <a:t>Internal uses include performance evaluation and planning purposes.</a:t>
            </a:r>
          </a:p>
          <a:p>
            <a:pPr marL="291600" lvl="1" indent="-291600" eaLnBrk="1" hangingPunct="1">
              <a:lnSpc>
                <a:spcPct val="95000"/>
              </a:lnSpc>
              <a:spcBef>
                <a:spcPts val="1000"/>
              </a:spcBef>
            </a:pPr>
            <a:r>
              <a:rPr lang="en-US" altLang="en-US" sz="2200" noProof="0" dirty="0">
                <a:solidFill>
                  <a:schemeClr val="tx2"/>
                </a:solidFill>
              </a:rPr>
              <a:t>Financial statements are also useful to parties external to the firm:</a:t>
            </a:r>
          </a:p>
          <a:p>
            <a:pPr marL="622800" lvl="2" indent="-320400" eaLnBrk="1" hangingPunct="1">
              <a:lnSpc>
                <a:spcPct val="90000"/>
              </a:lnSpc>
              <a:spcBef>
                <a:spcPts val="1000"/>
              </a:spcBef>
            </a:pPr>
            <a:r>
              <a:rPr lang="en-US" altLang="en-US" sz="2000" noProof="0" dirty="0">
                <a:solidFill>
                  <a:schemeClr val="tx2"/>
                </a:solidFill>
              </a:rPr>
              <a:t>Short-term and long-term creditors.</a:t>
            </a:r>
          </a:p>
          <a:p>
            <a:pPr marL="622800" lvl="2" indent="-320400" eaLnBrk="1" hangingPunct="1">
              <a:lnSpc>
                <a:spcPct val="90000"/>
              </a:lnSpc>
              <a:spcBef>
                <a:spcPts val="1000"/>
              </a:spcBef>
            </a:pPr>
            <a:r>
              <a:rPr lang="en-US" altLang="en-US" sz="2000" noProof="0" dirty="0">
                <a:solidFill>
                  <a:schemeClr val="tx2"/>
                </a:solidFill>
              </a:rPr>
              <a:t>Potential investors.</a:t>
            </a:r>
          </a:p>
          <a:p>
            <a:pPr marL="622800" lvl="2" indent="-320400" eaLnBrk="1" hangingPunct="1">
              <a:lnSpc>
                <a:spcPct val="90000"/>
              </a:lnSpc>
              <a:spcBef>
                <a:spcPts val="1000"/>
              </a:spcBef>
            </a:pPr>
            <a:r>
              <a:rPr lang="en-US" altLang="en-US" sz="2000" noProof="0" dirty="0">
                <a:solidFill>
                  <a:schemeClr val="tx2"/>
                </a:solidFill>
              </a:rPr>
              <a:t>Suppliers and large customers.</a:t>
            </a:r>
          </a:p>
          <a:p>
            <a:pPr marL="622800" lvl="2" indent="-320400" eaLnBrk="1" hangingPunct="1">
              <a:lnSpc>
                <a:spcPct val="90000"/>
              </a:lnSpc>
              <a:spcBef>
                <a:spcPts val="1000"/>
              </a:spcBef>
            </a:pPr>
            <a:r>
              <a:rPr lang="en-US" altLang="en-US" sz="2000" noProof="0" dirty="0">
                <a:solidFill>
                  <a:schemeClr val="tx2"/>
                </a:solidFill>
              </a:rPr>
              <a:t>Credit rating agencies.</a:t>
            </a:r>
          </a:p>
          <a:p>
            <a:pPr marL="622800" lvl="2" indent="-320400" eaLnBrk="1" hangingPunct="1">
              <a:lnSpc>
                <a:spcPct val="90000"/>
              </a:lnSpc>
              <a:spcBef>
                <a:spcPts val="1000"/>
              </a:spcBef>
            </a:pPr>
            <a:r>
              <a:rPr lang="en-US" altLang="en-US" sz="2000" noProof="0" dirty="0">
                <a:solidFill>
                  <a:schemeClr val="tx2"/>
                </a:solidFill>
              </a:rPr>
              <a:t>Competitors.</a:t>
            </a:r>
          </a:p>
          <a:p>
            <a:pPr marL="622800" lvl="2" indent="-320400" eaLnBrk="1" hangingPunct="1">
              <a:lnSpc>
                <a:spcPct val="90000"/>
              </a:lnSpc>
              <a:spcBef>
                <a:spcPts val="1000"/>
              </a:spcBef>
            </a:pPr>
            <a:r>
              <a:rPr lang="en-US" altLang="en-US" sz="2000" noProof="0" dirty="0">
                <a:solidFill>
                  <a:schemeClr val="tx2"/>
                </a:solidFill>
              </a:rPr>
              <a:t>Potential targets for acquisition.</a:t>
            </a:r>
          </a:p>
        </p:txBody>
      </p:sp>
    </p:spTree>
    <p:extLst>
      <p:ext uri="{BB962C8B-B14F-4D97-AF65-F5344CB8AC3E}">
        <p14:creationId xmlns:p14="http://schemas.microsoft.com/office/powerpoint/2010/main" val="5046359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2">
            <a:extLst>
              <a:ext uri="{FF2B5EF4-FFF2-40B4-BE49-F238E27FC236}">
                <a16:creationId xmlns:a16="http://schemas.microsoft.com/office/drawing/2014/main" id="{1DB55AE7-F9C2-4B06-969D-8F9F2E73E68E}"/>
              </a:ext>
            </a:extLst>
          </p:cNvPr>
          <p:cNvSpPr>
            <a:spLocks noGrp="1" noChangeArrowheads="1"/>
          </p:cNvSpPr>
          <p:nvPr>
            <p:ph type="title"/>
          </p:nvPr>
        </p:nvSpPr>
        <p:spPr/>
        <p:txBody>
          <a:bodyPr/>
          <a:lstStyle/>
          <a:p>
            <a:pPr eaLnBrk="1" fontAlgn="auto" hangingPunct="1">
              <a:spcAft>
                <a:spcPts val="0"/>
              </a:spcAft>
              <a:defRPr/>
            </a:pPr>
            <a:r>
              <a:rPr lang="en-US" altLang="en-US" cap="none" noProof="0" dirty="0">
                <a:solidFill>
                  <a:schemeClr val="accent1">
                    <a:lumMod val="75000"/>
                  </a:schemeClr>
                </a:solidFill>
              </a:rPr>
              <a:t>Selected concept questions </a:t>
            </a:r>
            <a:r>
              <a:rPr lang="en-US" altLang="en-US" sz="1000" cap="none" noProof="0" dirty="0">
                <a:solidFill>
                  <a:schemeClr val="accent1">
                    <a:lumMod val="75000"/>
                  </a:schemeClr>
                </a:solidFill>
              </a:rPr>
              <a:t>1</a:t>
            </a:r>
          </a:p>
        </p:txBody>
      </p:sp>
      <p:sp>
        <p:nvSpPr>
          <p:cNvPr id="2" name="Content Placeholder 1">
            <a:extLst>
              <a:ext uri="{FF2B5EF4-FFF2-40B4-BE49-F238E27FC236}">
                <a16:creationId xmlns:a16="http://schemas.microsoft.com/office/drawing/2014/main" id="{656F36BB-D6C2-44CD-AACB-B667865F60B5}"/>
              </a:ext>
            </a:extLst>
          </p:cNvPr>
          <p:cNvSpPr>
            <a:spLocks noGrp="1"/>
          </p:cNvSpPr>
          <p:nvPr>
            <p:ph idx="1"/>
          </p:nvPr>
        </p:nvSpPr>
        <p:spPr>
          <a:xfrm>
            <a:off x="636764" y="1752968"/>
            <a:ext cx="8117416" cy="2590432"/>
          </a:xfrm>
        </p:spPr>
        <p:txBody>
          <a:bodyPr/>
          <a:lstStyle/>
          <a:p>
            <a:pPr marL="0" indent="0" eaLnBrk="1" fontAlgn="auto" hangingPunct="1">
              <a:lnSpc>
                <a:spcPct val="95000"/>
              </a:lnSpc>
              <a:spcBef>
                <a:spcPts val="1000"/>
              </a:spcBef>
              <a:spcAft>
                <a:spcPts val="0"/>
              </a:spcAft>
              <a:buNone/>
              <a:defRPr/>
            </a:pPr>
            <a:r>
              <a:rPr lang="en-US" altLang="en-US" b="1" noProof="0" dirty="0">
                <a:solidFill>
                  <a:schemeClr val="tx2"/>
                </a:solidFill>
              </a:rPr>
              <a:t>How do we choose a benchmark, or a standard of comparison, given we want to evaluate a division or firm based on its financial statements?</a:t>
            </a:r>
          </a:p>
          <a:p>
            <a:pPr marL="403200" lvl="1" indent="-403200" eaLnBrk="1" fontAlgn="auto" hangingPunct="1">
              <a:lnSpc>
                <a:spcPct val="90000"/>
              </a:lnSpc>
              <a:spcBef>
                <a:spcPts val="1000"/>
              </a:spcBef>
              <a:spcAft>
                <a:spcPts val="0"/>
              </a:spcAft>
              <a:buFont typeface="+mj-lt"/>
              <a:buAutoNum type="arabicPeriod"/>
              <a:defRPr/>
            </a:pPr>
            <a:r>
              <a:rPr lang="en-US" altLang="en-US" sz="2200" i="1" noProof="0" dirty="0">
                <a:solidFill>
                  <a:schemeClr val="tx2"/>
                </a:solidFill>
              </a:rPr>
              <a:t>Time trend analysis </a:t>
            </a:r>
            <a:r>
              <a:rPr lang="en-US" altLang="en-US" sz="2200" noProof="0" dirty="0">
                <a:solidFill>
                  <a:schemeClr val="tx2"/>
                </a:solidFill>
              </a:rPr>
              <a:t>uses a firm’s historical data as the standard.</a:t>
            </a:r>
          </a:p>
          <a:p>
            <a:pPr marL="403200" lvl="1" indent="-403200" eaLnBrk="1" fontAlgn="auto" hangingPunct="1">
              <a:lnSpc>
                <a:spcPct val="90000"/>
              </a:lnSpc>
              <a:spcBef>
                <a:spcPts val="1000"/>
              </a:spcBef>
              <a:spcAft>
                <a:spcPts val="0"/>
              </a:spcAft>
              <a:buFont typeface="+mj-lt"/>
              <a:buAutoNum type="arabicPeriod"/>
              <a:defRPr/>
            </a:pPr>
            <a:r>
              <a:rPr lang="en-US" altLang="en-US" sz="2200" i="1" noProof="0" dirty="0">
                <a:solidFill>
                  <a:schemeClr val="tx2"/>
                </a:solidFill>
              </a:rPr>
              <a:t>Peer group analysis </a:t>
            </a:r>
            <a:r>
              <a:rPr lang="en-US" altLang="en-US" sz="2200" noProof="0" dirty="0">
                <a:solidFill>
                  <a:schemeClr val="tx2"/>
                </a:solidFill>
              </a:rPr>
              <a:t>compares firms to their </a:t>
            </a:r>
            <a:r>
              <a:rPr lang="en-US" altLang="en-US" sz="2200" i="1" noProof="0" dirty="0">
                <a:solidFill>
                  <a:schemeClr val="tx2"/>
                </a:solidFill>
              </a:rPr>
              <a:t>peer group</a:t>
            </a:r>
            <a:r>
              <a:rPr lang="en-US" altLang="en-US" sz="2200" noProof="0" dirty="0">
                <a:solidFill>
                  <a:schemeClr val="tx2"/>
                </a:solidFill>
              </a:rPr>
              <a:t>, firms similar in the sense that they compete in the same markets, have similar assets, and operate in similar ways.</a:t>
            </a:r>
          </a:p>
        </p:txBody>
      </p:sp>
      <p:sp>
        <p:nvSpPr>
          <p:cNvPr id="3" name="Content Placeholder 2">
            <a:extLst>
              <a:ext uri="{FF2B5EF4-FFF2-40B4-BE49-F238E27FC236}">
                <a16:creationId xmlns:a16="http://schemas.microsoft.com/office/drawing/2014/main" id="{A614F6AD-4EE1-49F7-A467-84D5C276ADD5}"/>
              </a:ext>
            </a:extLst>
          </p:cNvPr>
          <p:cNvSpPr>
            <a:spLocks noGrp="1"/>
          </p:cNvSpPr>
          <p:nvPr>
            <p:ph idx="12"/>
          </p:nvPr>
        </p:nvSpPr>
        <p:spPr>
          <a:xfrm>
            <a:off x="636764" y="4456520"/>
            <a:ext cx="8222368" cy="1863610"/>
          </a:xfrm>
        </p:spPr>
        <p:txBody>
          <a:bodyPr/>
          <a:lstStyle/>
          <a:p>
            <a:pPr marL="291600" lvl="2" indent="-291600" eaLnBrk="1" fontAlgn="auto" hangingPunct="1">
              <a:lnSpc>
                <a:spcPct val="90000"/>
              </a:lnSpc>
              <a:spcBef>
                <a:spcPts val="1000"/>
              </a:spcBef>
              <a:spcAft>
                <a:spcPts val="0"/>
              </a:spcAft>
              <a:defRPr/>
            </a:pPr>
            <a:r>
              <a:rPr lang="en-US" altLang="en-US" sz="2000" noProof="0" dirty="0">
                <a:solidFill>
                  <a:schemeClr val="tx2"/>
                </a:solidFill>
              </a:rPr>
              <a:t>One way to identify potential peers is based on </a:t>
            </a:r>
            <a:r>
              <a:rPr lang="en-US" altLang="en-US" sz="2000" b="1" noProof="0" dirty="0">
                <a:solidFill>
                  <a:schemeClr val="tx2"/>
                </a:solidFill>
              </a:rPr>
              <a:t>standard industrial classification (S</a:t>
            </a:r>
            <a:r>
              <a:rPr lang="en-US" altLang="en-US" sz="100" b="1" noProof="0" dirty="0">
                <a:solidFill>
                  <a:schemeClr val="tx2"/>
                </a:solidFill>
              </a:rPr>
              <a:t> </a:t>
            </a:r>
            <a:r>
              <a:rPr lang="en-US" altLang="en-US" sz="2000" b="1" noProof="0" dirty="0">
                <a:solidFill>
                  <a:schemeClr val="tx2"/>
                </a:solidFill>
              </a:rPr>
              <a:t>I</a:t>
            </a:r>
            <a:r>
              <a:rPr lang="en-US" altLang="en-US" sz="100" b="1" noProof="0" dirty="0">
                <a:solidFill>
                  <a:schemeClr val="tx2"/>
                </a:solidFill>
              </a:rPr>
              <a:t> </a:t>
            </a:r>
            <a:r>
              <a:rPr lang="en-US" altLang="en-US" sz="2000" b="1" noProof="0" dirty="0">
                <a:solidFill>
                  <a:schemeClr val="tx2"/>
                </a:solidFill>
              </a:rPr>
              <a:t>C) codes</a:t>
            </a:r>
            <a:r>
              <a:rPr lang="en-US" altLang="en-US" sz="2000" noProof="0" dirty="0">
                <a:solidFill>
                  <a:schemeClr val="tx2"/>
                </a:solidFill>
              </a:rPr>
              <a:t>, four-digit codes established by the U.S. government to classify a firm by its type of business operations.</a:t>
            </a:r>
          </a:p>
          <a:p>
            <a:pPr marL="291600" lvl="2" indent="-291600" eaLnBrk="1" fontAlgn="auto" hangingPunct="1">
              <a:lnSpc>
                <a:spcPct val="90000"/>
              </a:lnSpc>
              <a:spcBef>
                <a:spcPts val="1000"/>
              </a:spcBef>
              <a:spcAft>
                <a:spcPts val="0"/>
              </a:spcAft>
              <a:defRPr/>
            </a:pPr>
            <a:r>
              <a:rPr lang="en-US" altLang="en-US" sz="2000" i="1" noProof="0" dirty="0">
                <a:solidFill>
                  <a:schemeClr val="tx2"/>
                </a:solidFill>
              </a:rPr>
              <a:t>North American Industry Classification System (N</a:t>
            </a:r>
            <a:r>
              <a:rPr lang="en-US" altLang="en-US" sz="100" i="1" noProof="0" dirty="0">
                <a:solidFill>
                  <a:schemeClr val="tx2"/>
                </a:solidFill>
              </a:rPr>
              <a:t> </a:t>
            </a:r>
            <a:r>
              <a:rPr lang="en-US" altLang="en-US" sz="2000" i="1" noProof="0" dirty="0">
                <a:solidFill>
                  <a:schemeClr val="tx2"/>
                </a:solidFill>
              </a:rPr>
              <a:t>A</a:t>
            </a:r>
            <a:r>
              <a:rPr lang="en-US" altLang="en-US" sz="100" i="1" noProof="0" dirty="0">
                <a:solidFill>
                  <a:schemeClr val="tx2"/>
                </a:solidFill>
              </a:rPr>
              <a:t> </a:t>
            </a:r>
            <a:r>
              <a:rPr lang="en-US" altLang="en-US" sz="2000" i="1" noProof="0" dirty="0">
                <a:solidFill>
                  <a:schemeClr val="tx2"/>
                </a:solidFill>
              </a:rPr>
              <a:t>I</a:t>
            </a:r>
            <a:r>
              <a:rPr lang="en-US" altLang="en-US" sz="100" i="1" noProof="0" dirty="0">
                <a:solidFill>
                  <a:schemeClr val="tx2"/>
                </a:solidFill>
              </a:rPr>
              <a:t> </a:t>
            </a:r>
            <a:r>
              <a:rPr lang="en-US" altLang="en-US" sz="2000" i="1" noProof="0" dirty="0">
                <a:solidFill>
                  <a:schemeClr val="tx2"/>
                </a:solidFill>
              </a:rPr>
              <a:t>C</a:t>
            </a:r>
            <a:r>
              <a:rPr lang="en-US" altLang="en-US" sz="100" i="1" noProof="0" dirty="0">
                <a:solidFill>
                  <a:schemeClr val="tx2"/>
                </a:solidFill>
              </a:rPr>
              <a:t> </a:t>
            </a:r>
            <a:r>
              <a:rPr lang="en-US" altLang="en-US" sz="2000" i="1" noProof="0" dirty="0">
                <a:solidFill>
                  <a:schemeClr val="tx2"/>
                </a:solidFill>
              </a:rPr>
              <a:t>S)</a:t>
            </a:r>
            <a:r>
              <a:rPr lang="en-US" altLang="en-US" sz="2000" noProof="0" dirty="0">
                <a:solidFill>
                  <a:schemeClr val="tx2"/>
                </a:solidFill>
              </a:rPr>
              <a:t>, a new industry classification system initiated in 19</a:t>
            </a:r>
            <a:r>
              <a:rPr lang="en-US" altLang="en-US" sz="100" noProof="0" dirty="0">
                <a:solidFill>
                  <a:schemeClr val="tx2"/>
                </a:solidFill>
              </a:rPr>
              <a:t> </a:t>
            </a:r>
            <a:r>
              <a:rPr lang="en-US" altLang="en-US" sz="2000" noProof="0" dirty="0">
                <a:solidFill>
                  <a:schemeClr val="tx2"/>
                </a:solidFill>
              </a:rPr>
              <a:t>97, will eventually replace the older SIC codes.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a:extLst>
              <a:ext uri="{FF2B5EF4-FFF2-40B4-BE49-F238E27FC236}">
                <a16:creationId xmlns:a16="http://schemas.microsoft.com/office/drawing/2014/main" id="{6D4A9D54-6957-484D-B53A-5A8B1A972EC8}"/>
              </a:ext>
            </a:extLst>
          </p:cNvPr>
          <p:cNvSpPr>
            <a:spLocks noGrp="1" noChangeArrowheads="1"/>
          </p:cNvSpPr>
          <p:nvPr>
            <p:ph type="title"/>
          </p:nvPr>
        </p:nvSpPr>
        <p:spPr/>
        <p:txBody>
          <a:bodyPr/>
          <a:lstStyle/>
          <a:p>
            <a:pPr eaLnBrk="1" fontAlgn="auto" hangingPunct="1">
              <a:spcAft>
                <a:spcPts val="0"/>
              </a:spcAft>
              <a:defRPr/>
            </a:pPr>
            <a:r>
              <a:rPr lang="en-US" altLang="en-US" sz="3600" cap="none" noProof="0" dirty="0">
                <a:solidFill>
                  <a:schemeClr val="accent1">
                    <a:lumMod val="75000"/>
                  </a:schemeClr>
                </a:solidFill>
              </a:rPr>
              <a:t>Cash flow and financial statements: </a:t>
            </a:r>
            <a:br>
              <a:rPr lang="en-US" altLang="en-US" sz="3600" cap="none" noProof="0" dirty="0">
                <a:solidFill>
                  <a:schemeClr val="accent1">
                    <a:lumMod val="75000"/>
                  </a:schemeClr>
                </a:solidFill>
              </a:rPr>
            </a:br>
            <a:r>
              <a:rPr lang="en-US" altLang="en-US" sz="3600" cap="none" noProof="0" dirty="0">
                <a:solidFill>
                  <a:schemeClr val="accent1">
                    <a:lumMod val="75000"/>
                  </a:schemeClr>
                </a:solidFill>
              </a:rPr>
              <a:t>a closer look</a:t>
            </a:r>
          </a:p>
        </p:txBody>
      </p:sp>
      <p:sp>
        <p:nvSpPr>
          <p:cNvPr id="8195" name="Content Placeholder 2">
            <a:extLst>
              <a:ext uri="{FF2B5EF4-FFF2-40B4-BE49-F238E27FC236}">
                <a16:creationId xmlns:a16="http://schemas.microsoft.com/office/drawing/2014/main" id="{36273DDB-6DF2-4EEB-8043-D0C9D404B39E}"/>
              </a:ext>
            </a:extLst>
          </p:cNvPr>
          <p:cNvSpPr>
            <a:spLocks noGrp="1" noChangeArrowheads="1"/>
          </p:cNvSpPr>
          <p:nvPr>
            <p:ph idx="1"/>
          </p:nvPr>
        </p:nvSpPr>
        <p:spPr>
          <a:xfrm>
            <a:off x="636764" y="1752969"/>
            <a:ext cx="7821436" cy="2057031"/>
          </a:xfrm>
        </p:spPr>
        <p:txBody>
          <a:bodyPr rtlCol="0">
            <a:noAutofit/>
          </a:bodyPr>
          <a:lstStyle/>
          <a:p>
            <a:pPr marL="0" indent="0" eaLnBrk="1" fontAlgn="auto" hangingPunct="1">
              <a:lnSpc>
                <a:spcPct val="90000"/>
              </a:lnSpc>
              <a:spcBef>
                <a:spcPts val="600"/>
              </a:spcBef>
              <a:spcAft>
                <a:spcPts val="600"/>
              </a:spcAft>
              <a:buNone/>
              <a:defRPr/>
            </a:pPr>
            <a:r>
              <a:rPr lang="en-US" altLang="en-US" sz="2000" noProof="0" dirty="0">
                <a:solidFill>
                  <a:schemeClr val="tx2"/>
                </a:solidFill>
              </a:rPr>
              <a:t>Activities that bring in cash are called </a:t>
            </a:r>
            <a:r>
              <a:rPr lang="en-US" altLang="en-US" sz="2000" b="1" noProof="0" dirty="0">
                <a:solidFill>
                  <a:schemeClr val="tx2"/>
                </a:solidFill>
              </a:rPr>
              <a:t>sources of cash</a:t>
            </a:r>
            <a:r>
              <a:rPr lang="en-US" altLang="en-US" sz="2000" noProof="0" dirty="0">
                <a:solidFill>
                  <a:schemeClr val="tx2"/>
                </a:solidFill>
              </a:rPr>
              <a:t>, while activities that involve spending cash are called </a:t>
            </a:r>
            <a:r>
              <a:rPr lang="en-US" altLang="en-US" sz="2000" b="1" noProof="0" dirty="0">
                <a:solidFill>
                  <a:schemeClr val="tx2"/>
                </a:solidFill>
              </a:rPr>
              <a:t>uses of cash.</a:t>
            </a:r>
          </a:p>
          <a:p>
            <a:pPr marL="0" indent="0" eaLnBrk="1" fontAlgn="auto" hangingPunct="1">
              <a:lnSpc>
                <a:spcPct val="90000"/>
              </a:lnSpc>
              <a:spcBef>
                <a:spcPts val="600"/>
              </a:spcBef>
              <a:spcAft>
                <a:spcPts val="600"/>
              </a:spcAft>
              <a:buNone/>
              <a:defRPr/>
            </a:pPr>
            <a:r>
              <a:rPr lang="en-US" altLang="en-US" sz="2000" noProof="0" dirty="0">
                <a:solidFill>
                  <a:schemeClr val="tx2"/>
                </a:solidFill>
              </a:rPr>
              <a:t>An increase in a left-side (asset) account or a decrease in a right-side (liability or equity) account is a </a:t>
            </a:r>
            <a:r>
              <a:rPr lang="en-US" altLang="en-US" sz="2000" b="1" i="1" noProof="0" dirty="0">
                <a:solidFill>
                  <a:schemeClr val="tx2"/>
                </a:solidFill>
              </a:rPr>
              <a:t>use of cash</a:t>
            </a:r>
            <a:r>
              <a:rPr lang="en-US" altLang="en-US" sz="2000" i="1" noProof="0" dirty="0">
                <a:solidFill>
                  <a:schemeClr val="tx2"/>
                </a:solidFill>
              </a:rPr>
              <a:t>.</a:t>
            </a:r>
          </a:p>
          <a:p>
            <a:pPr marL="291600" lvl="1" indent="-291600" eaLnBrk="1" fontAlgn="auto" hangingPunct="1">
              <a:lnSpc>
                <a:spcPct val="90000"/>
              </a:lnSpc>
              <a:spcBef>
                <a:spcPts val="1000"/>
              </a:spcBef>
              <a:spcAft>
                <a:spcPts val="0"/>
              </a:spcAft>
              <a:defRPr/>
            </a:pPr>
            <a:r>
              <a:rPr lang="en-US" altLang="en-US" noProof="0" dirty="0">
                <a:solidFill>
                  <a:schemeClr val="tx2"/>
                </a:solidFill>
              </a:rPr>
              <a:t>Increase in an asset account means the firm, on a net basis, bought some assets – a use of cash.</a:t>
            </a:r>
          </a:p>
        </p:txBody>
      </p:sp>
      <p:sp>
        <p:nvSpPr>
          <p:cNvPr id="3" name="Content Placeholder 2">
            <a:extLst>
              <a:ext uri="{FF2B5EF4-FFF2-40B4-BE49-F238E27FC236}">
                <a16:creationId xmlns:a16="http://schemas.microsoft.com/office/drawing/2014/main" id="{A82782CB-0C8B-41FA-B514-2C7F02620DFF}"/>
              </a:ext>
            </a:extLst>
          </p:cNvPr>
          <p:cNvSpPr>
            <a:spLocks noGrp="1"/>
          </p:cNvSpPr>
          <p:nvPr>
            <p:ph idx="12"/>
          </p:nvPr>
        </p:nvSpPr>
        <p:spPr>
          <a:xfrm>
            <a:off x="636764" y="3968079"/>
            <a:ext cx="8222369" cy="1365921"/>
          </a:xfrm>
        </p:spPr>
        <p:txBody>
          <a:bodyPr/>
          <a:lstStyle/>
          <a:p>
            <a:pPr marL="0" indent="0" eaLnBrk="1" fontAlgn="auto" hangingPunct="1">
              <a:lnSpc>
                <a:spcPct val="90000"/>
              </a:lnSpc>
              <a:spcBef>
                <a:spcPts val="600"/>
              </a:spcBef>
              <a:spcAft>
                <a:spcPts val="600"/>
              </a:spcAft>
              <a:buNone/>
              <a:defRPr/>
            </a:pPr>
            <a:r>
              <a:rPr lang="en-US" altLang="en-US" sz="2000" noProof="0" dirty="0">
                <a:solidFill>
                  <a:schemeClr val="tx2"/>
                </a:solidFill>
              </a:rPr>
              <a:t>A decrease in a left-side (asset) account or an increase in a right-side (liability or equity) account is a </a:t>
            </a:r>
            <a:r>
              <a:rPr lang="en-US" altLang="en-US" sz="2000" b="1" i="1" noProof="0" dirty="0">
                <a:solidFill>
                  <a:schemeClr val="tx2"/>
                </a:solidFill>
              </a:rPr>
              <a:t>source of cash</a:t>
            </a:r>
            <a:r>
              <a:rPr lang="en-US" altLang="en-US" sz="2000" i="1" noProof="0" dirty="0">
                <a:solidFill>
                  <a:schemeClr val="tx2"/>
                </a:solidFill>
              </a:rPr>
              <a:t>.</a:t>
            </a:r>
          </a:p>
          <a:p>
            <a:pPr marL="291600" lvl="1" indent="-291600" eaLnBrk="1" fontAlgn="auto" hangingPunct="1">
              <a:lnSpc>
                <a:spcPct val="90000"/>
              </a:lnSpc>
              <a:spcBef>
                <a:spcPts val="1000"/>
              </a:spcBef>
              <a:spcAft>
                <a:spcPts val="0"/>
              </a:spcAft>
              <a:defRPr/>
            </a:pPr>
            <a:r>
              <a:rPr lang="en-US" altLang="en-US" noProof="0" dirty="0">
                <a:solidFill>
                  <a:schemeClr val="tx2"/>
                </a:solidFill>
              </a:rPr>
              <a:t>Decrease in an asset account, on a net basis, means the firm sold some assets (that is, a net source).</a:t>
            </a:r>
            <a:endParaRPr lang="en-US" noProof="0" dirty="0"/>
          </a:p>
        </p:txBody>
      </p:sp>
      <p:sp>
        <p:nvSpPr>
          <p:cNvPr id="4" name="Content Placeholder 3">
            <a:extLst>
              <a:ext uri="{FF2B5EF4-FFF2-40B4-BE49-F238E27FC236}">
                <a16:creationId xmlns:a16="http://schemas.microsoft.com/office/drawing/2014/main" id="{3C331FFC-5D01-4BBF-B266-B9568DF83DBB}"/>
              </a:ext>
            </a:extLst>
          </p:cNvPr>
          <p:cNvSpPr>
            <a:spLocks noGrp="1"/>
          </p:cNvSpPr>
          <p:nvPr>
            <p:ph idx="15"/>
          </p:nvPr>
        </p:nvSpPr>
        <p:spPr>
          <a:xfrm>
            <a:off x="636764" y="5498275"/>
            <a:ext cx="8222369" cy="693124"/>
          </a:xfrm>
        </p:spPr>
        <p:txBody>
          <a:bodyPr/>
          <a:lstStyle/>
          <a:p>
            <a:pPr marL="0" indent="0" eaLnBrk="1" fontAlgn="auto" hangingPunct="1">
              <a:lnSpc>
                <a:spcPct val="90000"/>
              </a:lnSpc>
              <a:spcBef>
                <a:spcPts val="1000"/>
              </a:spcBef>
              <a:spcAft>
                <a:spcPts val="0"/>
              </a:spcAft>
              <a:buNone/>
              <a:defRPr/>
            </a:pPr>
            <a:r>
              <a:rPr lang="en-US" altLang="en-US" sz="2000" noProof="0" dirty="0">
                <a:solidFill>
                  <a:schemeClr val="tx2"/>
                </a:solidFill>
              </a:rPr>
              <a:t>To trace the flow of cash through a firm during the year in a detailed fashion, an income statement is necessary.</a:t>
            </a:r>
            <a:endParaRPr lang="en-US" noProof="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D1739-878E-4319-80D6-822F19F99382}"/>
              </a:ext>
            </a:extLst>
          </p:cNvPr>
          <p:cNvSpPr>
            <a:spLocks noGrp="1"/>
          </p:cNvSpPr>
          <p:nvPr>
            <p:ph type="title"/>
          </p:nvPr>
        </p:nvSpPr>
        <p:spPr/>
        <p:txBody>
          <a:bodyPr/>
          <a:lstStyle/>
          <a:p>
            <a:r>
              <a:rPr lang="en-US" altLang="en-US" cap="none" noProof="0" dirty="0">
                <a:solidFill>
                  <a:schemeClr val="accent1">
                    <a:lumMod val="75000"/>
                  </a:schemeClr>
                </a:solidFill>
              </a:rPr>
              <a:t>Selected two-digit sic codes</a:t>
            </a:r>
            <a:endParaRPr lang="en-US" cap="none" noProof="0" dirty="0"/>
          </a:p>
        </p:txBody>
      </p:sp>
      <p:graphicFrame>
        <p:nvGraphicFramePr>
          <p:cNvPr id="6" name="Table 6">
            <a:extLst>
              <a:ext uri="{FF2B5EF4-FFF2-40B4-BE49-F238E27FC236}">
                <a16:creationId xmlns:a16="http://schemas.microsoft.com/office/drawing/2014/main" id="{48905510-FAFF-4AFA-BA5D-5C72772E7090}"/>
              </a:ext>
            </a:extLst>
          </p:cNvPr>
          <p:cNvGraphicFramePr>
            <a:graphicFrameLocks noGrp="1"/>
          </p:cNvGraphicFramePr>
          <p:nvPr>
            <p:extLst>
              <p:ext uri="{D42A27DB-BD31-4B8C-83A1-F6EECF244321}">
                <p14:modId xmlns:p14="http://schemas.microsoft.com/office/powerpoint/2010/main" val="1617031440"/>
              </p:ext>
            </p:extLst>
          </p:nvPr>
        </p:nvGraphicFramePr>
        <p:xfrm>
          <a:off x="1178625" y="1764475"/>
          <a:ext cx="7660575" cy="4389120"/>
        </p:xfrm>
        <a:graphic>
          <a:graphicData uri="http://schemas.openxmlformats.org/drawingml/2006/table">
            <a:tbl>
              <a:tblPr firstRow="1" bandRow="1">
                <a:tableStyleId>{5C22544A-7EE6-4342-B048-85BDC9FD1C3A}</a:tableStyleId>
              </a:tblPr>
              <a:tblGrid>
                <a:gridCol w="3088575">
                  <a:extLst>
                    <a:ext uri="{9D8B030D-6E8A-4147-A177-3AD203B41FA5}">
                      <a16:colId xmlns:a16="http://schemas.microsoft.com/office/drawing/2014/main" val="297119520"/>
                    </a:ext>
                  </a:extLst>
                </a:gridCol>
                <a:gridCol w="4572000">
                  <a:extLst>
                    <a:ext uri="{9D8B030D-6E8A-4147-A177-3AD203B41FA5}">
                      <a16:colId xmlns:a16="http://schemas.microsoft.com/office/drawing/2014/main" val="3087824661"/>
                    </a:ext>
                  </a:extLst>
                </a:gridCol>
              </a:tblGrid>
              <a:tr h="264808">
                <a:tc>
                  <a:txBody>
                    <a:bodyPr/>
                    <a:lstStyle/>
                    <a:p>
                      <a:r>
                        <a:rPr lang="en-US" sz="1200" dirty="0"/>
                        <a:t>Agriculture, Forestry, and Fishing</a:t>
                      </a:r>
                    </a:p>
                  </a:txBody>
                  <a:tcPr/>
                </a:tc>
                <a:tc>
                  <a:txBody>
                    <a:bodyPr/>
                    <a:lstStyle/>
                    <a:p>
                      <a:r>
                        <a:rPr lang="en-US" sz="1200" dirty="0"/>
                        <a:t>Transportation, Communication, Electric, Gas, and Sanitary Service</a:t>
                      </a:r>
                    </a:p>
                  </a:txBody>
                  <a:tcPr/>
                </a:tc>
                <a:extLst>
                  <a:ext uri="{0D108BD9-81ED-4DB2-BD59-A6C34878D82A}">
                    <a16:rowId xmlns:a16="http://schemas.microsoft.com/office/drawing/2014/main" val="2356731123"/>
                  </a:ext>
                </a:extLst>
              </a:tr>
              <a:tr h="199994">
                <a:tc>
                  <a:txBody>
                    <a:bodyPr/>
                    <a:lstStyle/>
                    <a:p>
                      <a:pPr marL="0" indent="177800"/>
                      <a:r>
                        <a:rPr lang="en-US" sz="1200" dirty="0"/>
                        <a:t>01 Agriculture production—crops</a:t>
                      </a:r>
                    </a:p>
                  </a:txBody>
                  <a:tcPr/>
                </a:tc>
                <a:tc>
                  <a:txBody>
                    <a:bodyPr/>
                    <a:lstStyle/>
                    <a:p>
                      <a:pPr marL="0" indent="177800"/>
                      <a:r>
                        <a:rPr lang="en-US" sz="1200" dirty="0"/>
                        <a:t>40 Railroad transportation</a:t>
                      </a:r>
                    </a:p>
                  </a:txBody>
                  <a:tcPr/>
                </a:tc>
                <a:extLst>
                  <a:ext uri="{0D108BD9-81ED-4DB2-BD59-A6C34878D82A}">
                    <a16:rowId xmlns:a16="http://schemas.microsoft.com/office/drawing/2014/main" val="1032954625"/>
                  </a:ext>
                </a:extLst>
              </a:tr>
              <a:tr h="199994">
                <a:tc>
                  <a:txBody>
                    <a:bodyPr/>
                    <a:lstStyle/>
                    <a:p>
                      <a:pPr marL="0" indent="177800"/>
                      <a:r>
                        <a:rPr lang="en-US" sz="1200" dirty="0"/>
                        <a:t>08 Forestry</a:t>
                      </a:r>
                    </a:p>
                  </a:txBody>
                  <a:tcPr/>
                </a:tc>
                <a:tc>
                  <a:txBody>
                    <a:bodyPr/>
                    <a:lstStyle/>
                    <a:p>
                      <a:pPr marL="0" indent="177800"/>
                      <a:r>
                        <a:rPr lang="en-US" sz="1200" dirty="0"/>
                        <a:t>45 Transportation by air</a:t>
                      </a:r>
                    </a:p>
                  </a:txBody>
                  <a:tcPr/>
                </a:tc>
                <a:extLst>
                  <a:ext uri="{0D108BD9-81ED-4DB2-BD59-A6C34878D82A}">
                    <a16:rowId xmlns:a16="http://schemas.microsoft.com/office/drawing/2014/main" val="2607339486"/>
                  </a:ext>
                </a:extLst>
              </a:tr>
              <a:tr h="199994">
                <a:tc>
                  <a:txBody>
                    <a:bodyPr/>
                    <a:lstStyle/>
                    <a:p>
                      <a:pPr marL="0" indent="177800"/>
                      <a:r>
                        <a:rPr lang="en-US" sz="1200" dirty="0"/>
                        <a:t>09 Fishing, hunting, and trapping</a:t>
                      </a:r>
                    </a:p>
                  </a:txBody>
                  <a:tcPr/>
                </a:tc>
                <a:tc>
                  <a:txBody>
                    <a:bodyPr/>
                    <a:lstStyle/>
                    <a:p>
                      <a:pPr marL="0" indent="177800"/>
                      <a:r>
                        <a:rPr lang="en-US" sz="1200" dirty="0"/>
                        <a:t>49 Electric, gas, and sanitary services</a:t>
                      </a:r>
                    </a:p>
                  </a:txBody>
                  <a:tcPr/>
                </a:tc>
                <a:extLst>
                  <a:ext uri="{0D108BD9-81ED-4DB2-BD59-A6C34878D82A}">
                    <a16:rowId xmlns:a16="http://schemas.microsoft.com/office/drawing/2014/main" val="1538934852"/>
                  </a:ext>
                </a:extLst>
              </a:tr>
              <a:tr h="199994">
                <a:tc>
                  <a:txBody>
                    <a:bodyPr/>
                    <a:lstStyle/>
                    <a:p>
                      <a:r>
                        <a:rPr lang="en-US" sz="1200" b="1" dirty="0"/>
                        <a:t>Mining</a:t>
                      </a:r>
                    </a:p>
                  </a:txBody>
                  <a:tcPr/>
                </a:tc>
                <a:tc>
                  <a:txBody>
                    <a:bodyPr/>
                    <a:lstStyle/>
                    <a:p>
                      <a:r>
                        <a:rPr lang="en-US" sz="1200" b="1" dirty="0"/>
                        <a:t>Retail Trade</a:t>
                      </a:r>
                    </a:p>
                  </a:txBody>
                  <a:tcPr/>
                </a:tc>
                <a:extLst>
                  <a:ext uri="{0D108BD9-81ED-4DB2-BD59-A6C34878D82A}">
                    <a16:rowId xmlns:a16="http://schemas.microsoft.com/office/drawing/2014/main" val="194760259"/>
                  </a:ext>
                </a:extLst>
              </a:tr>
              <a:tr h="199994">
                <a:tc>
                  <a:txBody>
                    <a:bodyPr/>
                    <a:lstStyle/>
                    <a:p>
                      <a:pPr marL="0" indent="177800"/>
                      <a:r>
                        <a:rPr lang="en-US" sz="1200" dirty="0"/>
                        <a:t>10 Metal mining</a:t>
                      </a:r>
                    </a:p>
                  </a:txBody>
                  <a:tcPr/>
                </a:tc>
                <a:tc>
                  <a:txBody>
                    <a:bodyPr/>
                    <a:lstStyle/>
                    <a:p>
                      <a:pPr marL="0" indent="177800"/>
                      <a:r>
                        <a:rPr lang="en-US" sz="1200" dirty="0"/>
                        <a:t>54 Food stores</a:t>
                      </a:r>
                    </a:p>
                  </a:txBody>
                  <a:tcPr/>
                </a:tc>
                <a:extLst>
                  <a:ext uri="{0D108BD9-81ED-4DB2-BD59-A6C34878D82A}">
                    <a16:rowId xmlns:a16="http://schemas.microsoft.com/office/drawing/2014/main" val="1477891555"/>
                  </a:ext>
                </a:extLst>
              </a:tr>
              <a:tr h="199994">
                <a:tc>
                  <a:txBody>
                    <a:bodyPr/>
                    <a:lstStyle/>
                    <a:p>
                      <a:pPr marL="0" indent="177800"/>
                      <a:r>
                        <a:rPr lang="en-US" sz="1200" dirty="0"/>
                        <a:t>12 Bituminous coal and lignite mining</a:t>
                      </a:r>
                    </a:p>
                  </a:txBody>
                  <a:tcPr/>
                </a:tc>
                <a:tc>
                  <a:txBody>
                    <a:bodyPr/>
                    <a:lstStyle/>
                    <a:p>
                      <a:pPr marL="0" indent="177800"/>
                      <a:r>
                        <a:rPr lang="en-US" sz="1200" dirty="0"/>
                        <a:t>55 Automobile dealers and gas stations</a:t>
                      </a:r>
                    </a:p>
                  </a:txBody>
                  <a:tcPr/>
                </a:tc>
                <a:extLst>
                  <a:ext uri="{0D108BD9-81ED-4DB2-BD59-A6C34878D82A}">
                    <a16:rowId xmlns:a16="http://schemas.microsoft.com/office/drawing/2014/main" val="1434322111"/>
                  </a:ext>
                </a:extLst>
              </a:tr>
              <a:tr h="199994">
                <a:tc>
                  <a:txBody>
                    <a:bodyPr/>
                    <a:lstStyle/>
                    <a:p>
                      <a:pPr marL="0" indent="177800"/>
                      <a:r>
                        <a:rPr lang="en-US" sz="1200" dirty="0"/>
                        <a:t>13 Oil and gas extraction</a:t>
                      </a:r>
                    </a:p>
                  </a:txBody>
                  <a:tcPr/>
                </a:tc>
                <a:tc>
                  <a:txBody>
                    <a:bodyPr/>
                    <a:lstStyle/>
                    <a:p>
                      <a:pPr marL="0" indent="177800"/>
                      <a:r>
                        <a:rPr lang="en-US" sz="1200" dirty="0"/>
                        <a:t>58 Eating and drinking places</a:t>
                      </a:r>
                    </a:p>
                  </a:txBody>
                  <a:tcPr/>
                </a:tc>
                <a:extLst>
                  <a:ext uri="{0D108BD9-81ED-4DB2-BD59-A6C34878D82A}">
                    <a16:rowId xmlns:a16="http://schemas.microsoft.com/office/drawing/2014/main" val="750331914"/>
                  </a:ext>
                </a:extLst>
              </a:tr>
              <a:tr h="199994">
                <a:tc>
                  <a:txBody>
                    <a:bodyPr/>
                    <a:lstStyle/>
                    <a:p>
                      <a:r>
                        <a:rPr lang="en-US" sz="1200" b="1" dirty="0"/>
                        <a:t>Construction</a:t>
                      </a:r>
                    </a:p>
                  </a:txBody>
                  <a:tcPr/>
                </a:tc>
                <a:tc>
                  <a:txBody>
                    <a:bodyPr/>
                    <a:lstStyle/>
                    <a:p>
                      <a:r>
                        <a:rPr lang="en-US" sz="1200" b="1" dirty="0"/>
                        <a:t>Finance, Insurance, and Real Estate</a:t>
                      </a:r>
                    </a:p>
                  </a:txBody>
                  <a:tcPr/>
                </a:tc>
                <a:extLst>
                  <a:ext uri="{0D108BD9-81ED-4DB2-BD59-A6C34878D82A}">
                    <a16:rowId xmlns:a16="http://schemas.microsoft.com/office/drawing/2014/main" val="979880812"/>
                  </a:ext>
                </a:extLst>
              </a:tr>
              <a:tr h="199994">
                <a:tc>
                  <a:txBody>
                    <a:bodyPr/>
                    <a:lstStyle/>
                    <a:p>
                      <a:pPr marL="0" indent="177800"/>
                      <a:r>
                        <a:rPr lang="en-US" sz="1200" dirty="0"/>
                        <a:t>15 Building construction</a:t>
                      </a:r>
                    </a:p>
                  </a:txBody>
                  <a:tcPr/>
                </a:tc>
                <a:tc>
                  <a:txBody>
                    <a:bodyPr/>
                    <a:lstStyle/>
                    <a:p>
                      <a:pPr marL="0" indent="177800"/>
                      <a:r>
                        <a:rPr lang="en-US" sz="1200" dirty="0"/>
                        <a:t>60 Banking</a:t>
                      </a:r>
                    </a:p>
                  </a:txBody>
                  <a:tcPr/>
                </a:tc>
                <a:extLst>
                  <a:ext uri="{0D108BD9-81ED-4DB2-BD59-A6C34878D82A}">
                    <a16:rowId xmlns:a16="http://schemas.microsoft.com/office/drawing/2014/main" val="506063458"/>
                  </a:ext>
                </a:extLst>
              </a:tr>
              <a:tr h="199994">
                <a:tc>
                  <a:txBody>
                    <a:bodyPr/>
                    <a:lstStyle/>
                    <a:p>
                      <a:pPr marL="0" indent="177800"/>
                      <a:r>
                        <a:rPr lang="en-US" sz="1200" dirty="0"/>
                        <a:t>16 Construction other than building</a:t>
                      </a:r>
                    </a:p>
                  </a:txBody>
                  <a:tcPr/>
                </a:tc>
                <a:tc>
                  <a:txBody>
                    <a:bodyPr/>
                    <a:lstStyle/>
                    <a:p>
                      <a:pPr marL="0" indent="177800"/>
                      <a:r>
                        <a:rPr lang="en-US" sz="1200" dirty="0"/>
                        <a:t>63 Insurance</a:t>
                      </a:r>
                    </a:p>
                  </a:txBody>
                  <a:tcPr/>
                </a:tc>
                <a:extLst>
                  <a:ext uri="{0D108BD9-81ED-4DB2-BD59-A6C34878D82A}">
                    <a16:rowId xmlns:a16="http://schemas.microsoft.com/office/drawing/2014/main" val="1836091141"/>
                  </a:ext>
                </a:extLst>
              </a:tr>
              <a:tr h="199994">
                <a:tc>
                  <a:txBody>
                    <a:bodyPr/>
                    <a:lstStyle/>
                    <a:p>
                      <a:pPr marL="0" indent="177800"/>
                      <a:r>
                        <a:rPr lang="en-US" sz="1200" dirty="0"/>
                        <a:t>17 Construction—special trade contractors</a:t>
                      </a:r>
                    </a:p>
                  </a:txBody>
                  <a:tcPr/>
                </a:tc>
                <a:tc>
                  <a:txBody>
                    <a:bodyPr/>
                    <a:lstStyle/>
                    <a:p>
                      <a:pPr marL="0" indent="177800"/>
                      <a:r>
                        <a:rPr lang="en-US" sz="1200" dirty="0"/>
                        <a:t>65 Real estate</a:t>
                      </a:r>
                    </a:p>
                  </a:txBody>
                  <a:tcPr/>
                </a:tc>
                <a:extLst>
                  <a:ext uri="{0D108BD9-81ED-4DB2-BD59-A6C34878D82A}">
                    <a16:rowId xmlns:a16="http://schemas.microsoft.com/office/drawing/2014/main" val="1790203658"/>
                  </a:ext>
                </a:extLst>
              </a:tr>
              <a:tr h="199994">
                <a:tc>
                  <a:txBody>
                    <a:bodyPr/>
                    <a:lstStyle/>
                    <a:p>
                      <a:r>
                        <a:rPr lang="en-US" sz="1200" b="1"/>
                        <a:t>Manufacturing</a:t>
                      </a:r>
                      <a:endParaRPr lang="en-US" sz="1200" b="1" dirty="0"/>
                    </a:p>
                  </a:txBody>
                  <a:tcPr/>
                </a:tc>
                <a:tc>
                  <a:txBody>
                    <a:bodyPr/>
                    <a:lstStyle/>
                    <a:p>
                      <a:r>
                        <a:rPr lang="en-US" sz="1200" b="1" dirty="0"/>
                        <a:t>Services</a:t>
                      </a:r>
                    </a:p>
                  </a:txBody>
                  <a:tcPr/>
                </a:tc>
                <a:extLst>
                  <a:ext uri="{0D108BD9-81ED-4DB2-BD59-A6C34878D82A}">
                    <a16:rowId xmlns:a16="http://schemas.microsoft.com/office/drawing/2014/main" val="1029897234"/>
                  </a:ext>
                </a:extLst>
              </a:tr>
              <a:tr h="199994">
                <a:tc>
                  <a:txBody>
                    <a:bodyPr/>
                    <a:lstStyle/>
                    <a:p>
                      <a:pPr marL="0" indent="177800"/>
                      <a:r>
                        <a:rPr lang="en-US" sz="1200" dirty="0"/>
                        <a:t>28 Chemicals and allied products</a:t>
                      </a:r>
                    </a:p>
                  </a:txBody>
                  <a:tcPr/>
                </a:tc>
                <a:tc>
                  <a:txBody>
                    <a:bodyPr/>
                    <a:lstStyle/>
                    <a:p>
                      <a:pPr marL="0" indent="177800"/>
                      <a:r>
                        <a:rPr lang="en-US" sz="1200" dirty="0"/>
                        <a:t>78 Motion pictures</a:t>
                      </a:r>
                    </a:p>
                  </a:txBody>
                  <a:tcPr/>
                </a:tc>
                <a:extLst>
                  <a:ext uri="{0D108BD9-81ED-4DB2-BD59-A6C34878D82A}">
                    <a16:rowId xmlns:a16="http://schemas.microsoft.com/office/drawing/2014/main" val="2237609874"/>
                  </a:ext>
                </a:extLst>
              </a:tr>
              <a:tr h="199994">
                <a:tc>
                  <a:txBody>
                    <a:bodyPr/>
                    <a:lstStyle/>
                    <a:p>
                      <a:pPr marL="0" indent="177800"/>
                      <a:r>
                        <a:rPr lang="en-US" sz="1200" dirty="0"/>
                        <a:t>29 Petroleum refining and related industries</a:t>
                      </a:r>
                    </a:p>
                  </a:txBody>
                  <a:tcPr/>
                </a:tc>
                <a:tc>
                  <a:txBody>
                    <a:bodyPr/>
                    <a:lstStyle/>
                    <a:p>
                      <a:pPr marL="0" indent="177800"/>
                      <a:r>
                        <a:rPr lang="en-US" sz="1200" dirty="0"/>
                        <a:t>80 Health services</a:t>
                      </a:r>
                    </a:p>
                  </a:txBody>
                  <a:tcPr/>
                </a:tc>
                <a:extLst>
                  <a:ext uri="{0D108BD9-81ED-4DB2-BD59-A6C34878D82A}">
                    <a16:rowId xmlns:a16="http://schemas.microsoft.com/office/drawing/2014/main" val="3171934583"/>
                  </a:ext>
                </a:extLst>
              </a:tr>
              <a:tr h="199994">
                <a:tc>
                  <a:txBody>
                    <a:bodyPr/>
                    <a:lstStyle/>
                    <a:p>
                      <a:pPr marL="0" indent="177800"/>
                      <a:r>
                        <a:rPr lang="en-US" sz="1200" dirty="0"/>
                        <a:t>37 Transportation equipment</a:t>
                      </a:r>
                    </a:p>
                  </a:txBody>
                  <a:tcPr/>
                </a:tc>
                <a:tc>
                  <a:txBody>
                    <a:bodyPr/>
                    <a:lstStyle/>
                    <a:p>
                      <a:pPr marL="0" indent="177800"/>
                      <a:r>
                        <a:rPr lang="en-US" sz="1200" dirty="0"/>
                        <a:t>82 Educational services</a:t>
                      </a:r>
                    </a:p>
                  </a:txBody>
                  <a:tcPr/>
                </a:tc>
                <a:extLst>
                  <a:ext uri="{0D108BD9-81ED-4DB2-BD59-A6C34878D82A}">
                    <a16:rowId xmlns:a16="http://schemas.microsoft.com/office/drawing/2014/main" val="907799961"/>
                  </a:ext>
                </a:extLst>
              </a:tr>
            </a:tbl>
          </a:graphicData>
        </a:graphic>
      </p:graphicFrame>
    </p:spTree>
    <p:extLst>
      <p:ext uri="{BB962C8B-B14F-4D97-AF65-F5344CB8AC3E}">
        <p14:creationId xmlns:p14="http://schemas.microsoft.com/office/powerpoint/2010/main" val="25334948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99EEB-EEBF-4450-B279-6A379D1729BD}"/>
              </a:ext>
            </a:extLst>
          </p:cNvPr>
          <p:cNvSpPr>
            <a:spLocks noGrp="1"/>
          </p:cNvSpPr>
          <p:nvPr>
            <p:ph type="title"/>
          </p:nvPr>
        </p:nvSpPr>
        <p:spPr/>
        <p:txBody>
          <a:bodyPr/>
          <a:lstStyle/>
          <a:p>
            <a:r>
              <a:rPr lang="en-US" altLang="en-US" cap="none" noProof="0" dirty="0">
                <a:solidFill>
                  <a:schemeClr val="accent1">
                    <a:lumMod val="75000"/>
                  </a:schemeClr>
                </a:solidFill>
              </a:rPr>
              <a:t>Problems with financial statement analysis</a:t>
            </a:r>
            <a:endParaRPr lang="en-US" cap="none" noProof="0" dirty="0"/>
          </a:p>
        </p:txBody>
      </p:sp>
      <p:sp>
        <p:nvSpPr>
          <p:cNvPr id="3" name="Content Placeholder 2">
            <a:extLst>
              <a:ext uri="{FF2B5EF4-FFF2-40B4-BE49-F238E27FC236}">
                <a16:creationId xmlns:a16="http://schemas.microsoft.com/office/drawing/2014/main" id="{F7FB1EEC-A404-4F99-8156-4CE44111AC5E}"/>
              </a:ext>
            </a:extLst>
          </p:cNvPr>
          <p:cNvSpPr>
            <a:spLocks noGrp="1"/>
          </p:cNvSpPr>
          <p:nvPr>
            <p:ph idx="1"/>
          </p:nvPr>
        </p:nvSpPr>
        <p:spPr>
          <a:xfrm>
            <a:off x="636764" y="1705468"/>
            <a:ext cx="8202436" cy="2895232"/>
          </a:xfrm>
        </p:spPr>
        <p:txBody>
          <a:bodyPr/>
          <a:lstStyle/>
          <a:p>
            <a:pPr marL="0" indent="0" eaLnBrk="1" fontAlgn="auto" hangingPunct="1">
              <a:lnSpc>
                <a:spcPct val="90000"/>
              </a:lnSpc>
              <a:spcBef>
                <a:spcPts val="1000"/>
              </a:spcBef>
              <a:spcAft>
                <a:spcPts val="0"/>
              </a:spcAft>
              <a:buNone/>
              <a:defRPr/>
            </a:pPr>
            <a:r>
              <a:rPr lang="en-US" altLang="en-US" sz="2000" noProof="0" dirty="0">
                <a:solidFill>
                  <a:schemeClr val="tx2"/>
                </a:solidFill>
              </a:rPr>
              <a:t>No underlying theory exists to help us identify which quantities to look at and to use in establishing benchmarks.</a:t>
            </a:r>
          </a:p>
          <a:p>
            <a:pPr marL="0" indent="0" eaLnBrk="1" fontAlgn="auto" hangingPunct="1">
              <a:lnSpc>
                <a:spcPct val="90000"/>
              </a:lnSpc>
              <a:spcBef>
                <a:spcPts val="1000"/>
              </a:spcBef>
              <a:spcAft>
                <a:spcPts val="0"/>
              </a:spcAft>
              <a:buNone/>
              <a:defRPr/>
            </a:pPr>
            <a:r>
              <a:rPr lang="en-US" altLang="en-US" sz="2000" noProof="0" dirty="0">
                <a:solidFill>
                  <a:schemeClr val="tx2"/>
                </a:solidFill>
              </a:rPr>
              <a:t>Many firms are </a:t>
            </a:r>
            <a:r>
              <a:rPr lang="en-US" altLang="en-US" sz="2000" i="1" noProof="0" dirty="0">
                <a:solidFill>
                  <a:schemeClr val="tx2"/>
                </a:solidFill>
              </a:rPr>
              <a:t>conglomerates</a:t>
            </a:r>
            <a:r>
              <a:rPr lang="en-US" altLang="en-US" sz="2000" noProof="0" dirty="0">
                <a:solidFill>
                  <a:schemeClr val="tx2"/>
                </a:solidFill>
              </a:rPr>
              <a:t>, owning unrelated lines of business, and consolidated financial statements for such firms do not fit any neat industry category.</a:t>
            </a:r>
          </a:p>
          <a:p>
            <a:pPr marL="0" indent="0" eaLnBrk="1" fontAlgn="auto" hangingPunct="1">
              <a:lnSpc>
                <a:spcPct val="90000"/>
              </a:lnSpc>
              <a:spcBef>
                <a:spcPts val="1000"/>
              </a:spcBef>
              <a:spcAft>
                <a:spcPts val="0"/>
              </a:spcAft>
              <a:buNone/>
              <a:defRPr/>
            </a:pPr>
            <a:r>
              <a:rPr lang="en-US" altLang="en-US" sz="2000" noProof="0" dirty="0">
                <a:solidFill>
                  <a:schemeClr val="tx2"/>
                </a:solidFill>
              </a:rPr>
              <a:t>Major competitors and natural peer group members in an industry may be scattered around the globe.</a:t>
            </a:r>
          </a:p>
          <a:p>
            <a:pPr marL="291600" lvl="1" indent="-291600" eaLnBrk="1" fontAlgn="auto" hangingPunct="1">
              <a:lnSpc>
                <a:spcPct val="90000"/>
              </a:lnSpc>
              <a:spcBef>
                <a:spcPts val="1000"/>
              </a:spcBef>
              <a:spcAft>
                <a:spcPts val="0"/>
              </a:spcAft>
              <a:defRPr/>
            </a:pPr>
            <a:r>
              <a:rPr lang="en-US" altLang="en-US" noProof="0" dirty="0">
                <a:solidFill>
                  <a:schemeClr val="tx2"/>
                </a:solidFill>
              </a:rPr>
              <a:t>Financial statements from outside the U.S. do not necessarily conform to all G</a:t>
            </a:r>
            <a:r>
              <a:rPr lang="en-US" altLang="en-US" sz="100" noProof="0" dirty="0">
                <a:solidFill>
                  <a:schemeClr val="tx2"/>
                </a:solidFill>
              </a:rPr>
              <a:t> </a:t>
            </a:r>
            <a:r>
              <a:rPr lang="en-US" altLang="en-US" noProof="0" dirty="0">
                <a:solidFill>
                  <a:schemeClr val="tx2"/>
                </a:solidFill>
              </a:rPr>
              <a:t>A</a:t>
            </a:r>
            <a:r>
              <a:rPr lang="en-US" altLang="en-US" sz="100" noProof="0" dirty="0">
                <a:solidFill>
                  <a:schemeClr val="tx2"/>
                </a:solidFill>
              </a:rPr>
              <a:t> </a:t>
            </a:r>
            <a:r>
              <a:rPr lang="en-US" altLang="en-US" noProof="0" dirty="0" err="1">
                <a:solidFill>
                  <a:schemeClr val="tx2"/>
                </a:solidFill>
              </a:rPr>
              <a:t>A</a:t>
            </a:r>
            <a:r>
              <a:rPr lang="en-US" altLang="en-US" sz="100" noProof="0" dirty="0">
                <a:solidFill>
                  <a:schemeClr val="tx2"/>
                </a:solidFill>
              </a:rPr>
              <a:t> </a:t>
            </a:r>
            <a:r>
              <a:rPr lang="en-US" altLang="en-US" noProof="0" dirty="0">
                <a:solidFill>
                  <a:schemeClr val="tx2"/>
                </a:solidFill>
              </a:rPr>
              <a:t>P principles.</a:t>
            </a:r>
          </a:p>
        </p:txBody>
      </p:sp>
      <p:sp>
        <p:nvSpPr>
          <p:cNvPr id="4" name="Content Placeholder 3">
            <a:extLst>
              <a:ext uri="{FF2B5EF4-FFF2-40B4-BE49-F238E27FC236}">
                <a16:creationId xmlns:a16="http://schemas.microsoft.com/office/drawing/2014/main" id="{6F291C2E-D36A-438B-8F8D-FE674E16F219}"/>
              </a:ext>
            </a:extLst>
          </p:cNvPr>
          <p:cNvSpPr>
            <a:spLocks noGrp="1"/>
          </p:cNvSpPr>
          <p:nvPr>
            <p:ph idx="12"/>
          </p:nvPr>
        </p:nvSpPr>
        <p:spPr>
          <a:xfrm>
            <a:off x="636764" y="4653045"/>
            <a:ext cx="8347605" cy="1831385"/>
          </a:xfrm>
        </p:spPr>
        <p:txBody>
          <a:bodyPr/>
          <a:lstStyle/>
          <a:p>
            <a:pPr marL="0" indent="0" eaLnBrk="1" fontAlgn="auto" hangingPunct="1">
              <a:lnSpc>
                <a:spcPct val="90000"/>
              </a:lnSpc>
              <a:spcBef>
                <a:spcPts val="1000"/>
              </a:spcBef>
              <a:spcAft>
                <a:spcPts val="0"/>
              </a:spcAft>
              <a:buNone/>
              <a:defRPr/>
            </a:pPr>
            <a:r>
              <a:rPr lang="en-US" altLang="en-US" sz="2000" noProof="0" dirty="0">
                <a:solidFill>
                  <a:schemeClr val="tx2"/>
                </a:solidFill>
              </a:rPr>
              <a:t>Even companies that are clearly in the same line of business may not be comparable.</a:t>
            </a:r>
          </a:p>
          <a:p>
            <a:pPr marL="0" indent="0" eaLnBrk="1" fontAlgn="auto" hangingPunct="1">
              <a:lnSpc>
                <a:spcPct val="90000"/>
              </a:lnSpc>
              <a:spcBef>
                <a:spcPts val="1000"/>
              </a:spcBef>
              <a:spcAft>
                <a:spcPts val="0"/>
              </a:spcAft>
              <a:buNone/>
              <a:defRPr/>
            </a:pPr>
            <a:r>
              <a:rPr lang="en-US" altLang="en-US" sz="2000" noProof="0" dirty="0">
                <a:solidFill>
                  <a:schemeClr val="tx2"/>
                </a:solidFill>
              </a:rPr>
              <a:t>Different firms use different accounting procedures.</a:t>
            </a:r>
          </a:p>
          <a:p>
            <a:pPr marL="0" indent="0" eaLnBrk="1" fontAlgn="auto" hangingPunct="1">
              <a:lnSpc>
                <a:spcPct val="90000"/>
              </a:lnSpc>
              <a:spcBef>
                <a:spcPts val="1000"/>
              </a:spcBef>
              <a:spcAft>
                <a:spcPts val="0"/>
              </a:spcAft>
              <a:buNone/>
              <a:defRPr/>
            </a:pPr>
            <a:r>
              <a:rPr lang="en-US" altLang="en-US" sz="2000" noProof="0" dirty="0">
                <a:solidFill>
                  <a:schemeClr val="tx2"/>
                </a:solidFill>
              </a:rPr>
              <a:t>Different firms end their fiscal years at different times.</a:t>
            </a:r>
          </a:p>
          <a:p>
            <a:pPr marL="0" indent="0" eaLnBrk="1" fontAlgn="auto" hangingPunct="1">
              <a:lnSpc>
                <a:spcPct val="90000"/>
              </a:lnSpc>
              <a:spcBef>
                <a:spcPts val="1000"/>
              </a:spcBef>
              <a:spcAft>
                <a:spcPts val="0"/>
              </a:spcAft>
              <a:buNone/>
              <a:defRPr/>
            </a:pPr>
            <a:r>
              <a:rPr lang="en-US" altLang="en-US" sz="2000" noProof="0" dirty="0">
                <a:solidFill>
                  <a:schemeClr val="tx2"/>
                </a:solidFill>
              </a:rPr>
              <a:t>Unusual or transient events may affect financial performance.</a:t>
            </a:r>
          </a:p>
        </p:txBody>
      </p:sp>
    </p:spTree>
    <p:extLst>
      <p:ext uri="{BB962C8B-B14F-4D97-AF65-F5344CB8AC3E}">
        <p14:creationId xmlns:p14="http://schemas.microsoft.com/office/powerpoint/2010/main" val="1472138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730633-DF07-4406-BE2F-454D78D7167C}"/>
              </a:ext>
            </a:extLst>
          </p:cNvPr>
          <p:cNvSpPr>
            <a:spLocks noGrp="1"/>
          </p:cNvSpPr>
          <p:nvPr>
            <p:ph type="title"/>
          </p:nvPr>
        </p:nvSpPr>
        <p:spPr/>
        <p:txBody>
          <a:bodyPr/>
          <a:lstStyle/>
          <a:p>
            <a:r>
              <a:rPr lang="en-US" noProof="0" dirty="0">
                <a:solidFill>
                  <a:schemeClr val="tx2"/>
                </a:solidFill>
              </a:rPr>
              <a:t>END OF CHAPTER</a:t>
            </a:r>
          </a:p>
        </p:txBody>
      </p:sp>
      <p:sp>
        <p:nvSpPr>
          <p:cNvPr id="2" name="Subtitle 1">
            <a:extLst>
              <a:ext uri="{FF2B5EF4-FFF2-40B4-BE49-F238E27FC236}">
                <a16:creationId xmlns:a16="http://schemas.microsoft.com/office/drawing/2014/main" id="{8C97D1BF-5A96-435F-8D4D-E12BE4B94AA6}"/>
              </a:ext>
            </a:extLst>
          </p:cNvPr>
          <p:cNvSpPr>
            <a:spLocks noGrp="1"/>
          </p:cNvSpPr>
          <p:nvPr>
            <p:ph type="body" idx="1"/>
          </p:nvPr>
        </p:nvSpPr>
        <p:spPr/>
        <p:txBody>
          <a:bodyPr/>
          <a:lstStyle/>
          <a:p>
            <a:r>
              <a:rPr lang="en-US" noProof="0" dirty="0"/>
              <a:t>CHAPTER 3</a:t>
            </a:r>
          </a:p>
        </p:txBody>
      </p:sp>
      <p:sp>
        <p:nvSpPr>
          <p:cNvPr id="7" name="Content Placeholder 6">
            <a:extLst>
              <a:ext uri="{FF2B5EF4-FFF2-40B4-BE49-F238E27FC236}">
                <a16:creationId xmlns:a16="http://schemas.microsoft.com/office/drawing/2014/main" id="{DE5A16E5-AB4F-4417-B648-46E4CDC348A2}"/>
              </a:ext>
            </a:extLst>
          </p:cNvPr>
          <p:cNvSpPr>
            <a:spLocks noGrp="1"/>
          </p:cNvSpPr>
          <p:nvPr>
            <p:ph idx="13"/>
          </p:nvPr>
        </p:nvSpPr>
        <p:spPr>
          <a:xfrm>
            <a:off x="76200" y="6477000"/>
            <a:ext cx="8991600" cy="304800"/>
          </a:xfrm>
        </p:spPr>
        <p:txBody>
          <a:bodyPr/>
          <a:lstStyle/>
          <a:p>
            <a:r>
              <a:rPr lang="en-US" noProof="0" dirty="0"/>
              <a:t>Copyright 2022 © McGraw Hill LLC. All rights reserved. No reproduction or distribution without the prior written consent of McGraw Hill LLC.</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a:extLst>
              <a:ext uri="{FF2B5EF4-FFF2-40B4-BE49-F238E27FC236}">
                <a16:creationId xmlns:a16="http://schemas.microsoft.com/office/drawing/2014/main" id="{6D4A9D54-6957-484D-B53A-5A8B1A972EC8}"/>
              </a:ext>
            </a:extLst>
          </p:cNvPr>
          <p:cNvSpPr>
            <a:spLocks noGrp="1" noChangeArrowheads="1"/>
          </p:cNvSpPr>
          <p:nvPr>
            <p:ph type="title"/>
          </p:nvPr>
        </p:nvSpPr>
        <p:spPr/>
        <p:txBody>
          <a:bodyPr/>
          <a:lstStyle/>
          <a:p>
            <a:pPr eaLnBrk="1" fontAlgn="auto" hangingPunct="1">
              <a:spcAft>
                <a:spcPts val="0"/>
              </a:spcAft>
              <a:defRPr/>
            </a:pPr>
            <a:r>
              <a:rPr lang="en-US" altLang="en-US" sz="3600" cap="none" noProof="0" dirty="0">
                <a:solidFill>
                  <a:schemeClr val="accent1">
                    <a:lumMod val="75000"/>
                  </a:schemeClr>
                </a:solidFill>
              </a:rPr>
              <a:t>Prufrock corporation: </a:t>
            </a:r>
            <a:br>
              <a:rPr lang="en-US" altLang="en-US" sz="3600" cap="none" noProof="0" dirty="0">
                <a:solidFill>
                  <a:schemeClr val="accent1">
                    <a:lumMod val="75000"/>
                  </a:schemeClr>
                </a:solidFill>
              </a:rPr>
            </a:br>
            <a:r>
              <a:rPr lang="en-US" altLang="en-US" sz="3600" cap="none" noProof="0" dirty="0">
                <a:solidFill>
                  <a:schemeClr val="accent1">
                    <a:lumMod val="75000"/>
                  </a:schemeClr>
                </a:solidFill>
              </a:rPr>
              <a:t>2020 and 2021 balance sheets </a:t>
            </a:r>
            <a:r>
              <a:rPr lang="en-US" altLang="en-US" sz="1000" cap="none" noProof="0" dirty="0">
                <a:solidFill>
                  <a:schemeClr val="accent1">
                    <a:lumMod val="75000"/>
                  </a:schemeClr>
                </a:solidFill>
              </a:rPr>
              <a:t>1</a:t>
            </a:r>
          </a:p>
        </p:txBody>
      </p:sp>
      <p:sp>
        <p:nvSpPr>
          <p:cNvPr id="4" name="Content Placeholder 3">
            <a:extLst>
              <a:ext uri="{FF2B5EF4-FFF2-40B4-BE49-F238E27FC236}">
                <a16:creationId xmlns:a16="http://schemas.microsoft.com/office/drawing/2014/main" id="{1643A511-DCFE-42E9-9206-421825B96CA6}"/>
              </a:ext>
            </a:extLst>
          </p:cNvPr>
          <p:cNvSpPr>
            <a:spLocks noGrp="1"/>
          </p:cNvSpPr>
          <p:nvPr>
            <p:ph idx="1"/>
          </p:nvPr>
        </p:nvSpPr>
        <p:spPr>
          <a:xfrm>
            <a:off x="636764" y="1600569"/>
            <a:ext cx="8117416" cy="990231"/>
          </a:xfrm>
        </p:spPr>
        <p:txBody>
          <a:bodyPr/>
          <a:lstStyle/>
          <a:p>
            <a:pPr marL="0" indent="0" algn="ctr" eaLnBrk="1" fontAlgn="auto" hangingPunct="1">
              <a:lnSpc>
                <a:spcPct val="88000"/>
              </a:lnSpc>
              <a:spcAft>
                <a:spcPts val="0"/>
              </a:spcAft>
              <a:buNone/>
              <a:defRPr/>
            </a:pPr>
            <a:r>
              <a:rPr lang="en-US" sz="2000" b="1" noProof="0" dirty="0"/>
              <a:t>PRUFROCK CORPORATION</a:t>
            </a:r>
            <a:br>
              <a:rPr lang="en-US" sz="2000" b="1" noProof="0" dirty="0"/>
            </a:br>
            <a:r>
              <a:rPr lang="en-US" sz="2000" b="1" noProof="0" dirty="0"/>
              <a:t>2020 and 2021 Balance Sheets</a:t>
            </a:r>
          </a:p>
          <a:p>
            <a:pPr marL="0" indent="0" algn="ctr" eaLnBrk="1" fontAlgn="auto" hangingPunct="1">
              <a:lnSpc>
                <a:spcPct val="88000"/>
              </a:lnSpc>
              <a:spcAft>
                <a:spcPts val="0"/>
              </a:spcAft>
              <a:buNone/>
              <a:defRPr/>
            </a:pPr>
            <a:r>
              <a:rPr lang="en-US" sz="2000" b="1" noProof="0" dirty="0"/>
              <a:t>(in $ millions)</a:t>
            </a:r>
          </a:p>
        </p:txBody>
      </p:sp>
      <p:graphicFrame>
        <p:nvGraphicFramePr>
          <p:cNvPr id="7" name="Table 7">
            <a:extLst>
              <a:ext uri="{FF2B5EF4-FFF2-40B4-BE49-F238E27FC236}">
                <a16:creationId xmlns:a16="http://schemas.microsoft.com/office/drawing/2014/main" id="{7D072886-CE01-44DE-9D31-BD09A9294047}"/>
              </a:ext>
            </a:extLst>
          </p:cNvPr>
          <p:cNvGraphicFramePr>
            <a:graphicFrameLocks noGrp="1"/>
          </p:cNvGraphicFramePr>
          <p:nvPr>
            <p:extLst>
              <p:ext uri="{D42A27DB-BD31-4B8C-83A1-F6EECF244321}">
                <p14:modId xmlns:p14="http://schemas.microsoft.com/office/powerpoint/2010/main" val="2740744461"/>
              </p:ext>
            </p:extLst>
          </p:nvPr>
        </p:nvGraphicFramePr>
        <p:xfrm>
          <a:off x="1524000" y="2700338"/>
          <a:ext cx="6781801" cy="3352800"/>
        </p:xfrm>
        <a:graphic>
          <a:graphicData uri="http://schemas.openxmlformats.org/drawingml/2006/table">
            <a:tbl>
              <a:tblPr firstRow="1" bandRow="1">
                <a:tableStyleId>{5C22544A-7EE6-4342-B048-85BDC9FD1C3A}</a:tableStyleId>
              </a:tblPr>
              <a:tblGrid>
                <a:gridCol w="2695331">
                  <a:extLst>
                    <a:ext uri="{9D8B030D-6E8A-4147-A177-3AD203B41FA5}">
                      <a16:colId xmlns:a16="http://schemas.microsoft.com/office/drawing/2014/main" val="2944020749"/>
                    </a:ext>
                  </a:extLst>
                </a:gridCol>
                <a:gridCol w="1478085">
                  <a:extLst>
                    <a:ext uri="{9D8B030D-6E8A-4147-A177-3AD203B41FA5}">
                      <a16:colId xmlns:a16="http://schemas.microsoft.com/office/drawing/2014/main" val="3868202342"/>
                    </a:ext>
                  </a:extLst>
                </a:gridCol>
                <a:gridCol w="1130300">
                  <a:extLst>
                    <a:ext uri="{9D8B030D-6E8A-4147-A177-3AD203B41FA5}">
                      <a16:colId xmlns:a16="http://schemas.microsoft.com/office/drawing/2014/main" val="528920082"/>
                    </a:ext>
                  </a:extLst>
                </a:gridCol>
                <a:gridCol w="1478085">
                  <a:extLst>
                    <a:ext uri="{9D8B030D-6E8A-4147-A177-3AD203B41FA5}">
                      <a16:colId xmlns:a16="http://schemas.microsoft.com/office/drawing/2014/main" val="512641496"/>
                    </a:ext>
                  </a:extLst>
                </a:gridCol>
              </a:tblGrid>
              <a:tr h="127735">
                <a:tc>
                  <a:txBody>
                    <a:bodyPr/>
                    <a:lstStyle/>
                    <a:p>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600" dirty="0">
                          <a:solidFill>
                            <a:schemeClr val="tx1"/>
                          </a:solidFill>
                        </a:rPr>
                        <a:t>2020</a:t>
                      </a:r>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600" dirty="0">
                          <a:solidFill>
                            <a:schemeClr val="tx1"/>
                          </a:solidFill>
                        </a:rPr>
                        <a:t>2021</a:t>
                      </a:r>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600" dirty="0">
                          <a:solidFill>
                            <a:schemeClr val="tx1"/>
                          </a:solidFill>
                        </a:rPr>
                        <a:t>Change</a:t>
                      </a:r>
                      <a:endParaRPr lang="en-US" sz="16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50005389"/>
                  </a:ext>
                </a:extLst>
              </a:tr>
              <a:tr h="127735">
                <a:tc>
                  <a:txBody>
                    <a:bodyPr/>
                    <a:lstStyle/>
                    <a:p>
                      <a:endParaRPr lang="en-US" sz="1600" b="1"/>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b="1" dirty="0"/>
                        <a:t>Assets</a:t>
                      </a:r>
                      <a:endParaRPr lang="en-US" sz="16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26066745"/>
                  </a:ext>
                </a:extLst>
              </a:tr>
              <a:tr h="127735">
                <a:tc>
                  <a:txBody>
                    <a:bodyPr/>
                    <a:lstStyle/>
                    <a:p>
                      <a:r>
                        <a:rPr lang="en-US" sz="1600" dirty="0"/>
                        <a:t>Current assets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6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50861503"/>
                  </a:ext>
                </a:extLst>
              </a:tr>
              <a:tr h="171636">
                <a:tc>
                  <a:txBody>
                    <a:bodyPr/>
                    <a:lstStyle/>
                    <a:p>
                      <a:pPr marL="0" indent="273050"/>
                      <a:r>
                        <a:rPr lang="en-IN" sz="1600" dirty="0"/>
                        <a:t>Cash</a:t>
                      </a:r>
                      <a:endParaRPr lang="en-US"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600" dirty="0">
                          <a:solidFill>
                            <a:srgbClr val="007E39"/>
                          </a:solidFill>
                        </a:rPr>
                        <a:t>$    84</a:t>
                      </a:r>
                      <a:endParaRPr lang="en-US" sz="1600" dirty="0">
                        <a:solidFill>
                          <a:srgbClr val="007E39"/>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600" dirty="0">
                          <a:solidFill>
                            <a:srgbClr val="007E39"/>
                          </a:solidFill>
                        </a:rPr>
                        <a:t>$  146</a:t>
                      </a:r>
                      <a:endParaRPr lang="en-US" sz="1600" dirty="0">
                        <a:solidFill>
                          <a:srgbClr val="007E39"/>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600" dirty="0"/>
                        <a:t>+$   62</a:t>
                      </a:r>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07410905"/>
                  </a:ext>
                </a:extLst>
              </a:tr>
              <a:tr h="127735">
                <a:tc>
                  <a:txBody>
                    <a:bodyPr/>
                    <a:lstStyle/>
                    <a:p>
                      <a:pPr marL="0" indent="273050"/>
                      <a:r>
                        <a:rPr lang="en-US" sz="1600" dirty="0"/>
                        <a:t>Accounts receivable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600" dirty="0">
                          <a:solidFill>
                            <a:srgbClr val="007E39"/>
                          </a:solidFill>
                        </a:rPr>
                        <a:t>165</a:t>
                      </a:r>
                      <a:endParaRPr lang="en-US" sz="1600" dirty="0">
                        <a:solidFill>
                          <a:srgbClr val="007E39"/>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600" dirty="0">
                          <a:solidFill>
                            <a:srgbClr val="007E39"/>
                          </a:solidFill>
                        </a:rPr>
                        <a:t>188</a:t>
                      </a:r>
                      <a:endParaRPr lang="en-US" sz="1600" dirty="0">
                        <a:solidFill>
                          <a:srgbClr val="007E39"/>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600" dirty="0"/>
                        <a:t>+     23</a:t>
                      </a:r>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35067891"/>
                  </a:ext>
                </a:extLst>
              </a:tr>
              <a:tr h="127735">
                <a:tc>
                  <a:txBody>
                    <a:bodyPr/>
                    <a:lstStyle/>
                    <a:p>
                      <a:pPr marL="0" indent="273050"/>
                      <a:r>
                        <a:rPr lang="en-US" sz="1600" dirty="0"/>
                        <a:t>Inventory</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600" u="sng" baseline="0" dirty="0">
                          <a:solidFill>
                            <a:srgbClr val="007E39"/>
                          </a:solidFill>
                          <a:uFill>
                            <a:solidFill>
                              <a:schemeClr val="tx1"/>
                            </a:solidFill>
                          </a:uFill>
                        </a:rPr>
                        <a:t>     393</a:t>
                      </a:r>
                      <a:endParaRPr lang="en-US" sz="1600" u="sng" baseline="0" dirty="0">
                        <a:solidFill>
                          <a:srgbClr val="007E39"/>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600" u="sng" baseline="0" dirty="0">
                          <a:solidFill>
                            <a:srgbClr val="007E39"/>
                          </a:solidFill>
                          <a:uFill>
                            <a:solidFill>
                              <a:schemeClr val="tx1"/>
                            </a:solidFill>
                          </a:uFill>
                        </a:rPr>
                        <a:t>    422</a:t>
                      </a:r>
                      <a:endParaRPr lang="en-US" sz="1600" u="sng" baseline="0" dirty="0">
                        <a:solidFill>
                          <a:srgbClr val="007E39"/>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600" u="sng" dirty="0"/>
                        <a:t>+     29</a:t>
                      </a:r>
                      <a:endParaRPr lang="en-US" sz="1600" u="sng"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7905363"/>
                  </a:ext>
                </a:extLst>
              </a:tr>
              <a:tr h="127735">
                <a:tc>
                  <a:txBody>
                    <a:bodyPr/>
                    <a:lstStyle/>
                    <a:p>
                      <a:pPr marL="0" indent="534988"/>
                      <a:r>
                        <a:rPr lang="en-IN" sz="1600" dirty="0"/>
                        <a:t>Total</a:t>
                      </a:r>
                      <a:endParaRPr lang="en-US"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600" u="sng" baseline="0" dirty="0">
                          <a:solidFill>
                            <a:srgbClr val="007E39"/>
                          </a:solidFill>
                          <a:uFill>
                            <a:solidFill>
                              <a:schemeClr val="tx1"/>
                            </a:solidFill>
                          </a:uFill>
                        </a:rPr>
                        <a:t>$  642</a:t>
                      </a:r>
                      <a:endParaRPr lang="en-US" sz="1600" u="sng" baseline="0" dirty="0">
                        <a:solidFill>
                          <a:srgbClr val="007E39"/>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600" u="sng" baseline="0" dirty="0">
                          <a:solidFill>
                            <a:srgbClr val="007E39"/>
                          </a:solidFill>
                          <a:uFill>
                            <a:solidFill>
                              <a:schemeClr val="tx1"/>
                            </a:solidFill>
                          </a:uFill>
                        </a:rPr>
                        <a:t>$  756</a:t>
                      </a:r>
                      <a:endParaRPr lang="en-US" sz="1600" u="sng" baseline="0" dirty="0">
                        <a:solidFill>
                          <a:srgbClr val="007E39"/>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600" u="dbl" baseline="0" dirty="0"/>
                        <a:t>+$114</a:t>
                      </a:r>
                      <a:endParaRPr lang="en-US" sz="1600" u="dbl" baseline="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7021896"/>
                  </a:ext>
                </a:extLst>
              </a:tr>
              <a:tr h="127735">
                <a:tc>
                  <a:txBody>
                    <a:bodyPr/>
                    <a:lstStyle/>
                    <a:p>
                      <a:r>
                        <a:rPr lang="en-US" sz="1600" dirty="0"/>
                        <a:t>Fixed assets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600">
                        <a:solidFill>
                          <a:srgbClr val="007E39"/>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600" dirty="0">
                        <a:solidFill>
                          <a:srgbClr val="007E39"/>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18232839"/>
                  </a:ext>
                </a:extLst>
              </a:tr>
              <a:tr h="127735">
                <a:tc>
                  <a:txBody>
                    <a:bodyPr/>
                    <a:lstStyle/>
                    <a:p>
                      <a:pPr marL="0" indent="273050"/>
                      <a:r>
                        <a:rPr lang="en-US" sz="1600" dirty="0"/>
                        <a:t>Net plant and equipment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600" u="sng" baseline="0" dirty="0">
                          <a:solidFill>
                            <a:srgbClr val="007E39"/>
                          </a:solidFill>
                          <a:uFill>
                            <a:solidFill>
                              <a:schemeClr val="tx1"/>
                            </a:solidFill>
                          </a:uFill>
                        </a:rPr>
                        <a:t>$2,731</a:t>
                      </a:r>
                      <a:endParaRPr lang="en-US" sz="1600" u="sng" baseline="0" dirty="0">
                        <a:solidFill>
                          <a:srgbClr val="007E39"/>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600" u="sng" baseline="0" dirty="0">
                          <a:solidFill>
                            <a:srgbClr val="007E39"/>
                          </a:solidFill>
                          <a:uFill>
                            <a:solidFill>
                              <a:schemeClr val="tx1"/>
                            </a:solidFill>
                          </a:uFill>
                        </a:rPr>
                        <a:t>$2,880</a:t>
                      </a:r>
                      <a:endParaRPr lang="en-US" sz="1600" u="sng" baseline="0" dirty="0">
                        <a:solidFill>
                          <a:srgbClr val="007E39"/>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600" u="sng" dirty="0"/>
                        <a:t>+$149</a:t>
                      </a:r>
                      <a:endParaRPr lang="en-US" sz="1600" u="sng"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62052430"/>
                  </a:ext>
                </a:extLst>
              </a:tr>
              <a:tr h="127735">
                <a:tc>
                  <a:txBody>
                    <a:bodyPr/>
                    <a:lstStyle/>
                    <a:p>
                      <a:r>
                        <a:rPr lang="en-US" sz="1600" dirty="0"/>
                        <a:t>Total assets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600" u="dbl" baseline="0" dirty="0">
                          <a:solidFill>
                            <a:srgbClr val="007E39"/>
                          </a:solidFill>
                          <a:uFill>
                            <a:solidFill>
                              <a:schemeClr val="tx1"/>
                            </a:solidFill>
                          </a:uFill>
                        </a:rPr>
                        <a:t>$3,373</a:t>
                      </a:r>
                      <a:endParaRPr lang="en-US" sz="1600" u="dbl" baseline="0" dirty="0">
                        <a:solidFill>
                          <a:srgbClr val="007E39"/>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600" u="dbl" baseline="0" dirty="0">
                          <a:solidFill>
                            <a:srgbClr val="007E39"/>
                          </a:solidFill>
                          <a:uFill>
                            <a:solidFill>
                              <a:schemeClr val="tx1"/>
                            </a:solidFill>
                          </a:uFill>
                        </a:rPr>
                        <a:t>$3,636</a:t>
                      </a:r>
                      <a:endParaRPr lang="en-US" sz="1600" u="dbl" baseline="0" dirty="0">
                        <a:solidFill>
                          <a:srgbClr val="007E39"/>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600" u="dbl" baseline="0" dirty="0"/>
                        <a:t>+$263</a:t>
                      </a:r>
                      <a:endParaRPr lang="en-US" sz="1600" u="dbl" baseline="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43807294"/>
                  </a:ext>
                </a:extLst>
              </a:tr>
            </a:tbl>
          </a:graphicData>
        </a:graphic>
      </p:graphicFrame>
    </p:spTree>
    <p:extLst>
      <p:ext uri="{BB962C8B-B14F-4D97-AF65-F5344CB8AC3E}">
        <p14:creationId xmlns:p14="http://schemas.microsoft.com/office/powerpoint/2010/main" val="2408306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a:extLst>
              <a:ext uri="{FF2B5EF4-FFF2-40B4-BE49-F238E27FC236}">
                <a16:creationId xmlns:a16="http://schemas.microsoft.com/office/drawing/2014/main" id="{6D4A9D54-6957-484D-B53A-5A8B1A972EC8}"/>
              </a:ext>
            </a:extLst>
          </p:cNvPr>
          <p:cNvSpPr>
            <a:spLocks noGrp="1" noChangeArrowheads="1"/>
          </p:cNvSpPr>
          <p:nvPr>
            <p:ph type="title"/>
          </p:nvPr>
        </p:nvSpPr>
        <p:spPr/>
        <p:txBody>
          <a:bodyPr/>
          <a:lstStyle/>
          <a:p>
            <a:pPr eaLnBrk="1" fontAlgn="auto" hangingPunct="1">
              <a:spcAft>
                <a:spcPts val="0"/>
              </a:spcAft>
              <a:defRPr/>
            </a:pPr>
            <a:r>
              <a:rPr lang="en-US" altLang="en-US" sz="3600" cap="none" noProof="0" dirty="0">
                <a:solidFill>
                  <a:schemeClr val="accent1">
                    <a:lumMod val="75000"/>
                  </a:schemeClr>
                </a:solidFill>
              </a:rPr>
              <a:t>Prufrock corporation: </a:t>
            </a:r>
            <a:br>
              <a:rPr lang="en-US" altLang="en-US" sz="3600" cap="none" noProof="0" dirty="0">
                <a:solidFill>
                  <a:schemeClr val="accent1">
                    <a:lumMod val="75000"/>
                  </a:schemeClr>
                </a:solidFill>
              </a:rPr>
            </a:br>
            <a:r>
              <a:rPr lang="en-US" altLang="en-US" sz="3600" cap="none" noProof="0" dirty="0">
                <a:solidFill>
                  <a:schemeClr val="accent1">
                    <a:lumMod val="75000"/>
                  </a:schemeClr>
                </a:solidFill>
              </a:rPr>
              <a:t>2020 and 2021 balance sheets </a:t>
            </a:r>
            <a:r>
              <a:rPr lang="en-US" altLang="en-US" sz="1000" cap="none" noProof="0" dirty="0">
                <a:solidFill>
                  <a:schemeClr val="accent1">
                    <a:lumMod val="75000"/>
                  </a:schemeClr>
                </a:solidFill>
              </a:rPr>
              <a:t>2</a:t>
            </a:r>
            <a:endParaRPr lang="en-US" altLang="en-US" sz="3600" cap="none" noProof="0" dirty="0">
              <a:solidFill>
                <a:schemeClr val="accent1">
                  <a:lumMod val="75000"/>
                </a:schemeClr>
              </a:solidFill>
            </a:endParaRPr>
          </a:p>
        </p:txBody>
      </p:sp>
      <p:sp>
        <p:nvSpPr>
          <p:cNvPr id="4" name="Content Placeholder 3">
            <a:extLst>
              <a:ext uri="{FF2B5EF4-FFF2-40B4-BE49-F238E27FC236}">
                <a16:creationId xmlns:a16="http://schemas.microsoft.com/office/drawing/2014/main" id="{1643A511-DCFE-42E9-9206-421825B96CA6}"/>
              </a:ext>
            </a:extLst>
          </p:cNvPr>
          <p:cNvSpPr>
            <a:spLocks noGrp="1"/>
          </p:cNvSpPr>
          <p:nvPr>
            <p:ph idx="1"/>
          </p:nvPr>
        </p:nvSpPr>
        <p:spPr>
          <a:xfrm>
            <a:off x="636764" y="1600569"/>
            <a:ext cx="8117416" cy="990231"/>
          </a:xfrm>
        </p:spPr>
        <p:txBody>
          <a:bodyPr/>
          <a:lstStyle/>
          <a:p>
            <a:pPr marL="0" indent="0" algn="ctr" eaLnBrk="1" fontAlgn="auto" hangingPunct="1">
              <a:lnSpc>
                <a:spcPct val="88000"/>
              </a:lnSpc>
              <a:spcAft>
                <a:spcPts val="0"/>
              </a:spcAft>
              <a:buNone/>
              <a:defRPr/>
            </a:pPr>
            <a:r>
              <a:rPr lang="en-US" sz="2000" b="1" noProof="0" dirty="0"/>
              <a:t>PRUFROCK CORPORATION</a:t>
            </a:r>
            <a:br>
              <a:rPr lang="en-US" sz="2000" b="1" noProof="0" dirty="0"/>
            </a:br>
            <a:r>
              <a:rPr lang="en-US" sz="2000" b="1" noProof="0" dirty="0"/>
              <a:t>2020 and 2021 Balance Sheets</a:t>
            </a:r>
          </a:p>
          <a:p>
            <a:pPr marL="0" indent="0" algn="ctr" eaLnBrk="1" fontAlgn="auto" hangingPunct="1">
              <a:lnSpc>
                <a:spcPct val="88000"/>
              </a:lnSpc>
              <a:spcAft>
                <a:spcPts val="0"/>
              </a:spcAft>
              <a:buNone/>
              <a:defRPr/>
            </a:pPr>
            <a:r>
              <a:rPr lang="en-US" sz="2000" b="1" noProof="0" dirty="0"/>
              <a:t>(in $ millions)</a:t>
            </a:r>
          </a:p>
        </p:txBody>
      </p:sp>
      <p:graphicFrame>
        <p:nvGraphicFramePr>
          <p:cNvPr id="7" name="Table 7">
            <a:extLst>
              <a:ext uri="{FF2B5EF4-FFF2-40B4-BE49-F238E27FC236}">
                <a16:creationId xmlns:a16="http://schemas.microsoft.com/office/drawing/2014/main" id="{7D072886-CE01-44DE-9D31-BD09A9294047}"/>
              </a:ext>
            </a:extLst>
          </p:cNvPr>
          <p:cNvGraphicFramePr>
            <a:graphicFrameLocks noGrp="1"/>
          </p:cNvGraphicFramePr>
          <p:nvPr>
            <p:extLst>
              <p:ext uri="{D42A27DB-BD31-4B8C-83A1-F6EECF244321}">
                <p14:modId xmlns:p14="http://schemas.microsoft.com/office/powerpoint/2010/main" val="1003634714"/>
              </p:ext>
            </p:extLst>
          </p:nvPr>
        </p:nvGraphicFramePr>
        <p:xfrm>
          <a:off x="1219200" y="2731326"/>
          <a:ext cx="7543800" cy="3657600"/>
        </p:xfrm>
        <a:graphic>
          <a:graphicData uri="http://schemas.openxmlformats.org/drawingml/2006/table">
            <a:tbl>
              <a:tblPr firstRow="1" bandRow="1">
                <a:tableStyleId>{5C22544A-7EE6-4342-B048-85BDC9FD1C3A}</a:tableStyleId>
              </a:tblPr>
              <a:tblGrid>
                <a:gridCol w="2987040">
                  <a:extLst>
                    <a:ext uri="{9D8B030D-6E8A-4147-A177-3AD203B41FA5}">
                      <a16:colId xmlns:a16="http://schemas.microsoft.com/office/drawing/2014/main" val="2944020749"/>
                    </a:ext>
                  </a:extLst>
                </a:gridCol>
                <a:gridCol w="2423160">
                  <a:extLst>
                    <a:ext uri="{9D8B030D-6E8A-4147-A177-3AD203B41FA5}">
                      <a16:colId xmlns:a16="http://schemas.microsoft.com/office/drawing/2014/main" val="3868202342"/>
                    </a:ext>
                  </a:extLst>
                </a:gridCol>
                <a:gridCol w="1066800">
                  <a:extLst>
                    <a:ext uri="{9D8B030D-6E8A-4147-A177-3AD203B41FA5}">
                      <a16:colId xmlns:a16="http://schemas.microsoft.com/office/drawing/2014/main" val="528920082"/>
                    </a:ext>
                  </a:extLst>
                </a:gridCol>
                <a:gridCol w="1066800">
                  <a:extLst>
                    <a:ext uri="{9D8B030D-6E8A-4147-A177-3AD203B41FA5}">
                      <a16:colId xmlns:a16="http://schemas.microsoft.com/office/drawing/2014/main" val="512641496"/>
                    </a:ext>
                  </a:extLst>
                </a:gridCol>
              </a:tblGrid>
              <a:tr h="144000">
                <a:tc>
                  <a:txBody>
                    <a:bodyPr/>
                    <a:lstStyle/>
                    <a:p>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400" b="1" dirty="0">
                          <a:solidFill>
                            <a:schemeClr val="tx1"/>
                          </a:solidFill>
                        </a:rPr>
                        <a:t>2020</a:t>
                      </a:r>
                      <a:endParaRPr lang="en-US" sz="1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400" dirty="0">
                          <a:solidFill>
                            <a:schemeClr val="tx1"/>
                          </a:solidFill>
                        </a:rPr>
                        <a:t>2021</a:t>
                      </a:r>
                      <a:endParaRPr lang="en-US" sz="1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400" dirty="0">
                          <a:solidFill>
                            <a:schemeClr val="tx1"/>
                          </a:solidFill>
                        </a:rPr>
                        <a:t>Change</a:t>
                      </a:r>
                      <a:endParaRPr lang="en-US" sz="14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50005389"/>
                  </a:ext>
                </a:extLst>
              </a:tr>
              <a:tr h="24480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1" dirty="0"/>
                        <a:t>Liabilities and Owners’ Equity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064830"/>
                  </a:ext>
                </a:extLst>
              </a:tr>
              <a:tr h="144000">
                <a:tc>
                  <a:txBody>
                    <a:bodyPr/>
                    <a:lstStyle/>
                    <a:p>
                      <a:r>
                        <a:rPr lang="en-US" sz="1400" dirty="0"/>
                        <a:t>Current liabilities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2147853"/>
                  </a:ext>
                </a:extLst>
              </a:tr>
              <a:tr h="144000">
                <a:tc>
                  <a:txBody>
                    <a:bodyPr/>
                    <a:lstStyle/>
                    <a:p>
                      <a:pPr marL="0" indent="177800"/>
                      <a:r>
                        <a:rPr lang="en-US" sz="1400" dirty="0"/>
                        <a:t>Accounts payable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400" dirty="0">
                          <a:solidFill>
                            <a:srgbClr val="007E39"/>
                          </a:solidFill>
                        </a:rPr>
                        <a:t>$  312</a:t>
                      </a:r>
                      <a:endParaRPr lang="en-US" sz="1400" dirty="0">
                        <a:solidFill>
                          <a:srgbClr val="007E39"/>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400" dirty="0">
                          <a:solidFill>
                            <a:srgbClr val="007E39"/>
                          </a:solidFill>
                        </a:rPr>
                        <a:t>$   344</a:t>
                      </a:r>
                      <a:endParaRPr lang="en-US" sz="1400" dirty="0">
                        <a:solidFill>
                          <a:srgbClr val="007E39"/>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400" dirty="0"/>
                        <a:t>+$  32</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0519733"/>
                  </a:ext>
                </a:extLst>
              </a:tr>
              <a:tr h="144000">
                <a:tc>
                  <a:txBody>
                    <a:bodyPr/>
                    <a:lstStyle/>
                    <a:p>
                      <a:pPr marL="0" indent="177800"/>
                      <a:r>
                        <a:rPr lang="en-US" sz="1400" dirty="0"/>
                        <a:t>Notes payable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400" u="sng" baseline="0" dirty="0">
                          <a:solidFill>
                            <a:srgbClr val="007E39"/>
                          </a:solidFill>
                          <a:uFill>
                            <a:solidFill>
                              <a:schemeClr val="tx1"/>
                            </a:solidFill>
                          </a:uFill>
                        </a:rPr>
                        <a:t>     231</a:t>
                      </a:r>
                      <a:endParaRPr lang="en-US" sz="1400" u="sng" baseline="0" dirty="0">
                        <a:solidFill>
                          <a:srgbClr val="007E39"/>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400" u="sng" baseline="0" dirty="0">
                          <a:solidFill>
                            <a:srgbClr val="007E39"/>
                          </a:solidFill>
                          <a:uFill>
                            <a:solidFill>
                              <a:schemeClr val="tx1"/>
                            </a:solidFill>
                          </a:uFill>
                        </a:rPr>
                        <a:t>     196</a:t>
                      </a:r>
                      <a:endParaRPr lang="en-US" sz="1400" u="sng" baseline="0" dirty="0">
                        <a:solidFill>
                          <a:srgbClr val="007E39"/>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400" u="sng" dirty="0"/>
                        <a:t>−    35</a:t>
                      </a:r>
                      <a:endParaRPr lang="en-US" sz="1400" u="sng"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1219154"/>
                  </a:ext>
                </a:extLst>
              </a:tr>
              <a:tr h="144000">
                <a:tc>
                  <a:txBody>
                    <a:bodyPr/>
                    <a:lstStyle/>
                    <a:p>
                      <a:pPr marL="0" indent="355600"/>
                      <a:r>
                        <a:rPr lang="en-IN" sz="1400" dirty="0"/>
                        <a:t>Total</a:t>
                      </a:r>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400" u="sng" baseline="0" dirty="0">
                          <a:solidFill>
                            <a:srgbClr val="007E39"/>
                          </a:solidFill>
                          <a:uFill>
                            <a:solidFill>
                              <a:schemeClr val="tx1"/>
                            </a:solidFill>
                          </a:uFill>
                        </a:rPr>
                        <a:t>$   543</a:t>
                      </a:r>
                      <a:endParaRPr lang="en-US" sz="1400" u="sng" baseline="0" dirty="0">
                        <a:solidFill>
                          <a:srgbClr val="007E39"/>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400" u="sng" baseline="0" dirty="0">
                          <a:solidFill>
                            <a:srgbClr val="007E39"/>
                          </a:solidFill>
                          <a:uFill>
                            <a:solidFill>
                              <a:schemeClr val="tx1"/>
                            </a:solidFill>
                          </a:uFill>
                        </a:rPr>
                        <a:t>$   540</a:t>
                      </a:r>
                      <a:endParaRPr lang="en-US" sz="1400" u="sng" baseline="0" dirty="0">
                        <a:solidFill>
                          <a:srgbClr val="007E39"/>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400" u="sng" dirty="0"/>
                        <a:t>−$    3</a:t>
                      </a:r>
                      <a:endParaRPr lang="en-US" sz="1400" u="sng"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9906821"/>
                  </a:ext>
                </a:extLst>
              </a:tr>
              <a:tr h="144000">
                <a:tc>
                  <a:txBody>
                    <a:bodyPr/>
                    <a:lstStyle/>
                    <a:p>
                      <a:r>
                        <a:rPr lang="en-US" sz="1400" dirty="0"/>
                        <a:t>Long-term debt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400" u="sng" baseline="0" dirty="0">
                          <a:solidFill>
                            <a:srgbClr val="007E39"/>
                          </a:solidFill>
                          <a:uFill>
                            <a:solidFill>
                              <a:schemeClr val="tx1"/>
                            </a:solidFill>
                          </a:uFill>
                        </a:rPr>
                        <a:t>$   531</a:t>
                      </a:r>
                      <a:endParaRPr lang="en-US" sz="1400" u="sng" baseline="0" dirty="0">
                        <a:solidFill>
                          <a:srgbClr val="007E39"/>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400" u="sng" baseline="0" dirty="0">
                          <a:solidFill>
                            <a:srgbClr val="007E39"/>
                          </a:solidFill>
                          <a:uFill>
                            <a:solidFill>
                              <a:schemeClr val="tx1"/>
                            </a:solidFill>
                          </a:uFill>
                        </a:rPr>
                        <a:t>$   457</a:t>
                      </a:r>
                      <a:endParaRPr lang="en-US" sz="1400" u="sng" baseline="0" dirty="0">
                        <a:solidFill>
                          <a:srgbClr val="007E39"/>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400" u="sng" dirty="0"/>
                        <a:t>−$  74</a:t>
                      </a:r>
                      <a:endParaRPr lang="en-US" sz="1400" u="sng"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98604789"/>
                  </a:ext>
                </a:extLst>
              </a:tr>
              <a:tr h="144000">
                <a:tc>
                  <a:txBody>
                    <a:bodyPr/>
                    <a:lstStyle/>
                    <a:p>
                      <a:r>
                        <a:rPr lang="en-US" sz="1400" dirty="0"/>
                        <a:t>Owners’ equity</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solidFill>
                          <a:srgbClr val="007E39"/>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solidFill>
                          <a:srgbClr val="007E39"/>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1486311"/>
                  </a:ext>
                </a:extLst>
              </a:tr>
              <a:tr h="144000">
                <a:tc>
                  <a:txBody>
                    <a:bodyPr/>
                    <a:lstStyle/>
                    <a:p>
                      <a:pPr marL="0" indent="177800"/>
                      <a:r>
                        <a:rPr lang="en-US" sz="1400" dirty="0"/>
                        <a:t>Common stock and paid-in surplus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400" dirty="0">
                          <a:solidFill>
                            <a:srgbClr val="007E39"/>
                          </a:solidFill>
                        </a:rPr>
                        <a:t>$   500</a:t>
                      </a:r>
                      <a:endParaRPr lang="en-US" sz="1400" dirty="0">
                        <a:solidFill>
                          <a:srgbClr val="007E39"/>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400" dirty="0">
                          <a:solidFill>
                            <a:srgbClr val="007E39"/>
                          </a:solidFill>
                        </a:rPr>
                        <a:t>$   550</a:t>
                      </a:r>
                      <a:endParaRPr lang="en-US" sz="1400" dirty="0">
                        <a:solidFill>
                          <a:srgbClr val="007E39"/>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400" dirty="0"/>
                        <a:t>+ $ 50</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798002"/>
                  </a:ext>
                </a:extLst>
              </a:tr>
              <a:tr h="144000">
                <a:tc>
                  <a:txBody>
                    <a:bodyPr/>
                    <a:lstStyle/>
                    <a:p>
                      <a:pPr marL="0" indent="177800"/>
                      <a:r>
                        <a:rPr lang="en-US" sz="1400" dirty="0"/>
                        <a:t>   Retained earnings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400" u="sng" baseline="0" dirty="0">
                          <a:solidFill>
                            <a:srgbClr val="007E39"/>
                          </a:solidFill>
                          <a:uFill>
                            <a:solidFill>
                              <a:schemeClr val="tx1"/>
                            </a:solidFill>
                          </a:uFill>
                        </a:rPr>
                        <a:t>  1,799</a:t>
                      </a:r>
                      <a:endParaRPr lang="en-US" sz="1400" u="sng" baseline="0" dirty="0">
                        <a:solidFill>
                          <a:srgbClr val="007E39"/>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400" u="sng" baseline="0" dirty="0">
                          <a:solidFill>
                            <a:srgbClr val="007E39"/>
                          </a:solidFill>
                          <a:uFill>
                            <a:solidFill>
                              <a:schemeClr val="tx1"/>
                            </a:solidFill>
                          </a:uFill>
                        </a:rPr>
                        <a:t>  2,089</a:t>
                      </a:r>
                      <a:endParaRPr lang="en-US" sz="1400" u="sng" baseline="0" dirty="0">
                        <a:solidFill>
                          <a:srgbClr val="007E39"/>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400" u="sng" dirty="0"/>
                        <a:t>+  290</a:t>
                      </a:r>
                      <a:endParaRPr lang="en-US" sz="1400" u="sng"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654556"/>
                  </a:ext>
                </a:extLst>
              </a:tr>
              <a:tr h="144000">
                <a:tc>
                  <a:txBody>
                    <a:bodyPr/>
                    <a:lstStyle/>
                    <a:p>
                      <a:pPr marL="0" indent="355600"/>
                      <a:r>
                        <a:rPr lang="en-IN" sz="1400" dirty="0"/>
                        <a:t>Total</a:t>
                      </a:r>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400" u="sng" baseline="0" dirty="0">
                          <a:solidFill>
                            <a:srgbClr val="007E39"/>
                          </a:solidFill>
                          <a:uFill>
                            <a:solidFill>
                              <a:schemeClr val="tx1"/>
                            </a:solidFill>
                          </a:uFill>
                        </a:rPr>
                        <a:t>$2,299</a:t>
                      </a:r>
                      <a:endParaRPr lang="en-US" sz="1400" u="sng" baseline="0" dirty="0">
                        <a:solidFill>
                          <a:srgbClr val="007E39"/>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400" u="sng" baseline="0" dirty="0">
                          <a:solidFill>
                            <a:srgbClr val="007E39"/>
                          </a:solidFill>
                          <a:uFill>
                            <a:solidFill>
                              <a:schemeClr val="tx1"/>
                            </a:solidFill>
                          </a:uFill>
                        </a:rPr>
                        <a:t>$2,639</a:t>
                      </a:r>
                      <a:endParaRPr lang="en-US" sz="1400" u="sng" baseline="0" dirty="0">
                        <a:solidFill>
                          <a:srgbClr val="007E39"/>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400" u="sng" dirty="0"/>
                        <a:t>+$340</a:t>
                      </a:r>
                      <a:endParaRPr lang="en-US" sz="1400" u="sng"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38819162"/>
                  </a:ext>
                </a:extLst>
              </a:tr>
              <a:tr h="144000">
                <a:tc>
                  <a:txBody>
                    <a:bodyPr/>
                    <a:lstStyle/>
                    <a:p>
                      <a:r>
                        <a:rPr lang="en-US" sz="1400" dirty="0"/>
                        <a:t>Total liabilities and owners’ equity</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400" u="dbl" baseline="0" dirty="0">
                          <a:solidFill>
                            <a:srgbClr val="007E39"/>
                          </a:solidFill>
                          <a:uFill>
                            <a:solidFill>
                              <a:schemeClr val="tx1"/>
                            </a:solidFill>
                          </a:uFill>
                        </a:rPr>
                        <a:t>$3,373</a:t>
                      </a:r>
                      <a:endParaRPr lang="en-US" sz="1400" u="dbl" baseline="0" dirty="0">
                        <a:solidFill>
                          <a:srgbClr val="007E39"/>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400" u="dbl" baseline="0" dirty="0">
                          <a:solidFill>
                            <a:srgbClr val="007E39"/>
                          </a:solidFill>
                          <a:uFill>
                            <a:solidFill>
                              <a:schemeClr val="tx1"/>
                            </a:solidFill>
                          </a:uFill>
                        </a:rPr>
                        <a:t>$3,636</a:t>
                      </a:r>
                      <a:endParaRPr lang="en-US" sz="1400" u="dbl" baseline="0" dirty="0">
                        <a:solidFill>
                          <a:srgbClr val="007E39"/>
                        </a:solidFill>
                        <a:uFill>
                          <a:solidFill>
                            <a:schemeClr val="tx1"/>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400" u="dbl" baseline="0" dirty="0"/>
                        <a:t>+$263</a:t>
                      </a:r>
                      <a:endParaRPr lang="en-US" sz="1400" u="dbl" baseline="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1628886"/>
                  </a:ext>
                </a:extLst>
              </a:tr>
            </a:tbl>
          </a:graphicData>
        </a:graphic>
      </p:graphicFrame>
    </p:spTree>
    <p:extLst>
      <p:ext uri="{BB962C8B-B14F-4D97-AF65-F5344CB8AC3E}">
        <p14:creationId xmlns:p14="http://schemas.microsoft.com/office/powerpoint/2010/main" val="1133550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a:extLst>
              <a:ext uri="{FF2B5EF4-FFF2-40B4-BE49-F238E27FC236}">
                <a16:creationId xmlns:a16="http://schemas.microsoft.com/office/drawing/2014/main" id="{6D4A9D54-6957-484D-B53A-5A8B1A972EC8}"/>
              </a:ext>
            </a:extLst>
          </p:cNvPr>
          <p:cNvSpPr>
            <a:spLocks noGrp="1" noChangeArrowheads="1"/>
          </p:cNvSpPr>
          <p:nvPr>
            <p:ph type="title"/>
          </p:nvPr>
        </p:nvSpPr>
        <p:spPr/>
        <p:txBody>
          <a:bodyPr/>
          <a:lstStyle/>
          <a:p>
            <a:pPr eaLnBrk="1" fontAlgn="auto" hangingPunct="1">
              <a:spcAft>
                <a:spcPts val="0"/>
              </a:spcAft>
              <a:defRPr/>
            </a:pPr>
            <a:r>
              <a:rPr lang="en-US" altLang="en-US" sz="3400" cap="none" noProof="0" dirty="0">
                <a:solidFill>
                  <a:schemeClr val="accent1">
                    <a:lumMod val="75000"/>
                  </a:schemeClr>
                </a:solidFill>
              </a:rPr>
              <a:t>Prufrock corporation: </a:t>
            </a:r>
            <a:br>
              <a:rPr lang="en-US" altLang="en-US" sz="3400" cap="none" noProof="0" dirty="0">
                <a:solidFill>
                  <a:schemeClr val="accent1">
                    <a:lumMod val="75000"/>
                  </a:schemeClr>
                </a:solidFill>
              </a:rPr>
            </a:br>
            <a:r>
              <a:rPr lang="en-US" altLang="en-US" sz="3400" cap="none" noProof="0" dirty="0">
                <a:solidFill>
                  <a:schemeClr val="accent1">
                    <a:lumMod val="75000"/>
                  </a:schemeClr>
                </a:solidFill>
              </a:rPr>
              <a:t>summary of sources and uses of cash</a:t>
            </a:r>
          </a:p>
        </p:txBody>
      </p:sp>
      <p:graphicFrame>
        <p:nvGraphicFramePr>
          <p:cNvPr id="8" name="Table 8">
            <a:extLst>
              <a:ext uri="{FF2B5EF4-FFF2-40B4-BE49-F238E27FC236}">
                <a16:creationId xmlns:a16="http://schemas.microsoft.com/office/drawing/2014/main" id="{2FFF0098-24FD-427C-8B3D-A76CAF17B69E}"/>
              </a:ext>
            </a:extLst>
          </p:cNvPr>
          <p:cNvGraphicFramePr>
            <a:graphicFrameLocks noGrp="1"/>
          </p:cNvGraphicFramePr>
          <p:nvPr>
            <p:extLst>
              <p:ext uri="{D42A27DB-BD31-4B8C-83A1-F6EECF244321}">
                <p14:modId xmlns:p14="http://schemas.microsoft.com/office/powerpoint/2010/main" val="3244393901"/>
              </p:ext>
            </p:extLst>
          </p:nvPr>
        </p:nvGraphicFramePr>
        <p:xfrm>
          <a:off x="1342900" y="1849185"/>
          <a:ext cx="4572000" cy="435864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371556921"/>
                    </a:ext>
                  </a:extLst>
                </a:gridCol>
                <a:gridCol w="1371600">
                  <a:extLst>
                    <a:ext uri="{9D8B030D-6E8A-4147-A177-3AD203B41FA5}">
                      <a16:colId xmlns:a16="http://schemas.microsoft.com/office/drawing/2014/main" val="883312278"/>
                    </a:ext>
                  </a:extLst>
                </a:gridCol>
              </a:tblGrid>
              <a:tr h="203982">
                <a:tc>
                  <a:txBody>
                    <a:bodyPr/>
                    <a:lstStyle/>
                    <a:p>
                      <a:r>
                        <a:rPr lang="en-US" sz="1600" b="0" dirty="0">
                          <a:solidFill>
                            <a:schemeClr val="tx1"/>
                          </a:solidFill>
                        </a:rPr>
                        <a:t>Sources of cash: </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2808442"/>
                  </a:ext>
                </a:extLst>
              </a:tr>
              <a:tr h="203982">
                <a:tc>
                  <a:txBody>
                    <a:bodyPr/>
                    <a:lstStyle/>
                    <a:p>
                      <a:pPr marL="0" indent="273050"/>
                      <a:r>
                        <a:rPr lang="en-US" sz="1600" dirty="0"/>
                        <a:t>Increase in accounts payable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600" dirty="0">
                          <a:solidFill>
                            <a:schemeClr val="tx1"/>
                          </a:solidFill>
                        </a:rPr>
                        <a:t>$  32</a:t>
                      </a:r>
                      <a:endParaRPr lang="en-US" sz="16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6696872"/>
                  </a:ext>
                </a:extLst>
              </a:tr>
              <a:tr h="203982">
                <a:tc>
                  <a:txBody>
                    <a:bodyPr/>
                    <a:lstStyle/>
                    <a:p>
                      <a:pPr marL="0" indent="273050"/>
                      <a:r>
                        <a:rPr lang="en-US" sz="1600" dirty="0"/>
                        <a:t>Increase in common stock</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600" dirty="0">
                          <a:solidFill>
                            <a:schemeClr val="tx1"/>
                          </a:solidFill>
                        </a:rPr>
                        <a:t>50</a:t>
                      </a:r>
                      <a:endParaRPr lang="en-US" sz="16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33985373"/>
                  </a:ext>
                </a:extLst>
              </a:tr>
              <a:tr h="203982">
                <a:tc>
                  <a:txBody>
                    <a:bodyPr/>
                    <a:lstStyle/>
                    <a:p>
                      <a:pPr marL="0" indent="273050"/>
                      <a:r>
                        <a:rPr lang="en-US" sz="1600" dirty="0"/>
                        <a:t>Increase in retained earnings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600" u="sng" dirty="0">
                          <a:solidFill>
                            <a:schemeClr val="tx1"/>
                          </a:solidFill>
                        </a:rPr>
                        <a:t>  290</a:t>
                      </a:r>
                      <a:endParaRPr lang="en-US" sz="1600" u="sng"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69969856"/>
                  </a:ext>
                </a:extLst>
              </a:tr>
              <a:tr h="203982">
                <a:tc>
                  <a:txBody>
                    <a:bodyPr/>
                    <a:lstStyle/>
                    <a:p>
                      <a:pPr marL="0" indent="450850"/>
                      <a:r>
                        <a:rPr lang="en-US" sz="1600" dirty="0"/>
                        <a:t>Total sources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600" u="dbl" baseline="0" dirty="0">
                          <a:solidFill>
                            <a:schemeClr val="tx1"/>
                          </a:solidFill>
                        </a:rPr>
                        <a:t>$372</a:t>
                      </a:r>
                      <a:endParaRPr lang="en-US" sz="1600" u="dbl" baseline="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40570643"/>
                  </a:ext>
                </a:extLst>
              </a:tr>
              <a:tr h="203982">
                <a:tc>
                  <a:txBody>
                    <a:bodyPr/>
                    <a:lstStyle/>
                    <a:p>
                      <a:r>
                        <a:rPr lang="en-US" sz="1600" dirty="0"/>
                        <a:t>Uses of cash:</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6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8859722"/>
                  </a:ext>
                </a:extLst>
              </a:tr>
              <a:tr h="203982">
                <a:tc>
                  <a:txBody>
                    <a:bodyPr/>
                    <a:lstStyle/>
                    <a:p>
                      <a:pPr marL="0" indent="273050"/>
                      <a:r>
                        <a:rPr lang="en-US" sz="1600" dirty="0"/>
                        <a:t>Increase in accounts receivable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600" dirty="0">
                          <a:solidFill>
                            <a:schemeClr val="tx1"/>
                          </a:solidFill>
                        </a:rPr>
                        <a:t>$  23</a:t>
                      </a:r>
                      <a:endParaRPr lang="en-US" sz="16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22827276"/>
                  </a:ext>
                </a:extLst>
              </a:tr>
              <a:tr h="203982">
                <a:tc>
                  <a:txBody>
                    <a:bodyPr/>
                    <a:lstStyle/>
                    <a:p>
                      <a:pPr marL="0" indent="273050"/>
                      <a:r>
                        <a:rPr lang="en-US" sz="1600" dirty="0"/>
                        <a:t>Increase in inventory</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600" dirty="0">
                          <a:solidFill>
                            <a:schemeClr val="tx1"/>
                          </a:solidFill>
                        </a:rPr>
                        <a:t>29</a:t>
                      </a:r>
                      <a:endParaRPr lang="en-US" sz="16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6869950"/>
                  </a:ext>
                </a:extLst>
              </a:tr>
              <a:tr h="203982">
                <a:tc>
                  <a:txBody>
                    <a:bodyPr/>
                    <a:lstStyle/>
                    <a:p>
                      <a:pPr marL="0" indent="273050"/>
                      <a:r>
                        <a:rPr lang="en-US" sz="1600" dirty="0"/>
                        <a:t>Decrease in notes payable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600" dirty="0">
                          <a:solidFill>
                            <a:schemeClr val="tx1"/>
                          </a:solidFill>
                        </a:rPr>
                        <a:t>35</a:t>
                      </a:r>
                      <a:endParaRPr lang="en-US" sz="16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41897135"/>
                  </a:ext>
                </a:extLst>
              </a:tr>
              <a:tr h="203982">
                <a:tc>
                  <a:txBody>
                    <a:bodyPr/>
                    <a:lstStyle/>
                    <a:p>
                      <a:pPr marL="0" indent="273050"/>
                      <a:r>
                        <a:rPr lang="en-US" sz="1600" dirty="0"/>
                        <a:t>Decrease in long-term debt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600" dirty="0">
                          <a:solidFill>
                            <a:schemeClr val="tx1"/>
                          </a:solidFill>
                        </a:rPr>
                        <a:t>74</a:t>
                      </a:r>
                      <a:endParaRPr lang="en-US" sz="16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4870719"/>
                  </a:ext>
                </a:extLst>
              </a:tr>
              <a:tr h="203982">
                <a:tc>
                  <a:txBody>
                    <a:bodyPr/>
                    <a:lstStyle/>
                    <a:p>
                      <a:pPr marL="0" indent="273050"/>
                      <a:r>
                        <a:rPr lang="en-US" sz="1600" dirty="0"/>
                        <a:t>Net fixed asset acquisitions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600" u="sng" dirty="0">
                          <a:solidFill>
                            <a:schemeClr val="tx1"/>
                          </a:solidFill>
                        </a:rPr>
                        <a:t>  149</a:t>
                      </a:r>
                      <a:endParaRPr lang="en-US" sz="1600" u="sng"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6356766"/>
                  </a:ext>
                </a:extLst>
              </a:tr>
              <a:tr h="203982">
                <a:tc>
                  <a:txBody>
                    <a:bodyPr/>
                    <a:lstStyle/>
                    <a:p>
                      <a:pPr marL="0" indent="450850"/>
                      <a:r>
                        <a:rPr lang="en-US" sz="1600" dirty="0"/>
                        <a:t>Total uses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600" u="sng" dirty="0">
                          <a:solidFill>
                            <a:schemeClr val="tx1"/>
                          </a:solidFill>
                        </a:rPr>
                        <a:t>$310</a:t>
                      </a:r>
                      <a:endParaRPr lang="en-US" sz="1600" u="sng"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1875206"/>
                  </a:ext>
                </a:extLst>
              </a:tr>
              <a:tr h="203982">
                <a:tc>
                  <a:txBody>
                    <a:bodyPr/>
                    <a:lstStyle/>
                    <a:p>
                      <a:r>
                        <a:rPr lang="en-US" sz="1600" dirty="0"/>
                        <a:t>Net addition to cash</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600" u="dbl" baseline="0" dirty="0">
                          <a:solidFill>
                            <a:schemeClr val="tx1"/>
                          </a:solidFill>
                        </a:rPr>
                        <a:t>$  62</a:t>
                      </a:r>
                      <a:endParaRPr lang="en-US" sz="1600" u="dbl" baseline="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3169385"/>
                  </a:ext>
                </a:extLst>
              </a:tr>
            </a:tbl>
          </a:graphicData>
        </a:graphic>
      </p:graphicFrame>
    </p:spTree>
    <p:extLst>
      <p:ext uri="{BB962C8B-B14F-4D97-AF65-F5344CB8AC3E}">
        <p14:creationId xmlns:p14="http://schemas.microsoft.com/office/powerpoint/2010/main" val="3404638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2">
            <a:extLst>
              <a:ext uri="{FF2B5EF4-FFF2-40B4-BE49-F238E27FC236}">
                <a16:creationId xmlns:a16="http://schemas.microsoft.com/office/drawing/2014/main" id="{D04173AB-E87D-4987-AF83-2B41ED7BEA67}"/>
              </a:ext>
            </a:extLst>
          </p:cNvPr>
          <p:cNvSpPr>
            <a:spLocks noGrp="1" noChangeArrowheads="1"/>
          </p:cNvSpPr>
          <p:nvPr>
            <p:ph type="title"/>
          </p:nvPr>
        </p:nvSpPr>
        <p:spPr/>
        <p:txBody>
          <a:bodyPr>
            <a:noAutofit/>
          </a:bodyPr>
          <a:lstStyle/>
          <a:p>
            <a:pPr eaLnBrk="1" fontAlgn="auto" hangingPunct="1">
              <a:spcAft>
                <a:spcPts val="0"/>
              </a:spcAft>
              <a:defRPr/>
            </a:pPr>
            <a:r>
              <a:rPr lang="en-US" altLang="en-US" sz="3600" cap="none" noProof="0" dirty="0">
                <a:solidFill>
                  <a:schemeClr val="accent1">
                    <a:lumMod val="75000"/>
                  </a:schemeClr>
                </a:solidFill>
              </a:rPr>
              <a:t>Prufrock corporation: </a:t>
            </a:r>
            <a:br>
              <a:rPr lang="en-US" altLang="en-US" sz="3600" cap="none" noProof="0" dirty="0">
                <a:solidFill>
                  <a:schemeClr val="accent1">
                    <a:lumMod val="75000"/>
                  </a:schemeClr>
                </a:solidFill>
              </a:rPr>
            </a:br>
            <a:r>
              <a:rPr lang="en-US" altLang="en-US" sz="3600" cap="none" noProof="0" dirty="0">
                <a:solidFill>
                  <a:schemeClr val="accent1">
                    <a:lumMod val="75000"/>
                  </a:schemeClr>
                </a:solidFill>
              </a:rPr>
              <a:t>2021 income statement</a:t>
            </a:r>
          </a:p>
        </p:txBody>
      </p:sp>
      <p:sp>
        <p:nvSpPr>
          <p:cNvPr id="3" name="Content Placeholder 2">
            <a:extLst>
              <a:ext uri="{FF2B5EF4-FFF2-40B4-BE49-F238E27FC236}">
                <a16:creationId xmlns:a16="http://schemas.microsoft.com/office/drawing/2014/main" id="{779EF924-77BC-488E-9CB5-E210A29F3FE2}"/>
              </a:ext>
            </a:extLst>
          </p:cNvPr>
          <p:cNvSpPr>
            <a:spLocks noGrp="1"/>
          </p:cNvSpPr>
          <p:nvPr>
            <p:ph idx="1"/>
          </p:nvPr>
        </p:nvSpPr>
        <p:spPr>
          <a:xfrm>
            <a:off x="636764" y="1752969"/>
            <a:ext cx="8117416" cy="990232"/>
          </a:xfrm>
        </p:spPr>
        <p:txBody>
          <a:bodyPr/>
          <a:lstStyle/>
          <a:p>
            <a:pPr marL="114706" indent="0" algn="ctr">
              <a:spcBef>
                <a:spcPts val="0"/>
              </a:spcBef>
              <a:buNone/>
            </a:pPr>
            <a:r>
              <a:rPr lang="en-US" sz="2000" b="1" noProof="0" dirty="0"/>
              <a:t>PRUFROCK CORPORATION</a:t>
            </a:r>
          </a:p>
          <a:p>
            <a:pPr marL="114706" indent="0" algn="ctr">
              <a:spcBef>
                <a:spcPts val="0"/>
              </a:spcBef>
              <a:buNone/>
            </a:pPr>
            <a:r>
              <a:rPr lang="en-US" sz="2000" b="1" noProof="0" dirty="0"/>
              <a:t>2021 Income Statement</a:t>
            </a:r>
          </a:p>
          <a:p>
            <a:pPr marL="114706" indent="0" algn="ctr">
              <a:spcBef>
                <a:spcPts val="0"/>
              </a:spcBef>
              <a:buNone/>
            </a:pPr>
            <a:r>
              <a:rPr lang="en-US" sz="2000" b="1" noProof="0" dirty="0"/>
              <a:t>(in $ millions)</a:t>
            </a:r>
          </a:p>
        </p:txBody>
      </p:sp>
      <p:graphicFrame>
        <p:nvGraphicFramePr>
          <p:cNvPr id="7" name="Table 7">
            <a:extLst>
              <a:ext uri="{FF2B5EF4-FFF2-40B4-BE49-F238E27FC236}">
                <a16:creationId xmlns:a16="http://schemas.microsoft.com/office/drawing/2014/main" id="{8B0F3070-EB4D-48B9-B941-2E300F892C63}"/>
              </a:ext>
            </a:extLst>
          </p:cNvPr>
          <p:cNvGraphicFramePr>
            <a:graphicFrameLocks noGrp="1"/>
          </p:cNvGraphicFramePr>
          <p:nvPr>
            <p:extLst>
              <p:ext uri="{D42A27DB-BD31-4B8C-83A1-F6EECF244321}">
                <p14:modId xmlns:p14="http://schemas.microsoft.com/office/powerpoint/2010/main" val="1616887410"/>
              </p:ext>
            </p:extLst>
          </p:nvPr>
        </p:nvGraphicFramePr>
        <p:xfrm>
          <a:off x="2038600" y="2887685"/>
          <a:ext cx="5562600" cy="3435957"/>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3811396797"/>
                    </a:ext>
                  </a:extLst>
                </a:gridCol>
                <a:gridCol w="1143000">
                  <a:extLst>
                    <a:ext uri="{9D8B030D-6E8A-4147-A177-3AD203B41FA5}">
                      <a16:colId xmlns:a16="http://schemas.microsoft.com/office/drawing/2014/main" val="1807872739"/>
                    </a:ext>
                  </a:extLst>
                </a:gridCol>
                <a:gridCol w="1295400">
                  <a:extLst>
                    <a:ext uri="{9D8B030D-6E8A-4147-A177-3AD203B41FA5}">
                      <a16:colId xmlns:a16="http://schemas.microsoft.com/office/drawing/2014/main" val="731565016"/>
                    </a:ext>
                  </a:extLst>
                </a:gridCol>
              </a:tblGrid>
              <a:tr h="242253">
                <a:tc>
                  <a:txBody>
                    <a:bodyPr/>
                    <a:lstStyle/>
                    <a:p>
                      <a:r>
                        <a:rPr lang="en-IN" sz="1600" b="0" dirty="0">
                          <a:solidFill>
                            <a:schemeClr val="tx1"/>
                          </a:solidFill>
                        </a:rPr>
                        <a:t>Sales</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6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600" b="0" dirty="0">
                          <a:solidFill>
                            <a:srgbClr val="002060"/>
                          </a:solidFill>
                        </a:rPr>
                        <a:t>$2,311</a:t>
                      </a:r>
                      <a:endParaRPr lang="en-US" sz="1600" b="0" dirty="0">
                        <a:solidFill>
                          <a:srgbClr val="00206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0108048"/>
                  </a:ext>
                </a:extLst>
              </a:tr>
              <a:tr h="242253">
                <a:tc>
                  <a:txBody>
                    <a:bodyPr/>
                    <a:lstStyle/>
                    <a:p>
                      <a:r>
                        <a:rPr lang="en-US" sz="1600" dirty="0"/>
                        <a:t>Cost of goods sold</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600" dirty="0">
                          <a:solidFill>
                            <a:srgbClr val="002060"/>
                          </a:solidFill>
                        </a:rPr>
                        <a:t>1,344</a:t>
                      </a:r>
                      <a:endParaRPr lang="en-US" sz="1600" dirty="0">
                        <a:solidFill>
                          <a:srgbClr val="00206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9841634"/>
                  </a:ext>
                </a:extLst>
              </a:tr>
              <a:tr h="242253">
                <a:tc>
                  <a:txBody>
                    <a:bodyPr/>
                    <a:lstStyle/>
                    <a:p>
                      <a:r>
                        <a:rPr lang="en-US" sz="1600" dirty="0"/>
                        <a:t>Depreciation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600" u="sng" baseline="0" dirty="0">
                          <a:solidFill>
                            <a:srgbClr val="002060"/>
                          </a:solidFill>
                          <a:uFill>
                            <a:solidFill>
                              <a:schemeClr val="tx1"/>
                            </a:solidFill>
                          </a:uFill>
                        </a:rPr>
                        <a:t>     276</a:t>
                      </a:r>
                      <a:endParaRPr lang="en-US" sz="1600" u="sng" baseline="0" dirty="0">
                        <a:solidFill>
                          <a:srgbClr val="002060"/>
                        </a:solidFill>
                        <a:uFill>
                          <a:solidFill>
                            <a:schemeClr val="tx1"/>
                          </a:solidFill>
                        </a:u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91422437"/>
                  </a:ext>
                </a:extLst>
              </a:tr>
              <a:tr h="418437">
                <a:tc>
                  <a:txBody>
                    <a:bodyPr/>
                    <a:lstStyle/>
                    <a:p>
                      <a:r>
                        <a:rPr lang="en-US" sz="1600" dirty="0"/>
                        <a:t>Earnings before interest and taxes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600" baseline="0" dirty="0">
                          <a:solidFill>
                            <a:srgbClr val="002060"/>
                          </a:solidFill>
                          <a:uFill>
                            <a:solidFill>
                              <a:schemeClr val="tx1"/>
                            </a:solidFill>
                          </a:uFill>
                        </a:rPr>
                        <a:t>$   691</a:t>
                      </a:r>
                      <a:endParaRPr lang="en-US" sz="1600" baseline="0" dirty="0">
                        <a:solidFill>
                          <a:srgbClr val="002060"/>
                        </a:solidFill>
                        <a:uFill>
                          <a:solidFill>
                            <a:schemeClr val="tx1"/>
                          </a:solidFill>
                        </a:u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6520651"/>
                  </a:ext>
                </a:extLst>
              </a:tr>
              <a:tr h="242253">
                <a:tc>
                  <a:txBody>
                    <a:bodyPr/>
                    <a:lstStyle/>
                    <a:p>
                      <a:r>
                        <a:rPr lang="en-US" sz="1600" dirty="0"/>
                        <a:t>Interest paid</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600" u="sng" baseline="0" dirty="0">
                          <a:solidFill>
                            <a:srgbClr val="002060"/>
                          </a:solidFill>
                          <a:uFill>
                            <a:solidFill>
                              <a:schemeClr val="tx1"/>
                            </a:solidFill>
                          </a:uFill>
                        </a:rPr>
                        <a:t>     141</a:t>
                      </a:r>
                      <a:endParaRPr lang="en-US" sz="1600" u="sng" baseline="0" dirty="0">
                        <a:solidFill>
                          <a:srgbClr val="002060"/>
                        </a:solidFill>
                        <a:uFill>
                          <a:solidFill>
                            <a:schemeClr val="tx1"/>
                          </a:solidFill>
                        </a:u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50577387"/>
                  </a:ext>
                </a:extLst>
              </a:tr>
              <a:tr h="242253">
                <a:tc>
                  <a:txBody>
                    <a:bodyPr/>
                    <a:lstStyle/>
                    <a:p>
                      <a:r>
                        <a:rPr lang="en-US" sz="1600" dirty="0"/>
                        <a:t>Taxable income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600" baseline="0" dirty="0">
                          <a:solidFill>
                            <a:srgbClr val="002060"/>
                          </a:solidFill>
                          <a:uFill>
                            <a:solidFill>
                              <a:schemeClr val="tx1"/>
                            </a:solidFill>
                          </a:uFill>
                        </a:rPr>
                        <a:t>$   550</a:t>
                      </a:r>
                      <a:endParaRPr lang="en-US" sz="1600" baseline="0" dirty="0">
                        <a:solidFill>
                          <a:srgbClr val="002060"/>
                        </a:solidFill>
                        <a:uFill>
                          <a:solidFill>
                            <a:schemeClr val="tx1"/>
                          </a:solidFill>
                        </a:u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96642448"/>
                  </a:ext>
                </a:extLst>
              </a:tr>
              <a:tr h="242253">
                <a:tc>
                  <a:txBody>
                    <a:bodyPr/>
                    <a:lstStyle/>
                    <a:p>
                      <a:r>
                        <a:rPr lang="en-US" sz="1600" dirty="0"/>
                        <a:t>Taxes (21%)</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600" u="sng" baseline="0" dirty="0">
                          <a:solidFill>
                            <a:srgbClr val="002060"/>
                          </a:solidFill>
                          <a:uFill>
                            <a:solidFill>
                              <a:schemeClr val="tx1"/>
                            </a:solidFill>
                          </a:uFill>
                        </a:rPr>
                        <a:t>     116</a:t>
                      </a:r>
                      <a:endParaRPr lang="en-US" sz="1600" u="sng" baseline="0" dirty="0">
                        <a:solidFill>
                          <a:srgbClr val="002060"/>
                        </a:solidFill>
                        <a:uFill>
                          <a:solidFill>
                            <a:schemeClr val="tx1"/>
                          </a:solidFill>
                        </a:u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6585789"/>
                  </a:ext>
                </a:extLst>
              </a:tr>
              <a:tr h="242253">
                <a:tc>
                  <a:txBody>
                    <a:bodyPr/>
                    <a:lstStyle/>
                    <a:p>
                      <a:r>
                        <a:rPr lang="en-US" sz="1600" dirty="0"/>
                        <a:t>Net income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600" u="dbl" baseline="0" dirty="0">
                          <a:solidFill>
                            <a:srgbClr val="002060"/>
                          </a:solidFill>
                          <a:uFill>
                            <a:solidFill>
                              <a:schemeClr val="tx1"/>
                            </a:solidFill>
                          </a:uFill>
                        </a:rPr>
                        <a:t>$   435</a:t>
                      </a:r>
                      <a:endParaRPr lang="en-US" sz="1600" u="dbl" baseline="0" dirty="0">
                        <a:solidFill>
                          <a:srgbClr val="002060"/>
                        </a:solidFill>
                        <a:uFill>
                          <a:solidFill>
                            <a:schemeClr val="tx1"/>
                          </a:solidFill>
                        </a:u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45639894"/>
                  </a:ext>
                </a:extLst>
              </a:tr>
              <a:tr h="242253">
                <a:tc>
                  <a:txBody>
                    <a:bodyPr/>
                    <a:lstStyle/>
                    <a:p>
                      <a:pPr marL="0" indent="273050"/>
                      <a:r>
                        <a:rPr lang="en-US" sz="1600" dirty="0"/>
                        <a:t>Dividends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600" dirty="0">
                          <a:solidFill>
                            <a:srgbClr val="002060"/>
                          </a:solidFill>
                        </a:rPr>
                        <a:t>$145</a:t>
                      </a:r>
                      <a:endParaRPr lang="en-US" sz="16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9519791"/>
                  </a:ext>
                </a:extLst>
              </a:tr>
              <a:tr h="242253">
                <a:tc>
                  <a:txBody>
                    <a:bodyPr/>
                    <a:lstStyle/>
                    <a:p>
                      <a:pPr marL="0" indent="273050"/>
                      <a:r>
                        <a:rPr lang="en-US" sz="1600" dirty="0"/>
                        <a:t>Addition to retained earnings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600" dirty="0">
                          <a:solidFill>
                            <a:srgbClr val="002060"/>
                          </a:solidFill>
                        </a:rPr>
                        <a:t>290</a:t>
                      </a:r>
                      <a:endParaRPr lang="en-US" sz="16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97982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a:extLst>
              <a:ext uri="{FF2B5EF4-FFF2-40B4-BE49-F238E27FC236}">
                <a16:creationId xmlns:a16="http://schemas.microsoft.com/office/drawing/2014/main" id="{024BF808-38A4-4BCD-9E4E-538699B55758}"/>
              </a:ext>
            </a:extLst>
          </p:cNvPr>
          <p:cNvSpPr>
            <a:spLocks noGrp="1" noChangeArrowheads="1"/>
          </p:cNvSpPr>
          <p:nvPr>
            <p:ph type="title"/>
          </p:nvPr>
        </p:nvSpPr>
        <p:spPr/>
        <p:txBody>
          <a:bodyPr>
            <a:noAutofit/>
          </a:bodyPr>
          <a:lstStyle/>
          <a:p>
            <a:pPr eaLnBrk="1" fontAlgn="auto" hangingPunct="1">
              <a:spcAft>
                <a:spcPts val="0"/>
              </a:spcAft>
              <a:defRPr/>
            </a:pPr>
            <a:r>
              <a:rPr lang="en-US" altLang="en-US" cap="none" noProof="0" dirty="0">
                <a:solidFill>
                  <a:schemeClr val="accent1">
                    <a:lumMod val="75000"/>
                  </a:schemeClr>
                </a:solidFill>
              </a:rPr>
              <a:t>The statement of cash flows</a:t>
            </a:r>
          </a:p>
        </p:txBody>
      </p:sp>
      <p:sp>
        <p:nvSpPr>
          <p:cNvPr id="4" name="Content Placeholder 3">
            <a:extLst>
              <a:ext uri="{FF2B5EF4-FFF2-40B4-BE49-F238E27FC236}">
                <a16:creationId xmlns:a16="http://schemas.microsoft.com/office/drawing/2014/main" id="{14B28DFD-8825-4330-9F28-580808D048DF}"/>
              </a:ext>
            </a:extLst>
          </p:cNvPr>
          <p:cNvSpPr>
            <a:spLocks noGrp="1"/>
          </p:cNvSpPr>
          <p:nvPr>
            <p:ph idx="1"/>
          </p:nvPr>
        </p:nvSpPr>
        <p:spPr>
          <a:xfrm>
            <a:off x="636764" y="1752969"/>
            <a:ext cx="8236480" cy="2971431"/>
          </a:xfrm>
        </p:spPr>
        <p:txBody>
          <a:bodyPr/>
          <a:lstStyle/>
          <a:p>
            <a:pPr marL="0" indent="0" eaLnBrk="1" fontAlgn="auto" hangingPunct="1">
              <a:lnSpc>
                <a:spcPct val="90000"/>
              </a:lnSpc>
              <a:spcBef>
                <a:spcPts val="1000"/>
              </a:spcBef>
              <a:spcAft>
                <a:spcPts val="0"/>
              </a:spcAft>
              <a:buNone/>
              <a:defRPr/>
            </a:pPr>
            <a:r>
              <a:rPr lang="en-US" altLang="en-US" b="1" noProof="0" dirty="0">
                <a:solidFill>
                  <a:schemeClr val="tx2"/>
                </a:solidFill>
              </a:rPr>
              <a:t>Statement of cash flows </a:t>
            </a:r>
            <a:r>
              <a:rPr lang="en-US" altLang="en-US" noProof="0" dirty="0">
                <a:solidFill>
                  <a:schemeClr val="tx2"/>
                </a:solidFill>
              </a:rPr>
              <a:t>is a firm’s financial statement that summarizes its sources and uses of cash over a specified period.</a:t>
            </a:r>
          </a:p>
          <a:p>
            <a:pPr marL="0" indent="0" eaLnBrk="1" fontAlgn="auto" hangingPunct="1">
              <a:lnSpc>
                <a:spcPct val="90000"/>
              </a:lnSpc>
              <a:spcBef>
                <a:spcPts val="1000"/>
              </a:spcBef>
              <a:spcAft>
                <a:spcPts val="500"/>
              </a:spcAft>
              <a:buNone/>
              <a:defRPr/>
            </a:pPr>
            <a:r>
              <a:rPr lang="en-US" altLang="en-US" noProof="0" dirty="0">
                <a:solidFill>
                  <a:schemeClr val="tx2"/>
                </a:solidFill>
              </a:rPr>
              <a:t>Exact form differs in detail from one preparer to the next, but the basic idea is to group all changes into three categories:</a:t>
            </a:r>
          </a:p>
          <a:p>
            <a:pPr marL="291600" lvl="1" indent="-291600" eaLnBrk="1" fontAlgn="auto" hangingPunct="1">
              <a:lnSpc>
                <a:spcPct val="90000"/>
              </a:lnSpc>
              <a:spcBef>
                <a:spcPts val="1000"/>
              </a:spcBef>
              <a:spcAft>
                <a:spcPts val="0"/>
              </a:spcAft>
              <a:defRPr/>
            </a:pPr>
            <a:r>
              <a:rPr lang="en-US" altLang="en-US" sz="2200" noProof="0" dirty="0">
                <a:solidFill>
                  <a:schemeClr val="tx2"/>
                </a:solidFill>
              </a:rPr>
              <a:t>Operating activities.</a:t>
            </a:r>
          </a:p>
          <a:p>
            <a:pPr marL="291600" lvl="1" indent="-291600" eaLnBrk="1" fontAlgn="auto" hangingPunct="1">
              <a:lnSpc>
                <a:spcPct val="90000"/>
              </a:lnSpc>
              <a:spcBef>
                <a:spcPts val="1000"/>
              </a:spcBef>
              <a:spcAft>
                <a:spcPts val="0"/>
              </a:spcAft>
              <a:defRPr/>
            </a:pPr>
            <a:r>
              <a:rPr lang="en-US" altLang="en-US" sz="2200" noProof="0" dirty="0">
                <a:solidFill>
                  <a:schemeClr val="tx2"/>
                </a:solidFill>
              </a:rPr>
              <a:t>Investment activities.</a:t>
            </a:r>
          </a:p>
          <a:p>
            <a:pPr marL="291600" lvl="1" indent="-291600" eaLnBrk="1" fontAlgn="auto" hangingPunct="1">
              <a:lnSpc>
                <a:spcPct val="90000"/>
              </a:lnSpc>
              <a:spcBef>
                <a:spcPts val="1000"/>
              </a:spcBef>
              <a:spcAft>
                <a:spcPts val="0"/>
              </a:spcAft>
              <a:defRPr/>
            </a:pPr>
            <a:r>
              <a:rPr lang="en-US" altLang="en-US" sz="2200" noProof="0" dirty="0">
                <a:solidFill>
                  <a:schemeClr val="tx2"/>
                </a:solidFill>
              </a:rPr>
              <a:t>Financing activities.</a:t>
            </a:r>
          </a:p>
        </p:txBody>
      </p:sp>
      <p:sp>
        <p:nvSpPr>
          <p:cNvPr id="5" name="Content Placeholder 4">
            <a:extLst>
              <a:ext uri="{FF2B5EF4-FFF2-40B4-BE49-F238E27FC236}">
                <a16:creationId xmlns:a16="http://schemas.microsoft.com/office/drawing/2014/main" id="{1F19130C-83E7-41E4-B7FD-064273C925D4}"/>
              </a:ext>
            </a:extLst>
          </p:cNvPr>
          <p:cNvSpPr>
            <a:spLocks noGrp="1"/>
          </p:cNvSpPr>
          <p:nvPr>
            <p:ph idx="12"/>
          </p:nvPr>
        </p:nvSpPr>
        <p:spPr>
          <a:xfrm>
            <a:off x="636764" y="4853050"/>
            <a:ext cx="8236480" cy="1524000"/>
          </a:xfrm>
        </p:spPr>
        <p:txBody>
          <a:bodyPr/>
          <a:lstStyle/>
          <a:p>
            <a:pPr marL="0" indent="0" eaLnBrk="1" fontAlgn="auto" hangingPunct="1">
              <a:lnSpc>
                <a:spcPct val="90000"/>
              </a:lnSpc>
              <a:spcBef>
                <a:spcPts val="600"/>
              </a:spcBef>
              <a:spcAft>
                <a:spcPts val="0"/>
              </a:spcAft>
              <a:buNone/>
              <a:defRPr/>
            </a:pPr>
            <a:r>
              <a:rPr lang="en-US" altLang="en-US" noProof="0" dirty="0">
                <a:solidFill>
                  <a:schemeClr val="tx2"/>
                </a:solidFill>
              </a:rPr>
              <a:t>Standard accounting practices expressly prohibits reporting cash flow per share.</a:t>
            </a:r>
          </a:p>
          <a:p>
            <a:pPr marL="291600" lvl="1" indent="-291600" eaLnBrk="1" fontAlgn="auto" hangingPunct="1">
              <a:lnSpc>
                <a:spcPct val="90000"/>
              </a:lnSpc>
              <a:spcBef>
                <a:spcPts val="1000"/>
              </a:spcBef>
              <a:spcAft>
                <a:spcPts val="0"/>
              </a:spcAft>
              <a:defRPr/>
            </a:pPr>
            <a:r>
              <a:rPr lang="en-US" altLang="en-US" sz="2200" noProof="0" dirty="0">
                <a:solidFill>
                  <a:schemeClr val="tx2"/>
                </a:solidFill>
              </a:rPr>
              <a:t>Cash flow is not an alternative to accounting income, so only earnings per share are to be reported.</a:t>
            </a:r>
            <a:endParaRPr lang="en-US" noProof="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RWJ_FCF11e_PPT_Template">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4790</TotalTime>
  <Words>5276</Words>
  <Application>Microsoft Macintosh PowerPoint</Application>
  <PresentationFormat>On-screen Show (4:3)</PresentationFormat>
  <Paragraphs>720</Paragraphs>
  <Slides>42</Slides>
  <Notes>33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9" baseType="lpstr">
      <vt:lpstr>STIX MathJax Main</vt:lpstr>
      <vt:lpstr>Arial</vt:lpstr>
      <vt:lpstr>Book Antiqua</vt:lpstr>
      <vt:lpstr>Calibri</vt:lpstr>
      <vt:lpstr>Times New Roman</vt:lpstr>
      <vt:lpstr>1_RWJ_FCF11e_PPT_Template</vt:lpstr>
      <vt:lpstr>Equation</vt:lpstr>
      <vt:lpstr>Chapter 3</vt:lpstr>
      <vt:lpstr>Learning objectives</vt:lpstr>
      <vt:lpstr>Chapter outline</vt:lpstr>
      <vt:lpstr>Cash flow and financial statements:  a closer look</vt:lpstr>
      <vt:lpstr>Prufrock corporation:  2020 and 2021 balance sheets 1</vt:lpstr>
      <vt:lpstr>Prufrock corporation:  2020 and 2021 balance sheets 2</vt:lpstr>
      <vt:lpstr>Prufrock corporation:  summary of sources and uses of cash</vt:lpstr>
      <vt:lpstr>Prufrock corporation:  2021 income statement</vt:lpstr>
      <vt:lpstr>The statement of cash flows</vt:lpstr>
      <vt:lpstr>Prufrock corporation: CASH FLOWS 1</vt:lpstr>
      <vt:lpstr>Prufrock corporation: CASH FLOWS 2</vt:lpstr>
      <vt:lpstr>Standardized financial statements</vt:lpstr>
      <vt:lpstr>Prufrock corporation:  summary of standardized balance sheets</vt:lpstr>
      <vt:lpstr>Prufrock corporation:  summary of standardized balance sheets</vt:lpstr>
      <vt:lpstr>Ratio analysis</vt:lpstr>
      <vt:lpstr>Short-term solvency,  or liquidity, ratios</vt:lpstr>
      <vt:lpstr>Short-term solvency, or liquidity, measures</vt:lpstr>
      <vt:lpstr>Practice question</vt:lpstr>
      <vt:lpstr>Practice question</vt:lpstr>
      <vt:lpstr>Practice question</vt:lpstr>
      <vt:lpstr>Practice question</vt:lpstr>
      <vt:lpstr>Long-term solvency ratios</vt:lpstr>
      <vt:lpstr>Long-term solvency measures</vt:lpstr>
      <vt:lpstr>Practice question</vt:lpstr>
      <vt:lpstr>Practice question</vt:lpstr>
      <vt:lpstr>Asset management, or turnover, ratios</vt:lpstr>
      <vt:lpstr>Asset management, or turnover, measures</vt:lpstr>
      <vt:lpstr>Practice question</vt:lpstr>
      <vt:lpstr>Practice question</vt:lpstr>
      <vt:lpstr>Profitability ratios</vt:lpstr>
      <vt:lpstr>Profitability measures</vt:lpstr>
      <vt:lpstr>Market value ratios</vt:lpstr>
      <vt:lpstr>Market value measures 1</vt:lpstr>
      <vt:lpstr>Market value measures 2</vt:lpstr>
      <vt:lpstr>The dupont identity 1</vt:lpstr>
      <vt:lpstr>The dupont identity 2</vt:lpstr>
      <vt:lpstr>Dupont breakdown: amazon and alibaba</vt:lpstr>
      <vt:lpstr>Using financial statement information</vt:lpstr>
      <vt:lpstr>Selected concept questions 1</vt:lpstr>
      <vt:lpstr>Selected two-digit sic codes</vt:lpstr>
      <vt:lpstr>Problems with financial statement analysis</vt:lpstr>
      <vt:lpstr>END OF CHAPTER</vt:lpstr>
    </vt:vector>
  </TitlesOfParts>
  <Company>McGraw 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creator/>
  <cp:lastModifiedBy>Hsu, Yu-Hsin</cp:lastModifiedBy>
  <cp:revision>348</cp:revision>
  <dcterms:created xsi:type="dcterms:W3CDTF">2000-07-30T00:49:53Z</dcterms:created>
  <dcterms:modified xsi:type="dcterms:W3CDTF">2024-01-24T14:38:48Z</dcterms:modified>
</cp:coreProperties>
</file>