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34"/>
  </p:notesMasterIdLst>
  <p:handoutMasterIdLst>
    <p:handoutMasterId r:id="rId35"/>
  </p:handoutMasterIdLst>
  <p:sldIdLst>
    <p:sldId id="304" r:id="rId2"/>
    <p:sldId id="257" r:id="rId3"/>
    <p:sldId id="258" r:id="rId4"/>
    <p:sldId id="259" r:id="rId5"/>
    <p:sldId id="284" r:id="rId6"/>
    <p:sldId id="305" r:id="rId7"/>
    <p:sldId id="293" r:id="rId8"/>
    <p:sldId id="313" r:id="rId9"/>
    <p:sldId id="285" r:id="rId10"/>
    <p:sldId id="260" r:id="rId11"/>
    <p:sldId id="276" r:id="rId12"/>
    <p:sldId id="286" r:id="rId13"/>
    <p:sldId id="302" r:id="rId14"/>
    <p:sldId id="261" r:id="rId15"/>
    <p:sldId id="306" r:id="rId16"/>
    <p:sldId id="307" r:id="rId17"/>
    <p:sldId id="308" r:id="rId18"/>
    <p:sldId id="315" r:id="rId19"/>
    <p:sldId id="314" r:id="rId20"/>
    <p:sldId id="309" r:id="rId21"/>
    <p:sldId id="310" r:id="rId22"/>
    <p:sldId id="262" r:id="rId23"/>
    <p:sldId id="263" r:id="rId24"/>
    <p:sldId id="264" r:id="rId25"/>
    <p:sldId id="265" r:id="rId26"/>
    <p:sldId id="311" r:id="rId27"/>
    <p:sldId id="294" r:id="rId28"/>
    <p:sldId id="287" r:id="rId29"/>
    <p:sldId id="312" r:id="rId30"/>
    <p:sldId id="295" r:id="rId31"/>
    <p:sldId id="266" r:id="rId32"/>
    <p:sldId id="303" r:id="rId33"/>
  </p:sldIdLst>
  <p:sldSz cx="9144000" cy="6858000" type="screen4x3"/>
  <p:notesSz cx="6858000" cy="8915400"/>
  <p:custDataLst>
    <p:tags r:id="rId3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ain Content" id="{C6CEEFA1-A6FA-496C-BC66-A29550271A81}">
          <p14:sldIdLst>
            <p14:sldId id="304"/>
            <p14:sldId id="257"/>
            <p14:sldId id="258"/>
            <p14:sldId id="259"/>
            <p14:sldId id="284"/>
            <p14:sldId id="305"/>
            <p14:sldId id="293"/>
            <p14:sldId id="313"/>
            <p14:sldId id="285"/>
            <p14:sldId id="260"/>
            <p14:sldId id="276"/>
            <p14:sldId id="286"/>
            <p14:sldId id="302"/>
            <p14:sldId id="261"/>
            <p14:sldId id="306"/>
            <p14:sldId id="307"/>
            <p14:sldId id="308"/>
            <p14:sldId id="315"/>
            <p14:sldId id="314"/>
            <p14:sldId id="309"/>
            <p14:sldId id="310"/>
            <p14:sldId id="262"/>
            <p14:sldId id="263"/>
            <p14:sldId id="264"/>
            <p14:sldId id="265"/>
            <p14:sldId id="311"/>
            <p14:sldId id="294"/>
            <p14:sldId id="287"/>
            <p14:sldId id="312"/>
            <p14:sldId id="295"/>
            <p14:sldId id="266"/>
            <p14:sldId id="303"/>
          </p14:sldIdLst>
        </p14:section>
      </p14:sectionLst>
    </p:ext>
    <p:ext uri="{EFAFB233-063F-42B5-8137-9DF3F51BA10A}">
      <p15:sldGuideLst xmlns:p15="http://schemas.microsoft.com/office/powerpoint/2012/main">
        <p15:guide id="1" orient="horz" pos="4224">
          <p15:clr>
            <a:srgbClr val="A4A3A4"/>
          </p15:clr>
        </p15:guide>
        <p15:guide id="2" orient="horz" pos="144">
          <p15:clr>
            <a:srgbClr val="A4A3A4"/>
          </p15:clr>
        </p15:guide>
        <p15:guide id="3" pos="2880">
          <p15:clr>
            <a:srgbClr val="A4A3A4"/>
          </p15:clr>
        </p15:guide>
      </p15:sldGuideLst>
    </p:ext>
    <p:ext uri="{2D200454-40CA-4A62-9FC3-DE9A4176ACB9}">
      <p15:notesGuideLst xmlns:p15="http://schemas.microsoft.com/office/powerpoint/2012/main">
        <p15:guide id="1" orient="horz" pos="280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62"/>
    <a:srgbClr val="007E39"/>
    <a:srgbClr val="000000"/>
    <a:srgbClr val="005C5A"/>
    <a:srgbClr val="005654"/>
    <a:srgbClr val="003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56" autoAdjust="0"/>
    <p:restoredTop sz="77522" autoAdjust="0"/>
  </p:normalViewPr>
  <p:slideViewPr>
    <p:cSldViewPr>
      <p:cViewPr varScale="1">
        <p:scale>
          <a:sx n="89" d="100"/>
          <a:sy n="89" d="100"/>
        </p:scale>
        <p:origin x="952" y="168"/>
      </p:cViewPr>
      <p:guideLst>
        <p:guide orient="horz" pos="4224"/>
        <p:guide orient="horz" pos="1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56"/>
    </p:cViewPr>
  </p:sorterViewPr>
  <p:notesViewPr>
    <p:cSldViewPr>
      <p:cViewPr varScale="1">
        <p:scale>
          <a:sx n="62" d="100"/>
          <a:sy n="62" d="100"/>
        </p:scale>
        <p:origin x="-1722" y="-72"/>
      </p:cViewPr>
      <p:guideLst>
        <p:guide orient="horz" pos="280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920298C-6A53-4A2C-B078-528EB96EAAC9}"/>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7" name="Rectangle 3">
            <a:extLst>
              <a:ext uri="{FF2B5EF4-FFF2-40B4-BE49-F238E27FC236}">
                <a16:creationId xmlns:a16="http://schemas.microsoft.com/office/drawing/2014/main" id="{1B1CB29C-93B2-40D7-BC3E-0E3CFDBE97F8}"/>
              </a:ext>
            </a:extLst>
          </p:cNvPr>
          <p:cNvSpPr>
            <a:spLocks noGrp="1" noChangeArrowheads="1"/>
          </p:cNvSpPr>
          <p:nvPr>
            <p:ph type="dt" sz="quarter"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41988" name="Rectangle 4">
            <a:extLst>
              <a:ext uri="{FF2B5EF4-FFF2-40B4-BE49-F238E27FC236}">
                <a16:creationId xmlns:a16="http://schemas.microsoft.com/office/drawing/2014/main" id="{83E5FE7E-D658-48CF-85EA-5D9943517A3E}"/>
              </a:ext>
            </a:extLst>
          </p:cNvPr>
          <p:cNvSpPr>
            <a:spLocks noGrp="1" noChangeArrowheads="1"/>
          </p:cNvSpPr>
          <p:nvPr>
            <p:ph type="ftr" sz="quarter" idx="2"/>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9" name="Rectangle 5">
            <a:extLst>
              <a:ext uri="{FF2B5EF4-FFF2-40B4-BE49-F238E27FC236}">
                <a16:creationId xmlns:a16="http://schemas.microsoft.com/office/drawing/2014/main" id="{DA1E9E3C-02A3-4028-A347-67AE83F3A12D}"/>
              </a:ext>
            </a:extLst>
          </p:cNvPr>
          <p:cNvSpPr>
            <a:spLocks noGrp="1" noChangeArrowheads="1"/>
          </p:cNvSpPr>
          <p:nvPr>
            <p:ph type="sldNum" sz="quarter" idx="3"/>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FD68C10B-40E8-4F07-A530-9EE33811698D}" type="slidenum">
              <a:rPr lang="en-US" altLang="en-US"/>
              <a:pPr>
                <a:defRPr/>
              </a:pPr>
              <a:t>‹#›</a:t>
            </a:fld>
            <a:endParaRPr lang="en-US" altLang="en-US" dirty="0"/>
          </a:p>
        </p:txBody>
      </p:sp>
    </p:spTree>
    <p:extLst>
      <p:ext uri="{BB962C8B-B14F-4D97-AF65-F5344CB8AC3E}">
        <p14:creationId xmlns:p14="http://schemas.microsoft.com/office/powerpoint/2010/main" val="9487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C6F1B2C-7632-44FD-92D5-62B9EE8B55AB}"/>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19" name="Rectangle 3">
            <a:extLst>
              <a:ext uri="{FF2B5EF4-FFF2-40B4-BE49-F238E27FC236}">
                <a16:creationId xmlns:a16="http://schemas.microsoft.com/office/drawing/2014/main" id="{8BA3D1CB-843F-4634-B57D-F03347BB442C}"/>
              </a:ext>
            </a:extLst>
          </p:cNvPr>
          <p:cNvSpPr>
            <a:spLocks noGrp="1" noChangeArrowheads="1"/>
          </p:cNvSpPr>
          <p:nvPr>
            <p:ph type="dt"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11268" name="Rectangle 4">
            <a:extLst>
              <a:ext uri="{FF2B5EF4-FFF2-40B4-BE49-F238E27FC236}">
                <a16:creationId xmlns:a16="http://schemas.microsoft.com/office/drawing/2014/main" id="{1FFC45FA-1613-4A96-92F2-DDEE3DF5E891}"/>
              </a:ext>
            </a:extLst>
          </p:cNvPr>
          <p:cNvSpPr>
            <a:spLocks noGrp="1" noRot="1" noChangeAspect="1" noChangeArrowheads="1" noTextEdit="1"/>
          </p:cNvSpPr>
          <p:nvPr>
            <p:ph type="sldImg" idx="2"/>
          </p:nvPr>
        </p:nvSpPr>
        <p:spPr bwMode="auto">
          <a:xfrm>
            <a:off x="1200150" y="668338"/>
            <a:ext cx="4457700" cy="3343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BFE9C704-E7F7-41BB-BBB8-272537E2FAA9}"/>
              </a:ext>
            </a:extLst>
          </p:cNvPr>
          <p:cNvSpPr>
            <a:spLocks noGrp="1" noChangeArrowheads="1"/>
          </p:cNvSpPr>
          <p:nvPr>
            <p:ph type="body" sz="quarter" idx="3"/>
          </p:nvPr>
        </p:nvSpPr>
        <p:spPr bwMode="auto">
          <a:xfrm>
            <a:off x="914400" y="4235450"/>
            <a:ext cx="5029200" cy="401161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19D1CA84-5C9C-4275-B9D1-D7B2319B1A9F}"/>
              </a:ext>
            </a:extLst>
          </p:cNvPr>
          <p:cNvSpPr>
            <a:spLocks noGrp="1" noChangeArrowheads="1"/>
          </p:cNvSpPr>
          <p:nvPr>
            <p:ph type="ftr" sz="quarter" idx="4"/>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23" name="Rectangle 7">
            <a:extLst>
              <a:ext uri="{FF2B5EF4-FFF2-40B4-BE49-F238E27FC236}">
                <a16:creationId xmlns:a16="http://schemas.microsoft.com/office/drawing/2014/main" id="{E6085D4E-C790-4328-864D-E67DF13277E3}"/>
              </a:ext>
            </a:extLst>
          </p:cNvPr>
          <p:cNvSpPr>
            <a:spLocks noGrp="1" noChangeArrowheads="1"/>
          </p:cNvSpPr>
          <p:nvPr>
            <p:ph type="sldNum" sz="quarter" idx="5"/>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r>
              <a:rPr lang="en-US" altLang="en-US" dirty="0"/>
              <a:t>2.</a:t>
            </a:r>
            <a:fld id="{48239A00-A49A-4353-850C-3353290983A9}" type="slidenum">
              <a:rPr lang="en-US" altLang="en-US"/>
              <a:pPr>
                <a:defRPr/>
              </a:pPr>
              <a:t>‹#›</a:t>
            </a:fld>
            <a:endParaRPr lang="en-US" altLang="en-US" dirty="0"/>
          </a:p>
        </p:txBody>
      </p:sp>
    </p:spTree>
    <p:extLst>
      <p:ext uri="{BB962C8B-B14F-4D97-AF65-F5344CB8AC3E}">
        <p14:creationId xmlns:p14="http://schemas.microsoft.com/office/powerpoint/2010/main" val="3917657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a:t>2.</a:t>
            </a:r>
            <a:fld id="{48239A00-A49A-4353-850C-3353290983A9}" type="slidenum">
              <a:rPr lang="en-US" altLang="en-US" smtClean="0"/>
              <a:pPr>
                <a:defRPr/>
              </a:pPr>
              <a:t>1</a:t>
            </a:fld>
            <a:endParaRPr lang="en-US" altLang="en-US" dirty="0"/>
          </a:p>
        </p:txBody>
      </p:sp>
    </p:spTree>
    <p:extLst>
      <p:ext uri="{BB962C8B-B14F-4D97-AF65-F5344CB8AC3E}">
        <p14:creationId xmlns:p14="http://schemas.microsoft.com/office/powerpoint/2010/main" val="2115859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12</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Rosengarten’s most recent income statement is provided in Table 4.1, the image on the left. Its pro forma income statement is provided in Table 4.2, the image on the right.</a:t>
            </a:r>
          </a:p>
        </p:txBody>
      </p:sp>
    </p:spTree>
    <p:extLst>
      <p:ext uri="{BB962C8B-B14F-4D97-AF65-F5344CB8AC3E}">
        <p14:creationId xmlns:p14="http://schemas.microsoft.com/office/powerpoint/2010/main" val="410528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13</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 4.3 </a:t>
            </a:r>
          </a:p>
        </p:txBody>
      </p:sp>
    </p:spTree>
    <p:extLst>
      <p:ext uri="{BB962C8B-B14F-4D97-AF65-F5344CB8AC3E}">
        <p14:creationId xmlns:p14="http://schemas.microsoft.com/office/powerpoint/2010/main" val="399795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14</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To generate a pro forma balance sheet, we start with the most recent statement, as shown in Table 4.3.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On our balance sheet, we assume that some items vary directly with sales and others do not. For items that vary with sales, we express each as a percentage of sales for the year just completed. When an item does not vary directly with sales, we write “n/a” for “not applicable.” </a:t>
            </a:r>
            <a:endParaRPr lang="en-US" altLang="en-US" sz="1800" dirty="0"/>
          </a:p>
        </p:txBody>
      </p:sp>
    </p:spTree>
    <p:extLst>
      <p:ext uri="{BB962C8B-B14F-4D97-AF65-F5344CB8AC3E}">
        <p14:creationId xmlns:p14="http://schemas.microsoft.com/office/powerpoint/2010/main" val="287125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15</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To generate a pro forma balance sheet, we start with the most recent statement, as shown in Table 4.3.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On our balance sheet, we assume that some items vary directly with sales and others do not. For items that vary with sales, we express each as a percentage of sales for the year just completed. When an item does not vary directly with sales, we write “n/a” for “not applicable.” </a:t>
            </a:r>
            <a:endParaRPr lang="en-US" altLang="en-US" sz="1800" dirty="0"/>
          </a:p>
        </p:txBody>
      </p:sp>
    </p:spTree>
    <p:extLst>
      <p:ext uri="{BB962C8B-B14F-4D97-AF65-F5344CB8AC3E}">
        <p14:creationId xmlns:p14="http://schemas.microsoft.com/office/powerpoint/2010/main" val="91879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16</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b="0" i="0" u="none" strike="noStrike" baseline="0" dirty="0">
              <a:solidFill>
                <a:srgbClr val="221E1F"/>
              </a:solidFill>
              <a:latin typeface="STIX MathJax Main"/>
            </a:endParaRPr>
          </a:p>
        </p:txBody>
      </p:sp>
    </p:spTree>
    <p:extLst>
      <p:ext uri="{BB962C8B-B14F-4D97-AF65-F5344CB8AC3E}">
        <p14:creationId xmlns:p14="http://schemas.microsoft.com/office/powerpoint/2010/main" val="81450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17</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For example, net fixed assets are 180 percent of sales; so, with a new sales level of $1,250, the net fixed asset amount will be 1.80 × $1,250 = $2,250, representing an increase of $2,250 − 1,800 = $450 in plant and equipment.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Inspecting our pro forma balance sheet, we notice that assets are projected to increase by $750. However, without additional financing, liabilities and equity will increase by only $185, leaving a shortfall of $750 − 185 = $565. We label this amount </a:t>
            </a:r>
            <a:r>
              <a:rPr lang="en-US" sz="1800" b="0" i="1" u="none" strike="noStrike" baseline="0" dirty="0">
                <a:solidFill>
                  <a:srgbClr val="221E1F"/>
                </a:solidFill>
                <a:latin typeface="STIX MathJax Main"/>
              </a:rPr>
              <a:t>external financing needed </a:t>
            </a:r>
            <a:r>
              <a:rPr lang="en-US" sz="1800" b="0" i="0" u="none" strike="noStrike" baseline="0" dirty="0">
                <a:solidFill>
                  <a:srgbClr val="221E1F"/>
                </a:solidFill>
                <a:latin typeface="STIX MathJax Main"/>
              </a:rPr>
              <a:t>(EFN). </a:t>
            </a:r>
            <a:endParaRPr lang="en-US" altLang="en-US" sz="1800" dirty="0"/>
          </a:p>
        </p:txBody>
      </p:sp>
    </p:spTree>
    <p:extLst>
      <p:ext uri="{BB962C8B-B14F-4D97-AF65-F5344CB8AC3E}">
        <p14:creationId xmlns:p14="http://schemas.microsoft.com/office/powerpoint/2010/main" val="201549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18</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b="0" i="0" u="none" strike="noStrike" baseline="0" dirty="0">
              <a:solidFill>
                <a:srgbClr val="221E1F"/>
              </a:solidFill>
              <a:latin typeface="STIX MathJax Main"/>
            </a:endParaRPr>
          </a:p>
        </p:txBody>
      </p:sp>
    </p:spTree>
    <p:extLst>
      <p:ext uri="{BB962C8B-B14F-4D97-AF65-F5344CB8AC3E}">
        <p14:creationId xmlns:p14="http://schemas.microsoft.com/office/powerpoint/2010/main" val="32002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19</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For example, net fixed assets are 180 percent of sales; so, with a new sales level of $1,250, the net fixed asset amount will be 1.80 × $1,250 = $2,250, representing an increase of $2,250 − 1,800 = $450 in plant and equipment.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Inspecting our pro forma balance sheet, we notice that assets are projected to increase by $750. However, without additional financing, liabilities and equity will increase by only $185, leaving a shortfall of $750 − 185 = $565. We label this amount </a:t>
            </a:r>
            <a:r>
              <a:rPr lang="en-US" sz="1800" b="0" i="1" u="none" strike="noStrike" baseline="0" dirty="0">
                <a:solidFill>
                  <a:srgbClr val="221E1F"/>
                </a:solidFill>
                <a:latin typeface="STIX MathJax Main"/>
              </a:rPr>
              <a:t>external financing needed </a:t>
            </a:r>
            <a:r>
              <a:rPr lang="en-US" sz="1800" b="0" i="0" u="none" strike="noStrike" baseline="0" dirty="0">
                <a:solidFill>
                  <a:srgbClr val="221E1F"/>
                </a:solidFill>
                <a:latin typeface="STIX MathJax Main"/>
              </a:rPr>
              <a:t>(EFN). </a:t>
            </a:r>
            <a:endParaRPr lang="en-US" altLang="en-US" sz="1800" dirty="0"/>
          </a:p>
        </p:txBody>
      </p:sp>
    </p:spTree>
    <p:extLst>
      <p:ext uri="{BB962C8B-B14F-4D97-AF65-F5344CB8AC3E}">
        <p14:creationId xmlns:p14="http://schemas.microsoft.com/office/powerpoint/2010/main" val="79545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20</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We have used a combination of short- and long-term debt as the plug here, but we emphasize that this is just one possible </a:t>
            </a:r>
          </a:p>
          <a:p>
            <a:r>
              <a:rPr lang="en-US" sz="1800" b="0" i="0" u="none" strike="noStrike" baseline="0" dirty="0">
                <a:solidFill>
                  <a:srgbClr val="221E1F"/>
                </a:solidFill>
                <a:latin typeface="STIX MathJax Main"/>
              </a:rPr>
              <a:t>strategy; it is not necessarily the best one by any means. There are many other scenarios we could (and should) investigate. The various ratios we discussed in Chapter 3 come in handy here. For example, with the scenario we have just examined, we would surely want to examine the current ratio and the total debt ratio to see if we were comfortable with the new projected debt levels. </a:t>
            </a:r>
            <a:endParaRPr lang="en-US" altLang="en-US" sz="1800" dirty="0"/>
          </a:p>
        </p:txBody>
      </p:sp>
    </p:spTree>
    <p:extLst>
      <p:ext uri="{BB962C8B-B14F-4D97-AF65-F5344CB8AC3E}">
        <p14:creationId xmlns:p14="http://schemas.microsoft.com/office/powerpoint/2010/main" val="294650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21</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For example, net fixed assets are 180 percent of sales; so, with a new sales level of $1,250, the net fixed asset amount will be 1.80 × $1,250 = $2,250, representing an increase of $2,250 − 1,800 = $450 in plant and equipment. </a:t>
            </a:r>
          </a:p>
          <a:p>
            <a:endParaRPr lang="en-US" alt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Inspecting our pro forma balance sheet, we notice that assets are projected to increase by $750. However, without additional financing, liabilities and equity will increase by only $185, leaving a shortfall of $750 − 185 = $565. We label this amount </a:t>
            </a:r>
            <a:r>
              <a:rPr lang="en-US" sz="1800" b="0" i="1" u="none" strike="noStrike" baseline="0" dirty="0">
                <a:solidFill>
                  <a:srgbClr val="221E1F"/>
                </a:solidFill>
                <a:latin typeface="STIX MathJax Main"/>
              </a:rPr>
              <a:t>external financing needed </a:t>
            </a:r>
            <a:r>
              <a:rPr lang="en-US" sz="1800" b="0" i="0" u="none" strike="noStrike" baseline="0" dirty="0">
                <a:solidFill>
                  <a:srgbClr val="221E1F"/>
                </a:solidFill>
                <a:latin typeface="STIX MathJax Main"/>
              </a:rPr>
              <a:t>(EFN). </a:t>
            </a:r>
            <a:endParaRPr lang="en-US" altLang="en-US" sz="1800" dirty="0"/>
          </a:p>
        </p:txBody>
      </p:sp>
    </p:spTree>
    <p:extLst>
      <p:ext uri="{BB962C8B-B14F-4D97-AF65-F5344CB8AC3E}">
        <p14:creationId xmlns:p14="http://schemas.microsoft.com/office/powerpoint/2010/main" val="91149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a:t>
            </a:fld>
            <a:endParaRPr lang="en-US" altLang="en-US" dirty="0"/>
          </a:p>
        </p:txBody>
      </p:sp>
    </p:spTree>
    <p:extLst>
      <p:ext uri="{BB962C8B-B14F-4D97-AF65-F5344CB8AC3E}">
        <p14:creationId xmlns:p14="http://schemas.microsoft.com/office/powerpoint/2010/main" val="286061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2BDF906-77D7-4F4C-B46C-1E7067C7C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DF3292EB-9E19-422A-83A5-FFE5B75C0A31}" type="slidenum">
              <a:rPr lang="en-US" altLang="en-US"/>
              <a:pPr>
                <a:spcBef>
                  <a:spcPct val="0"/>
                </a:spcBef>
              </a:pPr>
              <a:t>22</a:t>
            </a:fld>
            <a:endParaRPr lang="en-US" altLang="en-US" dirty="0"/>
          </a:p>
        </p:txBody>
      </p:sp>
      <p:sp>
        <p:nvSpPr>
          <p:cNvPr id="25603" name="Rectangle 2">
            <a:extLst>
              <a:ext uri="{FF2B5EF4-FFF2-40B4-BE49-F238E27FC236}">
                <a16:creationId xmlns:a16="http://schemas.microsoft.com/office/drawing/2014/main" id="{46D290B3-79D3-4F04-9E80-202D3247672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1B22114-BFBE-4FF5-B9B4-E7DC99258D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000" b="0" i="0" u="none" strike="noStrike" baseline="0" dirty="0">
                <a:solidFill>
                  <a:srgbClr val="221E1F"/>
                </a:solidFill>
                <a:latin typeface="STIX MathJax Main"/>
              </a:rPr>
              <a:t>These alternative scenarios illustrate that it is inappropriate to blindly manipulate financial statement information in the planning process. The results depend critically on the assumptions made about the relationships between sales and asset needs. We return to this point a little later. </a:t>
            </a:r>
          </a:p>
          <a:p>
            <a:pPr algn="just"/>
            <a:endParaRPr lang="en-US" sz="1000" b="0" i="0" u="none" strike="noStrike" baseline="0" dirty="0">
              <a:solidFill>
                <a:srgbClr val="221E1F"/>
              </a:solidFill>
              <a:latin typeface="STIX MathJax Main"/>
            </a:endParaRPr>
          </a:p>
          <a:p>
            <a:pPr algn="just"/>
            <a:r>
              <a:rPr lang="en-US" sz="1000" b="0" i="0" u="none" strike="noStrike" baseline="0" dirty="0">
                <a:solidFill>
                  <a:srgbClr val="221E1F"/>
                </a:solidFill>
                <a:latin typeface="STIX MathJax Main"/>
              </a:rPr>
              <a:t>One thing should be clear by now. Projected growth rates play an important role in the planning process. They are also important to outside analysts and potential investors. Our nearby </a:t>
            </a:r>
            <a:r>
              <a:rPr lang="en-US" sz="1000" b="0" i="1" u="none" strike="noStrike" baseline="0" dirty="0">
                <a:solidFill>
                  <a:srgbClr val="221E1F"/>
                </a:solidFill>
                <a:latin typeface="STIX MathJax Main"/>
              </a:rPr>
              <a:t>Work the Web </a:t>
            </a:r>
            <a:r>
              <a:rPr lang="en-US" sz="1000" b="0" i="0" u="none" strike="noStrike" baseline="0" dirty="0">
                <a:solidFill>
                  <a:srgbClr val="221E1F"/>
                </a:solidFill>
                <a:latin typeface="STIX MathJax Main"/>
              </a:rPr>
              <a:t>box shows you how to obtain growth rate estimates for real companies. </a:t>
            </a:r>
            <a:endParaRPr lang="en-US" altLang="en-US" sz="1000" dirty="0"/>
          </a:p>
        </p:txBody>
      </p:sp>
    </p:spTree>
    <p:extLst>
      <p:ext uri="{BB962C8B-B14F-4D97-AF65-F5344CB8AC3E}">
        <p14:creationId xmlns:p14="http://schemas.microsoft.com/office/powerpoint/2010/main" val="3134787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961AA7D-6EE0-4057-995F-F66A27998E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4C586B2-EDB9-4691-8B88-007F62266535}" type="slidenum">
              <a:rPr lang="en-US" altLang="en-US"/>
              <a:pPr>
                <a:spcBef>
                  <a:spcPct val="0"/>
                </a:spcBef>
              </a:pPr>
              <a:t>23</a:t>
            </a:fld>
            <a:endParaRPr lang="en-US" altLang="en-US" dirty="0"/>
          </a:p>
        </p:txBody>
      </p:sp>
      <p:sp>
        <p:nvSpPr>
          <p:cNvPr id="27651" name="Rectangle 2">
            <a:extLst>
              <a:ext uri="{FF2B5EF4-FFF2-40B4-BE49-F238E27FC236}">
                <a16:creationId xmlns:a16="http://schemas.microsoft.com/office/drawing/2014/main" id="{95C2613F-C043-4836-9B82-5FCEA74AE3B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161B7D1-12B8-43CB-AE16-6BE93C89F3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p>
        </p:txBody>
      </p:sp>
    </p:spTree>
    <p:extLst>
      <p:ext uri="{BB962C8B-B14F-4D97-AF65-F5344CB8AC3E}">
        <p14:creationId xmlns:p14="http://schemas.microsoft.com/office/powerpoint/2010/main" val="3326401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24</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Section 4.4</a:t>
            </a:r>
          </a:p>
          <a:p>
            <a:pPr eaLnBrk="1" hangingPunct="1"/>
            <a:endParaRPr lang="en-US" altLang="en-US" dirty="0"/>
          </a:p>
          <a:p>
            <a:pPr eaLnBrk="1" hangingPunct="1"/>
            <a:r>
              <a:rPr lang="en-US" sz="1200" b="0" i="0" u="none" strike="noStrike" baseline="0" dirty="0">
                <a:solidFill>
                  <a:srgbClr val="221E1F"/>
                </a:solidFill>
                <a:latin typeface="STIX MathJax Main"/>
              </a:rPr>
              <a:t>The first thing we need to do is establish the relationship between EFN and growth. To do this, we introduce the simplified income statement and balance sheet for the Hoffman Company in Table 4.6, shown in the next slide. </a:t>
            </a:r>
          </a:p>
          <a:p>
            <a:pPr eaLnBrk="1" hangingPunct="1"/>
            <a:endParaRPr lang="en-US" altLang="en-US" sz="1200" b="0" i="0" u="none" strike="noStrike" baseline="0" dirty="0">
              <a:solidFill>
                <a:srgbClr val="221E1F"/>
              </a:solidFill>
              <a:latin typeface="STIX MathJax Main"/>
            </a:endParaRPr>
          </a:p>
          <a:p>
            <a:pPr eaLnBrk="1" hangingPunct="1"/>
            <a:r>
              <a:rPr lang="en-US" sz="1200" b="0" i="0" u="none" strike="noStrike" baseline="0" dirty="0">
                <a:solidFill>
                  <a:srgbClr val="221E1F"/>
                </a:solidFill>
                <a:latin typeface="STIX MathJax Main"/>
              </a:rPr>
              <a:t>Using the percentage of sales approach and the figures in Table 4.6 (slide 19), we can prepare a pro forma income statement and balance sheet as in Table 4.7 (slide 20). </a:t>
            </a:r>
            <a:endParaRPr lang="en-US" altLang="en-US" dirty="0"/>
          </a:p>
        </p:txBody>
      </p:sp>
    </p:spTree>
    <p:extLst>
      <p:ext uri="{BB962C8B-B14F-4D97-AF65-F5344CB8AC3E}">
        <p14:creationId xmlns:p14="http://schemas.microsoft.com/office/powerpoint/2010/main" val="1384625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D07CC3F-1C2F-4069-9882-C753F702B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9384DC9D-9696-4860-A624-11E086887820}" type="slidenum">
              <a:rPr lang="en-US" altLang="en-US"/>
              <a:pPr>
                <a:spcBef>
                  <a:spcPct val="0"/>
                </a:spcBef>
              </a:pPr>
              <a:t>25</a:t>
            </a:fld>
            <a:endParaRPr lang="en-US" altLang="en-US" dirty="0"/>
          </a:p>
        </p:txBody>
      </p:sp>
      <p:sp>
        <p:nvSpPr>
          <p:cNvPr id="31747" name="Rectangle 2">
            <a:extLst>
              <a:ext uri="{FF2B5EF4-FFF2-40B4-BE49-F238E27FC236}">
                <a16:creationId xmlns:a16="http://schemas.microsoft.com/office/drawing/2014/main" id="{02197D31-234C-4F4D-82DD-0A3B5CEEB9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F831170-DE91-46E0-989E-2AE2225D64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t>Section 4.4</a:t>
            </a:r>
          </a:p>
        </p:txBody>
      </p:sp>
    </p:spTree>
    <p:extLst>
      <p:ext uri="{BB962C8B-B14F-4D97-AF65-F5344CB8AC3E}">
        <p14:creationId xmlns:p14="http://schemas.microsoft.com/office/powerpoint/2010/main" val="220168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D07CC3F-1C2F-4069-9882-C753F702B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9384DC9D-9696-4860-A624-11E086887820}" type="slidenum">
              <a:rPr lang="en-US" altLang="en-US"/>
              <a:pPr>
                <a:spcBef>
                  <a:spcPct val="0"/>
                </a:spcBef>
              </a:pPr>
              <a:t>26</a:t>
            </a:fld>
            <a:endParaRPr lang="en-US" altLang="en-US" dirty="0"/>
          </a:p>
        </p:txBody>
      </p:sp>
      <p:sp>
        <p:nvSpPr>
          <p:cNvPr id="31747" name="Rectangle 2">
            <a:extLst>
              <a:ext uri="{FF2B5EF4-FFF2-40B4-BE49-F238E27FC236}">
                <a16:creationId xmlns:a16="http://schemas.microsoft.com/office/drawing/2014/main" id="{02197D31-234C-4F4D-82DD-0A3B5CEEB9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F831170-DE91-46E0-989E-2AE2225D64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t>Section 4.4</a:t>
            </a:r>
          </a:p>
        </p:txBody>
      </p:sp>
    </p:spTree>
    <p:extLst>
      <p:ext uri="{BB962C8B-B14F-4D97-AF65-F5344CB8AC3E}">
        <p14:creationId xmlns:p14="http://schemas.microsoft.com/office/powerpoint/2010/main" val="459784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27</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Table 4.8 shows EFN for several different growth rates. The projected addition to retained earnings and the projected debt-equity ratio for each scenario are also given (you should probably calculate a few of these for practice). In determining the debt-equity ratios, we assumed that any needed funds were borrowed, and we also assumed any surplus funds were used to pay off debt. Thus, for the zero growth case, debt falls by $44, from $250 to $206. </a:t>
            </a:r>
          </a:p>
          <a:p>
            <a:pPr eaLnBrk="1" hangingPunct="1"/>
            <a:endParaRPr lang="en-US" sz="1200" b="0" i="0" u="none" strike="noStrike" baseline="0" dirty="0">
              <a:solidFill>
                <a:srgbClr val="221E1F"/>
              </a:solidFill>
              <a:latin typeface="STIX MathJax Main"/>
            </a:endParaRPr>
          </a:p>
          <a:p>
            <a:pPr eaLnBrk="1" hangingPunct="1"/>
            <a:r>
              <a:rPr lang="en-US" sz="1200" b="0" i="0" u="none" strike="noStrike" baseline="0" dirty="0">
                <a:solidFill>
                  <a:srgbClr val="221E1F"/>
                </a:solidFill>
                <a:latin typeface="STIX MathJax Main"/>
              </a:rPr>
              <a:t>In Table 4.8, notice that the increase in assets required is equal to the original assets of $500 multiplied by the growth rate. Similarly, the addition to retained earnings is equal to the original $44 plus $44 times the growth rate.</a:t>
            </a:r>
            <a:endParaRPr lang="en-US" altLang="en-US" dirty="0"/>
          </a:p>
        </p:txBody>
      </p:sp>
    </p:spTree>
    <p:extLst>
      <p:ext uri="{BB962C8B-B14F-4D97-AF65-F5344CB8AC3E}">
        <p14:creationId xmlns:p14="http://schemas.microsoft.com/office/powerpoint/2010/main" val="3543263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28</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baseline="0" dirty="0">
                <a:solidFill>
                  <a:srgbClr val="221E1F"/>
                </a:solidFill>
                <a:latin typeface="STIX MathJax Main"/>
              </a:rPr>
              <a:t>In the internal growth rate formula, ROA is the return on assets we discussed in Chapter 3, and </a:t>
            </a:r>
            <a:r>
              <a:rPr lang="en-US" sz="1200" b="0" i="1" u="none" strike="noStrike" baseline="0" dirty="0">
                <a:solidFill>
                  <a:srgbClr val="221E1F"/>
                </a:solidFill>
                <a:latin typeface="STIX MathJax Main"/>
              </a:rPr>
              <a:t>b </a:t>
            </a:r>
            <a:r>
              <a:rPr lang="en-US" sz="1200" b="0" i="0" u="none" strike="noStrike" baseline="0" dirty="0">
                <a:solidFill>
                  <a:srgbClr val="221E1F"/>
                </a:solidFill>
                <a:latin typeface="STIX MathJax Main"/>
              </a:rPr>
              <a:t>is the plowback, or retention, ratio defined earlier in this chapter. </a:t>
            </a:r>
            <a:endParaRPr lang="en-US" altLang="en-US" dirty="0"/>
          </a:p>
          <a:p>
            <a:endParaRPr lang="en-US" altLang="en-US" i="0" dirty="0"/>
          </a:p>
        </p:txBody>
      </p:sp>
    </p:spTree>
    <p:extLst>
      <p:ext uri="{BB962C8B-B14F-4D97-AF65-F5344CB8AC3E}">
        <p14:creationId xmlns:p14="http://schemas.microsoft.com/office/powerpoint/2010/main" val="918919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29</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This is identical to the internal growth rate except that ROE, return on equity, is used instead of ROA. </a:t>
            </a:r>
            <a:endParaRPr lang="en-US" altLang="en-US" dirty="0"/>
          </a:p>
        </p:txBody>
      </p:sp>
    </p:spTree>
    <p:extLst>
      <p:ext uri="{BB962C8B-B14F-4D97-AF65-F5344CB8AC3E}">
        <p14:creationId xmlns:p14="http://schemas.microsoft.com/office/powerpoint/2010/main" val="2637998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30</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Given values for all four of these, there is only one growth rate that can be achieved. </a:t>
            </a:r>
            <a:endParaRPr lang="en-US" altLang="en-US" dirty="0"/>
          </a:p>
        </p:txBody>
      </p:sp>
    </p:spTree>
    <p:extLst>
      <p:ext uri="{BB962C8B-B14F-4D97-AF65-F5344CB8AC3E}">
        <p14:creationId xmlns:p14="http://schemas.microsoft.com/office/powerpoint/2010/main" val="3448112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8DC2526-DB75-488E-9AAC-3849923EBD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C80EAFF0-683F-4DB8-9D51-B8D6E312D4B0}" type="slidenum">
              <a:rPr lang="en-US" altLang="en-US"/>
              <a:pPr>
                <a:spcBef>
                  <a:spcPct val="0"/>
                </a:spcBef>
              </a:pPr>
              <a:t>31</a:t>
            </a:fld>
            <a:endParaRPr lang="en-US" altLang="en-US" dirty="0"/>
          </a:p>
        </p:txBody>
      </p:sp>
      <p:sp>
        <p:nvSpPr>
          <p:cNvPr id="35843" name="Rectangle 2">
            <a:extLst>
              <a:ext uri="{FF2B5EF4-FFF2-40B4-BE49-F238E27FC236}">
                <a16:creationId xmlns:a16="http://schemas.microsoft.com/office/drawing/2014/main" id="{A0F3859D-33F1-4651-8406-19A2A0177FC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788ED3F-E340-4C20-B10D-29C8CB9F23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 4.5</a:t>
            </a:r>
          </a:p>
        </p:txBody>
      </p:sp>
    </p:spTree>
    <p:extLst>
      <p:ext uri="{BB962C8B-B14F-4D97-AF65-F5344CB8AC3E}">
        <p14:creationId xmlns:p14="http://schemas.microsoft.com/office/powerpoint/2010/main" val="15139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4</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Six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s: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roper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rior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lanning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revents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oor </a:t>
            </a:r>
            <a:r>
              <a:rPr lang="en-US" sz="1200" b="0" i="1" u="none" strike="noStrike" baseline="0" dirty="0">
                <a:solidFill>
                  <a:srgbClr val="221E1F"/>
                </a:solidFill>
                <a:latin typeface="STIX MathJax Main"/>
              </a:rPr>
              <a:t>P</a:t>
            </a:r>
            <a:r>
              <a:rPr lang="en-US" sz="1200" b="0" i="0" u="none" strike="noStrike" baseline="0" dirty="0">
                <a:solidFill>
                  <a:srgbClr val="221E1F"/>
                </a:solidFill>
                <a:latin typeface="STIX MathJax Main"/>
              </a:rPr>
              <a:t>erformance</a:t>
            </a:r>
            <a:endParaRPr lang="en-US" altLang="en-US" dirty="0"/>
          </a:p>
        </p:txBody>
      </p:sp>
    </p:spTree>
    <p:extLst>
      <p:ext uri="{BB962C8B-B14F-4D97-AF65-F5344CB8AC3E}">
        <p14:creationId xmlns:p14="http://schemas.microsoft.com/office/powerpoint/2010/main" val="404370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50B1DF7-A96C-4028-AA1E-0D526C6315C8}"/>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920548E-5847-4A60-A0FE-FC1A89638D1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a:extLst>
              <a:ext uri="{FF2B5EF4-FFF2-40B4-BE49-F238E27FC236}">
                <a16:creationId xmlns:a16="http://schemas.microsoft.com/office/drawing/2014/main" id="{1347EBD9-A0F1-4281-BB1E-5C679FA7EA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rPr>
              <a:t>2.</a:t>
            </a:r>
            <a:fld id="{4E4B2381-6E18-4CFE-B799-1BDB34A0315A}" type="slidenum">
              <a:rPr lang="en-US" altLang="en-US">
                <a:latin typeface="Times New Roman" panose="02020603050405020304" pitchFamily="18" charset="0"/>
              </a:rPr>
              <a:pPr/>
              <a:t>32</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064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5</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Section</a:t>
            </a:r>
            <a:endParaRPr lang="en-US" altLang="en-US" i="1" dirty="0"/>
          </a:p>
        </p:txBody>
      </p:sp>
    </p:spTree>
    <p:extLst>
      <p:ext uri="{BB962C8B-B14F-4D97-AF65-F5344CB8AC3E}">
        <p14:creationId xmlns:p14="http://schemas.microsoft.com/office/powerpoint/2010/main" val="131344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7</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98362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8</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The numbers in parentheses are the dollar changes for the different items. </a:t>
            </a:r>
            <a:endParaRPr lang="en-US" altLang="en-US" dirty="0"/>
          </a:p>
        </p:txBody>
      </p:sp>
    </p:spTree>
    <p:extLst>
      <p:ext uri="{BB962C8B-B14F-4D97-AF65-F5344CB8AC3E}">
        <p14:creationId xmlns:p14="http://schemas.microsoft.com/office/powerpoint/2010/main" val="1391421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9</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The numbers in parentheses are the dollar changes for the different items. </a:t>
            </a:r>
            <a:endParaRPr lang="en-US" altLang="en-US" dirty="0"/>
          </a:p>
        </p:txBody>
      </p:sp>
    </p:spTree>
    <p:extLst>
      <p:ext uri="{BB962C8B-B14F-4D97-AF65-F5344CB8AC3E}">
        <p14:creationId xmlns:p14="http://schemas.microsoft.com/office/powerpoint/2010/main" val="8715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2794B81-09BC-48FC-8274-AD18D0D23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588CEE93-8494-4E9F-B33D-462A79EC4907}" type="slidenum">
              <a:rPr lang="en-US" altLang="en-US"/>
              <a:pPr>
                <a:spcBef>
                  <a:spcPct val="0"/>
                </a:spcBef>
              </a:pPr>
              <a:t>10</a:t>
            </a:fld>
            <a:endParaRPr lang="en-US" altLang="en-US" dirty="0"/>
          </a:p>
        </p:txBody>
      </p:sp>
      <p:sp>
        <p:nvSpPr>
          <p:cNvPr id="19459" name="Rectangle 2">
            <a:extLst>
              <a:ext uri="{FF2B5EF4-FFF2-40B4-BE49-F238E27FC236}">
                <a16:creationId xmlns:a16="http://schemas.microsoft.com/office/drawing/2014/main" id="{80705956-56A4-4CEE-9905-A5C2E3FC142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5F4C73B-76E4-4ADA-9705-66197B2B2A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b="0" i="0" u="none" strike="noStrike" baseline="0" dirty="0">
                <a:solidFill>
                  <a:srgbClr val="221E1F"/>
                </a:solidFill>
                <a:latin typeface="STIX MathJax Main"/>
              </a:rPr>
              <a:t>The thing to notice from our simple example is that the way the liabilities and owners’ equity change depends on the firm’s financing and dividend policies. The growth in assets requires that the firm decide on how to finance that growth. This is strictly a managerial decision. </a:t>
            </a:r>
          </a:p>
          <a:p>
            <a:endParaRPr lang="en-US" sz="1800" b="0" i="0" u="none" strike="noStrike" baseline="0" dirty="0">
              <a:solidFill>
                <a:srgbClr val="221E1F"/>
              </a:solidFill>
              <a:latin typeface="STIX MathJax Main"/>
            </a:endParaRPr>
          </a:p>
          <a:p>
            <a:r>
              <a:rPr lang="en-US" sz="1800" b="0" i="0" u="none" strike="noStrike" baseline="0" dirty="0">
                <a:solidFill>
                  <a:srgbClr val="221E1F"/>
                </a:solidFill>
                <a:latin typeface="STIX MathJax Main"/>
              </a:rPr>
              <a:t>Note that in our example, the firm needed no outside funds. This won’t usually be the case, so we explore a more detailed situation in the next section. </a:t>
            </a:r>
            <a:endParaRPr lang="en-US" altLang="en-US" sz="1800" dirty="0"/>
          </a:p>
        </p:txBody>
      </p:sp>
    </p:spTree>
    <p:extLst>
      <p:ext uri="{BB962C8B-B14F-4D97-AF65-F5344CB8AC3E}">
        <p14:creationId xmlns:p14="http://schemas.microsoft.com/office/powerpoint/2010/main" val="41606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11</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Section 4.3 </a:t>
            </a:r>
          </a:p>
        </p:txBody>
      </p:sp>
    </p:spTree>
    <p:extLst>
      <p:ext uri="{BB962C8B-B14F-4D97-AF65-F5344CB8AC3E}">
        <p14:creationId xmlns:p14="http://schemas.microsoft.com/office/powerpoint/2010/main" val="2341666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78727-0837-473C-8F7E-816A416C214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6154150-F62B-498C-A089-9C49F5A9EEF0}"/>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B51F14B6-8F17-4883-A72D-ADB64A197F91}"/>
              </a:ext>
            </a:extLst>
          </p:cNvPr>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AB50229B-3E69-4058-A406-02302E8059D4}"/>
              </a:ext>
            </a:extLst>
          </p:cNvPr>
          <p:cNvSpPr/>
          <p:nvPr/>
        </p:nvSpPr>
        <p:spPr>
          <a:xfrm>
            <a:off x="7572655"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AF1378B-7EE5-4A4F-8D0B-D8565A9F87F2}"/>
              </a:ext>
            </a:extLst>
          </p:cNvPr>
          <p:cNvSpPr/>
          <p:nvPr/>
        </p:nvSpPr>
        <p:spPr>
          <a:xfrm>
            <a:off x="446265" y="3055327"/>
            <a:ext cx="6946194"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2411C9D2-3C3D-4FC9-A45B-F714A752EFD0}"/>
              </a:ext>
            </a:extLst>
          </p:cNvPr>
          <p:cNvSpPr/>
          <p:nvPr/>
        </p:nvSpPr>
        <p:spPr>
          <a:xfrm>
            <a:off x="541515" y="4559178"/>
            <a:ext cx="6755694"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A626F7EE-16BC-4BA6-9A4B-2FF517D60F2A}"/>
              </a:ext>
            </a:extLst>
          </p:cNvPr>
          <p:cNvSpPr/>
          <p:nvPr/>
        </p:nvSpPr>
        <p:spPr>
          <a:xfrm>
            <a:off x="7713488" y="3135925"/>
            <a:ext cx="910167" cy="207718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1" name="Rectangle 10">
            <a:extLst>
              <a:ext uri="{FF2B5EF4-FFF2-40B4-BE49-F238E27FC236}">
                <a16:creationId xmlns:a16="http://schemas.microsoft.com/office/drawing/2014/main" id="{9573BCEF-DE89-4071-8B7C-294D9102111C}"/>
              </a:ext>
            </a:extLst>
          </p:cNvPr>
          <p:cNvSpPr/>
          <p:nvPr/>
        </p:nvSpPr>
        <p:spPr>
          <a:xfrm>
            <a:off x="539750" y="3139588"/>
            <a:ext cx="6759222"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Subtitle 2"/>
          <p:cNvSpPr>
            <a:spLocks noGrp="1"/>
          </p:cNvSpPr>
          <p:nvPr>
            <p:ph type="subTitle" idx="1"/>
          </p:nvPr>
        </p:nvSpPr>
        <p:spPr>
          <a:xfrm>
            <a:off x="642806" y="4648200"/>
            <a:ext cx="6553200" cy="457200"/>
          </a:xfrm>
        </p:spPr>
        <p:txBody>
          <a:bodyPr>
            <a:normAutofit/>
          </a:bodyPr>
          <a:lstStyle>
            <a:lvl1pPr marL="0" indent="0" algn="ctr">
              <a:buNone/>
              <a:defRPr sz="1800" cap="all" spc="300" baseline="0">
                <a:solidFill>
                  <a:srgbClr val="FFFFFF"/>
                </a:solidFill>
              </a:defRPr>
            </a:lvl1pPr>
            <a:lvl2pPr marL="457139" indent="0" algn="ctr">
              <a:buNone/>
              <a:defRPr>
                <a:solidFill>
                  <a:schemeClr val="tx1">
                    <a:tint val="75000"/>
                  </a:schemeClr>
                </a:solidFill>
              </a:defRPr>
            </a:lvl2pPr>
            <a:lvl3pPr marL="914277" indent="0" algn="ctr">
              <a:buNone/>
              <a:defRPr>
                <a:solidFill>
                  <a:schemeClr val="tx1">
                    <a:tint val="75000"/>
                  </a:schemeClr>
                </a:solidFill>
              </a:defRPr>
            </a:lvl3pPr>
            <a:lvl4pPr marL="1371417" indent="0" algn="ctr">
              <a:buNone/>
              <a:defRPr>
                <a:solidFill>
                  <a:schemeClr val="tx1">
                    <a:tint val="75000"/>
                  </a:schemeClr>
                </a:solidFill>
              </a:defRPr>
            </a:lvl4pPr>
            <a:lvl5pPr marL="1828555" indent="0" algn="ctr">
              <a:buNone/>
              <a:defRPr>
                <a:solidFill>
                  <a:schemeClr val="tx1">
                    <a:tint val="75000"/>
                  </a:schemeClr>
                </a:solidFill>
              </a:defRPr>
            </a:lvl5pPr>
            <a:lvl6pPr marL="2285694" indent="0" algn="ctr">
              <a:buNone/>
              <a:defRPr>
                <a:solidFill>
                  <a:schemeClr val="tx1">
                    <a:tint val="75000"/>
                  </a:schemeClr>
                </a:solidFill>
              </a:defRPr>
            </a:lvl6pPr>
            <a:lvl7pPr marL="2742831" indent="0" algn="ctr">
              <a:buNone/>
              <a:defRPr>
                <a:solidFill>
                  <a:schemeClr val="tx1">
                    <a:tint val="75000"/>
                  </a:schemeClr>
                </a:solidFill>
              </a:defRPr>
            </a:lvl7pPr>
            <a:lvl8pPr marL="3199971" indent="0" algn="ctr">
              <a:buNone/>
              <a:defRPr>
                <a:solidFill>
                  <a:schemeClr val="tx1">
                    <a:tint val="75000"/>
                  </a:schemeClr>
                </a:solidFill>
              </a:defRPr>
            </a:lvl8pPr>
            <a:lvl9pPr marL="3657109"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6" y="3227036"/>
            <a:ext cx="6629400" cy="1219201"/>
          </a:xfrm>
        </p:spPr>
        <p:txBody>
          <a:bodyPr anchor="b" anchorCtr="0">
            <a:noAutofit/>
          </a:bodyPr>
          <a:lstStyle>
            <a:lvl1pPr>
              <a:defRPr sz="4000">
                <a:solidFill>
                  <a:schemeClr val="accent1">
                    <a:lumMod val="50000"/>
                  </a:schemeClr>
                </a:solidFill>
              </a:defRPr>
            </a:lvl1pPr>
          </a:lstStyle>
          <a:p>
            <a:r>
              <a:rPr lang="en-US" dirty="0"/>
              <a:t>Click to edit Master title style</a:t>
            </a:r>
          </a:p>
        </p:txBody>
      </p:sp>
      <p:sp>
        <p:nvSpPr>
          <p:cNvPr id="18" name="Date Placeholder 17">
            <a:extLst>
              <a:ext uri="{FF2B5EF4-FFF2-40B4-BE49-F238E27FC236}">
                <a16:creationId xmlns:a16="http://schemas.microsoft.com/office/drawing/2014/main" id="{301DC120-C112-471F-8F2A-ADB1E7F9AAE4}"/>
              </a:ext>
            </a:extLst>
          </p:cNvPr>
          <p:cNvSpPr>
            <a:spLocks noGrp="1"/>
          </p:cNvSpPr>
          <p:nvPr>
            <p:ph type="dt" sz="half" idx="10"/>
          </p:nvPr>
        </p:nvSpPr>
        <p:spPr/>
        <p:txBody>
          <a:bodyPr/>
          <a:lstStyle/>
          <a:p>
            <a:pPr>
              <a:defRPr/>
            </a:pPr>
            <a:endParaRPr lang="en-US" dirty="0">
              <a:solidFill>
                <a:srgbClr val="303030"/>
              </a:solidFill>
            </a:endParaRPr>
          </a:p>
        </p:txBody>
      </p:sp>
      <p:pic>
        <p:nvPicPr>
          <p:cNvPr id="15" name="Picture 14">
            <a:extLst>
              <a:ext uri="{FF2B5EF4-FFF2-40B4-BE49-F238E27FC236}">
                <a16:creationId xmlns:a16="http://schemas.microsoft.com/office/drawing/2014/main" id="{8A9E0D9F-CC97-4C2B-959C-6DBA18A96062}"/>
              </a:ext>
            </a:extLst>
          </p:cNvPr>
          <p:cNvPicPr>
            <a:picLocks noChangeAspect="1"/>
          </p:cNvPicPr>
          <p:nvPr userDrawn="1"/>
        </p:nvPicPr>
        <p:blipFill>
          <a:blip r:embed="rId2"/>
          <a:stretch>
            <a:fillRect/>
          </a:stretch>
        </p:blipFill>
        <p:spPr>
          <a:xfrm>
            <a:off x="1981200" y="137380"/>
            <a:ext cx="4477959" cy="2797898"/>
          </a:xfrm>
          <a:prstGeom prst="rect">
            <a:avLst/>
          </a:prstGeom>
        </p:spPr>
      </p:pic>
      <p:sp>
        <p:nvSpPr>
          <p:cNvPr id="17" name="Content Placeholder 2">
            <a:extLst>
              <a:ext uri="{FF2B5EF4-FFF2-40B4-BE49-F238E27FC236}">
                <a16:creationId xmlns:a16="http://schemas.microsoft.com/office/drawing/2014/main" id="{3A9E2577-24A6-4507-BAC8-0DAD71E4C7A3}"/>
              </a:ext>
            </a:extLst>
          </p:cNvPr>
          <p:cNvSpPr>
            <a:spLocks noGrp="1"/>
          </p:cNvSpPr>
          <p:nvPr>
            <p:ph idx="13"/>
          </p:nvPr>
        </p:nvSpPr>
        <p:spPr>
          <a:xfrm>
            <a:off x="456396" y="6324600"/>
            <a:ext cx="8495792"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22809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32DD62-64A5-45EC-9F46-07BDD47F82D6}"/>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0D61F11-BFF8-4D6E-9F06-0028DE6D8E32}"/>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5E9632C5-2D55-4C6D-BD1E-DD0DF8CB514E}"/>
              </a:ext>
            </a:extLst>
          </p:cNvPr>
          <p:cNvSpPr/>
          <p:nvPr/>
        </p:nvSpPr>
        <p:spPr>
          <a:xfrm>
            <a:off x="451976" y="2946403"/>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DF967D9B-02AA-48BE-8FD8-AE6DF962D2F1}"/>
              </a:ext>
            </a:extLst>
          </p:cNvPr>
          <p:cNvSpPr/>
          <p:nvPr/>
        </p:nvSpPr>
        <p:spPr>
          <a:xfrm>
            <a:off x="567974" y="3048002"/>
            <a:ext cx="8032750"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0853756E-8497-4539-9F20-BCFDFD1BA110}"/>
              </a:ext>
            </a:extLst>
          </p:cNvPr>
          <p:cNvSpPr/>
          <p:nvPr/>
        </p:nvSpPr>
        <p:spPr>
          <a:xfrm>
            <a:off x="675570" y="4540861"/>
            <a:ext cx="7817556"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4ACFB5E8-E82F-4AD9-A6F0-0C728827BCF9}"/>
              </a:ext>
            </a:extLst>
          </p:cNvPr>
          <p:cNvSpPr/>
          <p:nvPr/>
        </p:nvSpPr>
        <p:spPr>
          <a:xfrm>
            <a:off x="675570" y="3124934"/>
            <a:ext cx="7817556"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Title 1"/>
          <p:cNvSpPr>
            <a:spLocks noGrp="1"/>
          </p:cNvSpPr>
          <p:nvPr>
            <p:ph type="title"/>
          </p:nvPr>
        </p:nvSpPr>
        <p:spPr>
          <a:xfrm>
            <a:off x="736456" y="3200403"/>
            <a:ext cx="7696200" cy="1295401"/>
          </a:xfrm>
        </p:spPr>
        <p:txBody>
          <a:bodyPr anchor="b" anchorCtr="0">
            <a:noAutofit/>
          </a:bodyPr>
          <a:lstStyle>
            <a:lvl1pPr algn="ctr" defTabSz="914277"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36456" y="4607514"/>
            <a:ext cx="7696200" cy="523783"/>
          </a:xfrm>
        </p:spPr>
        <p:txBody>
          <a:bodyPr anchor="ctr">
            <a:normAutofit/>
          </a:bodyPr>
          <a:lstStyle>
            <a:lvl1pPr marL="0" indent="0" algn="ctr">
              <a:buNone/>
              <a:defRPr sz="2000" cap="all" spc="250" baseline="0">
                <a:solidFill>
                  <a:srgbClr val="FFFFFF"/>
                </a:solidFill>
              </a:defRPr>
            </a:lvl1pPr>
            <a:lvl2pPr marL="457139" indent="0">
              <a:buNone/>
              <a:defRPr sz="1800">
                <a:solidFill>
                  <a:schemeClr val="tx1">
                    <a:tint val="75000"/>
                  </a:schemeClr>
                </a:solidFill>
              </a:defRPr>
            </a:lvl2pPr>
            <a:lvl3pPr marL="914277" indent="0">
              <a:buNone/>
              <a:defRPr sz="1600">
                <a:solidFill>
                  <a:schemeClr val="tx1">
                    <a:tint val="75000"/>
                  </a:schemeClr>
                </a:solidFill>
              </a:defRPr>
            </a:lvl3pPr>
            <a:lvl4pPr marL="1371417" indent="0">
              <a:buNone/>
              <a:defRPr sz="1400">
                <a:solidFill>
                  <a:schemeClr val="tx1">
                    <a:tint val="75000"/>
                  </a:schemeClr>
                </a:solidFill>
              </a:defRPr>
            </a:lvl4pPr>
            <a:lvl5pPr marL="1828555" indent="0">
              <a:buNone/>
              <a:defRPr sz="1400">
                <a:solidFill>
                  <a:schemeClr val="tx1">
                    <a:tint val="75000"/>
                  </a:schemeClr>
                </a:solidFill>
              </a:defRPr>
            </a:lvl5pPr>
            <a:lvl6pPr marL="2285694" indent="0">
              <a:buNone/>
              <a:defRPr sz="1400">
                <a:solidFill>
                  <a:schemeClr val="tx1">
                    <a:tint val="75000"/>
                  </a:schemeClr>
                </a:solidFill>
              </a:defRPr>
            </a:lvl6pPr>
            <a:lvl7pPr marL="2742831" indent="0">
              <a:buNone/>
              <a:defRPr sz="1400">
                <a:solidFill>
                  <a:schemeClr val="tx1">
                    <a:tint val="75000"/>
                  </a:schemeClr>
                </a:solidFill>
              </a:defRPr>
            </a:lvl7pPr>
            <a:lvl8pPr marL="3199971" indent="0">
              <a:buNone/>
              <a:defRPr sz="1400">
                <a:solidFill>
                  <a:schemeClr val="tx1">
                    <a:tint val="75000"/>
                  </a:schemeClr>
                </a:solidFill>
              </a:defRPr>
            </a:lvl8pPr>
            <a:lvl9pPr marL="3657109" indent="0">
              <a:buNone/>
              <a:defRPr sz="1400">
                <a:solidFill>
                  <a:schemeClr val="tx1">
                    <a:tint val="75000"/>
                  </a:schemeClr>
                </a:solidFill>
              </a:defRPr>
            </a:lvl9pPr>
          </a:lstStyle>
          <a:p>
            <a:pPr lvl="0"/>
            <a:r>
              <a:rPr lang="en-US" dirty="0"/>
              <a:t>Click to edit Master text styles</a:t>
            </a:r>
          </a:p>
        </p:txBody>
      </p:sp>
      <p:sp>
        <p:nvSpPr>
          <p:cNvPr id="13" name="Date Placeholder 12">
            <a:extLst>
              <a:ext uri="{FF2B5EF4-FFF2-40B4-BE49-F238E27FC236}">
                <a16:creationId xmlns:a16="http://schemas.microsoft.com/office/drawing/2014/main" id="{BB5EA549-D950-4D49-AB9C-67E9A3E52C9A}"/>
              </a:ext>
            </a:extLst>
          </p:cNvPr>
          <p:cNvSpPr>
            <a:spLocks noGrp="1"/>
          </p:cNvSpPr>
          <p:nvPr>
            <p:ph type="dt" sz="half" idx="10"/>
          </p:nvPr>
        </p:nvSpPr>
        <p:spPr/>
        <p:txBody>
          <a:bodyPr/>
          <a:lstStyle/>
          <a:p>
            <a:pPr>
              <a:defRPr/>
            </a:pPr>
            <a:endParaRPr lang="en-US" dirty="0">
              <a:solidFill>
                <a:srgbClr val="303030"/>
              </a:solidFill>
            </a:endParaRPr>
          </a:p>
        </p:txBody>
      </p:sp>
      <p:sp>
        <p:nvSpPr>
          <p:cNvPr id="15" name="Content Placeholder 2">
            <a:extLst>
              <a:ext uri="{FF2B5EF4-FFF2-40B4-BE49-F238E27FC236}">
                <a16:creationId xmlns:a16="http://schemas.microsoft.com/office/drawing/2014/main" id="{0542C586-B4C9-48B2-9D73-1182F9291773}"/>
              </a:ext>
            </a:extLst>
          </p:cNvPr>
          <p:cNvSpPr>
            <a:spLocks noGrp="1"/>
          </p:cNvSpPr>
          <p:nvPr>
            <p:ph idx="13"/>
          </p:nvPr>
        </p:nvSpPr>
        <p:spPr>
          <a:xfrm>
            <a:off x="456396" y="6356106"/>
            <a:ext cx="8459004" cy="246914"/>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386491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764"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558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070A003B-2936-46C0-90AE-A8F5256D45C7}"/>
              </a:ext>
            </a:extLst>
          </p:cNvPr>
          <p:cNvSpPr>
            <a:spLocks noGrp="1"/>
          </p:cNvSpPr>
          <p:nvPr>
            <p:ph type="dt" sz="half" idx="10"/>
          </p:nvPr>
        </p:nvSpPr>
        <p:spPr/>
        <p:txBody>
          <a:bodyPr/>
          <a:lstStyle/>
          <a:p>
            <a:pPr>
              <a:defRPr/>
            </a:pPr>
            <a:endParaRPr lang="en-US" dirty="0">
              <a:solidFill>
                <a:srgbClr val="303030"/>
              </a:solidFill>
            </a:endParaRPr>
          </a:p>
        </p:txBody>
      </p:sp>
      <p:sp>
        <p:nvSpPr>
          <p:cNvPr id="7" name="Footer Placeholder 6">
            <a:extLst>
              <a:ext uri="{FF2B5EF4-FFF2-40B4-BE49-F238E27FC236}">
                <a16:creationId xmlns:a16="http://schemas.microsoft.com/office/drawing/2014/main" id="{C3D8383E-06AC-4AD8-A4B4-0F9195C16C5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3" name="Title 12">
            <a:extLst>
              <a:ext uri="{FF2B5EF4-FFF2-40B4-BE49-F238E27FC236}">
                <a16:creationId xmlns:a16="http://schemas.microsoft.com/office/drawing/2014/main" id="{B1CE2583-D1EB-4C2A-9459-6CCA9F412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26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6766" y="1722438"/>
            <a:ext cx="4040188"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6765"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2404" y="1722438"/>
            <a:ext cx="4041776"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12404" y="2438400"/>
            <a:ext cx="404177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CA94CF5-6974-4EC0-9BA7-C62A3C1DBFC4}"/>
              </a:ext>
            </a:extLst>
          </p:cNvPr>
          <p:cNvSpPr>
            <a:spLocks noGrp="1"/>
          </p:cNvSpPr>
          <p:nvPr>
            <p:ph type="dt" sz="half" idx="10"/>
          </p:nvPr>
        </p:nvSpPr>
        <p:spPr/>
        <p:txBody>
          <a:bodyPr/>
          <a:lstStyle/>
          <a:p>
            <a:pPr>
              <a:defRPr/>
            </a:pPr>
            <a:endParaRPr lang="en-US" dirty="0">
              <a:solidFill>
                <a:srgbClr val="303030"/>
              </a:solidFill>
            </a:endParaRPr>
          </a:p>
        </p:txBody>
      </p:sp>
      <p:sp>
        <p:nvSpPr>
          <p:cNvPr id="9" name="Footer Placeholder 8">
            <a:extLst>
              <a:ext uri="{FF2B5EF4-FFF2-40B4-BE49-F238E27FC236}">
                <a16:creationId xmlns:a16="http://schemas.microsoft.com/office/drawing/2014/main" id="{38F3D3E0-7137-419E-9FE4-3020A1D2CE9B}"/>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5" name="Title 14">
            <a:extLst>
              <a:ext uri="{FF2B5EF4-FFF2-40B4-BE49-F238E27FC236}">
                <a16:creationId xmlns:a16="http://schemas.microsoft.com/office/drawing/2014/main" id="{ECAE2EE5-3CE8-475B-847A-91B0C8514D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52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24522D3-D5E6-4519-AA3E-CFFD62EBB279}"/>
              </a:ext>
            </a:extLst>
          </p:cNvPr>
          <p:cNvSpPr>
            <a:spLocks noGrp="1"/>
          </p:cNvSpPr>
          <p:nvPr>
            <p:ph type="dt" sz="half" idx="10"/>
          </p:nvPr>
        </p:nvSpPr>
        <p:spPr/>
        <p:txBody>
          <a:bodyPr/>
          <a:lstStyle/>
          <a:p>
            <a:pPr>
              <a:defRPr/>
            </a:pPr>
            <a:endParaRPr lang="en-US" dirty="0">
              <a:solidFill>
                <a:srgbClr val="303030"/>
              </a:solidFill>
            </a:endParaRPr>
          </a:p>
        </p:txBody>
      </p:sp>
      <p:sp>
        <p:nvSpPr>
          <p:cNvPr id="5" name="Footer Placeholder 4">
            <a:extLst>
              <a:ext uri="{FF2B5EF4-FFF2-40B4-BE49-F238E27FC236}">
                <a16:creationId xmlns:a16="http://schemas.microsoft.com/office/drawing/2014/main" id="{4A7F24B7-6998-4E89-9458-36E1BDBE953C}"/>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5E22BF98-0A11-4AB5-9F7A-23BF5C3751C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931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976FD-FEE7-4997-900A-BADCA6CC0CC2}"/>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3" name="Rounded Rectangle 12">
            <a:extLst>
              <a:ext uri="{FF2B5EF4-FFF2-40B4-BE49-F238E27FC236}">
                <a16:creationId xmlns:a16="http://schemas.microsoft.com/office/drawing/2014/main" id="{3C8740B7-ECA8-47EE-9DAF-CC06B04E3AD7}"/>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Date Placeholder 6">
            <a:extLst>
              <a:ext uri="{FF2B5EF4-FFF2-40B4-BE49-F238E27FC236}">
                <a16:creationId xmlns:a16="http://schemas.microsoft.com/office/drawing/2014/main" id="{469DD2BB-6D0D-4794-9AF4-F9226F5C19FA}"/>
              </a:ext>
            </a:extLst>
          </p:cNvPr>
          <p:cNvSpPr>
            <a:spLocks noGrp="1"/>
          </p:cNvSpPr>
          <p:nvPr>
            <p:ph type="dt" sz="half" idx="10"/>
          </p:nvPr>
        </p:nvSpPr>
        <p:spPr/>
        <p:txBody>
          <a:bodyPr/>
          <a:lstStyle/>
          <a:p>
            <a:pPr>
              <a:defRPr/>
            </a:pPr>
            <a:endParaRPr lang="en-US" dirty="0">
              <a:solidFill>
                <a:srgbClr val="303030"/>
              </a:solidFill>
            </a:endParaRPr>
          </a:p>
        </p:txBody>
      </p:sp>
      <p:sp>
        <p:nvSpPr>
          <p:cNvPr id="10" name="TextBox 9">
            <a:extLst>
              <a:ext uri="{FF2B5EF4-FFF2-40B4-BE49-F238E27FC236}">
                <a16:creationId xmlns:a16="http://schemas.microsoft.com/office/drawing/2014/main" id="{A4283EFF-ED56-4278-9342-919A8F516FB0}"/>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9" name="Footer Placeholder 8">
            <a:extLst>
              <a:ext uri="{FF2B5EF4-FFF2-40B4-BE49-F238E27FC236}">
                <a16:creationId xmlns:a16="http://schemas.microsoft.com/office/drawing/2014/main" id="{89DE2AFC-B59C-4725-9709-5370F5E1AFEF}"/>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122828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6522B2-59CE-4E72-85FA-82F1404BB1F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1223C0F7-0733-4951-8A73-F92558B4259D}"/>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E624F21C-4172-4ACA-85C7-08885E055AE1}"/>
              </a:ext>
            </a:extLst>
          </p:cNvPr>
          <p:cNvSpPr/>
          <p:nvPr/>
        </p:nvSpPr>
        <p:spPr>
          <a:xfrm>
            <a:off x="560037"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DDD0846B-2518-4472-BCC0-67B935740DAA}"/>
              </a:ext>
            </a:extLst>
          </p:cNvPr>
          <p:cNvSpPr/>
          <p:nvPr/>
        </p:nvSpPr>
        <p:spPr>
          <a:xfrm>
            <a:off x="677334" y="1643065"/>
            <a:ext cx="2481792" cy="323300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9003" y="2971800"/>
            <a:ext cx="2298634" cy="1752600"/>
          </a:xfrm>
        </p:spPr>
        <p:txBody>
          <a:bodyPr/>
          <a:lstStyle>
            <a:lvl1pPr marL="0" indent="0">
              <a:spcBef>
                <a:spcPts val="400"/>
              </a:spcBef>
              <a:buNone/>
              <a:defRPr sz="1400">
                <a:solidFill>
                  <a:schemeClr val="accent1">
                    <a:lumMod val="50000"/>
                  </a:schemeClr>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769003" y="1734313"/>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58354456-5329-4B1F-BA18-3808927753B1}"/>
              </a:ext>
            </a:extLst>
          </p:cNvPr>
          <p:cNvSpPr>
            <a:spLocks noGrp="1"/>
          </p:cNvSpPr>
          <p:nvPr>
            <p:ph type="dt" sz="half" idx="10"/>
          </p:nvPr>
        </p:nvSpPr>
        <p:spPr/>
        <p:txBody>
          <a:bodyPr/>
          <a:lstStyle/>
          <a:p>
            <a:pPr>
              <a:defRPr/>
            </a:pPr>
            <a:endParaRPr lang="en-US" dirty="0">
              <a:solidFill>
                <a:srgbClr val="303030"/>
              </a:solidFill>
            </a:endParaRPr>
          </a:p>
        </p:txBody>
      </p:sp>
      <p:sp>
        <p:nvSpPr>
          <p:cNvPr id="15" name="TextBox 14">
            <a:extLst>
              <a:ext uri="{FF2B5EF4-FFF2-40B4-BE49-F238E27FC236}">
                <a16:creationId xmlns:a16="http://schemas.microsoft.com/office/drawing/2014/main" id="{D29E12EB-85E8-4897-BE1D-4C747990CA5A}"/>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4" name="Footer Placeholder 13">
            <a:extLst>
              <a:ext uri="{FF2B5EF4-FFF2-40B4-BE49-F238E27FC236}">
                <a16:creationId xmlns:a16="http://schemas.microsoft.com/office/drawing/2014/main" id="{D60C5DC0-406F-43E6-8790-D193ABD8F8BD}"/>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6151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D7577E-B423-4F62-A3FC-4657A91487D7}"/>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7BCBF829-3263-404C-95B3-82E51463B0D6}"/>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BE2F9A80-02BD-4687-9D19-9D6364EAAD61}"/>
              </a:ext>
            </a:extLst>
          </p:cNvPr>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49B06ED-8DEE-4BC2-85C2-9E1470C46105}"/>
              </a:ext>
            </a:extLst>
          </p:cNvPr>
          <p:cNvSpPr/>
          <p:nvPr/>
        </p:nvSpPr>
        <p:spPr>
          <a:xfrm>
            <a:off x="762000" y="5029934"/>
            <a:ext cx="7600598" cy="120161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93607757-2C17-4F20-BBC5-E1A86AB78378}"/>
              </a:ext>
            </a:extLst>
          </p:cNvPr>
          <p:cNvSpPr/>
          <p:nvPr/>
        </p:nvSpPr>
        <p:spPr>
          <a:xfrm>
            <a:off x="913696" y="5638069"/>
            <a:ext cx="7328959"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48F65D59-5E5E-4723-A943-DB26C20680A7}"/>
              </a:ext>
            </a:extLst>
          </p:cNvPr>
          <p:cNvSpPr/>
          <p:nvPr/>
        </p:nvSpPr>
        <p:spPr>
          <a:xfrm>
            <a:off x="605016" y="5075727"/>
            <a:ext cx="7946319" cy="1097206"/>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139" indent="0">
              <a:buNone/>
              <a:defRPr sz="2800"/>
            </a:lvl2pPr>
            <a:lvl3pPr marL="914277" indent="0">
              <a:buNone/>
              <a:defRPr sz="2400"/>
            </a:lvl3pPr>
            <a:lvl4pPr marL="1371417" indent="0">
              <a:buNone/>
              <a:defRPr sz="2000"/>
            </a:lvl4pPr>
            <a:lvl5pPr marL="1828555" indent="0">
              <a:buNone/>
              <a:defRPr sz="2000"/>
            </a:lvl5pPr>
            <a:lvl6pPr marL="2285694" indent="0">
              <a:buNone/>
              <a:defRPr sz="2000"/>
            </a:lvl6pPr>
            <a:lvl7pPr marL="2742831" indent="0">
              <a:buNone/>
              <a:defRPr sz="2000"/>
            </a:lvl7pPr>
            <a:lvl8pPr marL="3199971" indent="0">
              <a:buNone/>
              <a:defRPr sz="2000"/>
            </a:lvl8pPr>
            <a:lvl9pPr marL="3657109"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9"/>
            <a:ext cx="7244736" cy="401715"/>
          </a:xfrm>
        </p:spPr>
        <p:txBody>
          <a:bodyPr anchor="ctr">
            <a:normAutofit/>
          </a:bodyPr>
          <a:lstStyle>
            <a:lvl1pPr marL="0" indent="0" algn="ctr">
              <a:buNone/>
              <a:defRPr sz="1500" cap="all" spc="250" baseline="0">
                <a:solidFill>
                  <a:srgbClr val="FFFFFF"/>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914403" y="5105400"/>
            <a:ext cx="7328514" cy="523043"/>
          </a:xfrm>
        </p:spPr>
        <p:txBody>
          <a:bodyPr anchorCtr="0"/>
          <a:lstStyle>
            <a:lvl1pPr algn="ctr">
              <a:defRPr sz="2000" b="0">
                <a:solidFill>
                  <a:schemeClr val="accent1">
                    <a:lumMod val="75000"/>
                  </a:schemeClr>
                </a:solidFill>
              </a:defRPr>
            </a:lvl1pPr>
          </a:lstStyle>
          <a:p>
            <a:r>
              <a:rPr lang="en-US"/>
              <a:t>Click to edit Master title style</a:t>
            </a:r>
            <a:endParaRPr lang="en-US" dirty="0"/>
          </a:p>
        </p:txBody>
      </p:sp>
      <p:sp>
        <p:nvSpPr>
          <p:cNvPr id="14" name="Date Placeholder 13">
            <a:extLst>
              <a:ext uri="{FF2B5EF4-FFF2-40B4-BE49-F238E27FC236}">
                <a16:creationId xmlns:a16="http://schemas.microsoft.com/office/drawing/2014/main" id="{2BBFF0C4-0E6C-4774-B5E2-C164261F805A}"/>
              </a:ext>
            </a:extLst>
          </p:cNvPr>
          <p:cNvSpPr>
            <a:spLocks noGrp="1"/>
          </p:cNvSpPr>
          <p:nvPr>
            <p:ph type="dt" sz="half" idx="10"/>
          </p:nvPr>
        </p:nvSpPr>
        <p:spPr/>
        <p:txBody>
          <a:bodyPr/>
          <a:lstStyle/>
          <a:p>
            <a:pPr>
              <a:defRPr/>
            </a:pPr>
            <a:endParaRPr lang="en-US" dirty="0">
              <a:solidFill>
                <a:srgbClr val="303030"/>
              </a:solidFill>
            </a:endParaRPr>
          </a:p>
        </p:txBody>
      </p:sp>
      <p:sp>
        <p:nvSpPr>
          <p:cNvPr id="17" name="TextBox 16">
            <a:extLst>
              <a:ext uri="{FF2B5EF4-FFF2-40B4-BE49-F238E27FC236}">
                <a16:creationId xmlns:a16="http://schemas.microsoft.com/office/drawing/2014/main" id="{627A2AC7-05CE-432E-81CA-42A8CB27E791}"/>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6" name="Footer Placeholder 15">
            <a:extLst>
              <a:ext uri="{FF2B5EF4-FFF2-40B4-BE49-F238E27FC236}">
                <a16:creationId xmlns:a16="http://schemas.microsoft.com/office/drawing/2014/main" id="{38116A08-A521-4E36-B22F-753626FBF287}"/>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409664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BA7D6C8-9EA9-42D1-9F97-DE9A128FB5FB}"/>
              </a:ext>
            </a:extLst>
          </p:cNvPr>
          <p:cNvSpPr>
            <a:spLocks noGrp="1"/>
          </p:cNvSpPr>
          <p:nvPr>
            <p:ph type="dt" sz="half" idx="10"/>
          </p:nvPr>
        </p:nvSpPr>
        <p:spPr/>
        <p:txBody>
          <a:bodyPr/>
          <a:lstStyle/>
          <a:p>
            <a:pPr>
              <a:defRPr/>
            </a:pPr>
            <a:endParaRPr lang="en-US" dirty="0">
              <a:solidFill>
                <a:srgbClr val="303030"/>
              </a:solidFill>
            </a:endParaRPr>
          </a:p>
        </p:txBody>
      </p:sp>
      <p:sp>
        <p:nvSpPr>
          <p:cNvPr id="6" name="Footer Placeholder 5">
            <a:extLst>
              <a:ext uri="{FF2B5EF4-FFF2-40B4-BE49-F238E27FC236}">
                <a16:creationId xmlns:a16="http://schemas.microsoft.com/office/drawing/2014/main" id="{6180B480-A529-405D-B546-249EFAEA6E0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3A53E416-B97C-4CEC-892D-01344015A3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181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62681-A1FC-4F84-8096-59F944E702BB}"/>
              </a:ext>
            </a:extLst>
          </p:cNvPr>
          <p:cNvSpPr/>
          <p:nvPr/>
        </p:nvSpPr>
        <p:spPr>
          <a:xfrm>
            <a:off x="6861529" y="228969"/>
            <a:ext cx="1859139" cy="612164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914277" eaLnBrk="1" hangingPunct="1">
              <a:defRPr/>
            </a:pPr>
            <a:endParaRPr lang="en-US" sz="1800" dirty="0">
              <a:solidFill>
                <a:prstClr val="white"/>
              </a:solidFill>
            </a:endParaRPr>
          </a:p>
        </p:txBody>
      </p:sp>
      <p:sp>
        <p:nvSpPr>
          <p:cNvPr id="5" name="Rectangle 4">
            <a:extLst>
              <a:ext uri="{FF2B5EF4-FFF2-40B4-BE49-F238E27FC236}">
                <a16:creationId xmlns:a16="http://schemas.microsoft.com/office/drawing/2014/main" id="{E6EBEECC-F7DB-49F1-B216-C32E10067E14}"/>
              </a:ext>
            </a:extLst>
          </p:cNvPr>
          <p:cNvSpPr/>
          <p:nvPr/>
        </p:nvSpPr>
        <p:spPr>
          <a:xfrm>
            <a:off x="6955014" y="351692"/>
            <a:ext cx="1672167" cy="587619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Vertical Title 1"/>
          <p:cNvSpPr>
            <a:spLocks noGrp="1"/>
          </p:cNvSpPr>
          <p:nvPr>
            <p:ph type="title" orient="vert"/>
          </p:nvPr>
        </p:nvSpPr>
        <p:spPr>
          <a:xfrm>
            <a:off x="7048580" y="395431"/>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1003"/>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AA1DC672-7E4C-4E9F-812A-3A0CF5EC9011}"/>
              </a:ext>
            </a:extLst>
          </p:cNvPr>
          <p:cNvSpPr>
            <a:spLocks noGrp="1"/>
          </p:cNvSpPr>
          <p:nvPr>
            <p:ph type="dt" sz="half" idx="10"/>
          </p:nvPr>
        </p:nvSpPr>
        <p:spPr/>
        <p:txBody>
          <a:bodyPr/>
          <a:lstStyle/>
          <a:p>
            <a:pPr>
              <a:defRPr/>
            </a:pPr>
            <a:endParaRPr lang="en-US" dirty="0">
              <a:solidFill>
                <a:srgbClr val="303030"/>
              </a:solidFill>
            </a:endParaRPr>
          </a:p>
        </p:txBody>
      </p:sp>
      <p:sp>
        <p:nvSpPr>
          <p:cNvPr id="13" name="TextBox 12">
            <a:extLst>
              <a:ext uri="{FF2B5EF4-FFF2-40B4-BE49-F238E27FC236}">
                <a16:creationId xmlns:a16="http://schemas.microsoft.com/office/drawing/2014/main" id="{B62CB140-107E-42C6-8743-1CBC23C2C565}"/>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8" name="Footer Placeholder 7">
            <a:extLst>
              <a:ext uri="{FF2B5EF4-FFF2-40B4-BE49-F238E27FC236}">
                <a16:creationId xmlns:a16="http://schemas.microsoft.com/office/drawing/2014/main" id="{2138B0B6-A50E-4DE8-8E7B-C44C28D049CB}"/>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24273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524000" y="1600200"/>
            <a:ext cx="7162800" cy="4524375"/>
          </a:xfrm>
        </p:spPr>
        <p:txBody>
          <a:bodyPr rtlCol="0">
            <a:normAutofit/>
          </a:bodyPr>
          <a:lstStyle/>
          <a:p>
            <a:pPr lvl="0"/>
            <a:endParaRPr lang="en-US" noProof="0" dirty="0"/>
          </a:p>
        </p:txBody>
      </p:sp>
      <p:sp>
        <p:nvSpPr>
          <p:cNvPr id="7" name="Title 6">
            <a:extLst>
              <a:ext uri="{FF2B5EF4-FFF2-40B4-BE49-F238E27FC236}">
                <a16:creationId xmlns:a16="http://schemas.microsoft.com/office/drawing/2014/main" id="{4689707C-7323-4BC0-9192-69128CEE38E6}"/>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84FEB3D7-6232-4DEF-9EF4-D8A52365AC3E}"/>
              </a:ext>
            </a:extLst>
          </p:cNvPr>
          <p:cNvSpPr>
            <a:spLocks noGrp="1"/>
          </p:cNvSpPr>
          <p:nvPr>
            <p:ph type="dt" sz="half" idx="10"/>
          </p:nvPr>
        </p:nvSpPr>
        <p:spPr/>
        <p:txBody>
          <a:bodyPr/>
          <a:lstStyle/>
          <a:p>
            <a:pPr>
              <a:defRPr/>
            </a:pPr>
            <a:endParaRPr lang="en-US" dirty="0"/>
          </a:p>
        </p:txBody>
      </p:sp>
      <p:sp>
        <p:nvSpPr>
          <p:cNvPr id="9" name="Footer Placeholder 8">
            <a:extLst>
              <a:ext uri="{FF2B5EF4-FFF2-40B4-BE49-F238E27FC236}">
                <a16:creationId xmlns:a16="http://schemas.microsoft.com/office/drawing/2014/main" id="{C3253B43-E70D-44C1-84FA-08D59F2C6E8A}"/>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7655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8"/>
            <a:ext cx="8117416" cy="437234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50004515-0762-468B-808B-0C1F89F1F231}"/>
              </a:ext>
            </a:extLst>
          </p:cNvPr>
          <p:cNvSpPr>
            <a:spLocks noGrp="1"/>
          </p:cNvSpPr>
          <p:nvPr>
            <p:ph idx="12"/>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0" name="TextBox 9">
            <a:extLst>
              <a:ext uri="{FF2B5EF4-FFF2-40B4-BE49-F238E27FC236}">
                <a16:creationId xmlns:a16="http://schemas.microsoft.com/office/drawing/2014/main" id="{38DDC93C-FBEE-4D7E-95C1-C0076B141518}"/>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TextBox 14">
            <a:extLst>
              <a:ext uri="{FF2B5EF4-FFF2-40B4-BE49-F238E27FC236}">
                <a16:creationId xmlns:a16="http://schemas.microsoft.com/office/drawing/2014/main" id="{57CC9318-91A6-4D9D-9B4E-BB735052EEE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2661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AD9204AE-1FFD-4A60-9AD3-C43A307DB954}"/>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4" name="Content Placeholder 2">
            <a:extLst>
              <a:ext uri="{FF2B5EF4-FFF2-40B4-BE49-F238E27FC236}">
                <a16:creationId xmlns:a16="http://schemas.microsoft.com/office/drawing/2014/main" id="{24EB0595-52ED-4EA9-A54E-9B4535F2D02C}"/>
              </a:ext>
            </a:extLst>
          </p:cNvPr>
          <p:cNvSpPr>
            <a:spLocks noGrp="1"/>
          </p:cNvSpPr>
          <p:nvPr>
            <p:ph idx="13"/>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5" name="TextBox 14">
            <a:extLst>
              <a:ext uri="{FF2B5EF4-FFF2-40B4-BE49-F238E27FC236}">
                <a16:creationId xmlns:a16="http://schemas.microsoft.com/office/drawing/2014/main" id="{C7076D2B-E778-4DCA-B45B-56F6B0420CBA}"/>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5770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14560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563739"/>
            <a:ext cx="8222369"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3210549"/>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
        <p:nvSpPr>
          <p:cNvPr id="9" name="Content Placeholder 2">
            <a:extLst>
              <a:ext uri="{FF2B5EF4-FFF2-40B4-BE49-F238E27FC236}">
                <a16:creationId xmlns:a16="http://schemas.microsoft.com/office/drawing/2014/main" id="{F82DF06B-7E57-4D24-8679-E6351E1A69BC}"/>
              </a:ext>
            </a:extLst>
          </p:cNvPr>
          <p:cNvSpPr>
            <a:spLocks noGrp="1"/>
          </p:cNvSpPr>
          <p:nvPr>
            <p:ph idx="17"/>
          </p:nvPr>
        </p:nvSpPr>
        <p:spPr>
          <a:xfrm>
            <a:off x="642407" y="4030054"/>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73C6F0FC-3904-4463-9504-577E5A133F42}"/>
              </a:ext>
            </a:extLst>
          </p:cNvPr>
          <p:cNvSpPr>
            <a:spLocks noGrp="1"/>
          </p:cNvSpPr>
          <p:nvPr>
            <p:ph idx="18"/>
          </p:nvPr>
        </p:nvSpPr>
        <p:spPr>
          <a:xfrm>
            <a:off x="636763" y="4822856"/>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61E3233C-E357-4622-B78E-C38344B9BC8B}"/>
              </a:ext>
            </a:extLst>
          </p:cNvPr>
          <p:cNvSpPr>
            <a:spLocks noGrp="1"/>
          </p:cNvSpPr>
          <p:nvPr>
            <p:ph idx="19"/>
          </p:nvPr>
        </p:nvSpPr>
        <p:spPr>
          <a:xfrm>
            <a:off x="636763" y="5621708"/>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620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3918753"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4" y="2563739"/>
            <a:ext cx="3969420"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8" y="3210549"/>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
        <p:nvSpPr>
          <p:cNvPr id="9" name="Content Placeholder 2">
            <a:extLst>
              <a:ext uri="{FF2B5EF4-FFF2-40B4-BE49-F238E27FC236}">
                <a16:creationId xmlns:a16="http://schemas.microsoft.com/office/drawing/2014/main" id="{F82DF06B-7E57-4D24-8679-E6351E1A69BC}"/>
              </a:ext>
            </a:extLst>
          </p:cNvPr>
          <p:cNvSpPr>
            <a:spLocks noGrp="1"/>
          </p:cNvSpPr>
          <p:nvPr>
            <p:ph idx="17"/>
          </p:nvPr>
        </p:nvSpPr>
        <p:spPr>
          <a:xfrm>
            <a:off x="642408" y="4030054"/>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73C6F0FC-3904-4463-9504-577E5A133F42}"/>
              </a:ext>
            </a:extLst>
          </p:cNvPr>
          <p:cNvSpPr>
            <a:spLocks noGrp="1"/>
          </p:cNvSpPr>
          <p:nvPr>
            <p:ph idx="18"/>
          </p:nvPr>
        </p:nvSpPr>
        <p:spPr>
          <a:xfrm>
            <a:off x="636764" y="4822856"/>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61E3233C-E357-4622-B78E-C38344B9BC8B}"/>
              </a:ext>
            </a:extLst>
          </p:cNvPr>
          <p:cNvSpPr>
            <a:spLocks noGrp="1"/>
          </p:cNvSpPr>
          <p:nvPr>
            <p:ph idx="19"/>
          </p:nvPr>
        </p:nvSpPr>
        <p:spPr>
          <a:xfrm>
            <a:off x="636764" y="5621708"/>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788FE843-DCCB-464D-8237-8F6AE3F7E3D2}"/>
              </a:ext>
            </a:extLst>
          </p:cNvPr>
          <p:cNvSpPr>
            <a:spLocks noGrp="1"/>
          </p:cNvSpPr>
          <p:nvPr>
            <p:ph idx="20"/>
          </p:nvPr>
        </p:nvSpPr>
        <p:spPr>
          <a:xfrm>
            <a:off x="4795495" y="1752969"/>
            <a:ext cx="3918753"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B7C08A02-64E3-4BC7-B047-42BBEECD0578}"/>
              </a:ext>
            </a:extLst>
          </p:cNvPr>
          <p:cNvSpPr>
            <a:spLocks noGrp="1"/>
          </p:cNvSpPr>
          <p:nvPr>
            <p:ph idx="21"/>
          </p:nvPr>
        </p:nvSpPr>
        <p:spPr>
          <a:xfrm>
            <a:off x="4795495" y="2563739"/>
            <a:ext cx="3969420"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a:extLst>
              <a:ext uri="{FF2B5EF4-FFF2-40B4-BE49-F238E27FC236}">
                <a16:creationId xmlns:a16="http://schemas.microsoft.com/office/drawing/2014/main" id="{2F829838-DE43-4D18-A7FA-4ABBB69BF987}"/>
              </a:ext>
            </a:extLst>
          </p:cNvPr>
          <p:cNvSpPr>
            <a:spLocks noGrp="1"/>
          </p:cNvSpPr>
          <p:nvPr>
            <p:ph idx="22"/>
          </p:nvPr>
        </p:nvSpPr>
        <p:spPr>
          <a:xfrm>
            <a:off x="4801139" y="3210549"/>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185A9FA3-00C7-40A5-A236-2B0AF49778F6}"/>
              </a:ext>
            </a:extLst>
          </p:cNvPr>
          <p:cNvSpPr>
            <a:spLocks noGrp="1"/>
          </p:cNvSpPr>
          <p:nvPr>
            <p:ph idx="23"/>
          </p:nvPr>
        </p:nvSpPr>
        <p:spPr>
          <a:xfrm>
            <a:off x="4801139" y="4030054"/>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2B83FAA2-5C68-4CE6-A32E-4FE7C68F90A9}"/>
              </a:ext>
            </a:extLst>
          </p:cNvPr>
          <p:cNvSpPr>
            <a:spLocks noGrp="1"/>
          </p:cNvSpPr>
          <p:nvPr>
            <p:ph idx="24"/>
          </p:nvPr>
        </p:nvSpPr>
        <p:spPr>
          <a:xfrm>
            <a:off x="4795495" y="4822856"/>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a:extLst>
              <a:ext uri="{FF2B5EF4-FFF2-40B4-BE49-F238E27FC236}">
                <a16:creationId xmlns:a16="http://schemas.microsoft.com/office/drawing/2014/main" id="{9A699306-6A45-466B-8A02-0FFB35220BDB}"/>
              </a:ext>
            </a:extLst>
          </p:cNvPr>
          <p:cNvSpPr>
            <a:spLocks noGrp="1"/>
          </p:cNvSpPr>
          <p:nvPr>
            <p:ph idx="25"/>
          </p:nvPr>
        </p:nvSpPr>
        <p:spPr>
          <a:xfrm>
            <a:off x="4795495" y="5621708"/>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867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25174B2-05E9-4C28-BFEA-301AB50FB2D2}"/>
              </a:ext>
            </a:extLst>
          </p:cNvPr>
          <p:cNvSpPr>
            <a:spLocks noGrp="1"/>
          </p:cNvSpPr>
          <p:nvPr>
            <p:ph idx="16"/>
          </p:nvPr>
        </p:nvSpPr>
        <p:spPr>
          <a:xfrm>
            <a:off x="4985807" y="5021713"/>
            <a:ext cx="38733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03F3C61-A898-49D3-9E3C-A98212C6560A}"/>
              </a:ext>
            </a:extLst>
          </p:cNvPr>
          <p:cNvSpPr>
            <a:spLocks noGrp="1"/>
          </p:cNvSpPr>
          <p:nvPr>
            <p:ph idx="17"/>
          </p:nvPr>
        </p:nvSpPr>
        <p:spPr>
          <a:xfrm>
            <a:off x="2906710" y="5022118"/>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203542E-43E1-46E8-8191-5A4A12D0A0DA}"/>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4-</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Content Placeholder 2">
            <a:extLst>
              <a:ext uri="{FF2B5EF4-FFF2-40B4-BE49-F238E27FC236}">
                <a16:creationId xmlns:a16="http://schemas.microsoft.com/office/drawing/2014/main" id="{BC65EF19-071C-44E7-8F1C-07DD79582B36}"/>
              </a:ext>
            </a:extLst>
          </p:cNvPr>
          <p:cNvSpPr>
            <a:spLocks noGrp="1"/>
          </p:cNvSpPr>
          <p:nvPr>
            <p:ph idx="18"/>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6" name="TextBox 15">
            <a:extLst>
              <a:ext uri="{FF2B5EF4-FFF2-40B4-BE49-F238E27FC236}">
                <a16:creationId xmlns:a16="http://schemas.microsoft.com/office/drawing/2014/main" id="{5D6B5F99-0E39-4195-8EC8-82861DFD9E68}"/>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65111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14" name="TextBox 13">
            <a:extLst>
              <a:ext uri="{FF2B5EF4-FFF2-40B4-BE49-F238E27FC236}">
                <a16:creationId xmlns:a16="http://schemas.microsoft.com/office/drawing/2014/main" id="{8CB13256-9707-4624-9967-E45405FC5475}"/>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9" name="TextBox 18">
            <a:extLst>
              <a:ext uri="{FF2B5EF4-FFF2-40B4-BE49-F238E27FC236}">
                <a16:creationId xmlns:a16="http://schemas.microsoft.com/office/drawing/2014/main" id="{FA9BCC99-37BD-48A5-B48C-A7BED22CF98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77346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229815" y="1752969"/>
            <a:ext cx="2931315" cy="355696"/>
          </a:xfrm>
        </p:spPr>
        <p:txBody>
          <a:bodyPr/>
          <a:lstStyle>
            <a:lvl1pPr marL="114706" indent="0" algn="ctr">
              <a:buClr>
                <a:srgbClr val="000000"/>
              </a:buClr>
              <a:buNone/>
              <a:defRPr sz="1200">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370603"/>
            <a:ext cx="8117417" cy="2429997"/>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167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11" name="TextBox 10">
            <a:extLst>
              <a:ext uri="{FF2B5EF4-FFF2-40B4-BE49-F238E27FC236}">
                <a16:creationId xmlns:a16="http://schemas.microsoft.com/office/drawing/2014/main" id="{C34930DB-C090-48DD-836A-5DDD363765AD}"/>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9BBC46D4-2C4C-4653-8F54-AE385866E7B8}"/>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4A351773-71EA-454D-B75C-CD584DAFDA96}"/>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22158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B48DDB-BBEB-41A8-9137-274ABDA4301D}"/>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7" name="Rounded Rectangle 6">
            <a:extLst>
              <a:ext uri="{FF2B5EF4-FFF2-40B4-BE49-F238E27FC236}">
                <a16:creationId xmlns:a16="http://schemas.microsoft.com/office/drawing/2014/main" id="{6814E75C-B153-41AB-BD37-47EC57E1A410}"/>
              </a:ext>
            </a:extLst>
          </p:cNvPr>
          <p:cNvSpPr/>
          <p:nvPr/>
        </p:nvSpPr>
        <p:spPr>
          <a:xfrm>
            <a:off x="1568099" y="120895"/>
            <a:ext cx="7494763" cy="6663837"/>
          </a:xfrm>
          <a:prstGeom prst="roundRect">
            <a:avLst>
              <a:gd name="adj" fmla="val 1735"/>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1028" name="Text Placeholder 2">
            <a:extLst>
              <a:ext uri="{FF2B5EF4-FFF2-40B4-BE49-F238E27FC236}">
                <a16:creationId xmlns:a16="http://schemas.microsoft.com/office/drawing/2014/main" id="{2ADCB421-ED7D-4ACB-8CF3-8FBDB016E78A}"/>
              </a:ext>
            </a:extLst>
          </p:cNvPr>
          <p:cNvSpPr>
            <a:spLocks noGrp="1"/>
          </p:cNvSpPr>
          <p:nvPr>
            <p:ph type="body" idx="1"/>
          </p:nvPr>
        </p:nvSpPr>
        <p:spPr bwMode="auto">
          <a:xfrm>
            <a:off x="636764" y="1752967"/>
            <a:ext cx="8117416" cy="43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143D126E-6195-436B-A8D0-20E41CE061E5}"/>
              </a:ext>
            </a:extLst>
          </p:cNvPr>
          <p:cNvSpPr>
            <a:spLocks noGrp="1"/>
          </p:cNvSpPr>
          <p:nvPr>
            <p:ph type="dt" sz="half" idx="2"/>
          </p:nvPr>
        </p:nvSpPr>
        <p:spPr>
          <a:xfrm>
            <a:off x="456848" y="6356106"/>
            <a:ext cx="2134306" cy="364515"/>
          </a:xfrm>
          <a:prstGeom prst="rect">
            <a:avLst/>
          </a:prstGeom>
        </p:spPr>
        <p:txBody>
          <a:bodyPr vert="horz" lIns="91435" tIns="45718" rIns="91435" bIns="45718" rtlCol="0" anchor="ctr"/>
          <a:lstStyle>
            <a:lvl1pPr algn="l">
              <a:defRPr sz="1200">
                <a:solidFill>
                  <a:schemeClr val="tx2"/>
                </a:solidFill>
                <a:latin typeface="Arial" charset="0"/>
              </a:defRPr>
            </a:lvl1pPr>
          </a:lstStyle>
          <a:p>
            <a:pPr>
              <a:defRPr/>
            </a:pPr>
            <a:endParaRPr lang="en-US" dirty="0">
              <a:solidFill>
                <a:srgbClr val="303030"/>
              </a:solidFill>
            </a:endParaRPr>
          </a:p>
        </p:txBody>
      </p:sp>
      <p:sp>
        <p:nvSpPr>
          <p:cNvPr id="9" name="Rectangle 8">
            <a:extLst>
              <a:ext uri="{FF2B5EF4-FFF2-40B4-BE49-F238E27FC236}">
                <a16:creationId xmlns:a16="http://schemas.microsoft.com/office/drawing/2014/main" id="{D5E553C3-61E4-4E9B-8D06-790DD1A2A293}"/>
              </a:ext>
            </a:extLst>
          </p:cNvPr>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defTabSz="914359" eaLnBrk="1" hangingPunct="1">
              <a:defRPr/>
            </a:pPr>
            <a:endParaRPr lang="en-US" dirty="0">
              <a:solidFill>
                <a:prstClr val="white"/>
              </a:solidFill>
            </a:endParaRPr>
          </a:p>
        </p:txBody>
      </p:sp>
      <p:sp>
        <p:nvSpPr>
          <p:cNvPr id="2" name="Title Placeholder 1">
            <a:extLst>
              <a:ext uri="{FF2B5EF4-FFF2-40B4-BE49-F238E27FC236}">
                <a16:creationId xmlns:a16="http://schemas.microsoft.com/office/drawing/2014/main" id="{3B2430BC-BD61-42F9-AD93-6A6DBA9C643B}"/>
              </a:ext>
            </a:extLst>
          </p:cNvPr>
          <p:cNvSpPr>
            <a:spLocks noGrp="1"/>
          </p:cNvSpPr>
          <p:nvPr>
            <p:ph type="title"/>
          </p:nvPr>
        </p:nvSpPr>
        <p:spPr>
          <a:xfrm>
            <a:off x="636764" y="373674"/>
            <a:ext cx="8117416" cy="1117356"/>
          </a:xfrm>
          <a:prstGeom prst="rect">
            <a:avLst/>
          </a:prstGeom>
          <a:noFill/>
        </p:spPr>
        <p:txBody>
          <a:bodyPr vert="horz" lIns="91435" tIns="45718" rIns="91435" bIns="45718" rtlCol="0" anchor="ctr" anchorCtr="1">
            <a:noAutofit/>
          </a:bodyPr>
          <a:lstStyle/>
          <a:p>
            <a:r>
              <a:rPr lang="en-US" dirty="0"/>
              <a:t>Click to edit Master title style</a:t>
            </a:r>
          </a:p>
        </p:txBody>
      </p:sp>
      <p:sp>
        <p:nvSpPr>
          <p:cNvPr id="11" name="Rectangle 10">
            <a:extLst>
              <a:ext uri="{FF2B5EF4-FFF2-40B4-BE49-F238E27FC236}">
                <a16:creationId xmlns:a16="http://schemas.microsoft.com/office/drawing/2014/main" id="{0B887861-95E1-4288-A9B0-13309EE8B21C}"/>
              </a:ext>
            </a:extLst>
          </p:cNvPr>
          <p:cNvSpPr/>
          <p:nvPr userDrawn="1"/>
        </p:nvSpPr>
        <p:spPr>
          <a:xfrm>
            <a:off x="636765" y="373674"/>
            <a:ext cx="8117417" cy="111735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pic>
        <p:nvPicPr>
          <p:cNvPr id="13" name="Picture 12">
            <a:extLst>
              <a:ext uri="{FF2B5EF4-FFF2-40B4-BE49-F238E27FC236}">
                <a16:creationId xmlns:a16="http://schemas.microsoft.com/office/drawing/2014/main" id="{42845F35-6865-4B5E-9C31-2A0EFDD594E8}"/>
              </a:ext>
            </a:extLst>
          </p:cNvPr>
          <p:cNvPicPr>
            <a:picLocks noChangeAspect="1"/>
          </p:cNvPicPr>
          <p:nvPr userDrawn="1"/>
        </p:nvPicPr>
        <p:blipFill>
          <a:blip r:embed="rId22"/>
          <a:stretch>
            <a:fillRect/>
          </a:stretch>
        </p:blipFill>
        <p:spPr>
          <a:xfrm>
            <a:off x="32648" y="104775"/>
            <a:ext cx="404245" cy="6750130"/>
          </a:xfrm>
          <a:prstGeom prst="rect">
            <a:avLst/>
          </a:prstGeom>
        </p:spPr>
      </p:pic>
    </p:spTree>
    <p:extLst>
      <p:ext uri="{BB962C8B-B14F-4D97-AF65-F5344CB8AC3E}">
        <p14:creationId xmlns:p14="http://schemas.microsoft.com/office/powerpoint/2010/main" val="33117136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64" r:id="rId3"/>
    <p:sldLayoutId id="2147483765" r:id="rId4"/>
    <p:sldLayoutId id="2147483769" r:id="rId5"/>
    <p:sldLayoutId id="2147483770" r:id="rId6"/>
    <p:sldLayoutId id="2147483766" r:id="rId7"/>
    <p:sldLayoutId id="2147483767" r:id="rId8"/>
    <p:sldLayoutId id="2147483768"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dt="0"/>
  <p:txStyles>
    <p:titleStyle>
      <a:lvl1pPr algn="ctr" defTabSz="914067" rtl="0" eaLnBrk="0" fontAlgn="base" hangingPunct="0">
        <a:spcBef>
          <a:spcPct val="0"/>
        </a:spcBef>
        <a:spcAft>
          <a:spcPct val="0"/>
        </a:spcAft>
        <a:defRPr sz="4100" kern="1200" cap="all">
          <a:solidFill>
            <a:srgbClr val="BF2600"/>
          </a:solidFill>
          <a:latin typeface="+mj-lt"/>
          <a:ea typeface="+mj-ea"/>
          <a:cs typeface="+mj-cs"/>
        </a:defRPr>
      </a:lvl1pPr>
      <a:lvl2pPr algn="ctr" defTabSz="914067" rtl="0" eaLnBrk="0" fontAlgn="base" hangingPunct="0">
        <a:spcBef>
          <a:spcPct val="0"/>
        </a:spcBef>
        <a:spcAft>
          <a:spcPct val="0"/>
        </a:spcAft>
        <a:defRPr sz="3500">
          <a:solidFill>
            <a:srgbClr val="BF2600"/>
          </a:solidFill>
          <a:latin typeface="Book Antiqua" panose="02040602050305030304" pitchFamily="18" charset="0"/>
        </a:defRPr>
      </a:lvl2pPr>
      <a:lvl3pPr algn="ctr" defTabSz="914067" rtl="0" eaLnBrk="0" fontAlgn="base" hangingPunct="0">
        <a:spcBef>
          <a:spcPct val="0"/>
        </a:spcBef>
        <a:spcAft>
          <a:spcPct val="0"/>
        </a:spcAft>
        <a:defRPr sz="3500">
          <a:solidFill>
            <a:srgbClr val="BF2600"/>
          </a:solidFill>
          <a:latin typeface="Book Antiqua" panose="02040602050305030304" pitchFamily="18" charset="0"/>
        </a:defRPr>
      </a:lvl3pPr>
      <a:lvl4pPr algn="ctr" defTabSz="914067" rtl="0" eaLnBrk="0" fontAlgn="base" hangingPunct="0">
        <a:spcBef>
          <a:spcPct val="0"/>
        </a:spcBef>
        <a:spcAft>
          <a:spcPct val="0"/>
        </a:spcAft>
        <a:defRPr sz="3500">
          <a:solidFill>
            <a:srgbClr val="BF2600"/>
          </a:solidFill>
          <a:latin typeface="Book Antiqua" panose="02040602050305030304" pitchFamily="18" charset="0"/>
        </a:defRPr>
      </a:lvl4pPr>
      <a:lvl5pPr algn="ctr" defTabSz="914067" rtl="0" eaLnBrk="0" fontAlgn="base" hangingPunct="0">
        <a:spcBef>
          <a:spcPct val="0"/>
        </a:spcBef>
        <a:spcAft>
          <a:spcPct val="0"/>
        </a:spcAft>
        <a:defRPr sz="3500">
          <a:solidFill>
            <a:srgbClr val="BF2600"/>
          </a:solidFill>
          <a:latin typeface="Book Antiqua" panose="02040602050305030304" pitchFamily="18" charset="0"/>
        </a:defRPr>
      </a:lvl5pPr>
      <a:lvl6pPr marL="516179" algn="ctr" defTabSz="914067" rtl="0" fontAlgn="base">
        <a:spcBef>
          <a:spcPct val="0"/>
        </a:spcBef>
        <a:spcAft>
          <a:spcPct val="0"/>
        </a:spcAft>
        <a:defRPr sz="3500">
          <a:solidFill>
            <a:srgbClr val="BF2600"/>
          </a:solidFill>
          <a:latin typeface="Book Antiqua" panose="02040602050305030304" pitchFamily="18" charset="0"/>
        </a:defRPr>
      </a:lvl6pPr>
      <a:lvl7pPr marL="1032358" algn="ctr" defTabSz="914067" rtl="0" fontAlgn="base">
        <a:spcBef>
          <a:spcPct val="0"/>
        </a:spcBef>
        <a:spcAft>
          <a:spcPct val="0"/>
        </a:spcAft>
        <a:defRPr sz="3500">
          <a:solidFill>
            <a:srgbClr val="BF2600"/>
          </a:solidFill>
          <a:latin typeface="Book Antiqua" panose="02040602050305030304" pitchFamily="18" charset="0"/>
        </a:defRPr>
      </a:lvl7pPr>
      <a:lvl8pPr marL="1548536" algn="ctr" defTabSz="914067" rtl="0" fontAlgn="base">
        <a:spcBef>
          <a:spcPct val="0"/>
        </a:spcBef>
        <a:spcAft>
          <a:spcPct val="0"/>
        </a:spcAft>
        <a:defRPr sz="3500">
          <a:solidFill>
            <a:srgbClr val="BF2600"/>
          </a:solidFill>
          <a:latin typeface="Book Antiqua" panose="02040602050305030304" pitchFamily="18" charset="0"/>
        </a:defRPr>
      </a:lvl8pPr>
      <a:lvl9pPr marL="2064715" algn="ctr" defTabSz="914067" rtl="0" fontAlgn="base">
        <a:spcBef>
          <a:spcPct val="0"/>
        </a:spcBef>
        <a:spcAft>
          <a:spcPct val="0"/>
        </a:spcAft>
        <a:defRPr sz="3500">
          <a:solidFill>
            <a:srgbClr val="BF2600"/>
          </a:solidFill>
          <a:latin typeface="Book Antiqua" panose="02040602050305030304" pitchFamily="18" charset="0"/>
        </a:defRPr>
      </a:lvl9pPr>
    </p:titleStyle>
    <p:bodyStyle>
      <a:lvl1pPr marL="292608" indent="-292608" algn="l" defTabSz="914067" rtl="0" eaLnBrk="0" fontAlgn="base" hangingPunct="0">
        <a:spcBef>
          <a:spcPts val="1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21792" indent="-320040" algn="l" defTabSz="914067" rtl="0" eaLnBrk="0" fontAlgn="base" hangingPunct="0">
        <a:spcBef>
          <a:spcPts val="500"/>
        </a:spcBef>
        <a:spcAft>
          <a:spcPct val="0"/>
        </a:spcAft>
        <a:buClr>
          <a:schemeClr val="accent2"/>
        </a:buClr>
        <a:buFont typeface="Arial" panose="020B0604020202020204" pitchFamily="34" charset="0"/>
        <a:buChar char="•"/>
        <a:defRPr sz="2200" kern="1200" baseline="0">
          <a:solidFill>
            <a:schemeClr val="tx2"/>
          </a:solidFill>
          <a:latin typeface="+mn-lt"/>
          <a:ea typeface="+mn-ea"/>
          <a:cs typeface="+mn-cs"/>
        </a:defRPr>
      </a:lvl2pPr>
      <a:lvl3pPr marL="1143000" indent="-228600" algn="l" defTabSz="914067" rtl="0" eaLnBrk="0" fontAlgn="base" hangingPunct="0">
        <a:spcBef>
          <a:spcPts val="500"/>
        </a:spcBef>
        <a:spcAft>
          <a:spcPct val="0"/>
        </a:spcAft>
        <a:buClr>
          <a:srgbClr val="4A66AC"/>
        </a:buClr>
        <a:buFont typeface="Arial" panose="020B0604020202020204" pitchFamily="34" charset="0"/>
        <a:buChar char="•"/>
        <a:defRPr sz="2000" kern="1200" baseline="0">
          <a:solidFill>
            <a:schemeClr val="tx2"/>
          </a:solidFill>
          <a:latin typeface="+mn-lt"/>
          <a:ea typeface="+mn-ea"/>
          <a:cs typeface="+mn-cs"/>
        </a:defRPr>
      </a:lvl3pPr>
      <a:lvl4pPr marL="1279693" indent="-227621" algn="l" defTabSz="914067" rtl="0" eaLnBrk="0" fontAlgn="base" hangingPunct="0">
        <a:spcBef>
          <a:spcPct val="20000"/>
        </a:spcBef>
        <a:spcAft>
          <a:spcPct val="0"/>
        </a:spcAft>
        <a:buClr>
          <a:srgbClr val="008080"/>
        </a:buClr>
        <a:buFont typeface="Arial" panose="020B0604020202020204" pitchFamily="34" charset="0"/>
        <a:buChar char="•"/>
        <a:defRPr sz="1600" kern="1200">
          <a:solidFill>
            <a:schemeClr val="tx2"/>
          </a:solidFill>
          <a:latin typeface="+mn-lt"/>
          <a:ea typeface="+mn-ea"/>
          <a:cs typeface="+mn-cs"/>
        </a:defRPr>
      </a:lvl4pPr>
      <a:lvl5pPr marL="1553914" indent="-227621" algn="l" defTabSz="914067" rtl="0" eaLnBrk="0" fontAlgn="base" hangingPunct="0">
        <a:spcBef>
          <a:spcPct val="20000"/>
        </a:spcBef>
        <a:spcAft>
          <a:spcPct val="0"/>
        </a:spcAft>
        <a:buClr>
          <a:srgbClr val="5AA2AE"/>
        </a:buClr>
        <a:buFont typeface="Arial" panose="020B0604020202020204" pitchFamily="34" charset="0"/>
        <a:buChar char="•"/>
        <a:defRPr sz="1600" kern="1200">
          <a:solidFill>
            <a:schemeClr val="tx2"/>
          </a:solidFill>
          <a:latin typeface="+mn-lt"/>
          <a:ea typeface="+mn-ea"/>
          <a:cs typeface="+mn-cs"/>
        </a:defRPr>
      </a:lvl5pPr>
      <a:lvl6pPr marL="1737283" indent="-182872" algn="l" defTabSz="914359"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590" indent="-182872" algn="l" defTabSz="914359"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462" indent="-182872" algn="l" defTabSz="914359"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334" indent="-182872" algn="l" defTabSz="914359"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7518-F5D0-4479-9FD2-93D4DBE69AC1}"/>
              </a:ext>
            </a:extLst>
          </p:cNvPr>
          <p:cNvSpPr>
            <a:spLocks noGrp="1"/>
          </p:cNvSpPr>
          <p:nvPr>
            <p:ph type="ctrTitle"/>
          </p:nvPr>
        </p:nvSpPr>
        <p:spPr/>
        <p:txBody>
          <a:bodyPr/>
          <a:lstStyle/>
          <a:p>
            <a:r>
              <a:rPr lang="en-US" noProof="0" dirty="0">
                <a:solidFill>
                  <a:schemeClr val="tx2"/>
                </a:solidFill>
              </a:rPr>
              <a:t>Chapter </a:t>
            </a:r>
            <a:r>
              <a:rPr lang="en-US" dirty="0">
                <a:solidFill>
                  <a:schemeClr val="tx2"/>
                </a:solidFill>
              </a:rPr>
              <a:t>4</a:t>
            </a:r>
            <a:endParaRPr lang="en-US" noProof="0" dirty="0">
              <a:solidFill>
                <a:schemeClr val="tx2"/>
              </a:solidFill>
            </a:endParaRPr>
          </a:p>
        </p:txBody>
      </p:sp>
      <p:sp>
        <p:nvSpPr>
          <p:cNvPr id="5123" name="Subtitle 2">
            <a:extLst>
              <a:ext uri="{FF2B5EF4-FFF2-40B4-BE49-F238E27FC236}">
                <a16:creationId xmlns:a16="http://schemas.microsoft.com/office/drawing/2014/main" id="{9446476D-C5F9-44C9-AFDF-052D0174653E}"/>
              </a:ext>
            </a:extLst>
          </p:cNvPr>
          <p:cNvSpPr>
            <a:spLocks noGrp="1" noChangeArrowheads="1"/>
          </p:cNvSpPr>
          <p:nvPr>
            <p:ph type="subTitle" idx="1"/>
          </p:nvPr>
        </p:nvSpPr>
        <p:spPr/>
        <p:txBody>
          <a:bodyPr>
            <a:noAutofit/>
          </a:bodyPr>
          <a:lstStyle/>
          <a:p>
            <a:r>
              <a:rPr lang="en-IN" dirty="0"/>
              <a:t>Long-term financial planning and growth</a:t>
            </a:r>
          </a:p>
        </p:txBody>
      </p:sp>
      <p:sp>
        <p:nvSpPr>
          <p:cNvPr id="4" name="Content Placeholder 3">
            <a:extLst>
              <a:ext uri="{FF2B5EF4-FFF2-40B4-BE49-F238E27FC236}">
                <a16:creationId xmlns:a16="http://schemas.microsoft.com/office/drawing/2014/main" id="{CA544318-35B8-432D-A3FD-DA486F0BC7FE}"/>
              </a:ext>
            </a:extLst>
          </p:cNvPr>
          <p:cNvSpPr>
            <a:spLocks noGrp="1"/>
          </p:cNvSpPr>
          <p:nvPr>
            <p:ph idx="13"/>
          </p:nvPr>
        </p:nvSpPr>
        <p:spPr>
          <a:xfrm>
            <a:off x="73133" y="6427180"/>
            <a:ext cx="8994667" cy="278420"/>
          </a:xfrm>
        </p:spPr>
        <p:txBody>
          <a:bodyPr/>
          <a:lstStyle/>
          <a:p>
            <a:r>
              <a:rPr lang="en-US" noProof="0" dirty="0"/>
              <a:t>Copyright 2022 © McGraw Hill LLC. All rights reserved. No reproduction or distribution without the prior written consent of McGraw Hill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a:extLst>
              <a:ext uri="{FF2B5EF4-FFF2-40B4-BE49-F238E27FC236}">
                <a16:creationId xmlns:a16="http://schemas.microsoft.com/office/drawing/2014/main" id="{D04173AB-E87D-4987-AF83-2B41ED7BEA67}"/>
              </a:ext>
            </a:extLst>
          </p:cNvPr>
          <p:cNvSpPr>
            <a:spLocks noGrp="1" noChangeArrowheads="1"/>
          </p:cNvSpPr>
          <p:nvPr>
            <p:ph type="title"/>
          </p:nvPr>
        </p:nvSpPr>
        <p:spPr/>
        <p:txBody>
          <a:bodyPr>
            <a:noAutofit/>
          </a:bodyPr>
          <a:lstStyle/>
          <a:p>
            <a:pPr eaLnBrk="1" fontAlgn="auto" hangingPunct="1">
              <a:spcAft>
                <a:spcPts val="0"/>
              </a:spcAft>
              <a:defRPr/>
            </a:pPr>
            <a:r>
              <a:rPr lang="en-IN" altLang="en-US" sz="3400" cap="none" dirty="0"/>
              <a:t>A simple financial planning model </a:t>
            </a:r>
            <a:r>
              <a:rPr lang="en-IN" altLang="en-US" sz="1000" cap="none" dirty="0"/>
              <a:t>2</a:t>
            </a:r>
            <a:endParaRPr lang="en-US" altLang="en-US" sz="1000" cap="none" noProof="0" dirty="0">
              <a:solidFill>
                <a:schemeClr val="accent1">
                  <a:lumMod val="75000"/>
                </a:schemeClr>
              </a:solidFill>
            </a:endParaRPr>
          </a:p>
        </p:txBody>
      </p:sp>
      <p:sp>
        <p:nvSpPr>
          <p:cNvPr id="5" name="Content Placeholder 4"/>
          <p:cNvSpPr>
            <a:spLocks noGrp="1"/>
          </p:cNvSpPr>
          <p:nvPr>
            <p:ph idx="1"/>
          </p:nvPr>
        </p:nvSpPr>
        <p:spPr>
          <a:xfrm>
            <a:off x="636764" y="1752969"/>
            <a:ext cx="8117416" cy="1295031"/>
          </a:xfrm>
        </p:spPr>
        <p:txBody>
          <a:bodyPr/>
          <a:lstStyle/>
          <a:p>
            <a:pPr marL="0" indent="0">
              <a:spcBef>
                <a:spcPts val="500"/>
              </a:spcBef>
              <a:buNone/>
            </a:pPr>
            <a:r>
              <a:rPr lang="en-IN" sz="1800" dirty="0"/>
              <a:t>Next step is to reconcile the two pro </a:t>
            </a:r>
            <a:r>
              <a:rPr lang="en-IN" sz="1800" dirty="0" err="1"/>
              <a:t>formas</a:t>
            </a:r>
            <a:endParaRPr lang="en-IN" sz="1800" dirty="0"/>
          </a:p>
          <a:p>
            <a:pPr marL="0" indent="0">
              <a:spcBef>
                <a:spcPts val="500"/>
              </a:spcBef>
              <a:buNone/>
            </a:pPr>
            <a:r>
              <a:rPr lang="en-IN" sz="1800" dirty="0"/>
              <a:t>How, for example can net income be equal to $240 and equity increase by only $50?</a:t>
            </a:r>
          </a:p>
          <a:p>
            <a:pPr>
              <a:spcBef>
                <a:spcPts val="500"/>
              </a:spcBef>
            </a:pPr>
            <a:r>
              <a:rPr lang="en-IN" sz="1800" dirty="0" err="1"/>
              <a:t>Compterfield</a:t>
            </a:r>
            <a:r>
              <a:rPr lang="en-IN" sz="1800" dirty="0"/>
              <a:t> must have paid out the difference of $240 – 50 = $190, possibly as a cash dividend, in which case dividends are </a:t>
            </a:r>
            <a:r>
              <a:rPr lang="en-IN" sz="1800" b="1" dirty="0"/>
              <a:t>the plug </a:t>
            </a:r>
            <a:r>
              <a:rPr lang="en-IN" sz="1800" dirty="0"/>
              <a:t>variable</a:t>
            </a:r>
          </a:p>
        </p:txBody>
      </p:sp>
      <p:sp>
        <p:nvSpPr>
          <p:cNvPr id="13" name="Content Placeholder 12"/>
          <p:cNvSpPr>
            <a:spLocks noGrp="1"/>
          </p:cNvSpPr>
          <p:nvPr>
            <p:ph idx="12"/>
          </p:nvPr>
        </p:nvSpPr>
        <p:spPr>
          <a:xfrm>
            <a:off x="636763" y="3124200"/>
            <a:ext cx="8222369" cy="2133600"/>
          </a:xfrm>
        </p:spPr>
        <p:txBody>
          <a:bodyPr/>
          <a:lstStyle/>
          <a:p>
            <a:pPr marL="0" indent="0">
              <a:spcBef>
                <a:spcPts val="500"/>
              </a:spcBef>
              <a:buNone/>
            </a:pPr>
            <a:r>
              <a:rPr lang="en-IN" sz="1800" dirty="0"/>
              <a:t>Suppose </a:t>
            </a:r>
            <a:r>
              <a:rPr lang="en-IN" sz="1800" dirty="0" err="1"/>
              <a:t>Compterfield</a:t>
            </a:r>
            <a:r>
              <a:rPr lang="en-IN" sz="1800" dirty="0"/>
              <a:t> does not pay out the $190 and the addition to retained earnings is the full $240.</a:t>
            </a:r>
          </a:p>
          <a:p>
            <a:pPr>
              <a:spcBef>
                <a:spcPts val="500"/>
              </a:spcBef>
            </a:pPr>
            <a:r>
              <a:rPr lang="en-IN" sz="1800" dirty="0"/>
              <a:t>Equity will grow to $250 (the starting amount) plus $240 (net income), or $490, and debt must be retired to keep total assets equal to $600.</a:t>
            </a:r>
          </a:p>
          <a:p>
            <a:pPr>
              <a:spcBef>
                <a:spcPts val="500"/>
              </a:spcBef>
            </a:pPr>
            <a:r>
              <a:rPr lang="en-IN" sz="1800" dirty="0"/>
              <a:t>With $600 in total assets and $490 in equity, debt will have to be </a:t>
            </a:r>
            <a:r>
              <a:rPr lang="en-IN" sz="1800" b="1" dirty="0"/>
              <a:t>$600 – 490 = $110</a:t>
            </a:r>
            <a:r>
              <a:rPr lang="en-IN" sz="1800" dirty="0"/>
              <a:t>, and because we started with $250 in debt, </a:t>
            </a:r>
            <a:r>
              <a:rPr lang="en-IN" sz="1800" dirty="0" err="1"/>
              <a:t>Compterfield</a:t>
            </a:r>
            <a:r>
              <a:rPr lang="en-IN" sz="1800" dirty="0"/>
              <a:t> will have to retire $250 – 110 = $140 in debt.</a:t>
            </a:r>
          </a:p>
        </p:txBody>
      </p:sp>
      <p:sp>
        <p:nvSpPr>
          <p:cNvPr id="14" name="Content Placeholder 13"/>
          <p:cNvSpPr>
            <a:spLocks noGrp="1"/>
          </p:cNvSpPr>
          <p:nvPr>
            <p:ph idx="15"/>
          </p:nvPr>
        </p:nvSpPr>
        <p:spPr>
          <a:xfrm>
            <a:off x="3151363" y="5334000"/>
            <a:ext cx="2563637" cy="344747"/>
          </a:xfrm>
        </p:spPr>
        <p:txBody>
          <a:bodyPr/>
          <a:lstStyle/>
          <a:p>
            <a:pPr marL="0" indent="0">
              <a:buNone/>
            </a:pPr>
            <a:r>
              <a:rPr lang="en-IN" sz="1800" dirty="0"/>
              <a:t>Pro Forma Balance Sheet</a:t>
            </a:r>
          </a:p>
        </p:txBody>
      </p:sp>
      <p:graphicFrame>
        <p:nvGraphicFramePr>
          <p:cNvPr id="16" name="Table 15"/>
          <p:cNvGraphicFramePr>
            <a:graphicFrameLocks noGrp="1"/>
          </p:cNvGraphicFramePr>
          <p:nvPr>
            <p:extLst>
              <p:ext uri="{D42A27DB-BD31-4B8C-83A1-F6EECF244321}">
                <p14:modId xmlns:p14="http://schemas.microsoft.com/office/powerpoint/2010/main" val="2727809056"/>
              </p:ext>
            </p:extLst>
          </p:nvPr>
        </p:nvGraphicFramePr>
        <p:xfrm>
          <a:off x="2790472" y="5730240"/>
          <a:ext cx="3810000" cy="82296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3923172497"/>
                    </a:ext>
                  </a:extLst>
                </a:gridCol>
                <a:gridCol w="952500">
                  <a:extLst>
                    <a:ext uri="{9D8B030D-6E8A-4147-A177-3AD203B41FA5}">
                      <a16:colId xmlns:a16="http://schemas.microsoft.com/office/drawing/2014/main" val="4213833653"/>
                    </a:ext>
                  </a:extLst>
                </a:gridCol>
                <a:gridCol w="952500">
                  <a:extLst>
                    <a:ext uri="{9D8B030D-6E8A-4147-A177-3AD203B41FA5}">
                      <a16:colId xmlns:a16="http://schemas.microsoft.com/office/drawing/2014/main" val="1173493415"/>
                    </a:ext>
                  </a:extLst>
                </a:gridCol>
                <a:gridCol w="952500">
                  <a:extLst>
                    <a:ext uri="{9D8B030D-6E8A-4147-A177-3AD203B41FA5}">
                      <a16:colId xmlns:a16="http://schemas.microsoft.com/office/drawing/2014/main" val="3582987270"/>
                    </a:ext>
                  </a:extLst>
                </a:gridCol>
              </a:tblGrid>
              <a:tr h="185161">
                <a:tc>
                  <a:txBody>
                    <a:bodyPr/>
                    <a:lstStyle/>
                    <a:p>
                      <a:r>
                        <a:rPr lang="en-IN" sz="1200" dirty="0">
                          <a:solidFill>
                            <a:schemeClr val="tx1"/>
                          </a:solidFill>
                        </a:rPr>
                        <a:t>Assets</a:t>
                      </a:r>
                    </a:p>
                  </a:txBody>
                  <a:tcPr>
                    <a:noFill/>
                  </a:tcPr>
                </a:tc>
                <a:tc>
                  <a:txBody>
                    <a:bodyPr/>
                    <a:lstStyle/>
                    <a:p>
                      <a:r>
                        <a:rPr lang="en-IN" sz="1200" dirty="0">
                          <a:solidFill>
                            <a:schemeClr val="tx1"/>
                          </a:solidFill>
                        </a:rPr>
                        <a:t>$600 (+100)</a:t>
                      </a:r>
                    </a:p>
                  </a:txBody>
                  <a:tcPr>
                    <a:noFill/>
                  </a:tcPr>
                </a:tc>
                <a:tc>
                  <a:txBody>
                    <a:bodyPr/>
                    <a:lstStyle/>
                    <a:p>
                      <a:r>
                        <a:rPr lang="en-IN" sz="1200" dirty="0">
                          <a:solidFill>
                            <a:schemeClr val="tx1"/>
                          </a:solidFill>
                        </a:rPr>
                        <a:t>Debt</a:t>
                      </a:r>
                    </a:p>
                  </a:txBody>
                  <a:tcPr>
                    <a:noFill/>
                  </a:tcPr>
                </a:tc>
                <a:tc>
                  <a:txBody>
                    <a:bodyPr/>
                    <a:lstStyle/>
                    <a:p>
                      <a:r>
                        <a:rPr lang="en-IN" sz="1200" dirty="0">
                          <a:solidFill>
                            <a:schemeClr val="tx1"/>
                          </a:solidFill>
                        </a:rPr>
                        <a:t>$110 (−140)</a:t>
                      </a:r>
                    </a:p>
                  </a:txBody>
                  <a:tcPr>
                    <a:noFill/>
                  </a:tcPr>
                </a:tc>
                <a:extLst>
                  <a:ext uri="{0D108BD9-81ED-4DB2-BD59-A6C34878D82A}">
                    <a16:rowId xmlns:a16="http://schemas.microsoft.com/office/drawing/2014/main" val="430932575"/>
                  </a:ext>
                </a:extLst>
              </a:tr>
              <a:tr h="185161">
                <a:tc>
                  <a:txBody>
                    <a:bodyPr/>
                    <a:lstStyle/>
                    <a:p>
                      <a:endParaRPr lang="en-IN" sz="1200" dirty="0">
                        <a:solidFill>
                          <a:schemeClr val="tx1"/>
                        </a:solidFill>
                      </a:endParaRPr>
                    </a:p>
                  </a:txBody>
                  <a:tcPr>
                    <a:noFill/>
                  </a:tcPr>
                </a:tc>
                <a:tc>
                  <a:txBody>
                    <a:bodyPr/>
                    <a:lstStyle/>
                    <a:p>
                      <a:endParaRPr lang="en-IN" sz="1200" dirty="0">
                        <a:solidFill>
                          <a:schemeClr val="tx1"/>
                        </a:solidFill>
                      </a:endParaRPr>
                    </a:p>
                  </a:txBody>
                  <a:tcPr>
                    <a:noFill/>
                  </a:tcPr>
                </a:tc>
                <a:tc>
                  <a:txBody>
                    <a:bodyPr/>
                    <a:lstStyle/>
                    <a:p>
                      <a:r>
                        <a:rPr lang="en-IN" sz="1200" dirty="0">
                          <a:solidFill>
                            <a:schemeClr val="tx1"/>
                          </a:solidFill>
                        </a:rPr>
                        <a:t>Equity</a:t>
                      </a:r>
                    </a:p>
                  </a:txBody>
                  <a:tcPr>
                    <a:noFill/>
                  </a:tcPr>
                </a:tc>
                <a:tc>
                  <a:txBody>
                    <a:bodyPr/>
                    <a:lstStyle/>
                    <a:p>
                      <a:r>
                        <a:rPr lang="en-IN" sz="1200" u="sng" dirty="0">
                          <a:solidFill>
                            <a:schemeClr val="tx1"/>
                          </a:solidFill>
                        </a:rPr>
                        <a:t>490</a:t>
                      </a:r>
                      <a:r>
                        <a:rPr lang="en-IN" sz="1200" dirty="0">
                          <a:solidFill>
                            <a:schemeClr val="tx1"/>
                          </a:solidFill>
                        </a:rPr>
                        <a:t> (+240)</a:t>
                      </a:r>
                    </a:p>
                  </a:txBody>
                  <a:tcPr>
                    <a:noFill/>
                  </a:tcPr>
                </a:tc>
                <a:extLst>
                  <a:ext uri="{0D108BD9-81ED-4DB2-BD59-A6C34878D82A}">
                    <a16:rowId xmlns:a16="http://schemas.microsoft.com/office/drawing/2014/main" val="3365824187"/>
                  </a:ext>
                </a:extLst>
              </a:tr>
              <a:tr h="185161">
                <a:tc>
                  <a:txBody>
                    <a:bodyPr/>
                    <a:lstStyle/>
                    <a:p>
                      <a:r>
                        <a:rPr lang="en-IN" sz="1200" dirty="0">
                          <a:solidFill>
                            <a:schemeClr val="tx1"/>
                          </a:solidFill>
                        </a:rPr>
                        <a:t>Total</a:t>
                      </a:r>
                    </a:p>
                  </a:txBody>
                  <a:tcPr>
                    <a:noFill/>
                  </a:tcPr>
                </a:tc>
                <a:tc>
                  <a:txBody>
                    <a:bodyPr/>
                    <a:lstStyle/>
                    <a:p>
                      <a:r>
                        <a:rPr lang="en-IN" sz="1200" dirty="0">
                          <a:solidFill>
                            <a:schemeClr val="tx1"/>
                          </a:solidFill>
                        </a:rPr>
                        <a:t>$600 (+100)</a:t>
                      </a:r>
                    </a:p>
                  </a:txBody>
                  <a:tcPr>
                    <a:noFill/>
                  </a:tcPr>
                </a:tc>
                <a:tc>
                  <a:txBody>
                    <a:bodyPr/>
                    <a:lstStyle/>
                    <a:p>
                      <a:r>
                        <a:rPr lang="en-IN" sz="1200" dirty="0">
                          <a:solidFill>
                            <a:schemeClr val="tx1"/>
                          </a:solidFill>
                        </a:rPr>
                        <a:t>Total</a:t>
                      </a:r>
                    </a:p>
                  </a:txBody>
                  <a:tcPr>
                    <a:noFill/>
                  </a:tcPr>
                </a:tc>
                <a:tc>
                  <a:txBody>
                    <a:bodyPr/>
                    <a:lstStyle/>
                    <a:p>
                      <a:r>
                        <a:rPr lang="en-IN" sz="1200" dirty="0">
                          <a:solidFill>
                            <a:schemeClr val="tx1"/>
                          </a:solidFill>
                        </a:rPr>
                        <a:t>$600 (+100)</a:t>
                      </a:r>
                    </a:p>
                  </a:txBody>
                  <a:tcPr>
                    <a:noFill/>
                  </a:tcPr>
                </a:tc>
                <a:extLst>
                  <a:ext uri="{0D108BD9-81ED-4DB2-BD59-A6C34878D82A}">
                    <a16:rowId xmlns:a16="http://schemas.microsoft.com/office/drawing/2014/main" val="8034678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a:noFill/>
        </p:spPr>
        <p:txBody>
          <a:bodyPr vert="horz" lIns="91435" tIns="45718" rIns="91435" bIns="45718" rtlCol="0" anchor="ctr" anchorCtr="1">
            <a:noAutofit/>
          </a:bodyPr>
          <a:lstStyle/>
          <a:p>
            <a:pPr eaLnBrk="1" fontAlgn="auto" hangingPunct="1">
              <a:spcAft>
                <a:spcPts val="0"/>
              </a:spcAft>
            </a:pPr>
            <a:r>
              <a:rPr lang="en-US" altLang="en-US" sz="3400" cap="none" dirty="0"/>
              <a:t>Percentage of Sales Approach</a:t>
            </a:r>
          </a:p>
        </p:txBody>
      </p:sp>
      <p:sp>
        <p:nvSpPr>
          <p:cNvPr id="4" name="Content Placeholder 3">
            <a:extLst>
              <a:ext uri="{FF2B5EF4-FFF2-40B4-BE49-F238E27FC236}">
                <a16:creationId xmlns:a16="http://schemas.microsoft.com/office/drawing/2014/main" id="{14B28DFD-8825-4330-9F28-580808D048DF}"/>
              </a:ext>
            </a:extLst>
          </p:cNvPr>
          <p:cNvSpPr>
            <a:spLocks noGrp="1"/>
          </p:cNvSpPr>
          <p:nvPr>
            <p:ph idx="1"/>
          </p:nvPr>
        </p:nvSpPr>
        <p:spPr>
          <a:xfrm>
            <a:off x="636764" y="1752969"/>
            <a:ext cx="8236480" cy="1523631"/>
          </a:xfrm>
        </p:spPr>
        <p:txBody>
          <a:bodyPr/>
          <a:lstStyle/>
          <a:p>
            <a:pPr marL="0" indent="0" eaLnBrk="1" fontAlgn="auto" hangingPunct="1">
              <a:spcAft>
                <a:spcPts val="0"/>
              </a:spcAft>
              <a:buNone/>
              <a:defRPr/>
            </a:pPr>
            <a:r>
              <a:rPr lang="en-IN" altLang="en-US" sz="2200" dirty="0">
                <a:solidFill>
                  <a:schemeClr val="tx2"/>
                </a:solidFill>
              </a:rPr>
              <a:t>In the simple financial planning model, every item increase at the same rate as sales.</a:t>
            </a:r>
          </a:p>
          <a:p>
            <a:pPr eaLnBrk="1" fontAlgn="auto" hangingPunct="1">
              <a:spcAft>
                <a:spcPts val="0"/>
              </a:spcAft>
              <a:defRPr/>
            </a:pPr>
            <a:r>
              <a:rPr lang="en-IN" altLang="en-US" sz="2200" dirty="0">
                <a:solidFill>
                  <a:schemeClr val="tx2"/>
                </a:solidFill>
              </a:rPr>
              <a:t>This may be a reasonable assumption for some elements, but not for others (For Example, long-term borrowing).</a:t>
            </a:r>
          </a:p>
        </p:txBody>
      </p:sp>
      <p:sp>
        <p:nvSpPr>
          <p:cNvPr id="5" name="Content Placeholder 4">
            <a:extLst>
              <a:ext uri="{FF2B5EF4-FFF2-40B4-BE49-F238E27FC236}">
                <a16:creationId xmlns:a16="http://schemas.microsoft.com/office/drawing/2014/main" id="{1F19130C-83E7-41E4-B7FD-064273C925D4}"/>
              </a:ext>
            </a:extLst>
          </p:cNvPr>
          <p:cNvSpPr>
            <a:spLocks noGrp="1"/>
          </p:cNvSpPr>
          <p:nvPr>
            <p:ph idx="12"/>
          </p:nvPr>
        </p:nvSpPr>
        <p:spPr>
          <a:xfrm>
            <a:off x="636764" y="3505200"/>
            <a:ext cx="8236480" cy="2895600"/>
          </a:xfrm>
        </p:spPr>
        <p:txBody>
          <a:bodyPr/>
          <a:lstStyle/>
          <a:p>
            <a:pPr marL="0" indent="0" eaLnBrk="1" fontAlgn="auto" hangingPunct="1">
              <a:spcAft>
                <a:spcPts val="0"/>
              </a:spcAft>
              <a:buNone/>
              <a:defRPr/>
            </a:pPr>
            <a:r>
              <a:rPr lang="en-IN" dirty="0"/>
              <a:t>Extended version of simple model is examined next.</a:t>
            </a:r>
          </a:p>
          <a:p>
            <a:pPr eaLnBrk="1" fontAlgn="auto" hangingPunct="1">
              <a:spcAft>
                <a:spcPts val="0"/>
              </a:spcAft>
              <a:defRPr/>
            </a:pPr>
            <a:r>
              <a:rPr lang="en-IN" dirty="0"/>
              <a:t>Basic idea is to separate the income statement and balance sheet accounts into two groups – those that vary directly with sales and those that do not.</a:t>
            </a:r>
          </a:p>
          <a:p>
            <a:pPr eaLnBrk="1" fontAlgn="auto" hangingPunct="1">
              <a:spcAft>
                <a:spcPts val="0"/>
              </a:spcAft>
              <a:defRPr/>
            </a:pPr>
            <a:r>
              <a:rPr lang="en-IN" dirty="0"/>
              <a:t>Based on the </a:t>
            </a:r>
            <a:r>
              <a:rPr lang="en-IN" b="1" dirty="0"/>
              <a:t>percentage of sales approach</a:t>
            </a:r>
            <a:r>
              <a:rPr lang="en-IN" dirty="0"/>
              <a:t>, a financial planning method in which accounts are varied depending on a firm’s predicted sales levels</a:t>
            </a:r>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a:noFill/>
        </p:spPr>
        <p:txBody>
          <a:bodyPr vert="horz" lIns="91435" tIns="45718" rIns="91435" bIns="45718" rtlCol="0" anchor="ctr" anchorCtr="1">
            <a:noAutofit/>
          </a:bodyPr>
          <a:lstStyle/>
          <a:p>
            <a:pPr eaLnBrk="1" fontAlgn="auto" hangingPunct="1">
              <a:spcAft>
                <a:spcPts val="0"/>
              </a:spcAft>
            </a:pPr>
            <a:r>
              <a:rPr lang="en-US" altLang="en-US" sz="3400" cap="none" dirty="0"/>
              <a:t>The income statement </a:t>
            </a:r>
            <a:r>
              <a:rPr lang="en-US" altLang="en-US" sz="1800" cap="none" dirty="0"/>
              <a:t>1</a:t>
            </a:r>
            <a:endParaRPr lang="en-US" altLang="en-US" sz="3400" cap="none" dirty="0"/>
          </a:p>
        </p:txBody>
      </p:sp>
      <p:sp>
        <p:nvSpPr>
          <p:cNvPr id="2" name="Content Placeholder 1"/>
          <p:cNvSpPr>
            <a:spLocks noGrp="1"/>
          </p:cNvSpPr>
          <p:nvPr>
            <p:ph idx="1"/>
          </p:nvPr>
        </p:nvSpPr>
        <p:spPr>
          <a:xfrm>
            <a:off x="636764" y="1752969"/>
            <a:ext cx="8117416" cy="1142631"/>
          </a:xfrm>
        </p:spPr>
        <p:txBody>
          <a:bodyPr/>
          <a:lstStyle/>
          <a:p>
            <a:pPr marL="0" indent="0">
              <a:buNone/>
            </a:pPr>
            <a:r>
              <a:rPr lang="en-IN" sz="1600" dirty="0"/>
              <a:t>Rosengarten has projected a 25% increase in sales for the coming year, so we are anticipating sales of $1,250.</a:t>
            </a:r>
          </a:p>
          <a:p>
            <a:r>
              <a:rPr lang="en-IN" sz="1600" dirty="0"/>
              <a:t>To generate a pro forma income statement, we assume total costs will continue to run at $833/$1,000 = 0.833, or 83.3% of sales.</a:t>
            </a:r>
          </a:p>
        </p:txBody>
      </p:sp>
      <p:sp>
        <p:nvSpPr>
          <p:cNvPr id="3" name="Content Placeholder 2"/>
          <p:cNvSpPr>
            <a:spLocks noGrp="1"/>
          </p:cNvSpPr>
          <p:nvPr>
            <p:ph idx="12"/>
          </p:nvPr>
        </p:nvSpPr>
        <p:spPr>
          <a:xfrm>
            <a:off x="654906" y="2971800"/>
            <a:ext cx="3097037" cy="552167"/>
          </a:xfrm>
        </p:spPr>
        <p:txBody>
          <a:bodyPr/>
          <a:lstStyle/>
          <a:p>
            <a:pPr marL="0" indent="0">
              <a:buNone/>
            </a:pPr>
            <a:r>
              <a:rPr lang="en-IN" sz="1600" dirty="0"/>
              <a:t>ROSENGARTEN CORPORATION Income Statement</a:t>
            </a:r>
          </a:p>
        </p:txBody>
      </p:sp>
      <p:graphicFrame>
        <p:nvGraphicFramePr>
          <p:cNvPr id="10" name="Table 9"/>
          <p:cNvGraphicFramePr>
            <a:graphicFrameLocks noGrp="1"/>
          </p:cNvGraphicFramePr>
          <p:nvPr>
            <p:extLst>
              <p:ext uri="{D42A27DB-BD31-4B8C-83A1-F6EECF244321}">
                <p14:modId xmlns:p14="http://schemas.microsoft.com/office/powerpoint/2010/main" val="3977928907"/>
              </p:ext>
            </p:extLst>
          </p:nvPr>
        </p:nvGraphicFramePr>
        <p:xfrm>
          <a:off x="636763" y="3581400"/>
          <a:ext cx="4009874" cy="1920240"/>
        </p:xfrm>
        <a:graphic>
          <a:graphicData uri="http://schemas.openxmlformats.org/drawingml/2006/table">
            <a:tbl>
              <a:tblPr firstRow="1" bandRow="1">
                <a:tableStyleId>{5C22544A-7EE6-4342-B048-85BDC9FD1C3A}</a:tableStyleId>
              </a:tblPr>
              <a:tblGrid>
                <a:gridCol w="2004937">
                  <a:extLst>
                    <a:ext uri="{9D8B030D-6E8A-4147-A177-3AD203B41FA5}">
                      <a16:colId xmlns:a16="http://schemas.microsoft.com/office/drawing/2014/main" val="3816100000"/>
                    </a:ext>
                  </a:extLst>
                </a:gridCol>
                <a:gridCol w="2004937">
                  <a:extLst>
                    <a:ext uri="{9D8B030D-6E8A-4147-A177-3AD203B41FA5}">
                      <a16:colId xmlns:a16="http://schemas.microsoft.com/office/drawing/2014/main" val="2639552565"/>
                    </a:ext>
                  </a:extLst>
                </a:gridCol>
              </a:tblGrid>
              <a:tr h="219891">
                <a:tc>
                  <a:txBody>
                    <a:bodyPr/>
                    <a:lstStyle/>
                    <a:p>
                      <a:r>
                        <a:rPr lang="en-IN" sz="1200" b="0" dirty="0">
                          <a:solidFill>
                            <a:schemeClr val="tx1"/>
                          </a:solidFill>
                        </a:rPr>
                        <a:t>Sales</a:t>
                      </a:r>
                    </a:p>
                  </a:txBody>
                  <a:tcPr>
                    <a:noFill/>
                  </a:tcPr>
                </a:tc>
                <a:tc>
                  <a:txBody>
                    <a:bodyPr/>
                    <a:lstStyle/>
                    <a:p>
                      <a:pPr algn="r"/>
                      <a:r>
                        <a:rPr lang="en-IN" sz="1200" b="0" dirty="0">
                          <a:solidFill>
                            <a:schemeClr val="tx1"/>
                          </a:solidFill>
                        </a:rPr>
                        <a:t>$ 1,000</a:t>
                      </a:r>
                    </a:p>
                  </a:txBody>
                  <a:tcPr>
                    <a:noFill/>
                  </a:tcPr>
                </a:tc>
                <a:extLst>
                  <a:ext uri="{0D108BD9-81ED-4DB2-BD59-A6C34878D82A}">
                    <a16:rowId xmlns:a16="http://schemas.microsoft.com/office/drawing/2014/main" val="859898337"/>
                  </a:ext>
                </a:extLst>
              </a:tr>
              <a:tr h="219891">
                <a:tc>
                  <a:txBody>
                    <a:bodyPr/>
                    <a:lstStyle/>
                    <a:p>
                      <a:r>
                        <a:rPr lang="en-IN" sz="1200" dirty="0"/>
                        <a:t>Costs</a:t>
                      </a:r>
                    </a:p>
                  </a:txBody>
                  <a:tcPr>
                    <a:noFill/>
                  </a:tcPr>
                </a:tc>
                <a:tc>
                  <a:txBody>
                    <a:bodyPr/>
                    <a:lstStyle/>
                    <a:p>
                      <a:pPr algn="r"/>
                      <a:r>
                        <a:rPr lang="en-IN" sz="1200" u="sng" dirty="0"/>
                        <a:t>833</a:t>
                      </a:r>
                    </a:p>
                  </a:txBody>
                  <a:tcPr>
                    <a:noFill/>
                  </a:tcPr>
                </a:tc>
                <a:extLst>
                  <a:ext uri="{0D108BD9-81ED-4DB2-BD59-A6C34878D82A}">
                    <a16:rowId xmlns:a16="http://schemas.microsoft.com/office/drawing/2014/main" val="2282035591"/>
                  </a:ext>
                </a:extLst>
              </a:tr>
              <a:tr h="219891">
                <a:tc>
                  <a:txBody>
                    <a:bodyPr/>
                    <a:lstStyle/>
                    <a:p>
                      <a:r>
                        <a:rPr lang="en-IN" sz="1200" dirty="0"/>
                        <a:t>Taxable income</a:t>
                      </a:r>
                    </a:p>
                  </a:txBody>
                  <a:tcPr>
                    <a:noFill/>
                  </a:tcPr>
                </a:tc>
                <a:tc>
                  <a:txBody>
                    <a:bodyPr/>
                    <a:lstStyle/>
                    <a:p>
                      <a:pPr algn="r"/>
                      <a:r>
                        <a:rPr lang="en-IN" sz="1200" dirty="0"/>
                        <a:t>$ 167</a:t>
                      </a:r>
                    </a:p>
                  </a:txBody>
                  <a:tcPr>
                    <a:noFill/>
                  </a:tcPr>
                </a:tc>
                <a:extLst>
                  <a:ext uri="{0D108BD9-81ED-4DB2-BD59-A6C34878D82A}">
                    <a16:rowId xmlns:a16="http://schemas.microsoft.com/office/drawing/2014/main" val="4031641475"/>
                  </a:ext>
                </a:extLst>
              </a:tr>
              <a:tr h="219891">
                <a:tc>
                  <a:txBody>
                    <a:bodyPr/>
                    <a:lstStyle/>
                    <a:p>
                      <a:r>
                        <a:rPr lang="en-IN" sz="1200" dirty="0"/>
                        <a:t>Taxes (21%)</a:t>
                      </a:r>
                    </a:p>
                  </a:txBody>
                  <a:tcPr>
                    <a:noFill/>
                  </a:tcPr>
                </a:tc>
                <a:tc>
                  <a:txBody>
                    <a:bodyPr/>
                    <a:lstStyle/>
                    <a:p>
                      <a:pPr algn="r"/>
                      <a:r>
                        <a:rPr lang="en-IN" sz="1200" u="sng" dirty="0"/>
                        <a:t>35</a:t>
                      </a:r>
                    </a:p>
                  </a:txBody>
                  <a:tcPr>
                    <a:noFill/>
                  </a:tcPr>
                </a:tc>
                <a:extLst>
                  <a:ext uri="{0D108BD9-81ED-4DB2-BD59-A6C34878D82A}">
                    <a16:rowId xmlns:a16="http://schemas.microsoft.com/office/drawing/2014/main" val="3087999369"/>
                  </a:ext>
                </a:extLst>
              </a:tr>
              <a:tr h="219891">
                <a:tc>
                  <a:txBody>
                    <a:bodyPr/>
                    <a:lstStyle/>
                    <a:p>
                      <a:r>
                        <a:rPr lang="en-IN" sz="1200" dirty="0"/>
                        <a:t>Net income</a:t>
                      </a:r>
                    </a:p>
                  </a:txBody>
                  <a:tcPr>
                    <a:noFill/>
                  </a:tcPr>
                </a:tc>
                <a:tc>
                  <a:txBody>
                    <a:bodyPr/>
                    <a:lstStyle/>
                    <a:p>
                      <a:pPr algn="r"/>
                      <a:r>
                        <a:rPr lang="en-IN" sz="1200" u="sng" dirty="0"/>
                        <a:t>$ 132</a:t>
                      </a:r>
                    </a:p>
                  </a:txBody>
                  <a:tcPr>
                    <a:noFill/>
                  </a:tcPr>
                </a:tc>
                <a:extLst>
                  <a:ext uri="{0D108BD9-81ED-4DB2-BD59-A6C34878D82A}">
                    <a16:rowId xmlns:a16="http://schemas.microsoft.com/office/drawing/2014/main" val="1636644178"/>
                  </a:ext>
                </a:extLst>
              </a:tr>
              <a:tr h="219891">
                <a:tc>
                  <a:txBody>
                    <a:bodyPr/>
                    <a:lstStyle/>
                    <a:p>
                      <a:r>
                        <a:rPr lang="en-IN" sz="1200" dirty="0"/>
                        <a:t>Dividends</a:t>
                      </a:r>
                    </a:p>
                  </a:txBody>
                  <a:tcPr>
                    <a:noFill/>
                  </a:tcPr>
                </a:tc>
                <a:tc>
                  <a:txBody>
                    <a:bodyPr/>
                    <a:lstStyle/>
                    <a:p>
                      <a:r>
                        <a:rPr lang="en-IN" sz="1200" u="none" dirty="0"/>
                        <a:t>$ 44</a:t>
                      </a:r>
                    </a:p>
                  </a:txBody>
                  <a:tcPr>
                    <a:noFill/>
                  </a:tcPr>
                </a:tc>
                <a:extLst>
                  <a:ext uri="{0D108BD9-81ED-4DB2-BD59-A6C34878D82A}">
                    <a16:rowId xmlns:a16="http://schemas.microsoft.com/office/drawing/2014/main" val="1020223220"/>
                  </a:ext>
                </a:extLst>
              </a:tr>
              <a:tr h="219891">
                <a:tc>
                  <a:txBody>
                    <a:bodyPr/>
                    <a:lstStyle/>
                    <a:p>
                      <a:r>
                        <a:rPr lang="en-IN" sz="1200" dirty="0"/>
                        <a:t>Addition to retained earnings</a:t>
                      </a:r>
                    </a:p>
                  </a:txBody>
                  <a:tcPr>
                    <a:noFill/>
                  </a:tcPr>
                </a:tc>
                <a:tc>
                  <a:txBody>
                    <a:bodyPr/>
                    <a:lstStyle/>
                    <a:p>
                      <a:r>
                        <a:rPr lang="en-IN" sz="1200" u="none" dirty="0"/>
                        <a:t>88</a:t>
                      </a:r>
                    </a:p>
                  </a:txBody>
                  <a:tcPr>
                    <a:noFill/>
                  </a:tcPr>
                </a:tc>
                <a:extLst>
                  <a:ext uri="{0D108BD9-81ED-4DB2-BD59-A6C34878D82A}">
                    <a16:rowId xmlns:a16="http://schemas.microsoft.com/office/drawing/2014/main" val="553363527"/>
                  </a:ext>
                </a:extLst>
              </a:tr>
            </a:tbl>
          </a:graphicData>
        </a:graphic>
      </p:graphicFrame>
      <p:sp>
        <p:nvSpPr>
          <p:cNvPr id="5" name="Content Placeholder 4"/>
          <p:cNvSpPr>
            <a:spLocks noGrp="1"/>
          </p:cNvSpPr>
          <p:nvPr>
            <p:ph idx="15"/>
          </p:nvPr>
        </p:nvSpPr>
        <p:spPr>
          <a:xfrm>
            <a:off x="4776976" y="2979738"/>
            <a:ext cx="4114800" cy="544229"/>
          </a:xfrm>
        </p:spPr>
        <p:txBody>
          <a:bodyPr/>
          <a:lstStyle/>
          <a:p>
            <a:pPr marL="0" indent="0">
              <a:buNone/>
            </a:pPr>
            <a:r>
              <a:rPr lang="it-IT" sz="1600" dirty="0"/>
              <a:t>ROSENGARTEN CORPORATION Pro Forma Income Statement</a:t>
            </a:r>
            <a:endParaRPr lang="en-IN" sz="1600" dirty="0"/>
          </a:p>
        </p:txBody>
      </p:sp>
      <p:graphicFrame>
        <p:nvGraphicFramePr>
          <p:cNvPr id="11" name="Table 10"/>
          <p:cNvGraphicFramePr>
            <a:graphicFrameLocks noGrp="1"/>
          </p:cNvGraphicFramePr>
          <p:nvPr>
            <p:extLst>
              <p:ext uri="{D42A27DB-BD31-4B8C-83A1-F6EECF244321}">
                <p14:modId xmlns:p14="http://schemas.microsoft.com/office/powerpoint/2010/main" val="2554397123"/>
              </p:ext>
            </p:extLst>
          </p:nvPr>
        </p:nvGraphicFramePr>
        <p:xfrm>
          <a:off x="4776976" y="3642360"/>
          <a:ext cx="3452624" cy="1386840"/>
        </p:xfrm>
        <a:graphic>
          <a:graphicData uri="http://schemas.openxmlformats.org/drawingml/2006/table">
            <a:tbl>
              <a:tblPr firstRow="1" bandRow="1">
                <a:tableStyleId>{5C22544A-7EE6-4342-B048-85BDC9FD1C3A}</a:tableStyleId>
              </a:tblPr>
              <a:tblGrid>
                <a:gridCol w="1726312">
                  <a:extLst>
                    <a:ext uri="{9D8B030D-6E8A-4147-A177-3AD203B41FA5}">
                      <a16:colId xmlns:a16="http://schemas.microsoft.com/office/drawing/2014/main" val="1205338562"/>
                    </a:ext>
                  </a:extLst>
                </a:gridCol>
                <a:gridCol w="1726312">
                  <a:extLst>
                    <a:ext uri="{9D8B030D-6E8A-4147-A177-3AD203B41FA5}">
                      <a16:colId xmlns:a16="http://schemas.microsoft.com/office/drawing/2014/main" val="3054204850"/>
                    </a:ext>
                  </a:extLst>
                </a:gridCol>
              </a:tblGrid>
              <a:tr h="277368">
                <a:tc>
                  <a:txBody>
                    <a:bodyPr/>
                    <a:lstStyle/>
                    <a:p>
                      <a:r>
                        <a:rPr lang="en-IN" sz="1200" b="0" dirty="0">
                          <a:solidFill>
                            <a:schemeClr val="tx1"/>
                          </a:solidFill>
                        </a:rPr>
                        <a:t>Sales (projected)</a:t>
                      </a:r>
                    </a:p>
                  </a:txBody>
                  <a:tcPr>
                    <a:noFill/>
                  </a:tcPr>
                </a:tc>
                <a:tc>
                  <a:txBody>
                    <a:bodyPr/>
                    <a:lstStyle/>
                    <a:p>
                      <a:pPr algn="r"/>
                      <a:r>
                        <a:rPr lang="en-IN" sz="1200" b="0" dirty="0">
                          <a:solidFill>
                            <a:schemeClr val="tx1"/>
                          </a:solidFill>
                        </a:rPr>
                        <a:t>$ 1,250</a:t>
                      </a:r>
                    </a:p>
                  </a:txBody>
                  <a:tcPr>
                    <a:noFill/>
                  </a:tcPr>
                </a:tc>
                <a:extLst>
                  <a:ext uri="{0D108BD9-81ED-4DB2-BD59-A6C34878D82A}">
                    <a16:rowId xmlns:a16="http://schemas.microsoft.com/office/drawing/2014/main" val="3566476536"/>
                  </a:ext>
                </a:extLst>
              </a:tr>
              <a:tr h="277368">
                <a:tc>
                  <a:txBody>
                    <a:bodyPr/>
                    <a:lstStyle/>
                    <a:p>
                      <a:r>
                        <a:rPr lang="en-IN" sz="1200" dirty="0">
                          <a:solidFill>
                            <a:schemeClr val="tx1"/>
                          </a:solidFill>
                        </a:rPr>
                        <a:t>Costs (83.3% of sales)</a:t>
                      </a:r>
                    </a:p>
                  </a:txBody>
                  <a:tcPr>
                    <a:noFill/>
                  </a:tcPr>
                </a:tc>
                <a:tc>
                  <a:txBody>
                    <a:bodyPr/>
                    <a:lstStyle/>
                    <a:p>
                      <a:pPr algn="r"/>
                      <a:r>
                        <a:rPr lang="en-IN" sz="1200" u="sng" dirty="0">
                          <a:solidFill>
                            <a:schemeClr val="tx1"/>
                          </a:solidFill>
                        </a:rPr>
                        <a:t>1,041</a:t>
                      </a:r>
                    </a:p>
                  </a:txBody>
                  <a:tcPr>
                    <a:noFill/>
                  </a:tcPr>
                </a:tc>
                <a:extLst>
                  <a:ext uri="{0D108BD9-81ED-4DB2-BD59-A6C34878D82A}">
                    <a16:rowId xmlns:a16="http://schemas.microsoft.com/office/drawing/2014/main" val="2395709881"/>
                  </a:ext>
                </a:extLst>
              </a:tr>
              <a:tr h="277368">
                <a:tc>
                  <a:txBody>
                    <a:bodyPr/>
                    <a:lstStyle/>
                    <a:p>
                      <a:r>
                        <a:rPr lang="en-IN" sz="1200" dirty="0">
                          <a:solidFill>
                            <a:schemeClr val="tx1"/>
                          </a:solidFill>
                        </a:rPr>
                        <a:t>Taxable income</a:t>
                      </a:r>
                    </a:p>
                  </a:txBody>
                  <a:tcPr>
                    <a:noFill/>
                  </a:tcPr>
                </a:tc>
                <a:tc>
                  <a:txBody>
                    <a:bodyPr/>
                    <a:lstStyle/>
                    <a:p>
                      <a:pPr algn="r"/>
                      <a:r>
                        <a:rPr lang="en-IN" sz="1200" dirty="0">
                          <a:solidFill>
                            <a:schemeClr val="tx1"/>
                          </a:solidFill>
                        </a:rPr>
                        <a:t>$ 209</a:t>
                      </a:r>
                    </a:p>
                  </a:txBody>
                  <a:tcPr>
                    <a:noFill/>
                  </a:tcPr>
                </a:tc>
                <a:extLst>
                  <a:ext uri="{0D108BD9-81ED-4DB2-BD59-A6C34878D82A}">
                    <a16:rowId xmlns:a16="http://schemas.microsoft.com/office/drawing/2014/main" val="4114094169"/>
                  </a:ext>
                </a:extLst>
              </a:tr>
              <a:tr h="277368">
                <a:tc>
                  <a:txBody>
                    <a:bodyPr/>
                    <a:lstStyle/>
                    <a:p>
                      <a:r>
                        <a:rPr lang="en-IN" sz="1200" dirty="0">
                          <a:solidFill>
                            <a:schemeClr val="tx1"/>
                          </a:solidFill>
                        </a:rPr>
                        <a:t>Taxes (21%)</a:t>
                      </a:r>
                    </a:p>
                  </a:txBody>
                  <a:tcPr>
                    <a:noFill/>
                  </a:tcPr>
                </a:tc>
                <a:tc>
                  <a:txBody>
                    <a:bodyPr/>
                    <a:lstStyle/>
                    <a:p>
                      <a:pPr algn="r"/>
                      <a:r>
                        <a:rPr lang="en-IN" sz="1200" u="sng" dirty="0">
                          <a:solidFill>
                            <a:schemeClr val="tx1"/>
                          </a:solidFill>
                        </a:rPr>
                        <a:t>44</a:t>
                      </a:r>
                    </a:p>
                  </a:txBody>
                  <a:tcPr>
                    <a:noFill/>
                  </a:tcPr>
                </a:tc>
                <a:extLst>
                  <a:ext uri="{0D108BD9-81ED-4DB2-BD59-A6C34878D82A}">
                    <a16:rowId xmlns:a16="http://schemas.microsoft.com/office/drawing/2014/main" val="2093669483"/>
                  </a:ext>
                </a:extLst>
              </a:tr>
              <a:tr h="277368">
                <a:tc>
                  <a:txBody>
                    <a:bodyPr/>
                    <a:lstStyle/>
                    <a:p>
                      <a:r>
                        <a:rPr lang="en-IN" sz="1200" dirty="0">
                          <a:solidFill>
                            <a:schemeClr val="tx1"/>
                          </a:solidFill>
                        </a:rPr>
                        <a:t>Net income</a:t>
                      </a:r>
                    </a:p>
                  </a:txBody>
                  <a:tcPr>
                    <a:noFill/>
                  </a:tcPr>
                </a:tc>
                <a:tc>
                  <a:txBody>
                    <a:bodyPr/>
                    <a:lstStyle/>
                    <a:p>
                      <a:pPr algn="r"/>
                      <a:r>
                        <a:rPr lang="en-IN" sz="1200" u="sng" dirty="0">
                          <a:solidFill>
                            <a:schemeClr val="tx1"/>
                          </a:solidFill>
                        </a:rPr>
                        <a:t>$ 165</a:t>
                      </a:r>
                    </a:p>
                  </a:txBody>
                  <a:tcPr>
                    <a:noFill/>
                  </a:tcPr>
                </a:tc>
                <a:extLst>
                  <a:ext uri="{0D108BD9-81ED-4DB2-BD59-A6C34878D82A}">
                    <a16:rowId xmlns:a16="http://schemas.microsoft.com/office/drawing/2014/main" val="1213436118"/>
                  </a:ext>
                </a:extLst>
              </a:tr>
            </a:tbl>
          </a:graphicData>
        </a:graphic>
      </p:graphicFrame>
      <p:sp>
        <p:nvSpPr>
          <p:cNvPr id="7" name="Content Placeholder 6"/>
          <p:cNvSpPr>
            <a:spLocks noGrp="1"/>
          </p:cNvSpPr>
          <p:nvPr>
            <p:ph idx="17"/>
          </p:nvPr>
        </p:nvSpPr>
        <p:spPr>
          <a:xfrm>
            <a:off x="636763" y="5562600"/>
            <a:ext cx="8222369" cy="1234836"/>
          </a:xfrm>
        </p:spPr>
        <p:txBody>
          <a:bodyPr/>
          <a:lstStyle/>
          <a:p>
            <a:pPr marL="0" indent="0">
              <a:spcBef>
                <a:spcPts val="500"/>
              </a:spcBef>
              <a:buNone/>
            </a:pPr>
            <a:r>
              <a:rPr lang="en-IN" sz="1600" dirty="0"/>
              <a:t>Effect of </a:t>
            </a:r>
            <a:r>
              <a:rPr lang="en-IN" sz="1600" b="1" dirty="0"/>
              <a:t>assuming that costs are a constant percentage of sales is to assume that the profit margin is constant</a:t>
            </a:r>
            <a:r>
              <a:rPr lang="en-IN" sz="1600" dirty="0"/>
              <a:t>.</a:t>
            </a:r>
          </a:p>
          <a:p>
            <a:pPr>
              <a:spcBef>
                <a:spcPts val="500"/>
              </a:spcBef>
            </a:pPr>
            <a:r>
              <a:rPr lang="en-IN" sz="1600" dirty="0"/>
              <a:t>Profit margin was $132/$1,000 = .132, or 13.2%.</a:t>
            </a:r>
          </a:p>
          <a:p>
            <a:pPr>
              <a:spcBef>
                <a:spcPts val="500"/>
              </a:spcBef>
            </a:pPr>
            <a:r>
              <a:rPr lang="en-IN" sz="1600" dirty="0"/>
              <a:t>In the pro forma, the profit margin is $165/$1,250 = .132, or 13.2%.</a:t>
            </a:r>
          </a:p>
        </p:txBody>
      </p:sp>
    </p:spTree>
    <p:extLst>
      <p:ext uri="{BB962C8B-B14F-4D97-AF65-F5344CB8AC3E}">
        <p14:creationId xmlns:p14="http://schemas.microsoft.com/office/powerpoint/2010/main" val="153671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p:txBody>
          <a:bodyPr>
            <a:noAutofit/>
          </a:bodyPr>
          <a:lstStyle/>
          <a:p>
            <a:pPr eaLnBrk="1" fontAlgn="auto" hangingPunct="1">
              <a:spcAft>
                <a:spcPts val="0"/>
              </a:spcAft>
              <a:defRPr/>
            </a:pPr>
            <a:r>
              <a:rPr lang="en-US" altLang="en-US" sz="3400" cap="none" dirty="0"/>
              <a:t>The income statement </a:t>
            </a:r>
            <a:r>
              <a:rPr lang="en-US" altLang="en-US" sz="1800" cap="none" dirty="0"/>
              <a:t>2</a:t>
            </a:r>
            <a:endParaRPr lang="en-US" altLang="en-US" sz="3400" cap="none" dirty="0"/>
          </a:p>
        </p:txBody>
      </p:sp>
      <p:sp>
        <p:nvSpPr>
          <p:cNvPr id="4" name="Content Placeholder 3"/>
          <p:cNvSpPr>
            <a:spLocks noGrp="1"/>
          </p:cNvSpPr>
          <p:nvPr>
            <p:ph idx="1"/>
          </p:nvPr>
        </p:nvSpPr>
        <p:spPr>
          <a:xfrm>
            <a:off x="636764" y="1752969"/>
            <a:ext cx="8117416" cy="1447431"/>
          </a:xfrm>
        </p:spPr>
        <p:txBody>
          <a:bodyPr/>
          <a:lstStyle/>
          <a:p>
            <a:pPr>
              <a:spcBef>
                <a:spcPts val="500"/>
              </a:spcBef>
            </a:pPr>
            <a:r>
              <a:rPr lang="en-IN" sz="1600" dirty="0"/>
              <a:t>Next, we need to project the dividend payment</a:t>
            </a:r>
          </a:p>
          <a:p>
            <a:pPr>
              <a:spcBef>
                <a:spcPts val="500"/>
              </a:spcBef>
            </a:pPr>
            <a:r>
              <a:rPr lang="en-IN" sz="1600" dirty="0"/>
              <a:t>Assume Rosengarten has a policy of paying out a </a:t>
            </a:r>
            <a:r>
              <a:rPr lang="en-IN" sz="1600" b="1" dirty="0"/>
              <a:t>constant fraction of net income </a:t>
            </a:r>
            <a:r>
              <a:rPr lang="en-IN" sz="1600" dirty="0"/>
              <a:t>in the form of a cash dividend</a:t>
            </a:r>
          </a:p>
          <a:p>
            <a:pPr>
              <a:spcBef>
                <a:spcPts val="500"/>
              </a:spcBef>
            </a:pPr>
            <a:r>
              <a:rPr lang="en-IN" sz="1600" dirty="0"/>
              <a:t>Dividend </a:t>
            </a:r>
            <a:r>
              <a:rPr lang="en-IN" sz="1600" dirty="0" err="1"/>
              <a:t>payout</a:t>
            </a:r>
            <a:r>
              <a:rPr lang="en-IN" sz="1600" dirty="0"/>
              <a:t> ratio is the amount of cash paid out to shareholders divided by net income, and Rosengarten’s dividend </a:t>
            </a:r>
            <a:r>
              <a:rPr lang="en-IN" sz="1600" dirty="0" err="1"/>
              <a:t>payout</a:t>
            </a:r>
            <a:r>
              <a:rPr lang="en-IN" sz="1600" dirty="0"/>
              <a:t> ratio for the most recent year was this:</a:t>
            </a:r>
          </a:p>
        </p:txBody>
      </p:sp>
      <p:graphicFrame>
        <p:nvGraphicFramePr>
          <p:cNvPr id="2" name="Object 1"/>
          <p:cNvGraphicFramePr>
            <a:graphicFrameLocks noChangeAspect="1"/>
          </p:cNvGraphicFramePr>
          <p:nvPr>
            <p:extLst>
              <p:ext uri="{D42A27DB-BD31-4B8C-83A1-F6EECF244321}">
                <p14:modId xmlns:p14="http://schemas.microsoft.com/office/powerpoint/2010/main" val="3012154719"/>
              </p:ext>
            </p:extLst>
          </p:nvPr>
        </p:nvGraphicFramePr>
        <p:xfrm>
          <a:off x="827088" y="3238500"/>
          <a:ext cx="4292600" cy="558800"/>
        </p:xfrm>
        <a:graphic>
          <a:graphicData uri="http://schemas.openxmlformats.org/presentationml/2006/ole">
            <mc:AlternateContent xmlns:mc="http://schemas.openxmlformats.org/markup-compatibility/2006">
              <mc:Choice xmlns:v="urn:schemas-microsoft-com:vml" Requires="v">
                <p:oleObj name="Equation" r:id="rId3" imgW="4292280" imgH="558720" progId="Equation.DSMT4">
                  <p:embed/>
                </p:oleObj>
              </mc:Choice>
              <mc:Fallback>
                <p:oleObj name="Equation" r:id="rId3" imgW="4292280" imgH="558720" progId="Equation.DSMT4">
                  <p:embed/>
                  <p:pic>
                    <p:nvPicPr>
                      <p:cNvPr id="0" name=""/>
                      <p:cNvPicPr/>
                      <p:nvPr/>
                    </p:nvPicPr>
                    <p:blipFill>
                      <a:blip r:embed="rId4"/>
                      <a:stretch>
                        <a:fillRect/>
                      </a:stretch>
                    </p:blipFill>
                    <p:spPr>
                      <a:xfrm>
                        <a:off x="827088" y="3238500"/>
                        <a:ext cx="4292600" cy="558800"/>
                      </a:xfrm>
                      <a:prstGeom prst="rect">
                        <a:avLst/>
                      </a:prstGeom>
                    </p:spPr>
                  </p:pic>
                </p:oleObj>
              </mc:Fallback>
            </mc:AlternateContent>
          </a:graphicData>
        </a:graphic>
      </p:graphicFrame>
      <p:sp>
        <p:nvSpPr>
          <p:cNvPr id="5" name="Content Placeholder 4"/>
          <p:cNvSpPr>
            <a:spLocks noGrp="1"/>
          </p:cNvSpPr>
          <p:nvPr>
            <p:ph idx="12"/>
          </p:nvPr>
        </p:nvSpPr>
        <p:spPr>
          <a:xfrm>
            <a:off x="636762" y="3886200"/>
            <a:ext cx="8222369" cy="1143000"/>
          </a:xfrm>
        </p:spPr>
        <p:txBody>
          <a:bodyPr/>
          <a:lstStyle/>
          <a:p>
            <a:pPr>
              <a:spcBef>
                <a:spcPts val="500"/>
              </a:spcBef>
            </a:pPr>
            <a:r>
              <a:rPr lang="en-IN" sz="1600" b="1" dirty="0"/>
              <a:t>Retention ratio, or plowback ratio</a:t>
            </a:r>
            <a:r>
              <a:rPr lang="en-IN" sz="1600" dirty="0"/>
              <a:t>, is the addition to retained earnings divided by net income (That is, 1 - dividend </a:t>
            </a:r>
            <a:r>
              <a:rPr lang="en-IN" sz="1600" dirty="0" err="1"/>
              <a:t>payout</a:t>
            </a:r>
            <a:r>
              <a:rPr lang="en-IN" sz="1600" dirty="0"/>
              <a:t> ratio)</a:t>
            </a:r>
          </a:p>
          <a:p>
            <a:pPr>
              <a:spcBef>
                <a:spcPts val="500"/>
              </a:spcBef>
            </a:pPr>
            <a:r>
              <a:rPr lang="en-IN" sz="1600" dirty="0"/>
              <a:t>Assuming dividend </a:t>
            </a:r>
            <a:r>
              <a:rPr lang="en-IN" sz="1600" dirty="0" err="1"/>
              <a:t>payout</a:t>
            </a:r>
            <a:r>
              <a:rPr lang="en-IN" sz="1600" dirty="0"/>
              <a:t> ratio is constant, here are the projected dividends and addition to retained earnings:</a:t>
            </a:r>
          </a:p>
        </p:txBody>
      </p:sp>
      <p:graphicFrame>
        <p:nvGraphicFramePr>
          <p:cNvPr id="3" name="Table 2"/>
          <p:cNvGraphicFramePr>
            <a:graphicFrameLocks noGrp="1"/>
          </p:cNvGraphicFramePr>
          <p:nvPr>
            <p:extLst>
              <p:ext uri="{D42A27DB-BD31-4B8C-83A1-F6EECF244321}">
                <p14:modId xmlns:p14="http://schemas.microsoft.com/office/powerpoint/2010/main" val="3876112282"/>
              </p:ext>
            </p:extLst>
          </p:nvPr>
        </p:nvGraphicFramePr>
        <p:xfrm>
          <a:off x="1699946" y="5158740"/>
          <a:ext cx="6096000" cy="1005840"/>
        </p:xfrm>
        <a:graphic>
          <a:graphicData uri="http://schemas.openxmlformats.org/drawingml/2006/table">
            <a:tbl>
              <a:tblPr firstRow="1" bandRow="1">
                <a:tableStyleId>{5C22544A-7EE6-4342-B048-85BDC9FD1C3A}</a:tableStyleId>
              </a:tblPr>
              <a:tblGrid>
                <a:gridCol w="4167454">
                  <a:extLst>
                    <a:ext uri="{9D8B030D-6E8A-4147-A177-3AD203B41FA5}">
                      <a16:colId xmlns:a16="http://schemas.microsoft.com/office/drawing/2014/main" val="500468005"/>
                    </a:ext>
                  </a:extLst>
                </a:gridCol>
                <a:gridCol w="1928546">
                  <a:extLst>
                    <a:ext uri="{9D8B030D-6E8A-4147-A177-3AD203B41FA5}">
                      <a16:colId xmlns:a16="http://schemas.microsoft.com/office/drawing/2014/main" val="1841178370"/>
                    </a:ext>
                  </a:extLst>
                </a:gridCol>
              </a:tblGrid>
              <a:tr h="261620">
                <a:tc>
                  <a:txBody>
                    <a:bodyPr/>
                    <a:lstStyle/>
                    <a:p>
                      <a:r>
                        <a:rPr lang="en-IN" sz="1600" b="0" dirty="0">
                          <a:solidFill>
                            <a:schemeClr val="tx1"/>
                          </a:solidFill>
                        </a:rPr>
                        <a:t>Projected dividends paid to shareholders</a:t>
                      </a:r>
                    </a:p>
                  </a:txBody>
                  <a:tcPr>
                    <a:noFill/>
                  </a:tcPr>
                </a:tc>
                <a:tc>
                  <a:txBody>
                    <a:bodyPr/>
                    <a:lstStyle/>
                    <a:p>
                      <a:r>
                        <a:rPr lang="en-IN" sz="1600" b="0" dirty="0">
                          <a:solidFill>
                            <a:schemeClr val="tx1"/>
                          </a:solidFill>
                        </a:rPr>
                        <a:t> $165 × 1/3 = $ 55 </a:t>
                      </a:r>
                    </a:p>
                  </a:txBody>
                  <a:tcPr>
                    <a:noFill/>
                  </a:tcPr>
                </a:tc>
                <a:extLst>
                  <a:ext uri="{0D108BD9-81ED-4DB2-BD59-A6C34878D82A}">
                    <a16:rowId xmlns:a16="http://schemas.microsoft.com/office/drawing/2014/main" val="2988103416"/>
                  </a:ext>
                </a:extLst>
              </a:tr>
              <a:tr h="261620">
                <a:tc>
                  <a:txBody>
                    <a:bodyPr/>
                    <a:lstStyle/>
                    <a:p>
                      <a:r>
                        <a:rPr lang="en-IN" sz="1600" dirty="0">
                          <a:solidFill>
                            <a:schemeClr val="tx1"/>
                          </a:solidFill>
                        </a:rPr>
                        <a:t>Projected addition to retained earnings</a:t>
                      </a:r>
                    </a:p>
                  </a:txBody>
                  <a:tcPr>
                    <a:noFill/>
                  </a:tcPr>
                </a:tc>
                <a:tc>
                  <a:txBody>
                    <a:bodyPr/>
                    <a:lstStyle/>
                    <a:p>
                      <a:r>
                        <a:rPr lang="en-IN" sz="1600" dirty="0">
                          <a:solidFill>
                            <a:schemeClr val="tx1"/>
                          </a:solidFill>
                        </a:rPr>
                        <a:t>$165 × 2/3 =  </a:t>
                      </a:r>
                      <a:r>
                        <a:rPr lang="en-IN" sz="1600" u="sng" dirty="0">
                          <a:solidFill>
                            <a:schemeClr val="tx1"/>
                          </a:solidFill>
                        </a:rPr>
                        <a:t>  110</a:t>
                      </a:r>
                    </a:p>
                  </a:txBody>
                  <a:tcPr>
                    <a:noFill/>
                  </a:tcPr>
                </a:tc>
                <a:extLst>
                  <a:ext uri="{0D108BD9-81ED-4DB2-BD59-A6C34878D82A}">
                    <a16:rowId xmlns:a16="http://schemas.microsoft.com/office/drawing/2014/main" val="2616834807"/>
                  </a:ext>
                </a:extLst>
              </a:tr>
              <a:tr h="261620">
                <a:tc>
                  <a:txBody>
                    <a:bodyPr/>
                    <a:lstStyle/>
                    <a:p>
                      <a:endParaRPr lang="en-IN" sz="1600" dirty="0">
                        <a:solidFill>
                          <a:schemeClr val="tx1"/>
                        </a:solidFill>
                      </a:endParaRPr>
                    </a:p>
                  </a:txBody>
                  <a:tcPr>
                    <a:noFill/>
                  </a:tcPr>
                </a:tc>
                <a:tc>
                  <a:txBody>
                    <a:bodyPr/>
                    <a:lstStyle/>
                    <a:p>
                      <a:r>
                        <a:rPr lang="en-IN" sz="1600" dirty="0">
                          <a:solidFill>
                            <a:schemeClr val="tx1"/>
                          </a:solidFill>
                        </a:rPr>
                        <a:t>                         $165</a:t>
                      </a:r>
                    </a:p>
                  </a:txBody>
                  <a:tcPr>
                    <a:noFill/>
                  </a:tcPr>
                </a:tc>
                <a:extLst>
                  <a:ext uri="{0D108BD9-81ED-4DB2-BD59-A6C34878D82A}">
                    <a16:rowId xmlns:a16="http://schemas.microsoft.com/office/drawing/2014/main" val="2568572525"/>
                  </a:ext>
                </a:extLst>
              </a:tr>
            </a:tbl>
          </a:graphicData>
        </a:graphic>
      </p:graphicFrame>
    </p:spTree>
    <p:extLst>
      <p:ext uri="{BB962C8B-B14F-4D97-AF65-F5344CB8AC3E}">
        <p14:creationId xmlns:p14="http://schemas.microsoft.com/office/powerpoint/2010/main" val="423919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cap="none" dirty="0"/>
              <a:t>ROSENGARTEN CORPORATION </a:t>
            </a:r>
            <a:br>
              <a:rPr lang="en-US" altLang="en-US" cap="none" dirty="0"/>
            </a:br>
            <a:r>
              <a:rPr lang="en-US" altLang="en-US" cap="none" dirty="0"/>
              <a:t>balance sheet </a:t>
            </a:r>
            <a:r>
              <a:rPr lang="en-US" altLang="en-US" sz="1100" dirty="0"/>
              <a:t>1</a:t>
            </a:r>
            <a:endParaRPr lang="en-US" altLang="en-US" sz="1100" noProof="0" dirty="0">
              <a:solidFill>
                <a:schemeClr val="accent1">
                  <a:lumMod val="75000"/>
                </a:schemeClr>
              </a:solidFill>
            </a:endParaRPr>
          </a:p>
        </p:txBody>
      </p:sp>
      <p:sp>
        <p:nvSpPr>
          <p:cNvPr id="5" name="Content Placeholder 4"/>
          <p:cNvSpPr>
            <a:spLocks noGrp="1"/>
          </p:cNvSpPr>
          <p:nvPr>
            <p:ph idx="1"/>
          </p:nvPr>
        </p:nvSpPr>
        <p:spPr>
          <a:xfrm>
            <a:off x="636764" y="1752969"/>
            <a:ext cx="8117416" cy="380631"/>
          </a:xfrm>
        </p:spPr>
        <p:txBody>
          <a:bodyPr/>
          <a:lstStyle/>
          <a:p>
            <a:r>
              <a:rPr lang="en-IN" sz="2000" dirty="0"/>
              <a:t>Rosengarten’s most recent balance sheet is provided below:</a:t>
            </a:r>
          </a:p>
        </p:txBody>
      </p:sp>
      <p:sp>
        <p:nvSpPr>
          <p:cNvPr id="7" name="Content Placeholder 6"/>
          <p:cNvSpPr>
            <a:spLocks noGrp="1"/>
          </p:cNvSpPr>
          <p:nvPr>
            <p:ph idx="12"/>
          </p:nvPr>
        </p:nvSpPr>
        <p:spPr>
          <a:xfrm>
            <a:off x="1524000" y="2209799"/>
            <a:ext cx="4343400" cy="304801"/>
          </a:xfrm>
        </p:spPr>
        <p:txBody>
          <a:bodyPr/>
          <a:lstStyle/>
          <a:p>
            <a:pPr marL="0" indent="0">
              <a:buNone/>
            </a:pPr>
            <a:r>
              <a:rPr lang="en-IN" sz="1600" dirty="0"/>
              <a:t>ROSENGARTEN CORPORATION Balance Sheet</a:t>
            </a:r>
          </a:p>
        </p:txBody>
      </p:sp>
      <p:graphicFrame>
        <p:nvGraphicFramePr>
          <p:cNvPr id="2" name="Table 1"/>
          <p:cNvGraphicFramePr>
            <a:graphicFrameLocks noGrp="1"/>
          </p:cNvGraphicFramePr>
          <p:nvPr>
            <p:extLst>
              <p:ext uri="{D42A27DB-BD31-4B8C-83A1-F6EECF244321}">
                <p14:modId xmlns:p14="http://schemas.microsoft.com/office/powerpoint/2010/main" val="3454145600"/>
              </p:ext>
            </p:extLst>
          </p:nvPr>
        </p:nvGraphicFramePr>
        <p:xfrm>
          <a:off x="741715" y="2618792"/>
          <a:ext cx="8117418" cy="3840480"/>
        </p:xfrm>
        <a:graphic>
          <a:graphicData uri="http://schemas.openxmlformats.org/drawingml/2006/table">
            <a:tbl>
              <a:tblPr firstRow="1" bandRow="1">
                <a:tableStyleId>{5C22544A-7EE6-4342-B048-85BDC9FD1C3A}</a:tableStyleId>
              </a:tblPr>
              <a:tblGrid>
                <a:gridCol w="1192036">
                  <a:extLst>
                    <a:ext uri="{9D8B030D-6E8A-4147-A177-3AD203B41FA5}">
                      <a16:colId xmlns:a16="http://schemas.microsoft.com/office/drawing/2014/main" val="867937040"/>
                    </a:ext>
                  </a:extLst>
                </a:gridCol>
                <a:gridCol w="914400">
                  <a:extLst>
                    <a:ext uri="{9D8B030D-6E8A-4147-A177-3AD203B41FA5}">
                      <a16:colId xmlns:a16="http://schemas.microsoft.com/office/drawing/2014/main" val="1606939492"/>
                    </a:ext>
                  </a:extLst>
                </a:gridCol>
                <a:gridCol w="1447800">
                  <a:extLst>
                    <a:ext uri="{9D8B030D-6E8A-4147-A177-3AD203B41FA5}">
                      <a16:colId xmlns:a16="http://schemas.microsoft.com/office/drawing/2014/main" val="2826017427"/>
                    </a:ext>
                  </a:extLst>
                </a:gridCol>
                <a:gridCol w="2209800">
                  <a:extLst>
                    <a:ext uri="{9D8B030D-6E8A-4147-A177-3AD203B41FA5}">
                      <a16:colId xmlns:a16="http://schemas.microsoft.com/office/drawing/2014/main" val="2027476618"/>
                    </a:ext>
                  </a:extLst>
                </a:gridCol>
                <a:gridCol w="762000">
                  <a:extLst>
                    <a:ext uri="{9D8B030D-6E8A-4147-A177-3AD203B41FA5}">
                      <a16:colId xmlns:a16="http://schemas.microsoft.com/office/drawing/2014/main" val="3019487407"/>
                    </a:ext>
                  </a:extLst>
                </a:gridCol>
                <a:gridCol w="1591382">
                  <a:extLst>
                    <a:ext uri="{9D8B030D-6E8A-4147-A177-3AD203B41FA5}">
                      <a16:colId xmlns:a16="http://schemas.microsoft.com/office/drawing/2014/main" val="2306988508"/>
                    </a:ext>
                  </a:extLst>
                </a:gridCol>
              </a:tblGrid>
              <a:tr h="199386">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1050184747"/>
                  </a:ext>
                </a:extLst>
              </a:tr>
              <a:tr h="199386">
                <a:tc>
                  <a:txBody>
                    <a:bodyPr/>
                    <a:lstStyle/>
                    <a:p>
                      <a:endParaRPr lang="en-IN" sz="1200"/>
                    </a:p>
                  </a:txBody>
                  <a:tcPr/>
                </a:tc>
                <a:tc>
                  <a:txBody>
                    <a:bodyPr/>
                    <a:lstStyle/>
                    <a:p>
                      <a:r>
                        <a:rPr lang="en-IN" sz="1200" dirty="0"/>
                        <a:t>$</a:t>
                      </a:r>
                    </a:p>
                  </a:txBody>
                  <a:tcPr/>
                </a:tc>
                <a:tc>
                  <a:txBody>
                    <a:bodyPr/>
                    <a:lstStyle/>
                    <a:p>
                      <a:r>
                        <a:rPr lang="en-IN" sz="1200" dirty="0"/>
                        <a:t>Percentage of Sales</a:t>
                      </a:r>
                    </a:p>
                  </a:txBody>
                  <a:tcPr/>
                </a:tc>
                <a:tc>
                  <a:txBody>
                    <a:bodyPr/>
                    <a:lstStyle/>
                    <a:p>
                      <a:endParaRPr lang="en-IN" sz="1200" dirty="0"/>
                    </a:p>
                  </a:txBody>
                  <a:tcPr/>
                </a:tc>
                <a:tc>
                  <a:txBody>
                    <a:bodyPr/>
                    <a:lstStyle/>
                    <a:p>
                      <a:r>
                        <a:rPr lang="en-IN" sz="1200" dirty="0"/>
                        <a:t>$</a:t>
                      </a:r>
                    </a:p>
                  </a:txBody>
                  <a:tcPr/>
                </a:tc>
                <a:tc>
                  <a:txBody>
                    <a:bodyPr/>
                    <a:lstStyle/>
                    <a:p>
                      <a:r>
                        <a:rPr lang="en-IN" sz="1200" dirty="0"/>
                        <a:t>Percentage of Sales</a:t>
                      </a:r>
                    </a:p>
                  </a:txBody>
                  <a:tcPr/>
                </a:tc>
                <a:extLst>
                  <a:ext uri="{0D108BD9-81ED-4DB2-BD59-A6C34878D82A}">
                    <a16:rowId xmlns:a16="http://schemas.microsoft.com/office/drawing/2014/main" val="3250631789"/>
                  </a:ext>
                </a:extLst>
              </a:tr>
              <a:tr h="199386">
                <a:tc>
                  <a:txBody>
                    <a:bodyPr/>
                    <a:lstStyle/>
                    <a:p>
                      <a:r>
                        <a:rPr lang="en-IN" sz="1200" dirty="0"/>
                        <a:t>Current assets</a:t>
                      </a:r>
                    </a:p>
                  </a:txBody>
                  <a:tcPr/>
                </a:tc>
                <a:tc>
                  <a:txBody>
                    <a:bodyPr/>
                    <a:lstStyle/>
                    <a:p>
                      <a:endParaRPr lang="en-IN" sz="1200"/>
                    </a:p>
                  </a:txBody>
                  <a:tcPr/>
                </a:tc>
                <a:tc>
                  <a:txBody>
                    <a:bodyPr/>
                    <a:lstStyle/>
                    <a:p>
                      <a:endParaRPr lang="en-IN" sz="1200"/>
                    </a:p>
                  </a:txBody>
                  <a:tcPr/>
                </a:tc>
                <a:tc>
                  <a:txBody>
                    <a:bodyPr/>
                    <a:lstStyle/>
                    <a:p>
                      <a:r>
                        <a:rPr lang="en-IN" sz="1200" dirty="0"/>
                        <a:t>Current liabilities</a:t>
                      </a:r>
                    </a:p>
                  </a:txBody>
                  <a:tcPr/>
                </a:tc>
                <a:tc>
                  <a:txBody>
                    <a:bodyPr/>
                    <a:lstStyle/>
                    <a:p>
                      <a:endParaRPr lang="en-IN" sz="1200"/>
                    </a:p>
                  </a:txBody>
                  <a:tcPr/>
                </a:tc>
                <a:tc>
                  <a:txBody>
                    <a:bodyPr/>
                    <a:lstStyle/>
                    <a:p>
                      <a:endParaRPr lang="en-IN" sz="1200" dirty="0"/>
                    </a:p>
                  </a:txBody>
                  <a:tcPr/>
                </a:tc>
                <a:extLst>
                  <a:ext uri="{0D108BD9-81ED-4DB2-BD59-A6C34878D82A}">
                    <a16:rowId xmlns:a16="http://schemas.microsoft.com/office/drawing/2014/main" val="1583842884"/>
                  </a:ext>
                </a:extLst>
              </a:tr>
              <a:tr h="199386">
                <a:tc>
                  <a:txBody>
                    <a:bodyPr/>
                    <a:lstStyle/>
                    <a:p>
                      <a:pPr algn="ctr"/>
                      <a:r>
                        <a:rPr lang="en-IN" sz="1200" dirty="0"/>
                        <a:t>Cash</a:t>
                      </a:r>
                    </a:p>
                  </a:txBody>
                  <a:tcPr/>
                </a:tc>
                <a:tc>
                  <a:txBody>
                    <a:bodyPr/>
                    <a:lstStyle/>
                    <a:p>
                      <a:pPr algn="r"/>
                      <a:r>
                        <a:rPr lang="en-IN" sz="1200" dirty="0"/>
                        <a:t>$ 160</a:t>
                      </a:r>
                    </a:p>
                  </a:txBody>
                  <a:tcPr/>
                </a:tc>
                <a:tc>
                  <a:txBody>
                    <a:bodyPr/>
                    <a:lstStyle/>
                    <a:p>
                      <a:pPr algn="ctr"/>
                      <a:r>
                        <a:rPr lang="en-IN" sz="1200" dirty="0"/>
                        <a:t>16%</a:t>
                      </a:r>
                    </a:p>
                  </a:txBody>
                  <a:tcPr/>
                </a:tc>
                <a:tc>
                  <a:txBody>
                    <a:bodyPr/>
                    <a:lstStyle/>
                    <a:p>
                      <a:pPr algn="ctr"/>
                      <a:r>
                        <a:rPr lang="en-IN" sz="1200" dirty="0"/>
                        <a:t>Accounts payable</a:t>
                      </a:r>
                    </a:p>
                  </a:txBody>
                  <a:tcPr/>
                </a:tc>
                <a:tc>
                  <a:txBody>
                    <a:bodyPr/>
                    <a:lstStyle/>
                    <a:p>
                      <a:pPr algn="r"/>
                      <a:r>
                        <a:rPr lang="en-IN" sz="1200" dirty="0"/>
                        <a:t>$ 300</a:t>
                      </a:r>
                    </a:p>
                  </a:txBody>
                  <a:tcPr/>
                </a:tc>
                <a:tc>
                  <a:txBody>
                    <a:bodyPr/>
                    <a:lstStyle/>
                    <a:p>
                      <a:pPr algn="ctr"/>
                      <a:r>
                        <a:rPr lang="en-IN" sz="1200" dirty="0"/>
                        <a:t>30%</a:t>
                      </a:r>
                    </a:p>
                  </a:txBody>
                  <a:tcPr/>
                </a:tc>
                <a:extLst>
                  <a:ext uri="{0D108BD9-81ED-4DB2-BD59-A6C34878D82A}">
                    <a16:rowId xmlns:a16="http://schemas.microsoft.com/office/drawing/2014/main" val="4246443283"/>
                  </a:ext>
                </a:extLst>
              </a:tr>
              <a:tr h="332310">
                <a:tc>
                  <a:txBody>
                    <a:bodyPr/>
                    <a:lstStyle/>
                    <a:p>
                      <a:pPr algn="ctr"/>
                      <a:r>
                        <a:rPr lang="en-IN" sz="1200" dirty="0"/>
                        <a:t>Accounts receivable</a:t>
                      </a:r>
                    </a:p>
                  </a:txBody>
                  <a:tcPr/>
                </a:tc>
                <a:tc>
                  <a:txBody>
                    <a:bodyPr/>
                    <a:lstStyle/>
                    <a:p>
                      <a:pPr algn="r"/>
                      <a:r>
                        <a:rPr lang="en-IN" sz="1200" dirty="0"/>
                        <a:t>440</a:t>
                      </a:r>
                    </a:p>
                  </a:txBody>
                  <a:tcPr/>
                </a:tc>
                <a:tc>
                  <a:txBody>
                    <a:bodyPr/>
                    <a:lstStyle/>
                    <a:p>
                      <a:pPr algn="ctr"/>
                      <a:r>
                        <a:rPr lang="en-IN" sz="1200" dirty="0"/>
                        <a:t>44</a:t>
                      </a:r>
                    </a:p>
                  </a:txBody>
                  <a:tcPr/>
                </a:tc>
                <a:tc>
                  <a:txBody>
                    <a:bodyPr/>
                    <a:lstStyle/>
                    <a:p>
                      <a:pPr algn="ctr"/>
                      <a:r>
                        <a:rPr lang="en-IN" sz="1200" dirty="0"/>
                        <a:t>Notes payable</a:t>
                      </a:r>
                    </a:p>
                  </a:txBody>
                  <a:tcPr/>
                </a:tc>
                <a:tc>
                  <a:txBody>
                    <a:bodyPr/>
                    <a:lstStyle/>
                    <a:p>
                      <a:pPr algn="r"/>
                      <a:r>
                        <a:rPr lang="en-IN" sz="1200" u="sng" dirty="0"/>
                        <a:t>100</a:t>
                      </a:r>
                    </a:p>
                  </a:txBody>
                  <a:tcPr/>
                </a:tc>
                <a:tc>
                  <a:txBody>
                    <a:bodyPr/>
                    <a:lstStyle/>
                    <a:p>
                      <a:pPr algn="ctr"/>
                      <a:r>
                        <a:rPr lang="en-IN" sz="1200" u="sng" dirty="0">
                          <a:effectLst/>
                        </a:rPr>
                        <a:t>n/a</a:t>
                      </a:r>
                    </a:p>
                  </a:txBody>
                  <a:tcPr/>
                </a:tc>
                <a:extLst>
                  <a:ext uri="{0D108BD9-81ED-4DB2-BD59-A6C34878D82A}">
                    <a16:rowId xmlns:a16="http://schemas.microsoft.com/office/drawing/2014/main" val="1988663742"/>
                  </a:ext>
                </a:extLst>
              </a:tr>
              <a:tr h="199386">
                <a:tc>
                  <a:txBody>
                    <a:bodyPr/>
                    <a:lstStyle/>
                    <a:p>
                      <a:pPr algn="ctr"/>
                      <a:r>
                        <a:rPr lang="en-IN" sz="1200" dirty="0"/>
                        <a:t>Inventory</a:t>
                      </a:r>
                    </a:p>
                  </a:txBody>
                  <a:tcPr/>
                </a:tc>
                <a:tc>
                  <a:txBody>
                    <a:bodyPr/>
                    <a:lstStyle/>
                    <a:p>
                      <a:pPr algn="r"/>
                      <a:r>
                        <a:rPr lang="en-IN" sz="1200" u="sng" dirty="0"/>
                        <a:t>600</a:t>
                      </a:r>
                    </a:p>
                  </a:txBody>
                  <a:tcPr/>
                </a:tc>
                <a:tc>
                  <a:txBody>
                    <a:bodyPr/>
                    <a:lstStyle/>
                    <a:p>
                      <a:pPr algn="ctr"/>
                      <a:r>
                        <a:rPr lang="en-IN" sz="1200" u="sng" dirty="0"/>
                        <a:t>60</a:t>
                      </a:r>
                    </a:p>
                  </a:txBody>
                  <a:tcPr/>
                </a:tc>
                <a:tc>
                  <a:txBody>
                    <a:bodyPr/>
                    <a:lstStyle/>
                    <a:p>
                      <a:pPr algn="ctr"/>
                      <a:r>
                        <a:rPr lang="en-IN" sz="1200" dirty="0"/>
                        <a:t>Total</a:t>
                      </a:r>
                    </a:p>
                  </a:txBody>
                  <a:tcPr/>
                </a:tc>
                <a:tc>
                  <a:txBody>
                    <a:bodyPr/>
                    <a:lstStyle/>
                    <a:p>
                      <a:pPr algn="r"/>
                      <a:r>
                        <a:rPr lang="en-IN" sz="1200" u="sng" dirty="0"/>
                        <a:t>$ 400</a:t>
                      </a:r>
                    </a:p>
                  </a:txBody>
                  <a:tcPr/>
                </a:tc>
                <a:tc>
                  <a:txBody>
                    <a:bodyPr/>
                    <a:lstStyle/>
                    <a:p>
                      <a:pPr algn="ctr"/>
                      <a:r>
                        <a:rPr lang="en-IN" sz="1200" u="sng" dirty="0">
                          <a:effectLst/>
                        </a:rPr>
                        <a:t>n/a</a:t>
                      </a:r>
                    </a:p>
                  </a:txBody>
                  <a:tcPr/>
                </a:tc>
                <a:extLst>
                  <a:ext uri="{0D108BD9-81ED-4DB2-BD59-A6C34878D82A}">
                    <a16:rowId xmlns:a16="http://schemas.microsoft.com/office/drawing/2014/main" val="3610763629"/>
                  </a:ext>
                </a:extLst>
              </a:tr>
              <a:tr h="199386">
                <a:tc>
                  <a:txBody>
                    <a:bodyPr/>
                    <a:lstStyle/>
                    <a:p>
                      <a:pPr algn="ctr"/>
                      <a:r>
                        <a:rPr lang="en-IN" sz="1200" dirty="0"/>
                        <a:t>Total</a:t>
                      </a:r>
                    </a:p>
                  </a:txBody>
                  <a:tcPr/>
                </a:tc>
                <a:tc>
                  <a:txBody>
                    <a:bodyPr/>
                    <a:lstStyle/>
                    <a:p>
                      <a:pPr algn="r"/>
                      <a:r>
                        <a:rPr lang="en-IN" sz="1200" u="sng" dirty="0"/>
                        <a:t>$ 1,200</a:t>
                      </a:r>
                    </a:p>
                  </a:txBody>
                  <a:tcPr/>
                </a:tc>
                <a:tc>
                  <a:txBody>
                    <a:bodyPr/>
                    <a:lstStyle/>
                    <a:p>
                      <a:pPr algn="ctr"/>
                      <a:r>
                        <a:rPr lang="en-IN" sz="1200" u="sng" dirty="0"/>
                        <a:t>120</a:t>
                      </a:r>
                    </a:p>
                  </a:txBody>
                  <a:tcPr/>
                </a:tc>
                <a:tc>
                  <a:txBody>
                    <a:bodyPr/>
                    <a:lstStyle/>
                    <a:p>
                      <a:r>
                        <a:rPr lang="en-IN" sz="1200" dirty="0"/>
                        <a:t>Long-term debt</a:t>
                      </a:r>
                    </a:p>
                  </a:txBody>
                  <a:tcPr/>
                </a:tc>
                <a:tc>
                  <a:txBody>
                    <a:bodyPr/>
                    <a:lstStyle/>
                    <a:p>
                      <a:pPr algn="r"/>
                      <a:r>
                        <a:rPr lang="en-IN" sz="1200" dirty="0"/>
                        <a:t>$ 800</a:t>
                      </a:r>
                    </a:p>
                  </a:txBody>
                  <a:tcPr/>
                </a:tc>
                <a:tc>
                  <a:txBody>
                    <a:bodyPr/>
                    <a:lstStyle/>
                    <a:p>
                      <a:pPr algn="ctr"/>
                      <a:r>
                        <a:rPr lang="en-IN" sz="1200" dirty="0"/>
                        <a:t>n/a</a:t>
                      </a:r>
                    </a:p>
                  </a:txBody>
                  <a:tcPr/>
                </a:tc>
                <a:extLst>
                  <a:ext uri="{0D108BD9-81ED-4DB2-BD59-A6C34878D82A}">
                    <a16:rowId xmlns:a16="http://schemas.microsoft.com/office/drawing/2014/main" val="583690922"/>
                  </a:ext>
                </a:extLst>
              </a:tr>
              <a:tr h="199386">
                <a:tc>
                  <a:txBody>
                    <a:bodyPr/>
                    <a:lstStyle/>
                    <a:p>
                      <a:r>
                        <a:rPr lang="en-IN" sz="1200" dirty="0"/>
                        <a:t>Fixed assets</a:t>
                      </a:r>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Owners’ equity</a:t>
                      </a:r>
                    </a:p>
                  </a:txBody>
                  <a:tcPr/>
                </a:tc>
                <a:tc>
                  <a:txBody>
                    <a:bodyPr/>
                    <a:lstStyle/>
                    <a:p>
                      <a:pPr algn="r"/>
                      <a:endParaRPr lang="en-IN" sz="1200" dirty="0"/>
                    </a:p>
                  </a:txBody>
                  <a:tcPr/>
                </a:tc>
                <a:tc>
                  <a:txBody>
                    <a:bodyPr/>
                    <a:lstStyle/>
                    <a:p>
                      <a:pPr algn="ctr"/>
                      <a:endParaRPr lang="en-IN" sz="1200" dirty="0"/>
                    </a:p>
                  </a:txBody>
                  <a:tcPr/>
                </a:tc>
                <a:extLst>
                  <a:ext uri="{0D108BD9-81ED-4DB2-BD59-A6C34878D82A}">
                    <a16:rowId xmlns:a16="http://schemas.microsoft.com/office/drawing/2014/main" val="2636880005"/>
                  </a:ext>
                </a:extLst>
              </a:tr>
              <a:tr h="332310">
                <a:tc>
                  <a:txBody>
                    <a:bodyPr/>
                    <a:lstStyle/>
                    <a:p>
                      <a:pPr algn="ctr"/>
                      <a:r>
                        <a:rPr lang="en-IN" sz="1200" dirty="0"/>
                        <a:t>Net plant and equipment</a:t>
                      </a:r>
                    </a:p>
                  </a:txBody>
                  <a:tcPr/>
                </a:tc>
                <a:tc>
                  <a:txBody>
                    <a:bodyPr/>
                    <a:lstStyle/>
                    <a:p>
                      <a:pPr algn="r"/>
                      <a:r>
                        <a:rPr lang="en-IN" sz="1200" u="sng" dirty="0"/>
                        <a:t>$ 1,800</a:t>
                      </a:r>
                    </a:p>
                  </a:txBody>
                  <a:tcPr/>
                </a:tc>
                <a:tc>
                  <a:txBody>
                    <a:bodyPr/>
                    <a:lstStyle/>
                    <a:p>
                      <a:pPr algn="ctr"/>
                      <a:r>
                        <a:rPr lang="en-IN" sz="1200" u="sng" dirty="0"/>
                        <a:t>180</a:t>
                      </a:r>
                    </a:p>
                  </a:txBody>
                  <a:tcPr/>
                </a:tc>
                <a:tc>
                  <a:txBody>
                    <a:bodyPr/>
                    <a:lstStyle/>
                    <a:p>
                      <a:pPr algn="ctr"/>
                      <a:r>
                        <a:rPr lang="en-IN" sz="1200" dirty="0"/>
                        <a:t>Common stock and paid-in surplus</a:t>
                      </a:r>
                    </a:p>
                  </a:txBody>
                  <a:tcPr/>
                </a:tc>
                <a:tc>
                  <a:txBody>
                    <a:bodyPr/>
                    <a:lstStyle/>
                    <a:p>
                      <a:pPr algn="r"/>
                      <a:r>
                        <a:rPr lang="en-IN" sz="1200" dirty="0"/>
                        <a:t>$ 800</a:t>
                      </a:r>
                    </a:p>
                  </a:txBody>
                  <a:tcPr/>
                </a:tc>
                <a:tc>
                  <a:txBody>
                    <a:bodyPr/>
                    <a:lstStyle/>
                    <a:p>
                      <a:pPr algn="ctr"/>
                      <a:r>
                        <a:rPr lang="en-IN" sz="1200" dirty="0"/>
                        <a:t>n/a</a:t>
                      </a:r>
                    </a:p>
                  </a:txBody>
                  <a:tcPr/>
                </a:tc>
                <a:extLst>
                  <a:ext uri="{0D108BD9-81ED-4DB2-BD59-A6C34878D82A}">
                    <a16:rowId xmlns:a16="http://schemas.microsoft.com/office/drawing/2014/main" val="1727315986"/>
                  </a:ext>
                </a:extLst>
              </a:tr>
              <a:tr h="199386">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Retained earnings</a:t>
                      </a:r>
                    </a:p>
                  </a:txBody>
                  <a:tcPr/>
                </a:tc>
                <a:tc>
                  <a:txBody>
                    <a:bodyPr/>
                    <a:lstStyle/>
                    <a:p>
                      <a:pPr algn="r"/>
                      <a:r>
                        <a:rPr lang="en-IN" sz="1200" u="sng" dirty="0"/>
                        <a:t>1,000</a:t>
                      </a:r>
                    </a:p>
                  </a:txBody>
                  <a:tcPr/>
                </a:tc>
                <a:tc>
                  <a:txBody>
                    <a:bodyPr/>
                    <a:lstStyle/>
                    <a:p>
                      <a:pPr algn="ctr"/>
                      <a:r>
                        <a:rPr lang="en-IN" sz="1200" u="sng" dirty="0"/>
                        <a:t>n/a</a:t>
                      </a:r>
                    </a:p>
                  </a:txBody>
                  <a:tcPr/>
                </a:tc>
                <a:extLst>
                  <a:ext uri="{0D108BD9-81ED-4DB2-BD59-A6C34878D82A}">
                    <a16:rowId xmlns:a16="http://schemas.microsoft.com/office/drawing/2014/main" val="2134985949"/>
                  </a:ext>
                </a:extLst>
              </a:tr>
              <a:tr h="199386">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Total</a:t>
                      </a:r>
                    </a:p>
                  </a:txBody>
                  <a:tcPr/>
                </a:tc>
                <a:tc>
                  <a:txBody>
                    <a:bodyPr/>
                    <a:lstStyle/>
                    <a:p>
                      <a:pPr algn="r"/>
                      <a:r>
                        <a:rPr lang="en-IN" sz="1200" u="sng" dirty="0"/>
                        <a:t>$ 1,800</a:t>
                      </a:r>
                    </a:p>
                  </a:txBody>
                  <a:tcPr/>
                </a:tc>
                <a:tc>
                  <a:txBody>
                    <a:bodyPr/>
                    <a:lstStyle/>
                    <a:p>
                      <a:pPr algn="ctr"/>
                      <a:r>
                        <a:rPr lang="en-IN" sz="1200" u="sng" dirty="0"/>
                        <a:t>n/a</a:t>
                      </a:r>
                    </a:p>
                  </a:txBody>
                  <a:tcPr/>
                </a:tc>
                <a:extLst>
                  <a:ext uri="{0D108BD9-81ED-4DB2-BD59-A6C34878D82A}">
                    <a16:rowId xmlns:a16="http://schemas.microsoft.com/office/drawing/2014/main" val="3183440641"/>
                  </a:ext>
                </a:extLst>
              </a:tr>
              <a:tr h="332310">
                <a:tc>
                  <a:txBody>
                    <a:bodyPr/>
                    <a:lstStyle/>
                    <a:p>
                      <a:r>
                        <a:rPr lang="en-IN" sz="1200" dirty="0"/>
                        <a:t>Total assets</a:t>
                      </a:r>
                    </a:p>
                  </a:txBody>
                  <a:tcPr/>
                </a:tc>
                <a:tc>
                  <a:txBody>
                    <a:bodyPr/>
                    <a:lstStyle/>
                    <a:p>
                      <a:pPr algn="r"/>
                      <a:r>
                        <a:rPr lang="en-IN" sz="1200" u="sng" dirty="0"/>
                        <a:t>$ 3,000</a:t>
                      </a:r>
                    </a:p>
                  </a:txBody>
                  <a:tcPr/>
                </a:tc>
                <a:tc>
                  <a:txBody>
                    <a:bodyPr/>
                    <a:lstStyle/>
                    <a:p>
                      <a:pPr algn="ctr"/>
                      <a:r>
                        <a:rPr lang="en-IN" sz="1200" u="sng" dirty="0"/>
                        <a:t>300%</a:t>
                      </a:r>
                    </a:p>
                  </a:txBody>
                  <a:tcPr/>
                </a:tc>
                <a:tc>
                  <a:txBody>
                    <a:bodyPr/>
                    <a:lstStyle/>
                    <a:p>
                      <a:r>
                        <a:rPr lang="en-IN" sz="1200" dirty="0"/>
                        <a:t>Total liabilities and owners’ equity</a:t>
                      </a:r>
                    </a:p>
                  </a:txBody>
                  <a:tcPr/>
                </a:tc>
                <a:tc>
                  <a:txBody>
                    <a:bodyPr/>
                    <a:lstStyle/>
                    <a:p>
                      <a:pPr algn="r"/>
                      <a:r>
                        <a:rPr lang="en-IN" sz="1200" u="sng" dirty="0"/>
                        <a:t>$ 3,000</a:t>
                      </a:r>
                    </a:p>
                  </a:txBody>
                  <a:tcPr/>
                </a:tc>
                <a:tc>
                  <a:txBody>
                    <a:bodyPr/>
                    <a:lstStyle/>
                    <a:p>
                      <a:pPr algn="ctr"/>
                      <a:r>
                        <a:rPr lang="en-IN" sz="1200" u="sng" dirty="0"/>
                        <a:t>n/a</a:t>
                      </a:r>
                    </a:p>
                  </a:txBody>
                  <a:tcPr/>
                </a:tc>
                <a:extLst>
                  <a:ext uri="{0D108BD9-81ED-4DB2-BD59-A6C34878D82A}">
                    <a16:rowId xmlns:a16="http://schemas.microsoft.com/office/drawing/2014/main" val="393692944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ROSENGARTEN CORPORATION </a:t>
            </a:r>
            <a:br>
              <a:rPr lang="en-US" altLang="en-US" dirty="0"/>
            </a:br>
            <a:r>
              <a:rPr lang="en-US" altLang="en-US" cap="none" dirty="0"/>
              <a:t>balance sheet</a:t>
            </a:r>
            <a:r>
              <a:rPr lang="en-US" altLang="en-US" dirty="0"/>
              <a:t> </a:t>
            </a:r>
            <a:r>
              <a:rPr lang="en-US" altLang="en-US" sz="1100" dirty="0"/>
              <a:t>2</a:t>
            </a:r>
            <a:endParaRPr lang="en-US" altLang="en-US" sz="1100" noProof="0" dirty="0">
              <a:solidFill>
                <a:schemeClr val="accent1">
                  <a:lumMod val="75000"/>
                </a:schemeClr>
              </a:solidFill>
            </a:endParaRPr>
          </a:p>
        </p:txBody>
      </p:sp>
      <p:sp>
        <p:nvSpPr>
          <p:cNvPr id="8" name="Content Placeholder 7"/>
          <p:cNvSpPr>
            <a:spLocks noGrp="1"/>
          </p:cNvSpPr>
          <p:nvPr>
            <p:ph idx="15"/>
          </p:nvPr>
        </p:nvSpPr>
        <p:spPr>
          <a:xfrm>
            <a:off x="636764" y="1752600"/>
            <a:ext cx="8222369" cy="1447799"/>
          </a:xfrm>
        </p:spPr>
        <p:txBody>
          <a:bodyPr/>
          <a:lstStyle/>
          <a:p>
            <a:pPr>
              <a:spcBef>
                <a:spcPts val="500"/>
              </a:spcBef>
            </a:pPr>
            <a:r>
              <a:rPr lang="en-IN" sz="2000" dirty="0"/>
              <a:t>For items that vary with sales, we express each as a percentage of sales for the year just completed, whereas for items that do not vary directly with sales, we write “n/a.”</a:t>
            </a:r>
          </a:p>
          <a:p>
            <a:pPr>
              <a:spcBef>
                <a:spcPts val="500"/>
              </a:spcBef>
            </a:pPr>
            <a:r>
              <a:rPr lang="en-IN" sz="2000" dirty="0"/>
              <a:t>Ratio of total assets to sales is called the </a:t>
            </a:r>
            <a:r>
              <a:rPr lang="en-IN" sz="2000" b="1" dirty="0"/>
              <a:t>capital intensity ratio</a:t>
            </a:r>
            <a:r>
              <a:rPr lang="en-IN" sz="2000" dirty="0"/>
              <a:t>.</a:t>
            </a:r>
          </a:p>
        </p:txBody>
      </p:sp>
    </p:spTree>
    <p:extLst>
      <p:ext uri="{BB962C8B-B14F-4D97-AF65-F5344CB8AC3E}">
        <p14:creationId xmlns:p14="http://schemas.microsoft.com/office/powerpoint/2010/main" val="160025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ROSENGARTEN CORPORATION </a:t>
            </a:r>
            <a:br>
              <a:rPr lang="en-US" altLang="en-US" dirty="0"/>
            </a:br>
            <a:r>
              <a:rPr lang="en-US" altLang="en-US" cap="none" dirty="0"/>
              <a:t>partial pro forma balance sheet </a:t>
            </a:r>
            <a:r>
              <a:rPr lang="en-US" altLang="en-US" sz="1100" dirty="0"/>
              <a:t>1</a:t>
            </a:r>
            <a:endParaRPr lang="en-US" altLang="en-US" sz="1100" noProof="0" dirty="0">
              <a:solidFill>
                <a:schemeClr val="accent1">
                  <a:lumMod val="75000"/>
                </a:schemeClr>
              </a:solidFill>
            </a:endParaRPr>
          </a:p>
        </p:txBody>
      </p:sp>
      <p:sp>
        <p:nvSpPr>
          <p:cNvPr id="5" name="Content Placeholder 4"/>
          <p:cNvSpPr>
            <a:spLocks noGrp="1"/>
          </p:cNvSpPr>
          <p:nvPr>
            <p:ph idx="1"/>
          </p:nvPr>
        </p:nvSpPr>
        <p:spPr>
          <a:xfrm>
            <a:off x="636764" y="1752968"/>
            <a:ext cx="8117416" cy="1904631"/>
          </a:xfrm>
        </p:spPr>
        <p:txBody>
          <a:bodyPr/>
          <a:lstStyle/>
          <a:p>
            <a:r>
              <a:rPr lang="en-IN" dirty="0"/>
              <a:t>To construct a partial pro forma balance sheet, use percentages just calculated wherever possible to calculate the projected amounts, and for items that do not vary directly with sales, assume no change and write in the original amounts.</a:t>
            </a:r>
          </a:p>
          <a:p>
            <a:pPr marL="301752" lvl="1" indent="0">
              <a:buNone/>
            </a:pPr>
            <a:r>
              <a:rPr lang="en-US" sz="2400" b="0" i="0" u="none" strike="noStrike" baseline="0" dirty="0">
                <a:solidFill>
                  <a:srgbClr val="221E1F"/>
                </a:solidFill>
                <a:latin typeface="STIX MathJax Main"/>
              </a:rPr>
              <a:t> </a:t>
            </a:r>
          </a:p>
          <a:p>
            <a:pPr lvl="1"/>
            <a:endParaRPr lang="en-IN" dirty="0"/>
          </a:p>
          <a:p>
            <a:pPr lvl="1"/>
            <a:endParaRPr lang="en-IN" dirty="0"/>
          </a:p>
        </p:txBody>
      </p:sp>
    </p:spTree>
    <p:extLst>
      <p:ext uri="{BB962C8B-B14F-4D97-AF65-F5344CB8AC3E}">
        <p14:creationId xmlns:p14="http://schemas.microsoft.com/office/powerpoint/2010/main" val="362467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ROSENGARTEN CORPORATION </a:t>
            </a:r>
            <a:br>
              <a:rPr lang="en-US" altLang="en-US" dirty="0"/>
            </a:br>
            <a:r>
              <a:rPr lang="en-US" altLang="en-US" cap="none" dirty="0"/>
              <a:t>partial pro forma balance sheet </a:t>
            </a:r>
            <a:r>
              <a:rPr lang="en-US" altLang="en-US" sz="1100" dirty="0"/>
              <a:t>2</a:t>
            </a:r>
            <a:endParaRPr lang="en-US" altLang="en-US" sz="1100" noProof="0" dirty="0">
              <a:solidFill>
                <a:schemeClr val="accent1">
                  <a:lumMod val="75000"/>
                </a:schemeClr>
              </a:solidFill>
            </a:endParaRPr>
          </a:p>
        </p:txBody>
      </p:sp>
      <p:sp>
        <p:nvSpPr>
          <p:cNvPr id="7" name="Content Placeholder 6"/>
          <p:cNvSpPr>
            <a:spLocks noGrp="1"/>
          </p:cNvSpPr>
          <p:nvPr>
            <p:ph idx="12"/>
          </p:nvPr>
        </p:nvSpPr>
        <p:spPr>
          <a:xfrm>
            <a:off x="1219200" y="1600200"/>
            <a:ext cx="7391400" cy="381000"/>
          </a:xfrm>
        </p:spPr>
        <p:txBody>
          <a:bodyPr/>
          <a:lstStyle/>
          <a:p>
            <a:pPr marL="0" indent="0">
              <a:buNone/>
            </a:pPr>
            <a:r>
              <a:rPr lang="en-IN" sz="1800" dirty="0"/>
              <a:t>ROSENGARTEN CORPORATION Partial Pro Forma Balance Sheet</a:t>
            </a:r>
          </a:p>
        </p:txBody>
      </p:sp>
      <p:graphicFrame>
        <p:nvGraphicFramePr>
          <p:cNvPr id="2" name="Table 1"/>
          <p:cNvGraphicFramePr>
            <a:graphicFrameLocks noGrp="1"/>
          </p:cNvGraphicFramePr>
          <p:nvPr>
            <p:extLst>
              <p:ext uri="{D42A27DB-BD31-4B8C-83A1-F6EECF244321}">
                <p14:modId xmlns:p14="http://schemas.microsoft.com/office/powerpoint/2010/main" val="1655683310"/>
              </p:ext>
            </p:extLst>
          </p:nvPr>
        </p:nvGraphicFramePr>
        <p:xfrm>
          <a:off x="838200" y="2090369"/>
          <a:ext cx="8117418" cy="4297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867937040"/>
                    </a:ext>
                  </a:extLst>
                </a:gridCol>
                <a:gridCol w="990600">
                  <a:extLst>
                    <a:ext uri="{9D8B030D-6E8A-4147-A177-3AD203B41FA5}">
                      <a16:colId xmlns:a16="http://schemas.microsoft.com/office/drawing/2014/main" val="1606939492"/>
                    </a:ext>
                  </a:extLst>
                </a:gridCol>
                <a:gridCol w="1295400">
                  <a:extLst>
                    <a:ext uri="{9D8B030D-6E8A-4147-A177-3AD203B41FA5}">
                      <a16:colId xmlns:a16="http://schemas.microsoft.com/office/drawing/2014/main" val="2826017427"/>
                    </a:ext>
                  </a:extLst>
                </a:gridCol>
                <a:gridCol w="2286000">
                  <a:extLst>
                    <a:ext uri="{9D8B030D-6E8A-4147-A177-3AD203B41FA5}">
                      <a16:colId xmlns:a16="http://schemas.microsoft.com/office/drawing/2014/main" val="2027476618"/>
                    </a:ext>
                  </a:extLst>
                </a:gridCol>
                <a:gridCol w="838200">
                  <a:extLst>
                    <a:ext uri="{9D8B030D-6E8A-4147-A177-3AD203B41FA5}">
                      <a16:colId xmlns:a16="http://schemas.microsoft.com/office/drawing/2014/main" val="3019487407"/>
                    </a:ext>
                  </a:extLst>
                </a:gridCol>
                <a:gridCol w="1488018">
                  <a:extLst>
                    <a:ext uri="{9D8B030D-6E8A-4147-A177-3AD203B41FA5}">
                      <a16:colId xmlns:a16="http://schemas.microsoft.com/office/drawing/2014/main" val="2306988508"/>
                    </a:ext>
                  </a:extLst>
                </a:gridCol>
              </a:tblGrid>
              <a:tr h="182880">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dirty="0"/>
                    </a:p>
                  </a:txBody>
                  <a:tcPr/>
                </a:tc>
                <a:tc>
                  <a:txBody>
                    <a:bodyPr/>
                    <a:lstStyle/>
                    <a:p>
                      <a:endParaRPr lang="en-IN" sz="1200"/>
                    </a:p>
                  </a:txBody>
                  <a:tcPr/>
                </a:tc>
                <a:extLst>
                  <a:ext uri="{0D108BD9-81ED-4DB2-BD59-A6C34878D82A}">
                    <a16:rowId xmlns:a16="http://schemas.microsoft.com/office/drawing/2014/main" val="1050184747"/>
                  </a:ext>
                </a:extLst>
              </a:tr>
              <a:tr h="182880">
                <a:tc>
                  <a:txBody>
                    <a:bodyPr/>
                    <a:lstStyle/>
                    <a:p>
                      <a:endParaRPr lang="en-IN" sz="1200"/>
                    </a:p>
                  </a:txBody>
                  <a:tcPr/>
                </a:tc>
                <a:tc>
                  <a:txBody>
                    <a:bodyPr/>
                    <a:lstStyle/>
                    <a:p>
                      <a:r>
                        <a:rPr lang="en-IN" sz="1200" dirty="0"/>
                        <a:t>Projected</a:t>
                      </a:r>
                    </a:p>
                  </a:txBody>
                  <a:tcPr/>
                </a:tc>
                <a:tc>
                  <a:txBody>
                    <a:bodyPr/>
                    <a:lstStyle/>
                    <a:p>
                      <a:r>
                        <a:rPr lang="en-IN" sz="1200" dirty="0"/>
                        <a:t>Change from Previous Year</a:t>
                      </a:r>
                    </a:p>
                  </a:txBody>
                  <a:tcPr/>
                </a:tc>
                <a:tc>
                  <a:txBody>
                    <a:bodyPr/>
                    <a:lstStyle/>
                    <a:p>
                      <a:endParaRPr lang="en-IN" sz="1200" dirty="0"/>
                    </a:p>
                  </a:txBody>
                  <a:tcPr/>
                </a:tc>
                <a:tc>
                  <a:txBody>
                    <a:bodyPr/>
                    <a:lstStyle/>
                    <a:p>
                      <a:r>
                        <a:rPr lang="en-IN" sz="1200" dirty="0"/>
                        <a:t>Projected</a:t>
                      </a:r>
                    </a:p>
                  </a:txBody>
                  <a:tcPr/>
                </a:tc>
                <a:tc>
                  <a:txBody>
                    <a:bodyPr/>
                    <a:lstStyle/>
                    <a:p>
                      <a:r>
                        <a:rPr lang="en-IN" sz="1200" dirty="0"/>
                        <a:t>Change from Previous Year</a:t>
                      </a:r>
                    </a:p>
                  </a:txBody>
                  <a:tcPr/>
                </a:tc>
                <a:extLst>
                  <a:ext uri="{0D108BD9-81ED-4DB2-BD59-A6C34878D82A}">
                    <a16:rowId xmlns:a16="http://schemas.microsoft.com/office/drawing/2014/main" val="3250631789"/>
                  </a:ext>
                </a:extLst>
              </a:tr>
              <a:tr h="182880">
                <a:tc>
                  <a:txBody>
                    <a:bodyPr/>
                    <a:lstStyle/>
                    <a:p>
                      <a:r>
                        <a:rPr lang="en-IN" sz="1200" dirty="0"/>
                        <a:t>Current assets</a:t>
                      </a:r>
                    </a:p>
                  </a:txBody>
                  <a:tcPr/>
                </a:tc>
                <a:tc>
                  <a:txBody>
                    <a:bodyPr/>
                    <a:lstStyle/>
                    <a:p>
                      <a:endParaRPr lang="en-IN" sz="1200"/>
                    </a:p>
                  </a:txBody>
                  <a:tcPr/>
                </a:tc>
                <a:tc>
                  <a:txBody>
                    <a:bodyPr/>
                    <a:lstStyle/>
                    <a:p>
                      <a:endParaRPr lang="en-IN" sz="1200"/>
                    </a:p>
                  </a:txBody>
                  <a:tcPr/>
                </a:tc>
                <a:tc>
                  <a:txBody>
                    <a:bodyPr/>
                    <a:lstStyle/>
                    <a:p>
                      <a:r>
                        <a:rPr lang="en-IN" sz="1200" dirty="0"/>
                        <a:t>Current liabilities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583842884"/>
                  </a:ext>
                </a:extLst>
              </a:tr>
              <a:tr h="182880">
                <a:tc>
                  <a:txBody>
                    <a:bodyPr/>
                    <a:lstStyle/>
                    <a:p>
                      <a:pPr algn="ctr"/>
                      <a:r>
                        <a:rPr lang="en-IN" sz="1200" dirty="0"/>
                        <a:t>Cash</a:t>
                      </a:r>
                    </a:p>
                  </a:txBody>
                  <a:tcPr/>
                </a:tc>
                <a:tc>
                  <a:txBody>
                    <a:bodyPr/>
                    <a:lstStyle/>
                    <a:p>
                      <a:pPr algn="r"/>
                      <a:r>
                        <a:rPr lang="en-IN" sz="1200" dirty="0"/>
                        <a:t>$ xxx</a:t>
                      </a:r>
                    </a:p>
                  </a:txBody>
                  <a:tcPr/>
                </a:tc>
                <a:tc>
                  <a:txBody>
                    <a:bodyPr/>
                    <a:lstStyle/>
                    <a:p>
                      <a:pPr algn="ctr"/>
                      <a:r>
                        <a:rPr lang="en-IN" sz="1200" dirty="0"/>
                        <a:t>$ xxx</a:t>
                      </a:r>
                    </a:p>
                  </a:txBody>
                  <a:tcPr/>
                </a:tc>
                <a:tc>
                  <a:txBody>
                    <a:bodyPr/>
                    <a:lstStyle/>
                    <a:p>
                      <a:pPr algn="ctr"/>
                      <a:r>
                        <a:rPr lang="en-IN" sz="1200" dirty="0"/>
                        <a:t>Accounts payable</a:t>
                      </a:r>
                    </a:p>
                  </a:txBody>
                  <a:tcPr/>
                </a:tc>
                <a:tc>
                  <a:txBody>
                    <a:bodyPr/>
                    <a:lstStyle/>
                    <a:p>
                      <a:pPr algn="r"/>
                      <a:r>
                        <a:rPr lang="en-IN" sz="1200" dirty="0"/>
                        <a:t>$ xxx</a:t>
                      </a:r>
                    </a:p>
                  </a:txBody>
                  <a:tcPr/>
                </a:tc>
                <a:tc>
                  <a:txBody>
                    <a:bodyPr/>
                    <a:lstStyle/>
                    <a:p>
                      <a:pPr algn="ctr"/>
                      <a:r>
                        <a:rPr lang="en-IN" sz="1200" dirty="0"/>
                        <a:t>$ xxx</a:t>
                      </a:r>
                    </a:p>
                  </a:txBody>
                  <a:tcPr/>
                </a:tc>
                <a:extLst>
                  <a:ext uri="{0D108BD9-81ED-4DB2-BD59-A6C34878D82A}">
                    <a16:rowId xmlns:a16="http://schemas.microsoft.com/office/drawing/2014/main" val="4246443283"/>
                  </a:ext>
                </a:extLst>
              </a:tr>
              <a:tr h="304800">
                <a:tc>
                  <a:txBody>
                    <a:bodyPr/>
                    <a:lstStyle/>
                    <a:p>
                      <a:pPr algn="ctr"/>
                      <a:r>
                        <a:rPr lang="en-IN" sz="1200" dirty="0"/>
                        <a:t>Accounts receivable</a:t>
                      </a:r>
                    </a:p>
                  </a:txBody>
                  <a:tcPr/>
                </a:tc>
                <a:tc>
                  <a:txBody>
                    <a:bodyPr/>
                    <a:lstStyle/>
                    <a:p>
                      <a:pPr algn="r"/>
                      <a:r>
                        <a:rPr lang="en-IN" sz="1200" dirty="0"/>
                        <a:t>xxx</a:t>
                      </a:r>
                    </a:p>
                  </a:txBody>
                  <a:tcPr/>
                </a:tc>
                <a:tc>
                  <a:txBody>
                    <a:bodyPr/>
                    <a:lstStyle/>
                    <a:p>
                      <a:pPr algn="ctr"/>
                      <a:r>
                        <a:rPr lang="en-IN" sz="1200" dirty="0"/>
                        <a:t>xxx</a:t>
                      </a:r>
                    </a:p>
                  </a:txBody>
                  <a:tcPr/>
                </a:tc>
                <a:tc>
                  <a:txBody>
                    <a:bodyPr/>
                    <a:lstStyle/>
                    <a:p>
                      <a:pPr algn="ctr"/>
                      <a:r>
                        <a:rPr lang="en-IN" sz="1200" dirty="0"/>
                        <a:t>Notes payable</a:t>
                      </a:r>
                    </a:p>
                  </a:txBody>
                  <a:tcPr/>
                </a:tc>
                <a:tc>
                  <a:txBody>
                    <a:bodyPr/>
                    <a:lstStyle/>
                    <a:p>
                      <a:pPr algn="r"/>
                      <a:r>
                        <a:rPr lang="en-IN" sz="1200" u="sng" dirty="0"/>
                        <a:t>100</a:t>
                      </a:r>
                    </a:p>
                  </a:txBody>
                  <a:tcPr/>
                </a:tc>
                <a:tc>
                  <a:txBody>
                    <a:bodyPr/>
                    <a:lstStyle/>
                    <a:p>
                      <a:pPr algn="ctr"/>
                      <a:r>
                        <a:rPr lang="en-IN" sz="1200" u="sng" dirty="0">
                          <a:effectLst/>
                        </a:rPr>
                        <a:t>0</a:t>
                      </a:r>
                    </a:p>
                  </a:txBody>
                  <a:tcPr/>
                </a:tc>
                <a:extLst>
                  <a:ext uri="{0D108BD9-81ED-4DB2-BD59-A6C34878D82A}">
                    <a16:rowId xmlns:a16="http://schemas.microsoft.com/office/drawing/2014/main" val="1988663742"/>
                  </a:ext>
                </a:extLst>
              </a:tr>
              <a:tr h="182880">
                <a:tc>
                  <a:txBody>
                    <a:bodyPr/>
                    <a:lstStyle/>
                    <a:p>
                      <a:pPr algn="ctr"/>
                      <a:r>
                        <a:rPr lang="en-IN" sz="1200" dirty="0"/>
                        <a:t>Inventory</a:t>
                      </a:r>
                    </a:p>
                  </a:txBody>
                  <a:tcPr/>
                </a:tc>
                <a:tc>
                  <a:txBody>
                    <a:bodyPr/>
                    <a:lstStyle/>
                    <a:p>
                      <a:pPr algn="r"/>
                      <a:r>
                        <a:rPr lang="en-IN" sz="1200" u="sng" dirty="0"/>
                        <a:t>xxx</a:t>
                      </a:r>
                    </a:p>
                  </a:txBody>
                  <a:tcPr/>
                </a:tc>
                <a:tc>
                  <a:txBody>
                    <a:bodyPr/>
                    <a:lstStyle/>
                    <a:p>
                      <a:pPr algn="ctr"/>
                      <a:r>
                        <a:rPr lang="en-IN" sz="1200" u="sng" dirty="0"/>
                        <a:t>xxx</a:t>
                      </a:r>
                    </a:p>
                  </a:txBody>
                  <a:tcPr/>
                </a:tc>
                <a:tc>
                  <a:txBody>
                    <a:bodyPr/>
                    <a:lstStyle/>
                    <a:p>
                      <a:pPr algn="ctr"/>
                      <a:r>
                        <a:rPr lang="en-IN" sz="1200" dirty="0"/>
                        <a:t>Total</a:t>
                      </a:r>
                    </a:p>
                  </a:txBody>
                  <a:tcPr/>
                </a:tc>
                <a:tc>
                  <a:txBody>
                    <a:bodyPr/>
                    <a:lstStyle/>
                    <a:p>
                      <a:pPr algn="r"/>
                      <a:r>
                        <a:rPr lang="en-IN" sz="1200" u="sng" dirty="0"/>
                        <a:t>$ xxx</a:t>
                      </a:r>
                    </a:p>
                  </a:txBody>
                  <a:tcPr/>
                </a:tc>
                <a:tc>
                  <a:txBody>
                    <a:bodyPr/>
                    <a:lstStyle/>
                    <a:p>
                      <a:pPr algn="ctr"/>
                      <a:r>
                        <a:rPr lang="en-IN" sz="1200" u="sng" dirty="0">
                          <a:effectLst/>
                        </a:rPr>
                        <a:t>$ xxx</a:t>
                      </a:r>
                    </a:p>
                  </a:txBody>
                  <a:tcPr/>
                </a:tc>
                <a:extLst>
                  <a:ext uri="{0D108BD9-81ED-4DB2-BD59-A6C34878D82A}">
                    <a16:rowId xmlns:a16="http://schemas.microsoft.com/office/drawing/2014/main" val="3610763629"/>
                  </a:ext>
                </a:extLst>
              </a:tr>
              <a:tr h="182880">
                <a:tc>
                  <a:txBody>
                    <a:bodyPr/>
                    <a:lstStyle/>
                    <a:p>
                      <a:pPr algn="ctr"/>
                      <a:r>
                        <a:rPr lang="en-IN" sz="1200" dirty="0"/>
                        <a:t>Total</a:t>
                      </a:r>
                    </a:p>
                  </a:txBody>
                  <a:tcPr/>
                </a:tc>
                <a:tc>
                  <a:txBody>
                    <a:bodyPr/>
                    <a:lstStyle/>
                    <a:p>
                      <a:pPr algn="r"/>
                      <a:r>
                        <a:rPr lang="en-IN" sz="1200" u="sng" dirty="0"/>
                        <a:t>$ xxx</a:t>
                      </a:r>
                    </a:p>
                  </a:txBody>
                  <a:tcPr/>
                </a:tc>
                <a:tc>
                  <a:txBody>
                    <a:bodyPr/>
                    <a:lstStyle/>
                    <a:p>
                      <a:pPr algn="ctr"/>
                      <a:r>
                        <a:rPr lang="en-IN" sz="1200" u="sng" dirty="0"/>
                        <a:t>$ xxx</a:t>
                      </a:r>
                    </a:p>
                  </a:txBody>
                  <a:tcPr/>
                </a:tc>
                <a:tc>
                  <a:txBody>
                    <a:bodyPr/>
                    <a:lstStyle/>
                    <a:p>
                      <a:r>
                        <a:rPr lang="en-IN" sz="1200" dirty="0"/>
                        <a:t>Long-term debt</a:t>
                      </a:r>
                    </a:p>
                  </a:txBody>
                  <a:tcPr/>
                </a:tc>
                <a:tc>
                  <a:txBody>
                    <a:bodyPr/>
                    <a:lstStyle/>
                    <a:p>
                      <a:pPr algn="r"/>
                      <a:r>
                        <a:rPr lang="en-IN" sz="1200" dirty="0"/>
                        <a:t>$ 800</a:t>
                      </a:r>
                    </a:p>
                  </a:txBody>
                  <a:tcPr/>
                </a:tc>
                <a:tc>
                  <a:txBody>
                    <a:bodyPr/>
                    <a:lstStyle/>
                    <a:p>
                      <a:pPr algn="ctr"/>
                      <a:r>
                        <a:rPr lang="en-IN" sz="1200" dirty="0"/>
                        <a:t>$ 0</a:t>
                      </a:r>
                    </a:p>
                  </a:txBody>
                  <a:tcPr/>
                </a:tc>
                <a:extLst>
                  <a:ext uri="{0D108BD9-81ED-4DB2-BD59-A6C34878D82A}">
                    <a16:rowId xmlns:a16="http://schemas.microsoft.com/office/drawing/2014/main" val="583690922"/>
                  </a:ext>
                </a:extLst>
              </a:tr>
              <a:tr h="182880">
                <a:tc>
                  <a:txBody>
                    <a:bodyPr/>
                    <a:lstStyle/>
                    <a:p>
                      <a:r>
                        <a:rPr lang="en-IN" sz="1200" dirty="0"/>
                        <a:t>Fixed assets</a:t>
                      </a:r>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Owners’ equity</a:t>
                      </a:r>
                    </a:p>
                  </a:txBody>
                  <a:tcPr/>
                </a:tc>
                <a:tc>
                  <a:txBody>
                    <a:bodyPr/>
                    <a:lstStyle/>
                    <a:p>
                      <a:pPr algn="r"/>
                      <a:endParaRPr lang="en-IN" sz="1200" dirty="0"/>
                    </a:p>
                  </a:txBody>
                  <a:tcPr/>
                </a:tc>
                <a:tc>
                  <a:txBody>
                    <a:bodyPr/>
                    <a:lstStyle/>
                    <a:p>
                      <a:pPr algn="ctr"/>
                      <a:endParaRPr lang="en-IN" sz="1200" dirty="0"/>
                    </a:p>
                  </a:txBody>
                  <a:tcPr/>
                </a:tc>
                <a:extLst>
                  <a:ext uri="{0D108BD9-81ED-4DB2-BD59-A6C34878D82A}">
                    <a16:rowId xmlns:a16="http://schemas.microsoft.com/office/drawing/2014/main" val="2636880005"/>
                  </a:ext>
                </a:extLst>
              </a:tr>
              <a:tr h="304800">
                <a:tc>
                  <a:txBody>
                    <a:bodyPr/>
                    <a:lstStyle/>
                    <a:p>
                      <a:pPr algn="ctr"/>
                      <a:r>
                        <a:rPr lang="en-IN" sz="1200" dirty="0"/>
                        <a:t>Net plant and equipment</a:t>
                      </a:r>
                    </a:p>
                  </a:txBody>
                  <a:tcPr/>
                </a:tc>
                <a:tc>
                  <a:txBody>
                    <a:bodyPr/>
                    <a:lstStyle/>
                    <a:p>
                      <a:pPr algn="r"/>
                      <a:r>
                        <a:rPr lang="en-IN" sz="1200" u="sng" dirty="0"/>
                        <a:t>$ 2,250=</a:t>
                      </a:r>
                      <a:br>
                        <a:rPr lang="en-IN" sz="1200" u="sng" dirty="0"/>
                      </a:br>
                      <a:r>
                        <a:rPr lang="en-IN" sz="1200" u="sng" dirty="0"/>
                        <a:t>180%*1,250</a:t>
                      </a:r>
                    </a:p>
                  </a:txBody>
                  <a:tcPr/>
                </a:tc>
                <a:tc>
                  <a:txBody>
                    <a:bodyPr/>
                    <a:lstStyle/>
                    <a:p>
                      <a:pPr algn="ctr"/>
                      <a:r>
                        <a:rPr lang="en-IN" sz="1200" u="sng" dirty="0"/>
                        <a:t>$ 450=</a:t>
                      </a:r>
                      <a:br>
                        <a:rPr lang="en-IN" sz="1200" u="sng" dirty="0"/>
                      </a:br>
                      <a:r>
                        <a:rPr lang="en-IN" sz="1200" u="sng" dirty="0"/>
                        <a:t>2,250-1,800</a:t>
                      </a:r>
                    </a:p>
                  </a:txBody>
                  <a:tcPr/>
                </a:tc>
                <a:tc>
                  <a:txBody>
                    <a:bodyPr/>
                    <a:lstStyle/>
                    <a:p>
                      <a:pPr algn="ctr"/>
                      <a:r>
                        <a:rPr lang="en-IN" sz="1200" dirty="0"/>
                        <a:t>Common stock and paid-in surplus</a:t>
                      </a:r>
                    </a:p>
                  </a:txBody>
                  <a:tcPr/>
                </a:tc>
                <a:tc>
                  <a:txBody>
                    <a:bodyPr/>
                    <a:lstStyle/>
                    <a:p>
                      <a:pPr algn="r"/>
                      <a:r>
                        <a:rPr lang="en-IN" sz="1200" dirty="0"/>
                        <a:t>$ 800</a:t>
                      </a:r>
                    </a:p>
                  </a:txBody>
                  <a:tcPr/>
                </a:tc>
                <a:tc>
                  <a:txBody>
                    <a:bodyPr/>
                    <a:lstStyle/>
                    <a:p>
                      <a:pPr algn="ctr"/>
                      <a:r>
                        <a:rPr lang="en-IN" sz="1200" dirty="0"/>
                        <a:t>$ 0</a:t>
                      </a:r>
                    </a:p>
                  </a:txBody>
                  <a:tcPr/>
                </a:tc>
                <a:extLst>
                  <a:ext uri="{0D108BD9-81ED-4DB2-BD59-A6C34878D82A}">
                    <a16:rowId xmlns:a16="http://schemas.microsoft.com/office/drawing/2014/main" val="1727315986"/>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Retained earnings</a:t>
                      </a:r>
                    </a:p>
                  </a:txBody>
                  <a:tcPr/>
                </a:tc>
                <a:tc>
                  <a:txBody>
                    <a:bodyPr/>
                    <a:lstStyle/>
                    <a:p>
                      <a:pPr algn="r"/>
                      <a:r>
                        <a:rPr lang="en-IN" sz="1200" u="sng" dirty="0"/>
                        <a:t>1,110</a:t>
                      </a:r>
                    </a:p>
                  </a:txBody>
                  <a:tcPr/>
                </a:tc>
                <a:tc>
                  <a:txBody>
                    <a:bodyPr/>
                    <a:lstStyle/>
                    <a:p>
                      <a:pPr algn="ctr"/>
                      <a:r>
                        <a:rPr lang="en-IN" sz="1200" u="sng" dirty="0"/>
                        <a:t>110</a:t>
                      </a:r>
                    </a:p>
                  </a:txBody>
                  <a:tcPr/>
                </a:tc>
                <a:extLst>
                  <a:ext uri="{0D108BD9-81ED-4DB2-BD59-A6C34878D82A}">
                    <a16:rowId xmlns:a16="http://schemas.microsoft.com/office/drawing/2014/main" val="2134985949"/>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Total</a:t>
                      </a:r>
                    </a:p>
                  </a:txBody>
                  <a:tcPr/>
                </a:tc>
                <a:tc>
                  <a:txBody>
                    <a:bodyPr/>
                    <a:lstStyle/>
                    <a:p>
                      <a:pPr algn="r"/>
                      <a:r>
                        <a:rPr lang="en-IN" sz="1200" u="sng" dirty="0"/>
                        <a:t>$ 1,910</a:t>
                      </a:r>
                    </a:p>
                  </a:txBody>
                  <a:tcPr/>
                </a:tc>
                <a:tc>
                  <a:txBody>
                    <a:bodyPr/>
                    <a:lstStyle/>
                    <a:p>
                      <a:pPr algn="ctr"/>
                      <a:r>
                        <a:rPr lang="en-IN" sz="1200" u="sng" dirty="0"/>
                        <a:t>$ 110</a:t>
                      </a:r>
                    </a:p>
                  </a:txBody>
                  <a:tcPr/>
                </a:tc>
                <a:extLst>
                  <a:ext uri="{0D108BD9-81ED-4DB2-BD59-A6C34878D82A}">
                    <a16:rowId xmlns:a16="http://schemas.microsoft.com/office/drawing/2014/main" val="3183440641"/>
                  </a:ext>
                </a:extLst>
              </a:tr>
              <a:tr h="182880">
                <a:tc>
                  <a:txBody>
                    <a:bodyPr/>
                    <a:lstStyle/>
                    <a:p>
                      <a:r>
                        <a:rPr lang="en-IN" sz="1200" dirty="0"/>
                        <a:t>Total assets</a:t>
                      </a:r>
                    </a:p>
                  </a:txBody>
                  <a:tcPr/>
                </a:tc>
                <a:tc>
                  <a:txBody>
                    <a:bodyPr/>
                    <a:lstStyle/>
                    <a:p>
                      <a:pPr algn="r"/>
                      <a:r>
                        <a:rPr lang="en-IN" sz="1200" u="sng" dirty="0"/>
                        <a:t>$ xxx</a:t>
                      </a:r>
                    </a:p>
                  </a:txBody>
                  <a:tcPr/>
                </a:tc>
                <a:tc>
                  <a:txBody>
                    <a:bodyPr/>
                    <a:lstStyle/>
                    <a:p>
                      <a:pPr algn="ctr"/>
                      <a:r>
                        <a:rPr lang="en-IN" sz="1200" u="sng" dirty="0"/>
                        <a:t>$ xxx</a:t>
                      </a:r>
                    </a:p>
                  </a:txBody>
                  <a:tcPr/>
                </a:tc>
                <a:tc>
                  <a:txBody>
                    <a:bodyPr/>
                    <a:lstStyle/>
                    <a:p>
                      <a:r>
                        <a:rPr lang="en-IN" sz="1200" dirty="0"/>
                        <a:t>Total liabilities and owners’ equity</a:t>
                      </a:r>
                    </a:p>
                  </a:txBody>
                  <a:tcPr/>
                </a:tc>
                <a:tc>
                  <a:txBody>
                    <a:bodyPr/>
                    <a:lstStyle/>
                    <a:p>
                      <a:pPr algn="r"/>
                      <a:r>
                        <a:rPr lang="en-IN" sz="1200" u="sng" dirty="0"/>
                        <a:t>$ 3,185</a:t>
                      </a:r>
                    </a:p>
                  </a:txBody>
                  <a:tcPr/>
                </a:tc>
                <a:tc>
                  <a:txBody>
                    <a:bodyPr/>
                    <a:lstStyle/>
                    <a:p>
                      <a:pPr algn="ctr"/>
                      <a:r>
                        <a:rPr lang="en-IN" sz="1200" u="sng" dirty="0"/>
                        <a:t>$ 185</a:t>
                      </a:r>
                    </a:p>
                  </a:txBody>
                  <a:tcPr/>
                </a:tc>
                <a:extLst>
                  <a:ext uri="{0D108BD9-81ED-4DB2-BD59-A6C34878D82A}">
                    <a16:rowId xmlns:a16="http://schemas.microsoft.com/office/drawing/2014/main" val="3936929441"/>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b="1" dirty="0"/>
                        <a:t>External financing needed (EFN)</a:t>
                      </a:r>
                    </a:p>
                  </a:txBody>
                  <a:tcPr/>
                </a:tc>
                <a:tc>
                  <a:txBody>
                    <a:bodyPr/>
                    <a:lstStyle/>
                    <a:p>
                      <a:pPr algn="r"/>
                      <a:r>
                        <a:rPr lang="en-IN" sz="1200" u="sng" dirty="0"/>
                        <a:t>$ 565</a:t>
                      </a:r>
                    </a:p>
                  </a:txBody>
                  <a:tcPr/>
                </a:tc>
                <a:tc>
                  <a:txBody>
                    <a:bodyPr/>
                    <a:lstStyle/>
                    <a:p>
                      <a:pPr algn="ctr"/>
                      <a:r>
                        <a:rPr lang="en-IN" sz="1200" u="sng" dirty="0"/>
                        <a:t>$ 565</a:t>
                      </a:r>
                    </a:p>
                  </a:txBody>
                  <a:tcPr/>
                </a:tc>
                <a:extLst>
                  <a:ext uri="{0D108BD9-81ED-4DB2-BD59-A6C34878D82A}">
                    <a16:rowId xmlns:a16="http://schemas.microsoft.com/office/drawing/2014/main" val="285433179"/>
                  </a:ext>
                </a:extLst>
              </a:tr>
            </a:tbl>
          </a:graphicData>
        </a:graphic>
      </p:graphicFrame>
    </p:spTree>
    <p:extLst>
      <p:ext uri="{BB962C8B-B14F-4D97-AF65-F5344CB8AC3E}">
        <p14:creationId xmlns:p14="http://schemas.microsoft.com/office/powerpoint/2010/main" val="257073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ROSENGARTEN CORPORATION </a:t>
            </a:r>
            <a:br>
              <a:rPr lang="en-US" altLang="en-US" dirty="0"/>
            </a:br>
            <a:r>
              <a:rPr lang="en-US" altLang="en-US" cap="none" dirty="0"/>
              <a:t>partial pro forma balance sheet </a:t>
            </a:r>
            <a:r>
              <a:rPr lang="en-US" altLang="en-US" sz="1100" dirty="0"/>
              <a:t>1</a:t>
            </a:r>
            <a:endParaRPr lang="en-US" altLang="en-US" sz="1100" noProof="0" dirty="0">
              <a:solidFill>
                <a:schemeClr val="accent1">
                  <a:lumMod val="75000"/>
                </a:schemeClr>
              </a:solidFill>
            </a:endParaRPr>
          </a:p>
        </p:txBody>
      </p:sp>
      <p:sp>
        <p:nvSpPr>
          <p:cNvPr id="5" name="Content Placeholder 4"/>
          <p:cNvSpPr>
            <a:spLocks noGrp="1"/>
          </p:cNvSpPr>
          <p:nvPr>
            <p:ph idx="1"/>
          </p:nvPr>
        </p:nvSpPr>
        <p:spPr>
          <a:xfrm>
            <a:off x="636764" y="1752968"/>
            <a:ext cx="8117416" cy="1904631"/>
          </a:xfrm>
        </p:spPr>
        <p:txBody>
          <a:bodyPr/>
          <a:lstStyle/>
          <a:p>
            <a:pPr lvl="1"/>
            <a:r>
              <a:rPr lang="en-US" sz="2400" b="0" i="0" u="none" strike="noStrike" baseline="0" dirty="0">
                <a:solidFill>
                  <a:srgbClr val="221E1F"/>
                </a:solidFill>
                <a:latin typeface="STIX MathJax Main"/>
              </a:rPr>
              <a:t>For example, net fixed assets are 180 percent of sales; so, with a new sales level of $1,250, the net fixed asset amount will be 1.80 × $1,250 = $2,250, representing an increase of $2,250 − 1,800 = $450 in plant and equipment.</a:t>
            </a:r>
          </a:p>
          <a:p>
            <a:pPr lvl="1"/>
            <a:r>
              <a:rPr lang="en-US" sz="2400" b="0" i="0" u="none" strike="noStrike" baseline="0" dirty="0">
                <a:solidFill>
                  <a:srgbClr val="221E1F"/>
                </a:solidFill>
                <a:latin typeface="STIX MathJax Main"/>
              </a:rPr>
              <a:t>Inspecting our pro forma balance sheet, we notice that assets are projected to increase by $750. However, without additional financing, liabilities and equity will increase by only $185, leaving a shortfall of $750 − 185 = $565. We label this amount </a:t>
            </a:r>
            <a:r>
              <a:rPr lang="en-US" sz="2400" b="0" i="1" u="none" strike="noStrike" baseline="0" dirty="0">
                <a:solidFill>
                  <a:srgbClr val="221E1F"/>
                </a:solidFill>
                <a:latin typeface="STIX MathJax Main"/>
              </a:rPr>
              <a:t>external financing needed </a:t>
            </a:r>
            <a:r>
              <a:rPr lang="en-US" sz="2400" b="0" i="0" u="none" strike="noStrike" baseline="0" dirty="0">
                <a:solidFill>
                  <a:srgbClr val="221E1F"/>
                </a:solidFill>
                <a:latin typeface="STIX MathJax Main"/>
              </a:rPr>
              <a:t>(EFN). </a:t>
            </a:r>
            <a:endParaRPr lang="en-US" altLang="en-US" sz="2400" dirty="0"/>
          </a:p>
          <a:p>
            <a:pPr lvl="1"/>
            <a:endParaRPr lang="en-US" sz="2400" b="0" i="0" u="none" strike="noStrike" baseline="0" dirty="0">
              <a:solidFill>
                <a:srgbClr val="221E1F"/>
              </a:solidFill>
              <a:latin typeface="STIX MathJax Main"/>
            </a:endParaRPr>
          </a:p>
          <a:p>
            <a:pPr lvl="1"/>
            <a:endParaRPr lang="en-IN" dirty="0"/>
          </a:p>
          <a:p>
            <a:pPr lvl="1"/>
            <a:endParaRPr lang="en-IN" dirty="0"/>
          </a:p>
        </p:txBody>
      </p:sp>
    </p:spTree>
    <p:extLst>
      <p:ext uri="{BB962C8B-B14F-4D97-AF65-F5344CB8AC3E}">
        <p14:creationId xmlns:p14="http://schemas.microsoft.com/office/powerpoint/2010/main" val="34010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ROSENGARTEN CORPORATION </a:t>
            </a:r>
            <a:br>
              <a:rPr lang="en-US" altLang="en-US" dirty="0"/>
            </a:br>
            <a:r>
              <a:rPr lang="en-US" altLang="en-US" cap="none" dirty="0"/>
              <a:t>partial pro forma balance sheet </a:t>
            </a:r>
            <a:r>
              <a:rPr lang="en-US" altLang="en-US" sz="1100" dirty="0"/>
              <a:t>2</a:t>
            </a:r>
            <a:endParaRPr lang="en-US" altLang="en-US" sz="1100" noProof="0" dirty="0">
              <a:solidFill>
                <a:schemeClr val="accent1">
                  <a:lumMod val="75000"/>
                </a:schemeClr>
              </a:solidFill>
            </a:endParaRPr>
          </a:p>
        </p:txBody>
      </p:sp>
      <p:sp>
        <p:nvSpPr>
          <p:cNvPr id="7" name="Content Placeholder 6"/>
          <p:cNvSpPr>
            <a:spLocks noGrp="1"/>
          </p:cNvSpPr>
          <p:nvPr>
            <p:ph idx="12"/>
          </p:nvPr>
        </p:nvSpPr>
        <p:spPr>
          <a:xfrm>
            <a:off x="1219200" y="1600200"/>
            <a:ext cx="7391400" cy="381000"/>
          </a:xfrm>
        </p:spPr>
        <p:txBody>
          <a:bodyPr/>
          <a:lstStyle/>
          <a:p>
            <a:pPr marL="0" indent="0">
              <a:buNone/>
            </a:pPr>
            <a:r>
              <a:rPr lang="en-IN" sz="1800" dirty="0"/>
              <a:t>ROSENGARTEN CORPORATION Partial Pro Forma Balance Sheet</a:t>
            </a:r>
          </a:p>
        </p:txBody>
      </p:sp>
      <p:graphicFrame>
        <p:nvGraphicFramePr>
          <p:cNvPr id="2" name="Table 1"/>
          <p:cNvGraphicFramePr>
            <a:graphicFrameLocks noGrp="1"/>
          </p:cNvGraphicFramePr>
          <p:nvPr/>
        </p:nvGraphicFramePr>
        <p:xfrm>
          <a:off x="838200" y="2090369"/>
          <a:ext cx="8117418" cy="4297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867937040"/>
                    </a:ext>
                  </a:extLst>
                </a:gridCol>
                <a:gridCol w="838200">
                  <a:extLst>
                    <a:ext uri="{9D8B030D-6E8A-4147-A177-3AD203B41FA5}">
                      <a16:colId xmlns:a16="http://schemas.microsoft.com/office/drawing/2014/main" val="1606939492"/>
                    </a:ext>
                  </a:extLst>
                </a:gridCol>
                <a:gridCol w="1447800">
                  <a:extLst>
                    <a:ext uri="{9D8B030D-6E8A-4147-A177-3AD203B41FA5}">
                      <a16:colId xmlns:a16="http://schemas.microsoft.com/office/drawing/2014/main" val="2826017427"/>
                    </a:ext>
                  </a:extLst>
                </a:gridCol>
                <a:gridCol w="2286000">
                  <a:extLst>
                    <a:ext uri="{9D8B030D-6E8A-4147-A177-3AD203B41FA5}">
                      <a16:colId xmlns:a16="http://schemas.microsoft.com/office/drawing/2014/main" val="2027476618"/>
                    </a:ext>
                  </a:extLst>
                </a:gridCol>
                <a:gridCol w="838200">
                  <a:extLst>
                    <a:ext uri="{9D8B030D-6E8A-4147-A177-3AD203B41FA5}">
                      <a16:colId xmlns:a16="http://schemas.microsoft.com/office/drawing/2014/main" val="3019487407"/>
                    </a:ext>
                  </a:extLst>
                </a:gridCol>
                <a:gridCol w="1488018">
                  <a:extLst>
                    <a:ext uri="{9D8B030D-6E8A-4147-A177-3AD203B41FA5}">
                      <a16:colId xmlns:a16="http://schemas.microsoft.com/office/drawing/2014/main" val="2306988508"/>
                    </a:ext>
                  </a:extLst>
                </a:gridCol>
              </a:tblGrid>
              <a:tr h="182880">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dirty="0"/>
                    </a:p>
                  </a:txBody>
                  <a:tcPr/>
                </a:tc>
                <a:tc>
                  <a:txBody>
                    <a:bodyPr/>
                    <a:lstStyle/>
                    <a:p>
                      <a:endParaRPr lang="en-IN" sz="1200"/>
                    </a:p>
                  </a:txBody>
                  <a:tcPr/>
                </a:tc>
                <a:extLst>
                  <a:ext uri="{0D108BD9-81ED-4DB2-BD59-A6C34878D82A}">
                    <a16:rowId xmlns:a16="http://schemas.microsoft.com/office/drawing/2014/main" val="1050184747"/>
                  </a:ext>
                </a:extLst>
              </a:tr>
              <a:tr h="182880">
                <a:tc>
                  <a:txBody>
                    <a:bodyPr/>
                    <a:lstStyle/>
                    <a:p>
                      <a:endParaRPr lang="en-IN" sz="1200"/>
                    </a:p>
                  </a:txBody>
                  <a:tcPr/>
                </a:tc>
                <a:tc>
                  <a:txBody>
                    <a:bodyPr/>
                    <a:lstStyle/>
                    <a:p>
                      <a:r>
                        <a:rPr lang="en-IN" sz="1200" dirty="0"/>
                        <a:t>Projected</a:t>
                      </a:r>
                    </a:p>
                  </a:txBody>
                  <a:tcPr/>
                </a:tc>
                <a:tc>
                  <a:txBody>
                    <a:bodyPr/>
                    <a:lstStyle/>
                    <a:p>
                      <a:r>
                        <a:rPr lang="en-IN" sz="1200" dirty="0"/>
                        <a:t>Change from Previous Year</a:t>
                      </a:r>
                    </a:p>
                  </a:txBody>
                  <a:tcPr/>
                </a:tc>
                <a:tc>
                  <a:txBody>
                    <a:bodyPr/>
                    <a:lstStyle/>
                    <a:p>
                      <a:endParaRPr lang="en-IN" sz="1200" dirty="0"/>
                    </a:p>
                  </a:txBody>
                  <a:tcPr/>
                </a:tc>
                <a:tc>
                  <a:txBody>
                    <a:bodyPr/>
                    <a:lstStyle/>
                    <a:p>
                      <a:r>
                        <a:rPr lang="en-IN" sz="1200" dirty="0"/>
                        <a:t>Projected</a:t>
                      </a:r>
                    </a:p>
                  </a:txBody>
                  <a:tcPr/>
                </a:tc>
                <a:tc>
                  <a:txBody>
                    <a:bodyPr/>
                    <a:lstStyle/>
                    <a:p>
                      <a:r>
                        <a:rPr lang="en-IN" sz="1200" dirty="0"/>
                        <a:t>Change from Previous Year</a:t>
                      </a:r>
                    </a:p>
                  </a:txBody>
                  <a:tcPr/>
                </a:tc>
                <a:extLst>
                  <a:ext uri="{0D108BD9-81ED-4DB2-BD59-A6C34878D82A}">
                    <a16:rowId xmlns:a16="http://schemas.microsoft.com/office/drawing/2014/main" val="3250631789"/>
                  </a:ext>
                </a:extLst>
              </a:tr>
              <a:tr h="182880">
                <a:tc>
                  <a:txBody>
                    <a:bodyPr/>
                    <a:lstStyle/>
                    <a:p>
                      <a:r>
                        <a:rPr lang="en-IN" sz="1200" dirty="0"/>
                        <a:t>Current assets</a:t>
                      </a:r>
                    </a:p>
                  </a:txBody>
                  <a:tcPr/>
                </a:tc>
                <a:tc>
                  <a:txBody>
                    <a:bodyPr/>
                    <a:lstStyle/>
                    <a:p>
                      <a:endParaRPr lang="en-IN" sz="1200"/>
                    </a:p>
                  </a:txBody>
                  <a:tcPr/>
                </a:tc>
                <a:tc>
                  <a:txBody>
                    <a:bodyPr/>
                    <a:lstStyle/>
                    <a:p>
                      <a:endParaRPr lang="en-IN" sz="1200"/>
                    </a:p>
                  </a:txBody>
                  <a:tcPr/>
                </a:tc>
                <a:tc>
                  <a:txBody>
                    <a:bodyPr/>
                    <a:lstStyle/>
                    <a:p>
                      <a:r>
                        <a:rPr lang="en-IN" sz="1200" dirty="0"/>
                        <a:t>Current liabilities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583842884"/>
                  </a:ext>
                </a:extLst>
              </a:tr>
              <a:tr h="182880">
                <a:tc>
                  <a:txBody>
                    <a:bodyPr/>
                    <a:lstStyle/>
                    <a:p>
                      <a:pPr algn="ctr"/>
                      <a:r>
                        <a:rPr lang="en-IN" sz="1200" dirty="0"/>
                        <a:t>Cash</a:t>
                      </a:r>
                    </a:p>
                  </a:txBody>
                  <a:tcPr/>
                </a:tc>
                <a:tc>
                  <a:txBody>
                    <a:bodyPr/>
                    <a:lstStyle/>
                    <a:p>
                      <a:pPr algn="r"/>
                      <a:r>
                        <a:rPr lang="en-IN" sz="1200" dirty="0"/>
                        <a:t>$ 200</a:t>
                      </a:r>
                    </a:p>
                  </a:txBody>
                  <a:tcPr/>
                </a:tc>
                <a:tc>
                  <a:txBody>
                    <a:bodyPr/>
                    <a:lstStyle/>
                    <a:p>
                      <a:pPr algn="ctr"/>
                      <a:r>
                        <a:rPr lang="en-IN" sz="1200" dirty="0"/>
                        <a:t>$ 40</a:t>
                      </a:r>
                    </a:p>
                  </a:txBody>
                  <a:tcPr/>
                </a:tc>
                <a:tc>
                  <a:txBody>
                    <a:bodyPr/>
                    <a:lstStyle/>
                    <a:p>
                      <a:pPr algn="ctr"/>
                      <a:r>
                        <a:rPr lang="en-IN" sz="1200" dirty="0"/>
                        <a:t>Accounts payable</a:t>
                      </a:r>
                    </a:p>
                  </a:txBody>
                  <a:tcPr/>
                </a:tc>
                <a:tc>
                  <a:txBody>
                    <a:bodyPr/>
                    <a:lstStyle/>
                    <a:p>
                      <a:pPr algn="r"/>
                      <a:r>
                        <a:rPr lang="en-IN" sz="1200" dirty="0"/>
                        <a:t>$ 375</a:t>
                      </a:r>
                    </a:p>
                  </a:txBody>
                  <a:tcPr/>
                </a:tc>
                <a:tc>
                  <a:txBody>
                    <a:bodyPr/>
                    <a:lstStyle/>
                    <a:p>
                      <a:pPr algn="ctr"/>
                      <a:r>
                        <a:rPr lang="en-IN" sz="1200" dirty="0"/>
                        <a:t>$ 75</a:t>
                      </a:r>
                    </a:p>
                  </a:txBody>
                  <a:tcPr/>
                </a:tc>
                <a:extLst>
                  <a:ext uri="{0D108BD9-81ED-4DB2-BD59-A6C34878D82A}">
                    <a16:rowId xmlns:a16="http://schemas.microsoft.com/office/drawing/2014/main" val="4246443283"/>
                  </a:ext>
                </a:extLst>
              </a:tr>
              <a:tr h="304800">
                <a:tc>
                  <a:txBody>
                    <a:bodyPr/>
                    <a:lstStyle/>
                    <a:p>
                      <a:pPr algn="ctr"/>
                      <a:r>
                        <a:rPr lang="en-IN" sz="1200" dirty="0"/>
                        <a:t>Accounts receivable</a:t>
                      </a:r>
                    </a:p>
                  </a:txBody>
                  <a:tcPr/>
                </a:tc>
                <a:tc>
                  <a:txBody>
                    <a:bodyPr/>
                    <a:lstStyle/>
                    <a:p>
                      <a:pPr algn="r"/>
                      <a:r>
                        <a:rPr lang="en-IN" sz="1200" dirty="0"/>
                        <a:t>550</a:t>
                      </a:r>
                    </a:p>
                  </a:txBody>
                  <a:tcPr/>
                </a:tc>
                <a:tc>
                  <a:txBody>
                    <a:bodyPr/>
                    <a:lstStyle/>
                    <a:p>
                      <a:pPr algn="ctr"/>
                      <a:r>
                        <a:rPr lang="en-IN" sz="1200" dirty="0"/>
                        <a:t>110</a:t>
                      </a:r>
                    </a:p>
                  </a:txBody>
                  <a:tcPr/>
                </a:tc>
                <a:tc>
                  <a:txBody>
                    <a:bodyPr/>
                    <a:lstStyle/>
                    <a:p>
                      <a:pPr algn="ctr"/>
                      <a:r>
                        <a:rPr lang="en-IN" sz="1200" dirty="0"/>
                        <a:t>Notes payable</a:t>
                      </a:r>
                    </a:p>
                  </a:txBody>
                  <a:tcPr/>
                </a:tc>
                <a:tc>
                  <a:txBody>
                    <a:bodyPr/>
                    <a:lstStyle/>
                    <a:p>
                      <a:pPr algn="r"/>
                      <a:r>
                        <a:rPr lang="en-IN" sz="1200" u="sng" dirty="0"/>
                        <a:t>100</a:t>
                      </a:r>
                    </a:p>
                  </a:txBody>
                  <a:tcPr/>
                </a:tc>
                <a:tc>
                  <a:txBody>
                    <a:bodyPr/>
                    <a:lstStyle/>
                    <a:p>
                      <a:pPr algn="ctr"/>
                      <a:r>
                        <a:rPr lang="en-IN" sz="1200" u="sng" dirty="0">
                          <a:effectLst/>
                        </a:rPr>
                        <a:t>0</a:t>
                      </a:r>
                    </a:p>
                  </a:txBody>
                  <a:tcPr/>
                </a:tc>
                <a:extLst>
                  <a:ext uri="{0D108BD9-81ED-4DB2-BD59-A6C34878D82A}">
                    <a16:rowId xmlns:a16="http://schemas.microsoft.com/office/drawing/2014/main" val="1988663742"/>
                  </a:ext>
                </a:extLst>
              </a:tr>
              <a:tr h="182880">
                <a:tc>
                  <a:txBody>
                    <a:bodyPr/>
                    <a:lstStyle/>
                    <a:p>
                      <a:pPr algn="ctr"/>
                      <a:r>
                        <a:rPr lang="en-IN" sz="1200" dirty="0"/>
                        <a:t>Inventory</a:t>
                      </a:r>
                    </a:p>
                  </a:txBody>
                  <a:tcPr/>
                </a:tc>
                <a:tc>
                  <a:txBody>
                    <a:bodyPr/>
                    <a:lstStyle/>
                    <a:p>
                      <a:pPr algn="r"/>
                      <a:r>
                        <a:rPr lang="en-IN" sz="1200" u="sng" dirty="0"/>
                        <a:t>750</a:t>
                      </a:r>
                    </a:p>
                  </a:txBody>
                  <a:tcPr/>
                </a:tc>
                <a:tc>
                  <a:txBody>
                    <a:bodyPr/>
                    <a:lstStyle/>
                    <a:p>
                      <a:pPr algn="ctr"/>
                      <a:r>
                        <a:rPr lang="en-IN" sz="1200" u="sng" dirty="0"/>
                        <a:t>150</a:t>
                      </a:r>
                    </a:p>
                  </a:txBody>
                  <a:tcPr/>
                </a:tc>
                <a:tc>
                  <a:txBody>
                    <a:bodyPr/>
                    <a:lstStyle/>
                    <a:p>
                      <a:pPr algn="ctr"/>
                      <a:r>
                        <a:rPr lang="en-IN" sz="1200" dirty="0"/>
                        <a:t>Total</a:t>
                      </a:r>
                    </a:p>
                  </a:txBody>
                  <a:tcPr/>
                </a:tc>
                <a:tc>
                  <a:txBody>
                    <a:bodyPr/>
                    <a:lstStyle/>
                    <a:p>
                      <a:pPr algn="r"/>
                      <a:r>
                        <a:rPr lang="en-IN" sz="1200" u="sng" dirty="0"/>
                        <a:t>$ 475</a:t>
                      </a:r>
                    </a:p>
                  </a:txBody>
                  <a:tcPr/>
                </a:tc>
                <a:tc>
                  <a:txBody>
                    <a:bodyPr/>
                    <a:lstStyle/>
                    <a:p>
                      <a:pPr algn="ctr"/>
                      <a:r>
                        <a:rPr lang="en-IN" sz="1200" u="sng" dirty="0">
                          <a:effectLst/>
                        </a:rPr>
                        <a:t>$ 75</a:t>
                      </a:r>
                    </a:p>
                  </a:txBody>
                  <a:tcPr/>
                </a:tc>
                <a:extLst>
                  <a:ext uri="{0D108BD9-81ED-4DB2-BD59-A6C34878D82A}">
                    <a16:rowId xmlns:a16="http://schemas.microsoft.com/office/drawing/2014/main" val="3610763629"/>
                  </a:ext>
                </a:extLst>
              </a:tr>
              <a:tr h="182880">
                <a:tc>
                  <a:txBody>
                    <a:bodyPr/>
                    <a:lstStyle/>
                    <a:p>
                      <a:pPr algn="ctr"/>
                      <a:r>
                        <a:rPr lang="en-IN" sz="1200" dirty="0"/>
                        <a:t>Total</a:t>
                      </a:r>
                    </a:p>
                  </a:txBody>
                  <a:tcPr/>
                </a:tc>
                <a:tc>
                  <a:txBody>
                    <a:bodyPr/>
                    <a:lstStyle/>
                    <a:p>
                      <a:pPr algn="r"/>
                      <a:r>
                        <a:rPr lang="en-IN" sz="1200" u="sng" dirty="0"/>
                        <a:t>$ 1,500</a:t>
                      </a:r>
                    </a:p>
                  </a:txBody>
                  <a:tcPr/>
                </a:tc>
                <a:tc>
                  <a:txBody>
                    <a:bodyPr/>
                    <a:lstStyle/>
                    <a:p>
                      <a:pPr algn="ctr"/>
                      <a:r>
                        <a:rPr lang="en-IN" sz="1200" u="sng" dirty="0"/>
                        <a:t>$ 300</a:t>
                      </a:r>
                    </a:p>
                  </a:txBody>
                  <a:tcPr/>
                </a:tc>
                <a:tc>
                  <a:txBody>
                    <a:bodyPr/>
                    <a:lstStyle/>
                    <a:p>
                      <a:r>
                        <a:rPr lang="en-IN" sz="1200" dirty="0"/>
                        <a:t>Long-term debt</a:t>
                      </a:r>
                    </a:p>
                  </a:txBody>
                  <a:tcPr/>
                </a:tc>
                <a:tc>
                  <a:txBody>
                    <a:bodyPr/>
                    <a:lstStyle/>
                    <a:p>
                      <a:pPr algn="r"/>
                      <a:r>
                        <a:rPr lang="en-IN" sz="1200" dirty="0"/>
                        <a:t>$ 800</a:t>
                      </a:r>
                    </a:p>
                  </a:txBody>
                  <a:tcPr/>
                </a:tc>
                <a:tc>
                  <a:txBody>
                    <a:bodyPr/>
                    <a:lstStyle/>
                    <a:p>
                      <a:pPr algn="ctr"/>
                      <a:r>
                        <a:rPr lang="en-IN" sz="1200" dirty="0"/>
                        <a:t>$ 0</a:t>
                      </a:r>
                    </a:p>
                  </a:txBody>
                  <a:tcPr/>
                </a:tc>
                <a:extLst>
                  <a:ext uri="{0D108BD9-81ED-4DB2-BD59-A6C34878D82A}">
                    <a16:rowId xmlns:a16="http://schemas.microsoft.com/office/drawing/2014/main" val="583690922"/>
                  </a:ext>
                </a:extLst>
              </a:tr>
              <a:tr h="182880">
                <a:tc>
                  <a:txBody>
                    <a:bodyPr/>
                    <a:lstStyle/>
                    <a:p>
                      <a:r>
                        <a:rPr lang="en-IN" sz="1200" dirty="0"/>
                        <a:t>Fixed assets</a:t>
                      </a:r>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Owners’ equity</a:t>
                      </a:r>
                    </a:p>
                  </a:txBody>
                  <a:tcPr/>
                </a:tc>
                <a:tc>
                  <a:txBody>
                    <a:bodyPr/>
                    <a:lstStyle/>
                    <a:p>
                      <a:pPr algn="r"/>
                      <a:endParaRPr lang="en-IN" sz="1200" dirty="0"/>
                    </a:p>
                  </a:txBody>
                  <a:tcPr/>
                </a:tc>
                <a:tc>
                  <a:txBody>
                    <a:bodyPr/>
                    <a:lstStyle/>
                    <a:p>
                      <a:pPr algn="ctr"/>
                      <a:endParaRPr lang="en-IN" sz="1200" dirty="0"/>
                    </a:p>
                  </a:txBody>
                  <a:tcPr/>
                </a:tc>
                <a:extLst>
                  <a:ext uri="{0D108BD9-81ED-4DB2-BD59-A6C34878D82A}">
                    <a16:rowId xmlns:a16="http://schemas.microsoft.com/office/drawing/2014/main" val="2636880005"/>
                  </a:ext>
                </a:extLst>
              </a:tr>
              <a:tr h="304800">
                <a:tc>
                  <a:txBody>
                    <a:bodyPr/>
                    <a:lstStyle/>
                    <a:p>
                      <a:pPr algn="ctr"/>
                      <a:r>
                        <a:rPr lang="en-IN" sz="1200" dirty="0"/>
                        <a:t>Net plant and equipment</a:t>
                      </a:r>
                    </a:p>
                  </a:txBody>
                  <a:tcPr/>
                </a:tc>
                <a:tc>
                  <a:txBody>
                    <a:bodyPr/>
                    <a:lstStyle/>
                    <a:p>
                      <a:pPr algn="r"/>
                      <a:r>
                        <a:rPr lang="en-IN" sz="1200" u="sng" dirty="0"/>
                        <a:t>$ 2,250</a:t>
                      </a:r>
                    </a:p>
                  </a:txBody>
                  <a:tcPr/>
                </a:tc>
                <a:tc>
                  <a:txBody>
                    <a:bodyPr/>
                    <a:lstStyle/>
                    <a:p>
                      <a:pPr algn="ctr"/>
                      <a:r>
                        <a:rPr lang="en-IN" sz="1200" u="sng" dirty="0"/>
                        <a:t>$ 450</a:t>
                      </a:r>
                    </a:p>
                  </a:txBody>
                  <a:tcPr/>
                </a:tc>
                <a:tc>
                  <a:txBody>
                    <a:bodyPr/>
                    <a:lstStyle/>
                    <a:p>
                      <a:pPr algn="ctr"/>
                      <a:r>
                        <a:rPr lang="en-IN" sz="1200" dirty="0"/>
                        <a:t>Common stock and paid-in surplus</a:t>
                      </a:r>
                    </a:p>
                  </a:txBody>
                  <a:tcPr/>
                </a:tc>
                <a:tc>
                  <a:txBody>
                    <a:bodyPr/>
                    <a:lstStyle/>
                    <a:p>
                      <a:pPr algn="r"/>
                      <a:r>
                        <a:rPr lang="en-IN" sz="1200" dirty="0"/>
                        <a:t>$ 800</a:t>
                      </a:r>
                    </a:p>
                  </a:txBody>
                  <a:tcPr/>
                </a:tc>
                <a:tc>
                  <a:txBody>
                    <a:bodyPr/>
                    <a:lstStyle/>
                    <a:p>
                      <a:pPr algn="ctr"/>
                      <a:r>
                        <a:rPr lang="en-IN" sz="1200" dirty="0"/>
                        <a:t>$ 0</a:t>
                      </a:r>
                    </a:p>
                  </a:txBody>
                  <a:tcPr/>
                </a:tc>
                <a:extLst>
                  <a:ext uri="{0D108BD9-81ED-4DB2-BD59-A6C34878D82A}">
                    <a16:rowId xmlns:a16="http://schemas.microsoft.com/office/drawing/2014/main" val="1727315986"/>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Retained earnings</a:t>
                      </a:r>
                    </a:p>
                  </a:txBody>
                  <a:tcPr/>
                </a:tc>
                <a:tc>
                  <a:txBody>
                    <a:bodyPr/>
                    <a:lstStyle/>
                    <a:p>
                      <a:pPr algn="r"/>
                      <a:r>
                        <a:rPr lang="en-IN" sz="1200" u="sng" dirty="0"/>
                        <a:t>1,110</a:t>
                      </a:r>
                    </a:p>
                  </a:txBody>
                  <a:tcPr/>
                </a:tc>
                <a:tc>
                  <a:txBody>
                    <a:bodyPr/>
                    <a:lstStyle/>
                    <a:p>
                      <a:pPr algn="ctr"/>
                      <a:r>
                        <a:rPr lang="en-IN" sz="1200" u="sng" dirty="0"/>
                        <a:t>110</a:t>
                      </a:r>
                    </a:p>
                  </a:txBody>
                  <a:tcPr/>
                </a:tc>
                <a:extLst>
                  <a:ext uri="{0D108BD9-81ED-4DB2-BD59-A6C34878D82A}">
                    <a16:rowId xmlns:a16="http://schemas.microsoft.com/office/drawing/2014/main" val="2134985949"/>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Total</a:t>
                      </a:r>
                    </a:p>
                  </a:txBody>
                  <a:tcPr/>
                </a:tc>
                <a:tc>
                  <a:txBody>
                    <a:bodyPr/>
                    <a:lstStyle/>
                    <a:p>
                      <a:pPr algn="r"/>
                      <a:r>
                        <a:rPr lang="en-IN" sz="1200" u="sng" dirty="0"/>
                        <a:t>$ 1,910</a:t>
                      </a:r>
                    </a:p>
                  </a:txBody>
                  <a:tcPr/>
                </a:tc>
                <a:tc>
                  <a:txBody>
                    <a:bodyPr/>
                    <a:lstStyle/>
                    <a:p>
                      <a:pPr algn="ctr"/>
                      <a:r>
                        <a:rPr lang="en-IN" sz="1200" u="sng" dirty="0"/>
                        <a:t>$ 110</a:t>
                      </a:r>
                    </a:p>
                  </a:txBody>
                  <a:tcPr/>
                </a:tc>
                <a:extLst>
                  <a:ext uri="{0D108BD9-81ED-4DB2-BD59-A6C34878D82A}">
                    <a16:rowId xmlns:a16="http://schemas.microsoft.com/office/drawing/2014/main" val="3183440641"/>
                  </a:ext>
                </a:extLst>
              </a:tr>
              <a:tr h="182880">
                <a:tc>
                  <a:txBody>
                    <a:bodyPr/>
                    <a:lstStyle/>
                    <a:p>
                      <a:r>
                        <a:rPr lang="en-IN" sz="1200" dirty="0"/>
                        <a:t>Total assets</a:t>
                      </a:r>
                    </a:p>
                  </a:txBody>
                  <a:tcPr/>
                </a:tc>
                <a:tc>
                  <a:txBody>
                    <a:bodyPr/>
                    <a:lstStyle/>
                    <a:p>
                      <a:pPr algn="r"/>
                      <a:r>
                        <a:rPr lang="en-IN" sz="1200" u="sng" dirty="0"/>
                        <a:t>$ 3,750</a:t>
                      </a:r>
                    </a:p>
                  </a:txBody>
                  <a:tcPr/>
                </a:tc>
                <a:tc>
                  <a:txBody>
                    <a:bodyPr/>
                    <a:lstStyle/>
                    <a:p>
                      <a:pPr algn="ctr"/>
                      <a:r>
                        <a:rPr lang="en-IN" sz="1200" u="sng" dirty="0"/>
                        <a:t>$ 750</a:t>
                      </a:r>
                    </a:p>
                  </a:txBody>
                  <a:tcPr/>
                </a:tc>
                <a:tc>
                  <a:txBody>
                    <a:bodyPr/>
                    <a:lstStyle/>
                    <a:p>
                      <a:r>
                        <a:rPr lang="en-IN" sz="1200" dirty="0"/>
                        <a:t>Total liabilities and owners’ equity</a:t>
                      </a:r>
                    </a:p>
                  </a:txBody>
                  <a:tcPr/>
                </a:tc>
                <a:tc>
                  <a:txBody>
                    <a:bodyPr/>
                    <a:lstStyle/>
                    <a:p>
                      <a:pPr algn="r"/>
                      <a:r>
                        <a:rPr lang="en-IN" sz="1200" u="sng" dirty="0"/>
                        <a:t>$ 3,185</a:t>
                      </a:r>
                    </a:p>
                  </a:txBody>
                  <a:tcPr/>
                </a:tc>
                <a:tc>
                  <a:txBody>
                    <a:bodyPr/>
                    <a:lstStyle/>
                    <a:p>
                      <a:pPr algn="ctr"/>
                      <a:r>
                        <a:rPr lang="en-IN" sz="1200" u="sng" dirty="0"/>
                        <a:t>$ 185</a:t>
                      </a:r>
                    </a:p>
                  </a:txBody>
                  <a:tcPr/>
                </a:tc>
                <a:extLst>
                  <a:ext uri="{0D108BD9-81ED-4DB2-BD59-A6C34878D82A}">
                    <a16:rowId xmlns:a16="http://schemas.microsoft.com/office/drawing/2014/main" val="3936929441"/>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External financing needed</a:t>
                      </a:r>
                    </a:p>
                  </a:txBody>
                  <a:tcPr/>
                </a:tc>
                <a:tc>
                  <a:txBody>
                    <a:bodyPr/>
                    <a:lstStyle/>
                    <a:p>
                      <a:pPr algn="r"/>
                      <a:r>
                        <a:rPr lang="en-IN" sz="1200" u="sng" dirty="0"/>
                        <a:t>$ 565</a:t>
                      </a:r>
                    </a:p>
                  </a:txBody>
                  <a:tcPr/>
                </a:tc>
                <a:tc>
                  <a:txBody>
                    <a:bodyPr/>
                    <a:lstStyle/>
                    <a:p>
                      <a:pPr algn="ctr"/>
                      <a:r>
                        <a:rPr lang="en-IN" sz="1200" u="sng" dirty="0"/>
                        <a:t>$ 565</a:t>
                      </a:r>
                    </a:p>
                  </a:txBody>
                  <a:tcPr/>
                </a:tc>
                <a:extLst>
                  <a:ext uri="{0D108BD9-81ED-4DB2-BD59-A6C34878D82A}">
                    <a16:rowId xmlns:a16="http://schemas.microsoft.com/office/drawing/2014/main" val="285433179"/>
                  </a:ext>
                </a:extLst>
              </a:tr>
            </a:tbl>
          </a:graphicData>
        </a:graphic>
      </p:graphicFrame>
    </p:spTree>
    <p:extLst>
      <p:ext uri="{BB962C8B-B14F-4D97-AF65-F5344CB8AC3E}">
        <p14:creationId xmlns:p14="http://schemas.microsoft.com/office/powerpoint/2010/main" val="43762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78EE884D-BB8D-40AD-A801-001D36B2A2C8}"/>
              </a:ext>
            </a:extLst>
          </p:cNvPr>
          <p:cNvSpPr>
            <a:spLocks noGrp="1" noChangeArrowheads="1"/>
          </p:cNvSpPr>
          <p:nvPr>
            <p:ph type="title"/>
          </p:nvPr>
        </p:nvSpPr>
        <p:spPr/>
        <p:txBody>
          <a:bodyPr/>
          <a:lstStyle/>
          <a:p>
            <a:pPr eaLnBrk="1" fontAlgn="auto" hangingPunct="1">
              <a:spcAft>
                <a:spcPts val="0"/>
              </a:spcAft>
              <a:defRPr/>
            </a:pPr>
            <a:r>
              <a:rPr lang="en-US" altLang="en-US" cap="none" dirty="0"/>
              <a:t>Learning objectives</a:t>
            </a:r>
            <a:endParaRPr lang="en-US" altLang="en-US" cap="none" noProof="0" dirty="0">
              <a:solidFill>
                <a:schemeClr val="accent1">
                  <a:lumMod val="75000"/>
                </a:schemeClr>
              </a:solidFill>
            </a:endParaRPr>
          </a:p>
        </p:txBody>
      </p:sp>
      <p:sp>
        <p:nvSpPr>
          <p:cNvPr id="6147" name="Content Placeholder 2">
            <a:extLst>
              <a:ext uri="{FF2B5EF4-FFF2-40B4-BE49-F238E27FC236}">
                <a16:creationId xmlns:a16="http://schemas.microsoft.com/office/drawing/2014/main" id="{34D0AE10-2C9B-49C1-9BF9-2158033B9AE2}"/>
              </a:ext>
            </a:extLst>
          </p:cNvPr>
          <p:cNvSpPr>
            <a:spLocks noGrp="1" noChangeArrowheads="1"/>
          </p:cNvSpPr>
          <p:nvPr>
            <p:ph idx="1"/>
          </p:nvPr>
        </p:nvSpPr>
        <p:spPr/>
        <p:txBody>
          <a:bodyPr rtlCol="0">
            <a:normAutofit/>
          </a:bodyPr>
          <a:lstStyle/>
          <a:p>
            <a:pPr marL="291600" indent="-291600" eaLnBrk="1" hangingPunct="1"/>
            <a:r>
              <a:rPr lang="en-IN" altLang="en-US" sz="2600" dirty="0">
                <a:solidFill>
                  <a:schemeClr val="tx2"/>
                </a:solidFill>
              </a:rPr>
              <a:t>Apply the percentage of sales method.</a:t>
            </a:r>
          </a:p>
          <a:p>
            <a:pPr marL="291600" indent="-291600" eaLnBrk="1" hangingPunct="1"/>
            <a:r>
              <a:rPr lang="en-IN" altLang="en-US" sz="2600" dirty="0">
                <a:solidFill>
                  <a:schemeClr val="tx2"/>
                </a:solidFill>
              </a:rPr>
              <a:t>Compute the external financing needed to fund a firm’s growth.</a:t>
            </a:r>
          </a:p>
          <a:p>
            <a:pPr marL="291600" indent="-291600" eaLnBrk="1" hangingPunct="1"/>
            <a:r>
              <a:rPr lang="en-IN" altLang="en-US" sz="2600" dirty="0">
                <a:solidFill>
                  <a:schemeClr val="tx2"/>
                </a:solidFill>
              </a:rPr>
              <a:t>Name the determinants of a firm’s growth.</a:t>
            </a:r>
          </a:p>
          <a:p>
            <a:pPr marL="291600" indent="-291600" eaLnBrk="1" hangingPunct="1"/>
            <a:r>
              <a:rPr lang="en-IN" altLang="en-US" sz="2600" dirty="0">
                <a:solidFill>
                  <a:schemeClr val="tx2"/>
                </a:solidFill>
              </a:rPr>
              <a:t>Anticipate some of the problems in planning for growth.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dirty="0"/>
              <a:t>A particular scenario </a:t>
            </a:r>
            <a:r>
              <a:rPr lang="en-US" altLang="en-US" sz="1000" cap="none" dirty="0"/>
              <a:t>1</a:t>
            </a:r>
            <a:endParaRPr lang="en-US" altLang="en-US" sz="1000" cap="none" noProof="0" dirty="0">
              <a:solidFill>
                <a:schemeClr val="accent1">
                  <a:lumMod val="75000"/>
                </a:schemeClr>
              </a:solidFill>
            </a:endParaRPr>
          </a:p>
        </p:txBody>
      </p:sp>
      <p:sp>
        <p:nvSpPr>
          <p:cNvPr id="3" name="Content Placeholder 2"/>
          <p:cNvSpPr>
            <a:spLocks noGrp="1"/>
          </p:cNvSpPr>
          <p:nvPr>
            <p:ph idx="1"/>
          </p:nvPr>
        </p:nvSpPr>
        <p:spPr>
          <a:xfrm>
            <a:off x="636764" y="1752969"/>
            <a:ext cx="8117416" cy="2057031"/>
          </a:xfrm>
        </p:spPr>
        <p:txBody>
          <a:bodyPr/>
          <a:lstStyle/>
          <a:p>
            <a:pPr marL="0" indent="0">
              <a:buNone/>
            </a:pPr>
            <a:r>
              <a:rPr lang="en-IN" dirty="0"/>
              <a:t>Rosengarten has three possible sources for the $565 in new financing: </a:t>
            </a:r>
            <a:r>
              <a:rPr lang="en-IN" b="1" dirty="0"/>
              <a:t>short-term borrowing, long-term borrowing, and new equity</a:t>
            </a:r>
            <a:r>
              <a:rPr lang="en-IN" dirty="0"/>
              <a:t>.</a:t>
            </a:r>
          </a:p>
          <a:p>
            <a:r>
              <a:rPr lang="en-IN" dirty="0"/>
              <a:t>Assume Rosengarten decides to borrow funds using a combination of short-term and long-term debt.</a:t>
            </a:r>
          </a:p>
          <a:p>
            <a:r>
              <a:rPr lang="en-US" sz="2400" b="0" i="0" u="none" strike="noStrike" baseline="0" dirty="0">
                <a:solidFill>
                  <a:srgbClr val="221E1F"/>
                </a:solidFill>
                <a:latin typeface="STIX MathJax Main"/>
              </a:rPr>
              <a:t>For example, current assets increased by $300, whereas current liabilities rose by only $75. Rosengarten could borrow $300 − 75 = $225 in short-term notes payable and leave total net working capital unchanged. With $565 needed, the remaining $565 − 225 = $340 would have to come from long-term debt. </a:t>
            </a:r>
          </a:p>
          <a:p>
            <a:endParaRPr lang="en-IN" dirty="0"/>
          </a:p>
        </p:txBody>
      </p:sp>
    </p:spTree>
    <p:extLst>
      <p:ext uri="{BB962C8B-B14F-4D97-AF65-F5344CB8AC3E}">
        <p14:creationId xmlns:p14="http://schemas.microsoft.com/office/powerpoint/2010/main" val="402733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dirty="0"/>
              <a:t>A particular scenario </a:t>
            </a:r>
            <a:r>
              <a:rPr lang="en-US" altLang="en-US" sz="1000" cap="none" dirty="0"/>
              <a:t>2</a:t>
            </a:r>
            <a:endParaRPr lang="en-US" altLang="en-US" sz="1000" cap="none" noProof="0" dirty="0">
              <a:solidFill>
                <a:schemeClr val="accent1">
                  <a:lumMod val="75000"/>
                </a:schemeClr>
              </a:solidFill>
            </a:endParaRPr>
          </a:p>
        </p:txBody>
      </p:sp>
      <p:sp>
        <p:nvSpPr>
          <p:cNvPr id="7" name="Content Placeholder 6"/>
          <p:cNvSpPr>
            <a:spLocks noGrp="1"/>
          </p:cNvSpPr>
          <p:nvPr>
            <p:ph idx="12"/>
          </p:nvPr>
        </p:nvSpPr>
        <p:spPr>
          <a:xfrm>
            <a:off x="3146211" y="1581461"/>
            <a:ext cx="3098522" cy="788591"/>
          </a:xfrm>
        </p:spPr>
        <p:txBody>
          <a:bodyPr/>
          <a:lstStyle/>
          <a:p>
            <a:pPr marL="0" indent="0">
              <a:buNone/>
            </a:pPr>
            <a:r>
              <a:rPr lang="en-IN" sz="1800" dirty="0"/>
              <a:t>ROSENGARTEN CORPORATION </a:t>
            </a:r>
          </a:p>
          <a:p>
            <a:pPr marL="0" indent="0" algn="ctr">
              <a:buNone/>
            </a:pPr>
            <a:r>
              <a:rPr lang="en-IN" sz="1800" dirty="0"/>
              <a:t>Pro Forma Balance Sheet</a:t>
            </a:r>
          </a:p>
        </p:txBody>
      </p:sp>
      <p:graphicFrame>
        <p:nvGraphicFramePr>
          <p:cNvPr id="2" name="Table 1"/>
          <p:cNvGraphicFramePr>
            <a:graphicFrameLocks noGrp="1"/>
          </p:cNvGraphicFramePr>
          <p:nvPr>
            <p:extLst>
              <p:ext uri="{D42A27DB-BD31-4B8C-83A1-F6EECF244321}">
                <p14:modId xmlns:p14="http://schemas.microsoft.com/office/powerpoint/2010/main" val="2789648021"/>
              </p:ext>
            </p:extLst>
          </p:nvPr>
        </p:nvGraphicFramePr>
        <p:xfrm>
          <a:off x="838200" y="2460483"/>
          <a:ext cx="8117418" cy="402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867937040"/>
                    </a:ext>
                  </a:extLst>
                </a:gridCol>
                <a:gridCol w="838200">
                  <a:extLst>
                    <a:ext uri="{9D8B030D-6E8A-4147-A177-3AD203B41FA5}">
                      <a16:colId xmlns:a16="http://schemas.microsoft.com/office/drawing/2014/main" val="1606939492"/>
                    </a:ext>
                  </a:extLst>
                </a:gridCol>
                <a:gridCol w="1447800">
                  <a:extLst>
                    <a:ext uri="{9D8B030D-6E8A-4147-A177-3AD203B41FA5}">
                      <a16:colId xmlns:a16="http://schemas.microsoft.com/office/drawing/2014/main" val="2826017427"/>
                    </a:ext>
                  </a:extLst>
                </a:gridCol>
                <a:gridCol w="2286000">
                  <a:extLst>
                    <a:ext uri="{9D8B030D-6E8A-4147-A177-3AD203B41FA5}">
                      <a16:colId xmlns:a16="http://schemas.microsoft.com/office/drawing/2014/main" val="2027476618"/>
                    </a:ext>
                  </a:extLst>
                </a:gridCol>
                <a:gridCol w="838200">
                  <a:extLst>
                    <a:ext uri="{9D8B030D-6E8A-4147-A177-3AD203B41FA5}">
                      <a16:colId xmlns:a16="http://schemas.microsoft.com/office/drawing/2014/main" val="3019487407"/>
                    </a:ext>
                  </a:extLst>
                </a:gridCol>
                <a:gridCol w="1488018">
                  <a:extLst>
                    <a:ext uri="{9D8B030D-6E8A-4147-A177-3AD203B41FA5}">
                      <a16:colId xmlns:a16="http://schemas.microsoft.com/office/drawing/2014/main" val="2306988508"/>
                    </a:ext>
                  </a:extLst>
                </a:gridCol>
              </a:tblGrid>
              <a:tr h="182880">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dirty="0"/>
                    </a:p>
                  </a:txBody>
                  <a:tcPr/>
                </a:tc>
                <a:tc>
                  <a:txBody>
                    <a:bodyPr/>
                    <a:lstStyle/>
                    <a:p>
                      <a:endParaRPr lang="en-IN" sz="1200"/>
                    </a:p>
                  </a:txBody>
                  <a:tcPr/>
                </a:tc>
                <a:extLst>
                  <a:ext uri="{0D108BD9-81ED-4DB2-BD59-A6C34878D82A}">
                    <a16:rowId xmlns:a16="http://schemas.microsoft.com/office/drawing/2014/main" val="1050184747"/>
                  </a:ext>
                </a:extLst>
              </a:tr>
              <a:tr h="182880">
                <a:tc>
                  <a:txBody>
                    <a:bodyPr/>
                    <a:lstStyle/>
                    <a:p>
                      <a:endParaRPr lang="en-IN" sz="1200"/>
                    </a:p>
                  </a:txBody>
                  <a:tcPr/>
                </a:tc>
                <a:tc>
                  <a:txBody>
                    <a:bodyPr/>
                    <a:lstStyle/>
                    <a:p>
                      <a:r>
                        <a:rPr lang="en-IN" sz="1200" dirty="0"/>
                        <a:t>Projected</a:t>
                      </a:r>
                    </a:p>
                  </a:txBody>
                  <a:tcPr/>
                </a:tc>
                <a:tc>
                  <a:txBody>
                    <a:bodyPr/>
                    <a:lstStyle/>
                    <a:p>
                      <a:r>
                        <a:rPr lang="en-IN" sz="1200" dirty="0"/>
                        <a:t>Change from</a:t>
                      </a:r>
                    </a:p>
                    <a:p>
                      <a:r>
                        <a:rPr lang="en-IN" sz="1200" dirty="0"/>
                        <a:t>Previous Year</a:t>
                      </a:r>
                    </a:p>
                  </a:txBody>
                  <a:tcPr/>
                </a:tc>
                <a:tc>
                  <a:txBody>
                    <a:bodyPr/>
                    <a:lstStyle/>
                    <a:p>
                      <a:endParaRPr lang="en-IN" sz="1200" dirty="0"/>
                    </a:p>
                  </a:txBody>
                  <a:tcPr/>
                </a:tc>
                <a:tc>
                  <a:txBody>
                    <a:bodyPr/>
                    <a:lstStyle/>
                    <a:p>
                      <a:r>
                        <a:rPr lang="en-IN" sz="1200" dirty="0"/>
                        <a:t>Projected</a:t>
                      </a:r>
                    </a:p>
                  </a:txBody>
                  <a:tcPr/>
                </a:tc>
                <a:tc>
                  <a:txBody>
                    <a:bodyPr/>
                    <a:lstStyle/>
                    <a:p>
                      <a:r>
                        <a:rPr lang="en-IN" sz="1200" dirty="0"/>
                        <a:t>Change from Previous Year</a:t>
                      </a:r>
                    </a:p>
                  </a:txBody>
                  <a:tcPr/>
                </a:tc>
                <a:extLst>
                  <a:ext uri="{0D108BD9-81ED-4DB2-BD59-A6C34878D82A}">
                    <a16:rowId xmlns:a16="http://schemas.microsoft.com/office/drawing/2014/main" val="3250631789"/>
                  </a:ext>
                </a:extLst>
              </a:tr>
              <a:tr h="182880">
                <a:tc>
                  <a:txBody>
                    <a:bodyPr/>
                    <a:lstStyle/>
                    <a:p>
                      <a:r>
                        <a:rPr lang="en-IN" sz="1200" dirty="0"/>
                        <a:t>Current assets</a:t>
                      </a:r>
                    </a:p>
                  </a:txBody>
                  <a:tcPr/>
                </a:tc>
                <a:tc>
                  <a:txBody>
                    <a:bodyPr/>
                    <a:lstStyle/>
                    <a:p>
                      <a:endParaRPr lang="en-IN" sz="1200"/>
                    </a:p>
                  </a:txBody>
                  <a:tcPr/>
                </a:tc>
                <a:tc>
                  <a:txBody>
                    <a:bodyPr/>
                    <a:lstStyle/>
                    <a:p>
                      <a:endParaRPr lang="en-IN" sz="1200"/>
                    </a:p>
                  </a:txBody>
                  <a:tcPr/>
                </a:tc>
                <a:tc>
                  <a:txBody>
                    <a:bodyPr/>
                    <a:lstStyle/>
                    <a:p>
                      <a:r>
                        <a:rPr lang="en-IN" sz="1200" dirty="0"/>
                        <a:t>Current liabilities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583842884"/>
                  </a:ext>
                </a:extLst>
              </a:tr>
              <a:tr h="182880">
                <a:tc>
                  <a:txBody>
                    <a:bodyPr/>
                    <a:lstStyle/>
                    <a:p>
                      <a:pPr algn="ctr"/>
                      <a:r>
                        <a:rPr lang="en-IN" sz="1200" dirty="0"/>
                        <a:t>Cash</a:t>
                      </a:r>
                    </a:p>
                  </a:txBody>
                  <a:tcPr/>
                </a:tc>
                <a:tc>
                  <a:txBody>
                    <a:bodyPr/>
                    <a:lstStyle/>
                    <a:p>
                      <a:pPr algn="r"/>
                      <a:r>
                        <a:rPr lang="en-IN" sz="1200" dirty="0"/>
                        <a:t>$ 200</a:t>
                      </a:r>
                    </a:p>
                  </a:txBody>
                  <a:tcPr/>
                </a:tc>
                <a:tc>
                  <a:txBody>
                    <a:bodyPr/>
                    <a:lstStyle/>
                    <a:p>
                      <a:pPr algn="ctr"/>
                      <a:r>
                        <a:rPr lang="en-IN" sz="1200" dirty="0"/>
                        <a:t>$ 40</a:t>
                      </a:r>
                    </a:p>
                  </a:txBody>
                  <a:tcPr/>
                </a:tc>
                <a:tc>
                  <a:txBody>
                    <a:bodyPr/>
                    <a:lstStyle/>
                    <a:p>
                      <a:pPr algn="ctr"/>
                      <a:r>
                        <a:rPr lang="en-IN" sz="1200" dirty="0"/>
                        <a:t>Accounts payable</a:t>
                      </a:r>
                    </a:p>
                  </a:txBody>
                  <a:tcPr/>
                </a:tc>
                <a:tc>
                  <a:txBody>
                    <a:bodyPr/>
                    <a:lstStyle/>
                    <a:p>
                      <a:pPr algn="r"/>
                      <a:r>
                        <a:rPr lang="en-IN" sz="1200" dirty="0"/>
                        <a:t>$ 375</a:t>
                      </a:r>
                    </a:p>
                  </a:txBody>
                  <a:tcPr/>
                </a:tc>
                <a:tc>
                  <a:txBody>
                    <a:bodyPr/>
                    <a:lstStyle/>
                    <a:p>
                      <a:pPr algn="ctr"/>
                      <a:r>
                        <a:rPr lang="en-IN" sz="1200" dirty="0"/>
                        <a:t>$ 75</a:t>
                      </a:r>
                    </a:p>
                  </a:txBody>
                  <a:tcPr/>
                </a:tc>
                <a:extLst>
                  <a:ext uri="{0D108BD9-81ED-4DB2-BD59-A6C34878D82A}">
                    <a16:rowId xmlns:a16="http://schemas.microsoft.com/office/drawing/2014/main" val="4246443283"/>
                  </a:ext>
                </a:extLst>
              </a:tr>
              <a:tr h="304800">
                <a:tc>
                  <a:txBody>
                    <a:bodyPr/>
                    <a:lstStyle/>
                    <a:p>
                      <a:pPr algn="ctr"/>
                      <a:r>
                        <a:rPr lang="en-IN" sz="1200" dirty="0"/>
                        <a:t>Accounts receivable</a:t>
                      </a:r>
                    </a:p>
                  </a:txBody>
                  <a:tcPr/>
                </a:tc>
                <a:tc>
                  <a:txBody>
                    <a:bodyPr/>
                    <a:lstStyle/>
                    <a:p>
                      <a:pPr algn="r"/>
                      <a:r>
                        <a:rPr lang="en-IN" sz="1200" dirty="0"/>
                        <a:t>550</a:t>
                      </a:r>
                    </a:p>
                  </a:txBody>
                  <a:tcPr/>
                </a:tc>
                <a:tc>
                  <a:txBody>
                    <a:bodyPr/>
                    <a:lstStyle/>
                    <a:p>
                      <a:pPr algn="ctr"/>
                      <a:r>
                        <a:rPr lang="en-IN" sz="1200" dirty="0"/>
                        <a:t>110</a:t>
                      </a:r>
                    </a:p>
                  </a:txBody>
                  <a:tcPr/>
                </a:tc>
                <a:tc>
                  <a:txBody>
                    <a:bodyPr/>
                    <a:lstStyle/>
                    <a:p>
                      <a:pPr algn="ctr"/>
                      <a:r>
                        <a:rPr lang="en-IN" sz="1200" dirty="0"/>
                        <a:t>Notes payable</a:t>
                      </a:r>
                    </a:p>
                  </a:txBody>
                  <a:tcPr/>
                </a:tc>
                <a:tc>
                  <a:txBody>
                    <a:bodyPr/>
                    <a:lstStyle/>
                    <a:p>
                      <a:pPr algn="r"/>
                      <a:r>
                        <a:rPr lang="en-IN" sz="1200" u="sng" dirty="0"/>
                        <a:t>325</a:t>
                      </a:r>
                    </a:p>
                  </a:txBody>
                  <a:tcPr/>
                </a:tc>
                <a:tc>
                  <a:txBody>
                    <a:bodyPr/>
                    <a:lstStyle/>
                    <a:p>
                      <a:pPr algn="ctr"/>
                      <a:endParaRPr lang="en-IN" sz="1200" u="sng" dirty="0">
                        <a:effectLst/>
                      </a:endParaRPr>
                    </a:p>
                  </a:txBody>
                  <a:tcPr/>
                </a:tc>
                <a:extLst>
                  <a:ext uri="{0D108BD9-81ED-4DB2-BD59-A6C34878D82A}">
                    <a16:rowId xmlns:a16="http://schemas.microsoft.com/office/drawing/2014/main" val="1988663742"/>
                  </a:ext>
                </a:extLst>
              </a:tr>
              <a:tr h="182880">
                <a:tc>
                  <a:txBody>
                    <a:bodyPr/>
                    <a:lstStyle/>
                    <a:p>
                      <a:pPr algn="ctr"/>
                      <a:r>
                        <a:rPr lang="en-IN" sz="1200" dirty="0"/>
                        <a:t>Inventory</a:t>
                      </a:r>
                    </a:p>
                  </a:txBody>
                  <a:tcPr/>
                </a:tc>
                <a:tc>
                  <a:txBody>
                    <a:bodyPr/>
                    <a:lstStyle/>
                    <a:p>
                      <a:pPr algn="r"/>
                      <a:r>
                        <a:rPr lang="en-IN" sz="1200" u="sng" dirty="0"/>
                        <a:t>750</a:t>
                      </a:r>
                    </a:p>
                  </a:txBody>
                  <a:tcPr/>
                </a:tc>
                <a:tc>
                  <a:txBody>
                    <a:bodyPr/>
                    <a:lstStyle/>
                    <a:p>
                      <a:pPr algn="ctr"/>
                      <a:r>
                        <a:rPr lang="en-IN" sz="1200" u="sng" dirty="0"/>
                        <a:t>150</a:t>
                      </a:r>
                    </a:p>
                  </a:txBody>
                  <a:tcPr/>
                </a:tc>
                <a:tc>
                  <a:txBody>
                    <a:bodyPr/>
                    <a:lstStyle/>
                    <a:p>
                      <a:pPr algn="ctr"/>
                      <a:r>
                        <a:rPr lang="en-IN" sz="1200" dirty="0"/>
                        <a:t>Total</a:t>
                      </a:r>
                    </a:p>
                  </a:txBody>
                  <a:tcPr/>
                </a:tc>
                <a:tc>
                  <a:txBody>
                    <a:bodyPr/>
                    <a:lstStyle/>
                    <a:p>
                      <a:pPr algn="r"/>
                      <a:r>
                        <a:rPr lang="en-IN" sz="1200" u="sng" dirty="0"/>
                        <a:t>$ 700</a:t>
                      </a:r>
                    </a:p>
                  </a:txBody>
                  <a:tcPr/>
                </a:tc>
                <a:tc>
                  <a:txBody>
                    <a:bodyPr/>
                    <a:lstStyle/>
                    <a:p>
                      <a:pPr algn="ctr"/>
                      <a:r>
                        <a:rPr lang="en-IN" sz="1200" u="sng" dirty="0">
                          <a:effectLst/>
                        </a:rPr>
                        <a:t>$ 300</a:t>
                      </a:r>
                    </a:p>
                  </a:txBody>
                  <a:tcPr/>
                </a:tc>
                <a:extLst>
                  <a:ext uri="{0D108BD9-81ED-4DB2-BD59-A6C34878D82A}">
                    <a16:rowId xmlns:a16="http://schemas.microsoft.com/office/drawing/2014/main" val="3610763629"/>
                  </a:ext>
                </a:extLst>
              </a:tr>
              <a:tr h="182880">
                <a:tc>
                  <a:txBody>
                    <a:bodyPr/>
                    <a:lstStyle/>
                    <a:p>
                      <a:pPr algn="ctr"/>
                      <a:r>
                        <a:rPr lang="en-IN" sz="1200" dirty="0"/>
                        <a:t>Total</a:t>
                      </a:r>
                    </a:p>
                  </a:txBody>
                  <a:tcPr/>
                </a:tc>
                <a:tc>
                  <a:txBody>
                    <a:bodyPr/>
                    <a:lstStyle/>
                    <a:p>
                      <a:pPr algn="r"/>
                      <a:r>
                        <a:rPr lang="en-IN" sz="1200" u="sng" dirty="0"/>
                        <a:t>$ 1,500</a:t>
                      </a:r>
                    </a:p>
                  </a:txBody>
                  <a:tcPr/>
                </a:tc>
                <a:tc>
                  <a:txBody>
                    <a:bodyPr/>
                    <a:lstStyle/>
                    <a:p>
                      <a:pPr algn="ctr"/>
                      <a:r>
                        <a:rPr lang="en-IN" sz="1200" u="sng" dirty="0"/>
                        <a:t>$ 300</a:t>
                      </a:r>
                    </a:p>
                  </a:txBody>
                  <a:tcPr/>
                </a:tc>
                <a:tc>
                  <a:txBody>
                    <a:bodyPr/>
                    <a:lstStyle/>
                    <a:p>
                      <a:r>
                        <a:rPr lang="en-IN" sz="1200" dirty="0"/>
                        <a:t>Long-term debt</a:t>
                      </a:r>
                    </a:p>
                  </a:txBody>
                  <a:tcPr/>
                </a:tc>
                <a:tc>
                  <a:txBody>
                    <a:bodyPr/>
                    <a:lstStyle/>
                    <a:p>
                      <a:pPr algn="r"/>
                      <a:r>
                        <a:rPr lang="en-IN" sz="1200" dirty="0"/>
                        <a:t>$ 1,140</a:t>
                      </a:r>
                    </a:p>
                  </a:txBody>
                  <a:tcPr/>
                </a:tc>
                <a:tc>
                  <a:txBody>
                    <a:bodyPr/>
                    <a:lstStyle/>
                    <a:p>
                      <a:pPr algn="ctr"/>
                      <a:r>
                        <a:rPr lang="en-IN" sz="1200" dirty="0"/>
                        <a:t>$ 340</a:t>
                      </a:r>
                    </a:p>
                  </a:txBody>
                  <a:tcPr/>
                </a:tc>
                <a:extLst>
                  <a:ext uri="{0D108BD9-81ED-4DB2-BD59-A6C34878D82A}">
                    <a16:rowId xmlns:a16="http://schemas.microsoft.com/office/drawing/2014/main" val="583690922"/>
                  </a:ext>
                </a:extLst>
              </a:tr>
              <a:tr h="182880">
                <a:tc>
                  <a:txBody>
                    <a:bodyPr/>
                    <a:lstStyle/>
                    <a:p>
                      <a:r>
                        <a:rPr lang="en-IN" sz="1200" dirty="0"/>
                        <a:t>Fixed assets</a:t>
                      </a:r>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Owners’ equity</a:t>
                      </a:r>
                    </a:p>
                  </a:txBody>
                  <a:tcPr/>
                </a:tc>
                <a:tc>
                  <a:txBody>
                    <a:bodyPr/>
                    <a:lstStyle/>
                    <a:p>
                      <a:pPr algn="r"/>
                      <a:endParaRPr lang="en-IN" sz="1200" dirty="0"/>
                    </a:p>
                  </a:txBody>
                  <a:tcPr/>
                </a:tc>
                <a:tc>
                  <a:txBody>
                    <a:bodyPr/>
                    <a:lstStyle/>
                    <a:p>
                      <a:pPr algn="ctr"/>
                      <a:endParaRPr lang="en-IN" sz="1200" dirty="0"/>
                    </a:p>
                  </a:txBody>
                  <a:tcPr/>
                </a:tc>
                <a:extLst>
                  <a:ext uri="{0D108BD9-81ED-4DB2-BD59-A6C34878D82A}">
                    <a16:rowId xmlns:a16="http://schemas.microsoft.com/office/drawing/2014/main" val="2636880005"/>
                  </a:ext>
                </a:extLst>
              </a:tr>
              <a:tr h="304800">
                <a:tc>
                  <a:txBody>
                    <a:bodyPr/>
                    <a:lstStyle/>
                    <a:p>
                      <a:pPr algn="ctr"/>
                      <a:r>
                        <a:rPr lang="en-IN" sz="1200" dirty="0"/>
                        <a:t>Net plant and equipment</a:t>
                      </a:r>
                    </a:p>
                  </a:txBody>
                  <a:tcPr/>
                </a:tc>
                <a:tc>
                  <a:txBody>
                    <a:bodyPr/>
                    <a:lstStyle/>
                    <a:p>
                      <a:pPr algn="r"/>
                      <a:r>
                        <a:rPr lang="en-IN" sz="1200" u="sng" dirty="0"/>
                        <a:t>$ 2,250</a:t>
                      </a:r>
                    </a:p>
                  </a:txBody>
                  <a:tcPr/>
                </a:tc>
                <a:tc>
                  <a:txBody>
                    <a:bodyPr/>
                    <a:lstStyle/>
                    <a:p>
                      <a:pPr algn="ctr"/>
                      <a:r>
                        <a:rPr lang="en-IN" sz="1200" u="sng" dirty="0"/>
                        <a:t>$ 450</a:t>
                      </a:r>
                    </a:p>
                  </a:txBody>
                  <a:tcPr/>
                </a:tc>
                <a:tc>
                  <a:txBody>
                    <a:bodyPr/>
                    <a:lstStyle/>
                    <a:p>
                      <a:pPr algn="ctr"/>
                      <a:r>
                        <a:rPr lang="en-IN" sz="1200" dirty="0"/>
                        <a:t>Common stock and paid-in surplus</a:t>
                      </a:r>
                    </a:p>
                  </a:txBody>
                  <a:tcPr/>
                </a:tc>
                <a:tc>
                  <a:txBody>
                    <a:bodyPr/>
                    <a:lstStyle/>
                    <a:p>
                      <a:pPr algn="r"/>
                      <a:r>
                        <a:rPr lang="en-IN" sz="1200" dirty="0"/>
                        <a:t>$ 800</a:t>
                      </a:r>
                    </a:p>
                  </a:txBody>
                  <a:tcPr/>
                </a:tc>
                <a:tc>
                  <a:txBody>
                    <a:bodyPr/>
                    <a:lstStyle/>
                    <a:p>
                      <a:pPr algn="ctr"/>
                      <a:r>
                        <a:rPr lang="en-IN" sz="1200" dirty="0"/>
                        <a:t>$ 0</a:t>
                      </a:r>
                    </a:p>
                  </a:txBody>
                  <a:tcPr/>
                </a:tc>
                <a:extLst>
                  <a:ext uri="{0D108BD9-81ED-4DB2-BD59-A6C34878D82A}">
                    <a16:rowId xmlns:a16="http://schemas.microsoft.com/office/drawing/2014/main" val="1727315986"/>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Retained earnings</a:t>
                      </a:r>
                    </a:p>
                  </a:txBody>
                  <a:tcPr/>
                </a:tc>
                <a:tc>
                  <a:txBody>
                    <a:bodyPr/>
                    <a:lstStyle/>
                    <a:p>
                      <a:pPr algn="r"/>
                      <a:r>
                        <a:rPr lang="en-IN" sz="1200" u="sng" dirty="0"/>
                        <a:t>1,110</a:t>
                      </a:r>
                    </a:p>
                  </a:txBody>
                  <a:tcPr/>
                </a:tc>
                <a:tc>
                  <a:txBody>
                    <a:bodyPr/>
                    <a:lstStyle/>
                    <a:p>
                      <a:pPr algn="ctr"/>
                      <a:r>
                        <a:rPr lang="en-IN" sz="1200" u="sng" dirty="0"/>
                        <a:t>110</a:t>
                      </a:r>
                    </a:p>
                  </a:txBody>
                  <a:tcPr/>
                </a:tc>
                <a:extLst>
                  <a:ext uri="{0D108BD9-81ED-4DB2-BD59-A6C34878D82A}">
                    <a16:rowId xmlns:a16="http://schemas.microsoft.com/office/drawing/2014/main" val="2134985949"/>
                  </a:ext>
                </a:extLst>
              </a:tr>
              <a:tr h="182880">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pPr algn="ctr"/>
                      <a:r>
                        <a:rPr lang="en-IN" sz="1200" dirty="0"/>
                        <a:t>Total</a:t>
                      </a:r>
                    </a:p>
                  </a:txBody>
                  <a:tcPr/>
                </a:tc>
                <a:tc>
                  <a:txBody>
                    <a:bodyPr/>
                    <a:lstStyle/>
                    <a:p>
                      <a:pPr algn="r"/>
                      <a:r>
                        <a:rPr lang="en-IN" sz="1200" u="sng" dirty="0"/>
                        <a:t>$ 1,910</a:t>
                      </a:r>
                    </a:p>
                  </a:txBody>
                  <a:tcPr/>
                </a:tc>
                <a:tc>
                  <a:txBody>
                    <a:bodyPr/>
                    <a:lstStyle/>
                    <a:p>
                      <a:pPr algn="ctr"/>
                      <a:r>
                        <a:rPr lang="en-IN" sz="1200" u="sng" dirty="0"/>
                        <a:t>$ 110</a:t>
                      </a:r>
                    </a:p>
                  </a:txBody>
                  <a:tcPr/>
                </a:tc>
                <a:extLst>
                  <a:ext uri="{0D108BD9-81ED-4DB2-BD59-A6C34878D82A}">
                    <a16:rowId xmlns:a16="http://schemas.microsoft.com/office/drawing/2014/main" val="3183440641"/>
                  </a:ext>
                </a:extLst>
              </a:tr>
              <a:tr h="182880">
                <a:tc>
                  <a:txBody>
                    <a:bodyPr/>
                    <a:lstStyle/>
                    <a:p>
                      <a:r>
                        <a:rPr lang="en-IN" sz="1200" dirty="0"/>
                        <a:t>Total assets</a:t>
                      </a:r>
                    </a:p>
                  </a:txBody>
                  <a:tcPr/>
                </a:tc>
                <a:tc>
                  <a:txBody>
                    <a:bodyPr/>
                    <a:lstStyle/>
                    <a:p>
                      <a:pPr algn="r"/>
                      <a:r>
                        <a:rPr lang="en-IN" sz="1200" u="sng" dirty="0"/>
                        <a:t>$ 3,750</a:t>
                      </a:r>
                    </a:p>
                  </a:txBody>
                  <a:tcPr/>
                </a:tc>
                <a:tc>
                  <a:txBody>
                    <a:bodyPr/>
                    <a:lstStyle/>
                    <a:p>
                      <a:pPr algn="ctr"/>
                      <a:r>
                        <a:rPr lang="en-IN" sz="1200" u="sng" dirty="0"/>
                        <a:t>$ 750</a:t>
                      </a:r>
                    </a:p>
                  </a:txBody>
                  <a:tcPr/>
                </a:tc>
                <a:tc>
                  <a:txBody>
                    <a:bodyPr/>
                    <a:lstStyle/>
                    <a:p>
                      <a:r>
                        <a:rPr lang="en-IN" sz="1200" dirty="0"/>
                        <a:t>Total liabilities and owners’ equity</a:t>
                      </a:r>
                    </a:p>
                  </a:txBody>
                  <a:tcPr/>
                </a:tc>
                <a:tc>
                  <a:txBody>
                    <a:bodyPr/>
                    <a:lstStyle/>
                    <a:p>
                      <a:pPr algn="r"/>
                      <a:r>
                        <a:rPr lang="en-IN" sz="1200" u="sng" dirty="0"/>
                        <a:t>$ 3,750</a:t>
                      </a:r>
                    </a:p>
                  </a:txBody>
                  <a:tcPr/>
                </a:tc>
                <a:tc>
                  <a:txBody>
                    <a:bodyPr/>
                    <a:lstStyle/>
                    <a:p>
                      <a:pPr algn="ctr"/>
                      <a:r>
                        <a:rPr lang="en-IN" sz="1200" u="sng" dirty="0"/>
                        <a:t>$ 750</a:t>
                      </a:r>
                    </a:p>
                  </a:txBody>
                  <a:tcPr/>
                </a:tc>
                <a:extLst>
                  <a:ext uri="{0D108BD9-81ED-4DB2-BD59-A6C34878D82A}">
                    <a16:rowId xmlns:a16="http://schemas.microsoft.com/office/drawing/2014/main" val="3936929441"/>
                  </a:ext>
                </a:extLst>
              </a:tr>
            </a:tbl>
          </a:graphicData>
        </a:graphic>
      </p:graphicFrame>
    </p:spTree>
    <p:extLst>
      <p:ext uri="{BB962C8B-B14F-4D97-AF65-F5344CB8AC3E}">
        <p14:creationId xmlns:p14="http://schemas.microsoft.com/office/powerpoint/2010/main" val="228578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10434CF7-6D81-416B-A1A6-F18747C47B95}"/>
              </a:ext>
            </a:extLst>
          </p:cNvPr>
          <p:cNvSpPr>
            <a:spLocks noGrp="1" noChangeArrowheads="1"/>
          </p:cNvSpPr>
          <p:nvPr>
            <p:ph type="title"/>
          </p:nvPr>
        </p:nvSpPr>
        <p:spPr/>
        <p:txBody>
          <a:bodyPr>
            <a:normAutofit/>
          </a:bodyPr>
          <a:lstStyle/>
          <a:p>
            <a:pPr eaLnBrk="1" fontAlgn="auto" hangingPunct="1">
              <a:spcAft>
                <a:spcPts val="0"/>
              </a:spcAft>
              <a:defRPr/>
            </a:pPr>
            <a:r>
              <a:rPr lang="en-IN" altLang="en-US" cap="none" dirty="0"/>
              <a:t>An alternative scenario</a:t>
            </a:r>
            <a:endParaRPr lang="en-US" altLang="en-US" cap="none" noProof="0" dirty="0">
              <a:solidFill>
                <a:schemeClr val="accent1">
                  <a:lumMod val="75000"/>
                </a:schemeClr>
              </a:solidFill>
            </a:endParaRPr>
          </a:p>
        </p:txBody>
      </p:sp>
      <p:sp>
        <p:nvSpPr>
          <p:cNvPr id="3" name="Content Placeholder 2"/>
          <p:cNvSpPr>
            <a:spLocks noGrp="1"/>
          </p:cNvSpPr>
          <p:nvPr>
            <p:ph idx="1"/>
          </p:nvPr>
        </p:nvSpPr>
        <p:spPr>
          <a:xfrm>
            <a:off x="636764" y="1752969"/>
            <a:ext cx="8117416" cy="1599831"/>
          </a:xfrm>
        </p:spPr>
        <p:txBody>
          <a:bodyPr/>
          <a:lstStyle/>
          <a:p>
            <a:pPr marL="0" indent="0">
              <a:spcBef>
                <a:spcPts val="500"/>
              </a:spcBef>
              <a:buNone/>
            </a:pPr>
            <a:r>
              <a:rPr lang="en-IN" sz="1800" dirty="0"/>
              <a:t>Capacity utilization can be a complicated question:</a:t>
            </a:r>
          </a:p>
          <a:p>
            <a:pPr>
              <a:spcBef>
                <a:spcPts val="500"/>
              </a:spcBef>
            </a:pPr>
            <a:r>
              <a:rPr lang="en-IN" sz="1800" dirty="0"/>
              <a:t>We effectively assumed Rosengarten was using its fixed assets at 100% capacity because any increase in sales led to an increase in fixed assets.</a:t>
            </a:r>
          </a:p>
          <a:p>
            <a:pPr>
              <a:spcBef>
                <a:spcPts val="500"/>
              </a:spcBef>
            </a:pPr>
            <a:r>
              <a:rPr lang="en-IN" sz="1800" dirty="0"/>
              <a:t>Assumption of 100% capacity utilization is not unrealistic for certain industries, but others have significant excess capacity.</a:t>
            </a:r>
          </a:p>
        </p:txBody>
      </p:sp>
      <p:sp>
        <p:nvSpPr>
          <p:cNvPr id="2" name="Content Placeholder 1"/>
          <p:cNvSpPr>
            <a:spLocks noGrp="1"/>
          </p:cNvSpPr>
          <p:nvPr>
            <p:ph idx="12"/>
          </p:nvPr>
        </p:nvSpPr>
        <p:spPr>
          <a:xfrm>
            <a:off x="614993" y="3505200"/>
            <a:ext cx="8222369" cy="1981200"/>
          </a:xfrm>
        </p:spPr>
        <p:txBody>
          <a:bodyPr/>
          <a:lstStyle/>
          <a:p>
            <a:pPr marL="0" indent="0">
              <a:buNone/>
            </a:pPr>
            <a:r>
              <a:rPr lang="en-IN" sz="1800" dirty="0"/>
              <a:t>If we assume Rosengarten is operating at only 70% of capacity (i.e., current sales level is 70% of the full-capacity sales level), the need for external funds is quite different.</a:t>
            </a:r>
          </a:p>
          <a:p>
            <a:r>
              <a:rPr lang="en-IN" sz="1800" dirty="0"/>
              <a:t>Sales could increase by almost 43% - from $1,000 to $1,429 – before any new fixed assets would be needed.</a:t>
            </a:r>
          </a:p>
          <a:p>
            <a:r>
              <a:rPr lang="en-IN" sz="1800" dirty="0"/>
              <a:t>As a result, original estimate of $565 in external funds is too high, and we only need $565 – 450 = $115 in external funds.</a:t>
            </a:r>
          </a:p>
        </p:txBody>
      </p:sp>
      <p:graphicFrame>
        <p:nvGraphicFramePr>
          <p:cNvPr id="5" name="Object 4"/>
          <p:cNvGraphicFramePr>
            <a:graphicFrameLocks noChangeAspect="1"/>
          </p:cNvGraphicFramePr>
          <p:nvPr>
            <p:extLst>
              <p:ext uri="{D42A27DB-BD31-4B8C-83A1-F6EECF244321}">
                <p14:modId xmlns:p14="http://schemas.microsoft.com/office/powerpoint/2010/main" val="1891182959"/>
              </p:ext>
            </p:extLst>
          </p:nvPr>
        </p:nvGraphicFramePr>
        <p:xfrm>
          <a:off x="2774950" y="5695950"/>
          <a:ext cx="4470400" cy="622300"/>
        </p:xfrm>
        <a:graphic>
          <a:graphicData uri="http://schemas.openxmlformats.org/presentationml/2006/ole">
            <mc:AlternateContent xmlns:mc="http://schemas.openxmlformats.org/markup-compatibility/2006">
              <mc:Choice xmlns:v="urn:schemas-microsoft-com:vml" Requires="v">
                <p:oleObj name="Equation" r:id="rId3" imgW="4470120" imgH="622080" progId="Equation.DSMT4">
                  <p:embed/>
                </p:oleObj>
              </mc:Choice>
              <mc:Fallback>
                <p:oleObj name="Equation" r:id="rId3" imgW="4470120" imgH="622080" progId="Equation.DSMT4">
                  <p:embed/>
                  <p:pic>
                    <p:nvPicPr>
                      <p:cNvPr id="0" name=""/>
                      <p:cNvPicPr/>
                      <p:nvPr/>
                    </p:nvPicPr>
                    <p:blipFill>
                      <a:blip r:embed="rId4"/>
                      <a:stretch>
                        <a:fillRect/>
                      </a:stretch>
                    </p:blipFill>
                    <p:spPr>
                      <a:xfrm>
                        <a:off x="2774950" y="5695950"/>
                        <a:ext cx="4470400" cy="62230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13415A39-325B-4358-9E24-9732572E558B}"/>
              </a:ext>
            </a:extLst>
          </p:cNvPr>
          <p:cNvSpPr>
            <a:spLocks noGrp="1" noChangeArrowheads="1"/>
          </p:cNvSpPr>
          <p:nvPr>
            <p:ph type="title"/>
          </p:nvPr>
        </p:nvSpPr>
        <p:spPr/>
        <p:txBody>
          <a:bodyPr>
            <a:noAutofit/>
          </a:bodyPr>
          <a:lstStyle/>
          <a:p>
            <a:pPr eaLnBrk="1" fontAlgn="auto" hangingPunct="1">
              <a:spcAft>
                <a:spcPts val="0"/>
              </a:spcAft>
              <a:defRPr/>
            </a:pPr>
            <a:r>
              <a:rPr lang="en-US" altLang="en-US" cap="none" dirty="0"/>
              <a:t>EFN and CAPACITY USAGE</a:t>
            </a:r>
            <a:endParaRPr lang="en-US" altLang="en-US"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B289450B-777C-44A5-BE38-06C079CB7F6E}"/>
              </a:ext>
            </a:extLst>
          </p:cNvPr>
          <p:cNvSpPr>
            <a:spLocks noGrp="1"/>
          </p:cNvSpPr>
          <p:nvPr>
            <p:ph idx="1"/>
          </p:nvPr>
        </p:nvSpPr>
        <p:spPr>
          <a:xfrm>
            <a:off x="636764" y="1752969"/>
            <a:ext cx="8117416" cy="1117356"/>
          </a:xfrm>
        </p:spPr>
        <p:txBody>
          <a:bodyPr/>
          <a:lstStyle/>
          <a:p>
            <a:pPr marL="0" indent="0" eaLnBrk="1" hangingPunct="1">
              <a:buNone/>
            </a:pPr>
            <a:r>
              <a:rPr lang="en-IN" altLang="en-US" sz="1800" dirty="0">
                <a:solidFill>
                  <a:schemeClr val="tx2"/>
                </a:solidFill>
              </a:rPr>
              <a:t>Suppose Rosengarten is operating at 90 percent capacity. What would sales be at full capacity? What is the capital intensity ratio at full capacity? What is E</a:t>
            </a:r>
            <a:r>
              <a:rPr lang="en-IN" altLang="en-US" sz="100" dirty="0">
                <a:solidFill>
                  <a:schemeClr val="tx2"/>
                </a:solidFill>
              </a:rPr>
              <a:t> </a:t>
            </a:r>
            <a:r>
              <a:rPr lang="en-IN" altLang="en-US" sz="1800" dirty="0">
                <a:solidFill>
                  <a:schemeClr val="tx2"/>
                </a:solidFill>
              </a:rPr>
              <a:t>F</a:t>
            </a:r>
            <a:r>
              <a:rPr lang="en-IN" altLang="en-US" sz="100" dirty="0">
                <a:solidFill>
                  <a:schemeClr val="tx2"/>
                </a:solidFill>
              </a:rPr>
              <a:t> </a:t>
            </a:r>
            <a:r>
              <a:rPr lang="en-IN" altLang="en-US" sz="1800" dirty="0">
                <a:solidFill>
                  <a:schemeClr val="tx2"/>
                </a:solidFill>
              </a:rPr>
              <a:t>N in this case? Full-capacity sales would be $1,000/.90 = $1,111. From Table 4.3, we know that fixed assets are $1,800. At full capacity, the ratio of fixed assets to sales is this:</a:t>
            </a:r>
          </a:p>
        </p:txBody>
      </p:sp>
      <p:graphicFrame>
        <p:nvGraphicFramePr>
          <p:cNvPr id="2" name="Object 1"/>
          <p:cNvGraphicFramePr>
            <a:graphicFrameLocks noChangeAspect="1"/>
          </p:cNvGraphicFramePr>
          <p:nvPr>
            <p:extLst>
              <p:ext uri="{D42A27DB-BD31-4B8C-83A1-F6EECF244321}">
                <p14:modId xmlns:p14="http://schemas.microsoft.com/office/powerpoint/2010/main" val="2904103331"/>
              </p:ext>
            </p:extLst>
          </p:nvPr>
        </p:nvGraphicFramePr>
        <p:xfrm>
          <a:off x="990600" y="3038491"/>
          <a:ext cx="5054600" cy="292100"/>
        </p:xfrm>
        <a:graphic>
          <a:graphicData uri="http://schemas.openxmlformats.org/presentationml/2006/ole">
            <mc:AlternateContent xmlns:mc="http://schemas.openxmlformats.org/markup-compatibility/2006">
              <mc:Choice xmlns:v="urn:schemas-microsoft-com:vml" Requires="v">
                <p:oleObj name="Equation" r:id="rId3" imgW="5054400" imgH="291960" progId="Equation.DSMT4">
                  <p:embed/>
                </p:oleObj>
              </mc:Choice>
              <mc:Fallback>
                <p:oleObj name="Equation" r:id="rId3" imgW="5054400" imgH="291960" progId="Equation.DSMT4">
                  <p:embed/>
                  <p:pic>
                    <p:nvPicPr>
                      <p:cNvPr id="0" name=""/>
                      <p:cNvPicPr/>
                      <p:nvPr/>
                    </p:nvPicPr>
                    <p:blipFill>
                      <a:blip r:embed="rId4"/>
                      <a:stretch>
                        <a:fillRect/>
                      </a:stretch>
                    </p:blipFill>
                    <p:spPr>
                      <a:xfrm>
                        <a:off x="990600" y="3038491"/>
                        <a:ext cx="5054600" cy="292100"/>
                      </a:xfrm>
                      <a:prstGeom prst="rect">
                        <a:avLst/>
                      </a:prstGeom>
                    </p:spPr>
                  </p:pic>
                </p:oleObj>
              </mc:Fallback>
            </mc:AlternateContent>
          </a:graphicData>
        </a:graphic>
      </p:graphicFrame>
      <p:sp>
        <p:nvSpPr>
          <p:cNvPr id="4" name="Content Placeholder 3"/>
          <p:cNvSpPr>
            <a:spLocks noGrp="1"/>
          </p:cNvSpPr>
          <p:nvPr>
            <p:ph idx="12"/>
          </p:nvPr>
        </p:nvSpPr>
        <p:spPr>
          <a:xfrm>
            <a:off x="636764" y="3505200"/>
            <a:ext cx="8222369" cy="2286000"/>
          </a:xfrm>
        </p:spPr>
        <p:txBody>
          <a:bodyPr/>
          <a:lstStyle/>
          <a:p>
            <a:pPr marL="0" indent="0">
              <a:buNone/>
            </a:pPr>
            <a:r>
              <a:rPr lang="en-IN" sz="1800" dirty="0"/>
              <a:t>So, Rosengarten needs $1.62 in fixed assets for every $1 in sales once it reaches full capacity. At the projected sales level of $1,250, then, it needs $1,250 × 1.62 = $2,025 in fixed assets. Compared to the $2,250 we originally projected, this is $225 less, so EFN is $565 − 225 = $340.</a:t>
            </a:r>
          </a:p>
          <a:p>
            <a:pPr marL="0" indent="0">
              <a:buNone/>
            </a:pPr>
            <a:r>
              <a:rPr lang="en-IN" sz="1800" dirty="0"/>
              <a:t>Current assets would still be $1,500, so total assets would be $1,500 + 2,025 = $3,525. The capital intensity ratio would thus be $3,525/$1,250 = 2.82, which is less than our original value of 3 because of the excess capacity.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dirty="0"/>
              <a:t>Growth and external financing</a:t>
            </a:r>
            <a:endParaRPr lang="en-US" cap="none" noProof="0" dirty="0"/>
          </a:p>
        </p:txBody>
      </p:sp>
      <p:sp>
        <p:nvSpPr>
          <p:cNvPr id="2" name="Content Placeholder 1"/>
          <p:cNvSpPr>
            <a:spLocks noGrp="1"/>
          </p:cNvSpPr>
          <p:nvPr>
            <p:ph idx="1"/>
          </p:nvPr>
        </p:nvSpPr>
        <p:spPr>
          <a:xfrm>
            <a:off x="636764" y="1676400"/>
            <a:ext cx="8117416" cy="914399"/>
          </a:xfrm>
        </p:spPr>
        <p:txBody>
          <a:bodyPr/>
          <a:lstStyle/>
          <a:p>
            <a:pPr marL="0" indent="0">
              <a:spcBef>
                <a:spcPts val="500"/>
              </a:spcBef>
              <a:buNone/>
            </a:pPr>
            <a:r>
              <a:rPr lang="en-IN" sz="1600" dirty="0"/>
              <a:t>External financing needed and growth are related.</a:t>
            </a:r>
          </a:p>
          <a:p>
            <a:pPr>
              <a:spcBef>
                <a:spcPts val="500"/>
              </a:spcBef>
            </a:pPr>
            <a:r>
              <a:rPr lang="en-IN" sz="1600" dirty="0"/>
              <a:t>All other things staying the same, the higher the rate of growth in sales or assets, the greater will be the need for external financing.</a:t>
            </a:r>
          </a:p>
        </p:txBody>
      </p:sp>
      <p:sp>
        <p:nvSpPr>
          <p:cNvPr id="5" name="Content Placeholder 4"/>
          <p:cNvSpPr>
            <a:spLocks noGrp="1"/>
          </p:cNvSpPr>
          <p:nvPr>
            <p:ph idx="12"/>
          </p:nvPr>
        </p:nvSpPr>
        <p:spPr>
          <a:xfrm>
            <a:off x="636764" y="2667000"/>
            <a:ext cx="8222369" cy="712181"/>
          </a:xfrm>
        </p:spPr>
        <p:txBody>
          <a:bodyPr/>
          <a:lstStyle/>
          <a:p>
            <a:pPr marL="0" indent="0">
              <a:spcBef>
                <a:spcPts val="500"/>
              </a:spcBef>
              <a:buNone/>
            </a:pPr>
            <a:r>
              <a:rPr lang="en-IN" sz="1600" dirty="0"/>
              <a:t>Hoffman is forecasting next year’s sales level at $600, a $100 increase.</a:t>
            </a:r>
          </a:p>
          <a:p>
            <a:pPr>
              <a:spcBef>
                <a:spcPts val="500"/>
              </a:spcBef>
            </a:pPr>
            <a:r>
              <a:rPr lang="en-IN" sz="1600" dirty="0"/>
              <a:t>Percentage increase in sales is $100/$500 = 20%.</a:t>
            </a:r>
          </a:p>
        </p:txBody>
      </p:sp>
      <p:sp>
        <p:nvSpPr>
          <p:cNvPr id="6" name="Content Placeholder 5"/>
          <p:cNvSpPr>
            <a:spLocks noGrp="1"/>
          </p:cNvSpPr>
          <p:nvPr>
            <p:ph idx="15"/>
          </p:nvPr>
        </p:nvSpPr>
        <p:spPr>
          <a:xfrm>
            <a:off x="636764" y="3455382"/>
            <a:ext cx="8222369" cy="1269018"/>
          </a:xfrm>
        </p:spPr>
        <p:txBody>
          <a:bodyPr/>
          <a:lstStyle/>
          <a:p>
            <a:pPr marL="0" indent="0">
              <a:spcBef>
                <a:spcPts val="500"/>
              </a:spcBef>
              <a:buNone/>
            </a:pPr>
            <a:r>
              <a:rPr lang="en-IN" sz="1600" dirty="0"/>
              <a:t>We can prepare a pro forma income statement and balance sheet:</a:t>
            </a:r>
          </a:p>
          <a:p>
            <a:pPr>
              <a:spcBef>
                <a:spcPts val="500"/>
              </a:spcBef>
            </a:pPr>
            <a:r>
              <a:rPr lang="en-IN" sz="1600" dirty="0"/>
              <a:t>At a 20% growth rate, Hoffman needs $100 in new assets.</a:t>
            </a:r>
          </a:p>
          <a:p>
            <a:pPr>
              <a:spcBef>
                <a:spcPts val="500"/>
              </a:spcBef>
            </a:pPr>
            <a:r>
              <a:rPr lang="en-IN" sz="1600" dirty="0"/>
              <a:t>Projected addition to retained earnings is $52.8, so the external financing need (E</a:t>
            </a:r>
            <a:r>
              <a:rPr lang="en-IN" sz="100" dirty="0"/>
              <a:t> </a:t>
            </a:r>
            <a:r>
              <a:rPr lang="en-IN" sz="1600" dirty="0"/>
              <a:t>F</a:t>
            </a:r>
            <a:r>
              <a:rPr lang="en-IN" sz="100" dirty="0"/>
              <a:t> </a:t>
            </a:r>
            <a:r>
              <a:rPr lang="en-IN" sz="1600" dirty="0"/>
              <a:t>N) is $100 – 52.8 = $47.2.</a:t>
            </a:r>
          </a:p>
        </p:txBody>
      </p:sp>
      <p:sp>
        <p:nvSpPr>
          <p:cNvPr id="9" name="Content Placeholder 8"/>
          <p:cNvSpPr>
            <a:spLocks noGrp="1"/>
          </p:cNvSpPr>
          <p:nvPr>
            <p:ph idx="17"/>
          </p:nvPr>
        </p:nvSpPr>
        <p:spPr>
          <a:xfrm>
            <a:off x="762000" y="4800600"/>
            <a:ext cx="8222369" cy="1752599"/>
          </a:xfrm>
        </p:spPr>
        <p:txBody>
          <a:bodyPr/>
          <a:lstStyle/>
          <a:p>
            <a:pPr marL="0" indent="0">
              <a:spcBef>
                <a:spcPts val="500"/>
              </a:spcBef>
              <a:buNone/>
            </a:pPr>
            <a:r>
              <a:rPr lang="en-IN" sz="1600" dirty="0"/>
              <a:t>Debt-equity ratio for Hoffman is equal to $250/$250 = 1:</a:t>
            </a:r>
          </a:p>
          <a:p>
            <a:pPr>
              <a:spcBef>
                <a:spcPts val="500"/>
              </a:spcBef>
            </a:pPr>
            <a:r>
              <a:rPr lang="en-IN" sz="1600" dirty="0"/>
              <a:t>Assume Hoffman does not wish to sell new equity, in which case the $47.2 in E</a:t>
            </a:r>
            <a:r>
              <a:rPr lang="en-IN" sz="100" dirty="0"/>
              <a:t> </a:t>
            </a:r>
            <a:r>
              <a:rPr lang="en-IN" sz="1600" dirty="0"/>
              <a:t>F</a:t>
            </a:r>
            <a:r>
              <a:rPr lang="en-IN" sz="100" dirty="0"/>
              <a:t> </a:t>
            </a:r>
            <a:r>
              <a:rPr lang="en-IN" sz="1600" dirty="0"/>
              <a:t>N will have to be borrowed.</a:t>
            </a:r>
          </a:p>
          <a:p>
            <a:pPr>
              <a:spcBef>
                <a:spcPts val="500"/>
              </a:spcBef>
            </a:pPr>
            <a:r>
              <a:rPr lang="en-IN" sz="1600" dirty="0"/>
              <a:t>Total owners’ equity is projected at $302.8, and the new total debt will be the original $250 plus $27.3 in new borrowing, or $297.2 total.</a:t>
            </a:r>
          </a:p>
          <a:p>
            <a:pPr>
              <a:spcBef>
                <a:spcPts val="500"/>
              </a:spcBef>
            </a:pPr>
            <a:r>
              <a:rPr lang="en-IN" sz="1600" dirty="0"/>
              <a:t>Debt-equity ratio thus falls from 1.0 to $297.2/$302.8 = 0.98.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48C95179-8916-47FD-AC1D-35CCCC378AC3}"/>
              </a:ext>
            </a:extLst>
          </p:cNvPr>
          <p:cNvSpPr>
            <a:spLocks noGrp="1" noChangeArrowheads="1"/>
          </p:cNvSpPr>
          <p:nvPr>
            <p:ph type="title"/>
          </p:nvPr>
        </p:nvSpPr>
        <p:spPr/>
        <p:txBody>
          <a:bodyPr>
            <a:normAutofit fontScale="90000"/>
          </a:bodyPr>
          <a:lstStyle/>
          <a:p>
            <a:pPr eaLnBrk="1" fontAlgn="auto" hangingPunct="1">
              <a:spcAft>
                <a:spcPts val="0"/>
              </a:spcAft>
              <a:defRPr/>
            </a:pPr>
            <a:r>
              <a:rPr lang="en-IN" altLang="en-US" cap="none" dirty="0"/>
              <a:t>Hoffman company</a:t>
            </a:r>
            <a:br>
              <a:rPr lang="en-IN" altLang="en-US" cap="none" dirty="0"/>
            </a:br>
            <a:r>
              <a:rPr lang="en-IN" altLang="en-US" cap="none" dirty="0"/>
              <a:t>income statement and balance sheet</a:t>
            </a:r>
            <a:endParaRPr lang="en-US" altLang="en-US" sz="4000" cap="none" noProof="0" dirty="0">
              <a:solidFill>
                <a:schemeClr val="accent1">
                  <a:lumMod val="75000"/>
                </a:schemeClr>
              </a:solidFill>
            </a:endParaRPr>
          </a:p>
        </p:txBody>
      </p:sp>
      <p:sp>
        <p:nvSpPr>
          <p:cNvPr id="2" name="Content Placeholder 1"/>
          <p:cNvSpPr>
            <a:spLocks noGrp="1"/>
          </p:cNvSpPr>
          <p:nvPr>
            <p:ph idx="1"/>
          </p:nvPr>
        </p:nvSpPr>
        <p:spPr>
          <a:xfrm>
            <a:off x="3124200" y="1613154"/>
            <a:ext cx="4087636" cy="901446"/>
          </a:xfrm>
        </p:spPr>
        <p:txBody>
          <a:bodyPr/>
          <a:lstStyle/>
          <a:p>
            <a:pPr marL="0" indent="0" algn="ctr">
              <a:spcBef>
                <a:spcPts val="0"/>
              </a:spcBef>
              <a:buNone/>
            </a:pPr>
            <a:r>
              <a:rPr lang="en-IN" sz="1600" dirty="0"/>
              <a:t>HOFFMAN COMPANY </a:t>
            </a:r>
          </a:p>
          <a:p>
            <a:pPr marL="0" indent="0" algn="ctr">
              <a:spcBef>
                <a:spcPts val="0"/>
              </a:spcBef>
              <a:buNone/>
            </a:pPr>
            <a:r>
              <a:rPr lang="en-IN" sz="1600" dirty="0"/>
              <a:t>Income Statement and Balance Sheet</a:t>
            </a:r>
          </a:p>
          <a:p>
            <a:pPr marL="0" indent="0" algn="ctr">
              <a:spcBef>
                <a:spcPts val="0"/>
              </a:spcBef>
              <a:buNone/>
            </a:pPr>
            <a:r>
              <a:rPr lang="en-IN" sz="1600" dirty="0"/>
              <a:t>Income Statement</a:t>
            </a:r>
          </a:p>
        </p:txBody>
      </p:sp>
      <p:graphicFrame>
        <p:nvGraphicFramePr>
          <p:cNvPr id="9" name="Table 8"/>
          <p:cNvGraphicFramePr>
            <a:graphicFrameLocks noGrp="1"/>
          </p:cNvGraphicFramePr>
          <p:nvPr>
            <p:extLst>
              <p:ext uri="{D42A27DB-BD31-4B8C-83A1-F6EECF244321}">
                <p14:modId xmlns:p14="http://schemas.microsoft.com/office/powerpoint/2010/main" val="1065754706"/>
              </p:ext>
            </p:extLst>
          </p:nvPr>
        </p:nvGraphicFramePr>
        <p:xfrm>
          <a:off x="531811" y="2552017"/>
          <a:ext cx="4392436" cy="1920240"/>
        </p:xfrm>
        <a:graphic>
          <a:graphicData uri="http://schemas.openxmlformats.org/drawingml/2006/table">
            <a:tbl>
              <a:tblPr firstRow="1" bandRow="1">
                <a:tableStyleId>{5C22544A-7EE6-4342-B048-85BDC9FD1C3A}</a:tableStyleId>
              </a:tblPr>
              <a:tblGrid>
                <a:gridCol w="2196218">
                  <a:extLst>
                    <a:ext uri="{9D8B030D-6E8A-4147-A177-3AD203B41FA5}">
                      <a16:colId xmlns:a16="http://schemas.microsoft.com/office/drawing/2014/main" val="3120974166"/>
                    </a:ext>
                  </a:extLst>
                </a:gridCol>
                <a:gridCol w="2196218">
                  <a:extLst>
                    <a:ext uri="{9D8B030D-6E8A-4147-A177-3AD203B41FA5}">
                      <a16:colId xmlns:a16="http://schemas.microsoft.com/office/drawing/2014/main" val="1231235103"/>
                    </a:ext>
                  </a:extLst>
                </a:gridCol>
              </a:tblGrid>
              <a:tr h="207659">
                <a:tc>
                  <a:txBody>
                    <a:bodyPr/>
                    <a:lstStyle/>
                    <a:p>
                      <a:r>
                        <a:rPr lang="en-IN" sz="1200" b="0" dirty="0">
                          <a:solidFill>
                            <a:schemeClr val="tx1"/>
                          </a:solidFill>
                        </a:rPr>
                        <a:t>Sales</a:t>
                      </a:r>
                    </a:p>
                  </a:txBody>
                  <a:tcPr>
                    <a:noFill/>
                  </a:tcPr>
                </a:tc>
                <a:tc>
                  <a:txBody>
                    <a:bodyPr/>
                    <a:lstStyle/>
                    <a:p>
                      <a:pPr algn="r"/>
                      <a:r>
                        <a:rPr lang="en-IN" sz="1200" b="0" dirty="0">
                          <a:solidFill>
                            <a:schemeClr val="tx1"/>
                          </a:solidFill>
                        </a:rPr>
                        <a:t>$500.0</a:t>
                      </a:r>
                    </a:p>
                  </a:txBody>
                  <a:tcPr>
                    <a:noFill/>
                  </a:tcPr>
                </a:tc>
                <a:extLst>
                  <a:ext uri="{0D108BD9-81ED-4DB2-BD59-A6C34878D82A}">
                    <a16:rowId xmlns:a16="http://schemas.microsoft.com/office/drawing/2014/main" val="729802094"/>
                  </a:ext>
                </a:extLst>
              </a:tr>
              <a:tr h="207659">
                <a:tc>
                  <a:txBody>
                    <a:bodyPr/>
                    <a:lstStyle/>
                    <a:p>
                      <a:r>
                        <a:rPr lang="en-IN" sz="1200" dirty="0">
                          <a:solidFill>
                            <a:schemeClr val="tx1"/>
                          </a:solidFill>
                        </a:rPr>
                        <a:t>Costs</a:t>
                      </a:r>
                    </a:p>
                  </a:txBody>
                  <a:tcPr>
                    <a:noFill/>
                  </a:tcPr>
                </a:tc>
                <a:tc>
                  <a:txBody>
                    <a:bodyPr/>
                    <a:lstStyle/>
                    <a:p>
                      <a:pPr algn="r"/>
                      <a:r>
                        <a:rPr lang="en-IN" sz="1200" i="0" u="sng" dirty="0">
                          <a:solidFill>
                            <a:schemeClr val="tx1"/>
                          </a:solidFill>
                        </a:rPr>
                        <a:t> 416.5</a:t>
                      </a:r>
                    </a:p>
                  </a:txBody>
                  <a:tcPr>
                    <a:noFill/>
                  </a:tcPr>
                </a:tc>
                <a:extLst>
                  <a:ext uri="{0D108BD9-81ED-4DB2-BD59-A6C34878D82A}">
                    <a16:rowId xmlns:a16="http://schemas.microsoft.com/office/drawing/2014/main" val="365453648"/>
                  </a:ext>
                </a:extLst>
              </a:tr>
              <a:tr h="207659">
                <a:tc>
                  <a:txBody>
                    <a:bodyPr/>
                    <a:lstStyle/>
                    <a:p>
                      <a:r>
                        <a:rPr lang="en-IN" sz="1200" dirty="0">
                          <a:solidFill>
                            <a:schemeClr val="tx1"/>
                          </a:solidFill>
                        </a:rPr>
                        <a:t>Taxable income</a:t>
                      </a:r>
                    </a:p>
                  </a:txBody>
                  <a:tcPr>
                    <a:noFill/>
                  </a:tcPr>
                </a:tc>
                <a:tc>
                  <a:txBody>
                    <a:bodyPr/>
                    <a:lstStyle/>
                    <a:p>
                      <a:pPr algn="r"/>
                      <a:r>
                        <a:rPr lang="en-IN" sz="1200" dirty="0">
                          <a:solidFill>
                            <a:schemeClr val="tx1"/>
                          </a:solidFill>
                        </a:rPr>
                        <a:t>$ 83.5</a:t>
                      </a:r>
                    </a:p>
                  </a:txBody>
                  <a:tcPr>
                    <a:noFill/>
                  </a:tcPr>
                </a:tc>
                <a:extLst>
                  <a:ext uri="{0D108BD9-81ED-4DB2-BD59-A6C34878D82A}">
                    <a16:rowId xmlns:a16="http://schemas.microsoft.com/office/drawing/2014/main" val="2485156111"/>
                  </a:ext>
                </a:extLst>
              </a:tr>
              <a:tr h="207659">
                <a:tc>
                  <a:txBody>
                    <a:bodyPr/>
                    <a:lstStyle/>
                    <a:p>
                      <a:r>
                        <a:rPr lang="en-IN" sz="1200" dirty="0">
                          <a:solidFill>
                            <a:schemeClr val="tx1"/>
                          </a:solidFill>
                        </a:rPr>
                        <a:t>Taxes (21%)</a:t>
                      </a:r>
                    </a:p>
                  </a:txBody>
                  <a:tcPr>
                    <a:noFill/>
                  </a:tcPr>
                </a:tc>
                <a:tc>
                  <a:txBody>
                    <a:bodyPr/>
                    <a:lstStyle/>
                    <a:p>
                      <a:pPr algn="r"/>
                      <a:r>
                        <a:rPr lang="en-IN" sz="1200" u="sng" dirty="0">
                          <a:solidFill>
                            <a:schemeClr val="tx1"/>
                          </a:solidFill>
                        </a:rPr>
                        <a:t>   17.5</a:t>
                      </a:r>
                    </a:p>
                  </a:txBody>
                  <a:tcPr>
                    <a:noFill/>
                  </a:tcPr>
                </a:tc>
                <a:extLst>
                  <a:ext uri="{0D108BD9-81ED-4DB2-BD59-A6C34878D82A}">
                    <a16:rowId xmlns:a16="http://schemas.microsoft.com/office/drawing/2014/main" val="37104894"/>
                  </a:ext>
                </a:extLst>
              </a:tr>
              <a:tr h="207659">
                <a:tc>
                  <a:txBody>
                    <a:bodyPr/>
                    <a:lstStyle/>
                    <a:p>
                      <a:r>
                        <a:rPr lang="en-IN" sz="1200" dirty="0">
                          <a:solidFill>
                            <a:schemeClr val="tx1"/>
                          </a:solidFill>
                        </a:rPr>
                        <a:t>Net income</a:t>
                      </a:r>
                    </a:p>
                  </a:txBody>
                  <a:tcPr>
                    <a:noFill/>
                  </a:tcPr>
                </a:tc>
                <a:tc>
                  <a:txBody>
                    <a:bodyPr/>
                    <a:lstStyle/>
                    <a:p>
                      <a:pPr algn="r"/>
                      <a:r>
                        <a:rPr lang="en-IN" sz="1200" u="sng" dirty="0">
                          <a:solidFill>
                            <a:schemeClr val="tx1"/>
                          </a:solidFill>
                        </a:rPr>
                        <a:t>$  66.0</a:t>
                      </a:r>
                    </a:p>
                  </a:txBody>
                  <a:tcPr>
                    <a:noFill/>
                  </a:tcPr>
                </a:tc>
                <a:extLst>
                  <a:ext uri="{0D108BD9-81ED-4DB2-BD59-A6C34878D82A}">
                    <a16:rowId xmlns:a16="http://schemas.microsoft.com/office/drawing/2014/main" val="4140086808"/>
                  </a:ext>
                </a:extLst>
              </a:tr>
              <a:tr h="207659">
                <a:tc>
                  <a:txBody>
                    <a:bodyPr/>
                    <a:lstStyle/>
                    <a:p>
                      <a:r>
                        <a:rPr lang="en-IN" sz="1200" dirty="0">
                          <a:solidFill>
                            <a:schemeClr val="tx1"/>
                          </a:solidFill>
                        </a:rPr>
                        <a:t>Dividends</a:t>
                      </a:r>
                    </a:p>
                  </a:txBody>
                  <a:tcPr>
                    <a:noFill/>
                  </a:tcPr>
                </a:tc>
                <a:tc>
                  <a:txBody>
                    <a:bodyPr/>
                    <a:lstStyle/>
                    <a:p>
                      <a:r>
                        <a:rPr lang="en-IN" sz="1200" dirty="0">
                          <a:solidFill>
                            <a:schemeClr val="tx1"/>
                          </a:solidFill>
                        </a:rPr>
                        <a:t>$22</a:t>
                      </a:r>
                    </a:p>
                  </a:txBody>
                  <a:tcPr>
                    <a:noFill/>
                  </a:tcPr>
                </a:tc>
                <a:extLst>
                  <a:ext uri="{0D108BD9-81ED-4DB2-BD59-A6C34878D82A}">
                    <a16:rowId xmlns:a16="http://schemas.microsoft.com/office/drawing/2014/main" val="1052138717"/>
                  </a:ext>
                </a:extLst>
              </a:tr>
              <a:tr h="207659">
                <a:tc>
                  <a:txBody>
                    <a:bodyPr/>
                    <a:lstStyle/>
                    <a:p>
                      <a:r>
                        <a:rPr lang="en-IN" sz="1200" dirty="0">
                          <a:solidFill>
                            <a:schemeClr val="tx1"/>
                          </a:solidFill>
                        </a:rPr>
                        <a:t>Addition to retained earnings</a:t>
                      </a:r>
                    </a:p>
                  </a:txBody>
                  <a:tcPr>
                    <a:noFill/>
                  </a:tcPr>
                </a:tc>
                <a:tc>
                  <a:txBody>
                    <a:bodyPr/>
                    <a:lstStyle/>
                    <a:p>
                      <a:r>
                        <a:rPr lang="en-IN" sz="1200" dirty="0">
                          <a:solidFill>
                            <a:schemeClr val="tx1"/>
                          </a:solidFill>
                        </a:rPr>
                        <a:t>44</a:t>
                      </a:r>
                    </a:p>
                  </a:txBody>
                  <a:tcPr>
                    <a:noFill/>
                  </a:tcPr>
                </a:tc>
                <a:extLst>
                  <a:ext uri="{0D108BD9-81ED-4DB2-BD59-A6C34878D82A}">
                    <a16:rowId xmlns:a16="http://schemas.microsoft.com/office/drawing/2014/main" val="3184385984"/>
                  </a:ext>
                </a:extLst>
              </a:tr>
            </a:tbl>
          </a:graphicData>
        </a:graphic>
      </p:graphicFrame>
      <p:sp>
        <p:nvSpPr>
          <p:cNvPr id="7" name="Content Placeholder 6"/>
          <p:cNvSpPr>
            <a:spLocks noGrp="1"/>
          </p:cNvSpPr>
          <p:nvPr>
            <p:ph idx="12"/>
          </p:nvPr>
        </p:nvSpPr>
        <p:spPr>
          <a:xfrm>
            <a:off x="5029200" y="4575629"/>
            <a:ext cx="2054704" cy="357243"/>
          </a:xfrm>
        </p:spPr>
        <p:txBody>
          <a:bodyPr/>
          <a:lstStyle/>
          <a:p>
            <a:pPr marL="0" indent="0">
              <a:buNone/>
            </a:pPr>
            <a:r>
              <a:rPr lang="en-IN" sz="1600" dirty="0"/>
              <a:t>Balance Sheet</a:t>
            </a:r>
          </a:p>
        </p:txBody>
      </p:sp>
      <p:graphicFrame>
        <p:nvGraphicFramePr>
          <p:cNvPr id="10" name="Table 9"/>
          <p:cNvGraphicFramePr>
            <a:graphicFrameLocks noGrp="1"/>
          </p:cNvGraphicFramePr>
          <p:nvPr>
            <p:extLst>
              <p:ext uri="{D42A27DB-BD31-4B8C-83A1-F6EECF244321}">
                <p14:modId xmlns:p14="http://schemas.microsoft.com/office/powerpoint/2010/main" val="220970592"/>
              </p:ext>
            </p:extLst>
          </p:nvPr>
        </p:nvGraphicFramePr>
        <p:xfrm>
          <a:off x="531810" y="5029200"/>
          <a:ext cx="8222370" cy="1434140"/>
        </p:xfrm>
        <a:graphic>
          <a:graphicData uri="http://schemas.openxmlformats.org/drawingml/2006/table">
            <a:tbl>
              <a:tblPr firstRow="1" bandRow="1">
                <a:tableStyleId>{5C22544A-7EE6-4342-B048-85BDC9FD1C3A}</a:tableStyleId>
              </a:tblPr>
              <a:tblGrid>
                <a:gridCol w="1370395">
                  <a:extLst>
                    <a:ext uri="{9D8B030D-6E8A-4147-A177-3AD203B41FA5}">
                      <a16:colId xmlns:a16="http://schemas.microsoft.com/office/drawing/2014/main" val="134395773"/>
                    </a:ext>
                  </a:extLst>
                </a:gridCol>
                <a:gridCol w="840461">
                  <a:extLst>
                    <a:ext uri="{9D8B030D-6E8A-4147-A177-3AD203B41FA5}">
                      <a16:colId xmlns:a16="http://schemas.microsoft.com/office/drawing/2014/main" val="1796593310"/>
                    </a:ext>
                  </a:extLst>
                </a:gridCol>
                <a:gridCol w="1543704">
                  <a:extLst>
                    <a:ext uri="{9D8B030D-6E8A-4147-A177-3AD203B41FA5}">
                      <a16:colId xmlns:a16="http://schemas.microsoft.com/office/drawing/2014/main" val="147511621"/>
                    </a:ext>
                  </a:extLst>
                </a:gridCol>
                <a:gridCol w="2392741">
                  <a:extLst>
                    <a:ext uri="{9D8B030D-6E8A-4147-A177-3AD203B41FA5}">
                      <a16:colId xmlns:a16="http://schemas.microsoft.com/office/drawing/2014/main" val="3176720118"/>
                    </a:ext>
                  </a:extLst>
                </a:gridCol>
                <a:gridCol w="617482">
                  <a:extLst>
                    <a:ext uri="{9D8B030D-6E8A-4147-A177-3AD203B41FA5}">
                      <a16:colId xmlns:a16="http://schemas.microsoft.com/office/drawing/2014/main" val="702328491"/>
                    </a:ext>
                  </a:extLst>
                </a:gridCol>
                <a:gridCol w="1457587">
                  <a:extLst>
                    <a:ext uri="{9D8B030D-6E8A-4147-A177-3AD203B41FA5}">
                      <a16:colId xmlns:a16="http://schemas.microsoft.com/office/drawing/2014/main" val="1638255164"/>
                    </a:ext>
                  </a:extLst>
                </a:gridCol>
              </a:tblGrid>
              <a:tr h="286828">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825807729"/>
                  </a:ext>
                </a:extLst>
              </a:tr>
              <a:tr h="286828">
                <a:tc>
                  <a:txBody>
                    <a:bodyPr/>
                    <a:lstStyle/>
                    <a:p>
                      <a:endParaRPr lang="en-IN" sz="1200" dirty="0"/>
                    </a:p>
                  </a:txBody>
                  <a:tcPr/>
                </a:tc>
                <a:tc>
                  <a:txBody>
                    <a:bodyPr/>
                    <a:lstStyle/>
                    <a:p>
                      <a:r>
                        <a:rPr lang="en-IN" sz="1200" dirty="0"/>
                        <a:t>$</a:t>
                      </a:r>
                    </a:p>
                  </a:txBody>
                  <a:tcPr/>
                </a:tc>
                <a:tc>
                  <a:txBody>
                    <a:bodyPr/>
                    <a:lstStyle/>
                    <a:p>
                      <a:r>
                        <a:rPr lang="en-IN" sz="1200" dirty="0"/>
                        <a:t>Percentage of Sales</a:t>
                      </a:r>
                    </a:p>
                  </a:txBody>
                  <a:tcPr/>
                </a:tc>
                <a:tc>
                  <a:txBody>
                    <a:bodyPr/>
                    <a:lstStyle/>
                    <a:p>
                      <a:endParaRPr lang="en-IN" sz="1200"/>
                    </a:p>
                  </a:txBody>
                  <a:tcPr/>
                </a:tc>
                <a:tc>
                  <a:txBody>
                    <a:bodyPr/>
                    <a:lstStyle/>
                    <a:p>
                      <a:r>
                        <a:rPr lang="en-IN" sz="1200" dirty="0"/>
                        <a:t>$</a:t>
                      </a:r>
                    </a:p>
                  </a:txBody>
                  <a:tcPr/>
                </a:tc>
                <a:tc>
                  <a:txBody>
                    <a:bodyPr/>
                    <a:lstStyle/>
                    <a:p>
                      <a:r>
                        <a:rPr lang="en-IN" sz="1200" dirty="0"/>
                        <a:t>Percentage of Sales</a:t>
                      </a:r>
                    </a:p>
                  </a:txBody>
                  <a:tcPr/>
                </a:tc>
                <a:extLst>
                  <a:ext uri="{0D108BD9-81ED-4DB2-BD59-A6C34878D82A}">
                    <a16:rowId xmlns:a16="http://schemas.microsoft.com/office/drawing/2014/main" val="1455871924"/>
                  </a:ext>
                </a:extLst>
              </a:tr>
              <a:tr h="286828">
                <a:tc>
                  <a:txBody>
                    <a:bodyPr/>
                    <a:lstStyle/>
                    <a:p>
                      <a:r>
                        <a:rPr lang="en-IN" sz="1200" dirty="0"/>
                        <a:t>Current assets</a:t>
                      </a:r>
                    </a:p>
                  </a:txBody>
                  <a:tcPr/>
                </a:tc>
                <a:tc>
                  <a:txBody>
                    <a:bodyPr/>
                    <a:lstStyle/>
                    <a:p>
                      <a:pPr algn="r"/>
                      <a:r>
                        <a:rPr lang="en-IN" sz="1200" dirty="0"/>
                        <a:t>$200</a:t>
                      </a:r>
                    </a:p>
                  </a:txBody>
                  <a:tcPr/>
                </a:tc>
                <a:tc>
                  <a:txBody>
                    <a:bodyPr/>
                    <a:lstStyle/>
                    <a:p>
                      <a:pPr algn="ctr"/>
                      <a:r>
                        <a:rPr lang="en-IN" sz="1200" dirty="0"/>
                        <a:t>40%</a:t>
                      </a:r>
                    </a:p>
                  </a:txBody>
                  <a:tcPr/>
                </a:tc>
                <a:tc>
                  <a:txBody>
                    <a:bodyPr/>
                    <a:lstStyle/>
                    <a:p>
                      <a:r>
                        <a:rPr lang="en-IN" sz="1200" dirty="0"/>
                        <a:t>Total debt</a:t>
                      </a:r>
                    </a:p>
                  </a:txBody>
                  <a:tcPr/>
                </a:tc>
                <a:tc>
                  <a:txBody>
                    <a:bodyPr/>
                    <a:lstStyle/>
                    <a:p>
                      <a:pPr algn="r"/>
                      <a:r>
                        <a:rPr lang="en-IN" sz="1200" dirty="0"/>
                        <a:t>$250</a:t>
                      </a:r>
                    </a:p>
                  </a:txBody>
                  <a:tcPr/>
                </a:tc>
                <a:tc>
                  <a:txBody>
                    <a:bodyPr/>
                    <a:lstStyle/>
                    <a:p>
                      <a:pPr algn="ctr"/>
                      <a:r>
                        <a:rPr lang="en-IN" sz="1200" dirty="0"/>
                        <a:t>n/a</a:t>
                      </a:r>
                    </a:p>
                  </a:txBody>
                  <a:tcPr/>
                </a:tc>
                <a:extLst>
                  <a:ext uri="{0D108BD9-81ED-4DB2-BD59-A6C34878D82A}">
                    <a16:rowId xmlns:a16="http://schemas.microsoft.com/office/drawing/2014/main" val="1114222561"/>
                  </a:ext>
                </a:extLst>
              </a:tr>
              <a:tr h="286828">
                <a:tc>
                  <a:txBody>
                    <a:bodyPr/>
                    <a:lstStyle/>
                    <a:p>
                      <a:r>
                        <a:rPr lang="en-IN" sz="1200" dirty="0"/>
                        <a:t>Net fixed assets</a:t>
                      </a:r>
                    </a:p>
                  </a:txBody>
                  <a:tcPr/>
                </a:tc>
                <a:tc>
                  <a:txBody>
                    <a:bodyPr/>
                    <a:lstStyle/>
                    <a:p>
                      <a:pPr algn="r"/>
                      <a:r>
                        <a:rPr lang="en-IN" sz="1200" u="sng" dirty="0"/>
                        <a:t>300</a:t>
                      </a:r>
                    </a:p>
                  </a:txBody>
                  <a:tcPr/>
                </a:tc>
                <a:tc>
                  <a:txBody>
                    <a:bodyPr/>
                    <a:lstStyle/>
                    <a:p>
                      <a:pPr algn="ctr"/>
                      <a:r>
                        <a:rPr lang="en-IN" sz="1200" u="sng" dirty="0"/>
                        <a:t>60</a:t>
                      </a:r>
                    </a:p>
                  </a:txBody>
                  <a:tcPr/>
                </a:tc>
                <a:tc>
                  <a:txBody>
                    <a:bodyPr/>
                    <a:lstStyle/>
                    <a:p>
                      <a:r>
                        <a:rPr lang="en-IN" sz="1200" dirty="0"/>
                        <a:t>Owners’ equity</a:t>
                      </a:r>
                    </a:p>
                  </a:txBody>
                  <a:tcPr/>
                </a:tc>
                <a:tc>
                  <a:txBody>
                    <a:bodyPr/>
                    <a:lstStyle/>
                    <a:p>
                      <a:pPr algn="r"/>
                      <a:r>
                        <a:rPr lang="en-IN" sz="1200" u="sng" dirty="0"/>
                        <a:t>250</a:t>
                      </a:r>
                    </a:p>
                  </a:txBody>
                  <a:tcPr/>
                </a:tc>
                <a:tc>
                  <a:txBody>
                    <a:bodyPr/>
                    <a:lstStyle/>
                    <a:p>
                      <a:pPr algn="ctr"/>
                      <a:r>
                        <a:rPr lang="en-IN" sz="1200" u="sng" dirty="0"/>
                        <a:t>n/a</a:t>
                      </a:r>
                    </a:p>
                  </a:txBody>
                  <a:tcPr/>
                </a:tc>
                <a:extLst>
                  <a:ext uri="{0D108BD9-81ED-4DB2-BD59-A6C34878D82A}">
                    <a16:rowId xmlns:a16="http://schemas.microsoft.com/office/drawing/2014/main" val="2902635413"/>
                  </a:ext>
                </a:extLst>
              </a:tr>
              <a:tr h="286828">
                <a:tc>
                  <a:txBody>
                    <a:bodyPr/>
                    <a:lstStyle/>
                    <a:p>
                      <a:r>
                        <a:rPr lang="en-IN" sz="1200" dirty="0"/>
                        <a:t>Total assets</a:t>
                      </a:r>
                    </a:p>
                  </a:txBody>
                  <a:tcPr/>
                </a:tc>
                <a:tc>
                  <a:txBody>
                    <a:bodyPr/>
                    <a:lstStyle/>
                    <a:p>
                      <a:pPr algn="r"/>
                      <a:r>
                        <a:rPr lang="en-IN" sz="1200" u="sng" dirty="0"/>
                        <a:t>$500</a:t>
                      </a:r>
                    </a:p>
                  </a:txBody>
                  <a:tcPr/>
                </a:tc>
                <a:tc>
                  <a:txBody>
                    <a:bodyPr/>
                    <a:lstStyle/>
                    <a:p>
                      <a:pPr algn="ctr"/>
                      <a:r>
                        <a:rPr lang="en-IN" sz="1200" u="sng" dirty="0"/>
                        <a:t>100%</a:t>
                      </a:r>
                    </a:p>
                  </a:txBody>
                  <a:tcPr/>
                </a:tc>
                <a:tc>
                  <a:txBody>
                    <a:bodyPr/>
                    <a:lstStyle/>
                    <a:p>
                      <a:r>
                        <a:rPr lang="en-IN" sz="1200" dirty="0"/>
                        <a:t>Total liabilities and owners’ equity</a:t>
                      </a:r>
                    </a:p>
                  </a:txBody>
                  <a:tcPr/>
                </a:tc>
                <a:tc>
                  <a:txBody>
                    <a:bodyPr/>
                    <a:lstStyle/>
                    <a:p>
                      <a:pPr algn="r"/>
                      <a:r>
                        <a:rPr lang="en-IN" sz="1200" u="sng" dirty="0"/>
                        <a:t>$500</a:t>
                      </a:r>
                    </a:p>
                  </a:txBody>
                  <a:tcPr/>
                </a:tc>
                <a:tc>
                  <a:txBody>
                    <a:bodyPr/>
                    <a:lstStyle/>
                    <a:p>
                      <a:pPr algn="ctr"/>
                      <a:r>
                        <a:rPr lang="en-IN" sz="1200" u="sng" dirty="0"/>
                        <a:t>n/a</a:t>
                      </a:r>
                    </a:p>
                  </a:txBody>
                  <a:tcPr/>
                </a:tc>
                <a:extLst>
                  <a:ext uri="{0D108BD9-81ED-4DB2-BD59-A6C34878D82A}">
                    <a16:rowId xmlns:a16="http://schemas.microsoft.com/office/drawing/2014/main" val="427733283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48C95179-8916-47FD-AC1D-35CCCC378AC3}"/>
              </a:ext>
            </a:extLst>
          </p:cNvPr>
          <p:cNvSpPr>
            <a:spLocks noGrp="1" noChangeArrowheads="1"/>
          </p:cNvSpPr>
          <p:nvPr>
            <p:ph type="title"/>
          </p:nvPr>
        </p:nvSpPr>
        <p:spPr/>
        <p:txBody>
          <a:bodyPr>
            <a:normAutofit fontScale="90000"/>
          </a:bodyPr>
          <a:lstStyle/>
          <a:p>
            <a:pPr eaLnBrk="1" fontAlgn="auto" hangingPunct="1">
              <a:spcAft>
                <a:spcPts val="0"/>
              </a:spcAft>
              <a:defRPr/>
            </a:pPr>
            <a:r>
              <a:rPr lang="en-IN" altLang="en-US" cap="none" dirty="0"/>
              <a:t>Hoffman company pro forma </a:t>
            </a:r>
            <a:br>
              <a:rPr lang="en-IN" altLang="en-US" cap="none" dirty="0"/>
            </a:br>
            <a:r>
              <a:rPr lang="en-IN" altLang="en-US" cap="none" dirty="0"/>
              <a:t>Income statement and balance sheet</a:t>
            </a:r>
            <a:endParaRPr lang="en-US" altLang="en-US" sz="4000" cap="none" noProof="0" dirty="0">
              <a:solidFill>
                <a:schemeClr val="accent1">
                  <a:lumMod val="75000"/>
                </a:schemeClr>
              </a:solidFill>
            </a:endParaRPr>
          </a:p>
        </p:txBody>
      </p:sp>
      <p:sp>
        <p:nvSpPr>
          <p:cNvPr id="2" name="Content Placeholder 1"/>
          <p:cNvSpPr>
            <a:spLocks noGrp="1"/>
          </p:cNvSpPr>
          <p:nvPr>
            <p:ph idx="1"/>
          </p:nvPr>
        </p:nvSpPr>
        <p:spPr>
          <a:xfrm>
            <a:off x="3048000" y="1613154"/>
            <a:ext cx="4419600" cy="901446"/>
          </a:xfrm>
        </p:spPr>
        <p:txBody>
          <a:bodyPr/>
          <a:lstStyle/>
          <a:p>
            <a:pPr marL="0" indent="0" algn="ctr">
              <a:spcBef>
                <a:spcPts val="0"/>
              </a:spcBef>
              <a:buNone/>
            </a:pPr>
            <a:r>
              <a:rPr lang="en-IN" sz="1600" dirty="0"/>
              <a:t>HOFFMAN COMPANY</a:t>
            </a:r>
          </a:p>
          <a:p>
            <a:pPr marL="0" indent="0" algn="ctr">
              <a:spcBef>
                <a:spcPts val="0"/>
              </a:spcBef>
              <a:buNone/>
            </a:pPr>
            <a:r>
              <a:rPr lang="en-IN" sz="1600" dirty="0"/>
              <a:t>Pro Forma Income Statement and Balance Sheet</a:t>
            </a:r>
          </a:p>
          <a:p>
            <a:pPr marL="0" indent="0" algn="ctr">
              <a:spcBef>
                <a:spcPts val="0"/>
              </a:spcBef>
              <a:buNone/>
            </a:pPr>
            <a:r>
              <a:rPr lang="en-IN" sz="1600" dirty="0"/>
              <a:t>Income Statement</a:t>
            </a:r>
          </a:p>
        </p:txBody>
      </p:sp>
      <p:graphicFrame>
        <p:nvGraphicFramePr>
          <p:cNvPr id="9" name="Table 8"/>
          <p:cNvGraphicFramePr>
            <a:graphicFrameLocks noGrp="1"/>
          </p:cNvGraphicFramePr>
          <p:nvPr>
            <p:extLst>
              <p:ext uri="{D42A27DB-BD31-4B8C-83A1-F6EECF244321}">
                <p14:modId xmlns:p14="http://schemas.microsoft.com/office/powerpoint/2010/main" val="3441080508"/>
              </p:ext>
            </p:extLst>
          </p:nvPr>
        </p:nvGraphicFramePr>
        <p:xfrm>
          <a:off x="531811" y="2552017"/>
          <a:ext cx="4392436" cy="1996226"/>
        </p:xfrm>
        <a:graphic>
          <a:graphicData uri="http://schemas.openxmlformats.org/drawingml/2006/table">
            <a:tbl>
              <a:tblPr firstRow="1" bandRow="1">
                <a:tableStyleId>{5C22544A-7EE6-4342-B048-85BDC9FD1C3A}</a:tableStyleId>
              </a:tblPr>
              <a:tblGrid>
                <a:gridCol w="2196218">
                  <a:extLst>
                    <a:ext uri="{9D8B030D-6E8A-4147-A177-3AD203B41FA5}">
                      <a16:colId xmlns:a16="http://schemas.microsoft.com/office/drawing/2014/main" val="3120974166"/>
                    </a:ext>
                  </a:extLst>
                </a:gridCol>
                <a:gridCol w="2196218">
                  <a:extLst>
                    <a:ext uri="{9D8B030D-6E8A-4147-A177-3AD203B41FA5}">
                      <a16:colId xmlns:a16="http://schemas.microsoft.com/office/drawing/2014/main" val="1231235103"/>
                    </a:ext>
                  </a:extLst>
                </a:gridCol>
              </a:tblGrid>
              <a:tr h="210183">
                <a:tc>
                  <a:txBody>
                    <a:bodyPr/>
                    <a:lstStyle/>
                    <a:p>
                      <a:r>
                        <a:rPr lang="en-IN" sz="1200" b="0" dirty="0">
                          <a:solidFill>
                            <a:schemeClr val="tx1"/>
                          </a:solidFill>
                        </a:rPr>
                        <a:t>Sales (projected)</a:t>
                      </a:r>
                    </a:p>
                  </a:txBody>
                  <a:tcPr>
                    <a:noFill/>
                  </a:tcPr>
                </a:tc>
                <a:tc>
                  <a:txBody>
                    <a:bodyPr/>
                    <a:lstStyle/>
                    <a:p>
                      <a:pPr algn="r"/>
                      <a:r>
                        <a:rPr lang="en-IN" sz="1200" b="0" dirty="0">
                          <a:solidFill>
                            <a:schemeClr val="tx1"/>
                          </a:solidFill>
                        </a:rPr>
                        <a:t>$600.0</a:t>
                      </a:r>
                    </a:p>
                  </a:txBody>
                  <a:tcPr>
                    <a:noFill/>
                  </a:tcPr>
                </a:tc>
                <a:extLst>
                  <a:ext uri="{0D108BD9-81ED-4DB2-BD59-A6C34878D82A}">
                    <a16:rowId xmlns:a16="http://schemas.microsoft.com/office/drawing/2014/main" val="729802094"/>
                  </a:ext>
                </a:extLst>
              </a:tr>
              <a:tr h="210183">
                <a:tc>
                  <a:txBody>
                    <a:bodyPr/>
                    <a:lstStyle/>
                    <a:p>
                      <a:r>
                        <a:rPr lang="en-IN" sz="1200" dirty="0">
                          <a:solidFill>
                            <a:schemeClr val="tx1"/>
                          </a:solidFill>
                        </a:rPr>
                        <a:t>Costs (83.3% of sales)</a:t>
                      </a:r>
                    </a:p>
                  </a:txBody>
                  <a:tcPr>
                    <a:noFill/>
                  </a:tcPr>
                </a:tc>
                <a:tc>
                  <a:txBody>
                    <a:bodyPr/>
                    <a:lstStyle/>
                    <a:p>
                      <a:pPr algn="r"/>
                      <a:r>
                        <a:rPr lang="en-IN" sz="1200" i="0" u="sng" dirty="0">
                          <a:solidFill>
                            <a:schemeClr val="tx1"/>
                          </a:solidFill>
                        </a:rPr>
                        <a:t>   499.8</a:t>
                      </a:r>
                    </a:p>
                  </a:txBody>
                  <a:tcPr>
                    <a:noFill/>
                  </a:tcPr>
                </a:tc>
                <a:extLst>
                  <a:ext uri="{0D108BD9-81ED-4DB2-BD59-A6C34878D82A}">
                    <a16:rowId xmlns:a16="http://schemas.microsoft.com/office/drawing/2014/main" val="365453648"/>
                  </a:ext>
                </a:extLst>
              </a:tr>
              <a:tr h="210183">
                <a:tc>
                  <a:txBody>
                    <a:bodyPr/>
                    <a:lstStyle/>
                    <a:p>
                      <a:r>
                        <a:rPr lang="en-IN" sz="1200" dirty="0">
                          <a:solidFill>
                            <a:schemeClr val="tx1"/>
                          </a:solidFill>
                        </a:rPr>
                        <a:t>Taxable income</a:t>
                      </a:r>
                    </a:p>
                  </a:txBody>
                  <a:tcPr>
                    <a:noFill/>
                  </a:tcPr>
                </a:tc>
                <a:tc>
                  <a:txBody>
                    <a:bodyPr/>
                    <a:lstStyle/>
                    <a:p>
                      <a:pPr algn="r"/>
                      <a:r>
                        <a:rPr lang="en-IN" sz="1200" dirty="0">
                          <a:solidFill>
                            <a:schemeClr val="tx1"/>
                          </a:solidFill>
                        </a:rPr>
                        <a:t>$100.2</a:t>
                      </a:r>
                    </a:p>
                  </a:txBody>
                  <a:tcPr>
                    <a:noFill/>
                  </a:tcPr>
                </a:tc>
                <a:extLst>
                  <a:ext uri="{0D108BD9-81ED-4DB2-BD59-A6C34878D82A}">
                    <a16:rowId xmlns:a16="http://schemas.microsoft.com/office/drawing/2014/main" val="2485156111"/>
                  </a:ext>
                </a:extLst>
              </a:tr>
              <a:tr h="210183">
                <a:tc>
                  <a:txBody>
                    <a:bodyPr/>
                    <a:lstStyle/>
                    <a:p>
                      <a:r>
                        <a:rPr lang="en-IN" sz="1200" dirty="0">
                          <a:solidFill>
                            <a:schemeClr val="tx1"/>
                          </a:solidFill>
                        </a:rPr>
                        <a:t>Taxes (21%)</a:t>
                      </a:r>
                    </a:p>
                  </a:txBody>
                  <a:tcPr>
                    <a:noFill/>
                  </a:tcPr>
                </a:tc>
                <a:tc>
                  <a:txBody>
                    <a:bodyPr/>
                    <a:lstStyle/>
                    <a:p>
                      <a:pPr algn="r"/>
                      <a:r>
                        <a:rPr lang="en-IN" sz="1200" u="sng" dirty="0">
                          <a:solidFill>
                            <a:schemeClr val="tx1"/>
                          </a:solidFill>
                        </a:rPr>
                        <a:t>    21.0</a:t>
                      </a:r>
                    </a:p>
                  </a:txBody>
                  <a:tcPr>
                    <a:noFill/>
                  </a:tcPr>
                </a:tc>
                <a:extLst>
                  <a:ext uri="{0D108BD9-81ED-4DB2-BD59-A6C34878D82A}">
                    <a16:rowId xmlns:a16="http://schemas.microsoft.com/office/drawing/2014/main" val="37104894"/>
                  </a:ext>
                </a:extLst>
              </a:tr>
              <a:tr h="210183">
                <a:tc>
                  <a:txBody>
                    <a:bodyPr/>
                    <a:lstStyle/>
                    <a:p>
                      <a:r>
                        <a:rPr lang="en-IN" sz="1200" dirty="0">
                          <a:solidFill>
                            <a:schemeClr val="tx1"/>
                          </a:solidFill>
                        </a:rPr>
                        <a:t>Net income</a:t>
                      </a:r>
                    </a:p>
                  </a:txBody>
                  <a:tcPr>
                    <a:noFill/>
                  </a:tcPr>
                </a:tc>
                <a:tc>
                  <a:txBody>
                    <a:bodyPr/>
                    <a:lstStyle/>
                    <a:p>
                      <a:pPr algn="r"/>
                      <a:r>
                        <a:rPr lang="en-IN" sz="1200" u="sng" dirty="0">
                          <a:solidFill>
                            <a:schemeClr val="tx1"/>
                          </a:solidFill>
                        </a:rPr>
                        <a:t>$   79.2</a:t>
                      </a:r>
                    </a:p>
                  </a:txBody>
                  <a:tcPr>
                    <a:noFill/>
                  </a:tcPr>
                </a:tc>
                <a:extLst>
                  <a:ext uri="{0D108BD9-81ED-4DB2-BD59-A6C34878D82A}">
                    <a16:rowId xmlns:a16="http://schemas.microsoft.com/office/drawing/2014/main" val="4140086808"/>
                  </a:ext>
                </a:extLst>
              </a:tr>
              <a:tr h="210183">
                <a:tc>
                  <a:txBody>
                    <a:bodyPr/>
                    <a:lstStyle/>
                    <a:p>
                      <a:pPr algn="l"/>
                      <a:r>
                        <a:rPr lang="en-IN" sz="1200" dirty="0">
                          <a:solidFill>
                            <a:schemeClr val="tx1"/>
                          </a:solidFill>
                        </a:rPr>
                        <a:t>Dividends</a:t>
                      </a:r>
                    </a:p>
                  </a:txBody>
                  <a:tcPr>
                    <a:noFill/>
                  </a:tcPr>
                </a:tc>
                <a:tc>
                  <a:txBody>
                    <a:bodyPr/>
                    <a:lstStyle/>
                    <a:p>
                      <a:r>
                        <a:rPr lang="en-IN" sz="1200" dirty="0">
                          <a:solidFill>
                            <a:schemeClr val="tx1"/>
                          </a:solidFill>
                        </a:rPr>
                        <a:t>$26.4</a:t>
                      </a:r>
                    </a:p>
                  </a:txBody>
                  <a:tcPr>
                    <a:noFill/>
                  </a:tcPr>
                </a:tc>
                <a:extLst>
                  <a:ext uri="{0D108BD9-81ED-4DB2-BD59-A6C34878D82A}">
                    <a16:rowId xmlns:a16="http://schemas.microsoft.com/office/drawing/2014/main" val="1052138717"/>
                  </a:ext>
                </a:extLst>
              </a:tr>
              <a:tr h="350306">
                <a:tc>
                  <a:txBody>
                    <a:bodyPr/>
                    <a:lstStyle/>
                    <a:p>
                      <a:pPr algn="l"/>
                      <a:r>
                        <a:rPr lang="en-IN" sz="1200" dirty="0">
                          <a:solidFill>
                            <a:schemeClr val="tx1"/>
                          </a:solidFill>
                        </a:rPr>
                        <a:t>Addition to retained earnings</a:t>
                      </a:r>
                    </a:p>
                  </a:txBody>
                  <a:tcPr>
                    <a:noFill/>
                  </a:tcPr>
                </a:tc>
                <a:tc>
                  <a:txBody>
                    <a:bodyPr/>
                    <a:lstStyle/>
                    <a:p>
                      <a:r>
                        <a:rPr lang="en-IN" sz="1200" dirty="0">
                          <a:solidFill>
                            <a:schemeClr val="tx1"/>
                          </a:solidFill>
                        </a:rPr>
                        <a:t>52.8</a:t>
                      </a:r>
                    </a:p>
                  </a:txBody>
                  <a:tcPr>
                    <a:noFill/>
                  </a:tcPr>
                </a:tc>
                <a:extLst>
                  <a:ext uri="{0D108BD9-81ED-4DB2-BD59-A6C34878D82A}">
                    <a16:rowId xmlns:a16="http://schemas.microsoft.com/office/drawing/2014/main" val="3184385984"/>
                  </a:ext>
                </a:extLst>
              </a:tr>
            </a:tbl>
          </a:graphicData>
        </a:graphic>
      </p:graphicFrame>
      <p:sp>
        <p:nvSpPr>
          <p:cNvPr id="7" name="Content Placeholder 6"/>
          <p:cNvSpPr>
            <a:spLocks noGrp="1"/>
          </p:cNvSpPr>
          <p:nvPr>
            <p:ph idx="12"/>
          </p:nvPr>
        </p:nvSpPr>
        <p:spPr>
          <a:xfrm>
            <a:off x="5105400" y="4544614"/>
            <a:ext cx="2054704" cy="357243"/>
          </a:xfrm>
        </p:spPr>
        <p:txBody>
          <a:bodyPr/>
          <a:lstStyle/>
          <a:p>
            <a:pPr marL="0" indent="0">
              <a:buNone/>
            </a:pPr>
            <a:r>
              <a:rPr lang="en-IN" sz="1600" dirty="0"/>
              <a:t>Balance Sheet</a:t>
            </a:r>
          </a:p>
        </p:txBody>
      </p:sp>
      <p:graphicFrame>
        <p:nvGraphicFramePr>
          <p:cNvPr id="10" name="Table 9"/>
          <p:cNvGraphicFramePr>
            <a:graphicFrameLocks noGrp="1"/>
          </p:cNvGraphicFramePr>
          <p:nvPr>
            <p:extLst>
              <p:ext uri="{D42A27DB-BD31-4B8C-83A1-F6EECF244321}">
                <p14:modId xmlns:p14="http://schemas.microsoft.com/office/powerpoint/2010/main" val="1630892866"/>
              </p:ext>
            </p:extLst>
          </p:nvPr>
        </p:nvGraphicFramePr>
        <p:xfrm>
          <a:off x="531811" y="4953000"/>
          <a:ext cx="8222370" cy="1645920"/>
        </p:xfrm>
        <a:graphic>
          <a:graphicData uri="http://schemas.openxmlformats.org/drawingml/2006/table">
            <a:tbl>
              <a:tblPr firstRow="1" bandRow="1">
                <a:tableStyleId>{5C22544A-7EE6-4342-B048-85BDC9FD1C3A}</a:tableStyleId>
              </a:tblPr>
              <a:tblGrid>
                <a:gridCol w="1370395">
                  <a:extLst>
                    <a:ext uri="{9D8B030D-6E8A-4147-A177-3AD203B41FA5}">
                      <a16:colId xmlns:a16="http://schemas.microsoft.com/office/drawing/2014/main" val="134395773"/>
                    </a:ext>
                  </a:extLst>
                </a:gridCol>
                <a:gridCol w="840461">
                  <a:extLst>
                    <a:ext uri="{9D8B030D-6E8A-4147-A177-3AD203B41FA5}">
                      <a16:colId xmlns:a16="http://schemas.microsoft.com/office/drawing/2014/main" val="1796593310"/>
                    </a:ext>
                  </a:extLst>
                </a:gridCol>
                <a:gridCol w="1543704">
                  <a:extLst>
                    <a:ext uri="{9D8B030D-6E8A-4147-A177-3AD203B41FA5}">
                      <a16:colId xmlns:a16="http://schemas.microsoft.com/office/drawing/2014/main" val="147511621"/>
                    </a:ext>
                  </a:extLst>
                </a:gridCol>
                <a:gridCol w="2392741">
                  <a:extLst>
                    <a:ext uri="{9D8B030D-6E8A-4147-A177-3AD203B41FA5}">
                      <a16:colId xmlns:a16="http://schemas.microsoft.com/office/drawing/2014/main" val="3176720118"/>
                    </a:ext>
                  </a:extLst>
                </a:gridCol>
                <a:gridCol w="617482">
                  <a:extLst>
                    <a:ext uri="{9D8B030D-6E8A-4147-A177-3AD203B41FA5}">
                      <a16:colId xmlns:a16="http://schemas.microsoft.com/office/drawing/2014/main" val="702328491"/>
                    </a:ext>
                  </a:extLst>
                </a:gridCol>
                <a:gridCol w="1457587">
                  <a:extLst>
                    <a:ext uri="{9D8B030D-6E8A-4147-A177-3AD203B41FA5}">
                      <a16:colId xmlns:a16="http://schemas.microsoft.com/office/drawing/2014/main" val="1638255164"/>
                    </a:ext>
                  </a:extLst>
                </a:gridCol>
              </a:tblGrid>
              <a:tr h="213623">
                <a:tc>
                  <a:txBody>
                    <a:bodyPr/>
                    <a:lstStyle/>
                    <a:p>
                      <a:endParaRPr lang="en-IN" sz="1200" dirty="0"/>
                    </a:p>
                  </a:txBody>
                  <a:tcPr/>
                </a:tc>
                <a:tc>
                  <a:txBody>
                    <a:bodyPr/>
                    <a:lstStyle/>
                    <a:p>
                      <a:r>
                        <a:rPr lang="en-IN" sz="1200" dirty="0"/>
                        <a:t>Assets</a:t>
                      </a:r>
                    </a:p>
                  </a:txBody>
                  <a:tcPr/>
                </a:tc>
                <a:tc>
                  <a:txBody>
                    <a:bodyPr/>
                    <a:lstStyle/>
                    <a:p>
                      <a:endParaRPr lang="en-IN" sz="1200"/>
                    </a:p>
                  </a:txBody>
                  <a:tcPr/>
                </a:tc>
                <a:tc>
                  <a:txBody>
                    <a:bodyPr/>
                    <a:lstStyle/>
                    <a:p>
                      <a:r>
                        <a:rPr lang="en-IN" sz="1200" dirty="0"/>
                        <a:t>Liabilities and Owners’ Equity</a:t>
                      </a:r>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825807729"/>
                  </a:ext>
                </a:extLst>
              </a:tr>
              <a:tr h="213623">
                <a:tc>
                  <a:txBody>
                    <a:bodyPr/>
                    <a:lstStyle/>
                    <a:p>
                      <a:endParaRPr lang="en-IN" sz="1200" dirty="0"/>
                    </a:p>
                  </a:txBody>
                  <a:tcPr/>
                </a:tc>
                <a:tc>
                  <a:txBody>
                    <a:bodyPr/>
                    <a:lstStyle/>
                    <a:p>
                      <a:r>
                        <a:rPr lang="en-IN" sz="1200" dirty="0"/>
                        <a:t>$</a:t>
                      </a:r>
                    </a:p>
                  </a:txBody>
                  <a:tcPr/>
                </a:tc>
                <a:tc>
                  <a:txBody>
                    <a:bodyPr/>
                    <a:lstStyle/>
                    <a:p>
                      <a:r>
                        <a:rPr lang="en-IN" sz="1200" dirty="0"/>
                        <a:t>Percentage of Sales</a:t>
                      </a:r>
                    </a:p>
                  </a:txBody>
                  <a:tcPr/>
                </a:tc>
                <a:tc>
                  <a:txBody>
                    <a:bodyPr/>
                    <a:lstStyle/>
                    <a:p>
                      <a:endParaRPr lang="en-IN" sz="1200"/>
                    </a:p>
                  </a:txBody>
                  <a:tcPr/>
                </a:tc>
                <a:tc>
                  <a:txBody>
                    <a:bodyPr/>
                    <a:lstStyle/>
                    <a:p>
                      <a:r>
                        <a:rPr lang="en-IN" sz="1200" dirty="0"/>
                        <a:t>$</a:t>
                      </a:r>
                    </a:p>
                  </a:txBody>
                  <a:tcPr/>
                </a:tc>
                <a:tc>
                  <a:txBody>
                    <a:bodyPr/>
                    <a:lstStyle/>
                    <a:p>
                      <a:r>
                        <a:rPr lang="en-IN" sz="1200" dirty="0"/>
                        <a:t>Percentage of Sales</a:t>
                      </a:r>
                    </a:p>
                  </a:txBody>
                  <a:tcPr/>
                </a:tc>
                <a:extLst>
                  <a:ext uri="{0D108BD9-81ED-4DB2-BD59-A6C34878D82A}">
                    <a16:rowId xmlns:a16="http://schemas.microsoft.com/office/drawing/2014/main" val="1455871924"/>
                  </a:ext>
                </a:extLst>
              </a:tr>
              <a:tr h="213623">
                <a:tc>
                  <a:txBody>
                    <a:bodyPr/>
                    <a:lstStyle/>
                    <a:p>
                      <a:r>
                        <a:rPr lang="en-IN" sz="1200" dirty="0"/>
                        <a:t>Current assets</a:t>
                      </a:r>
                    </a:p>
                  </a:txBody>
                  <a:tcPr/>
                </a:tc>
                <a:tc>
                  <a:txBody>
                    <a:bodyPr/>
                    <a:lstStyle/>
                    <a:p>
                      <a:pPr algn="r"/>
                      <a:r>
                        <a:rPr lang="en-IN" sz="1200" dirty="0"/>
                        <a:t>$240.0</a:t>
                      </a:r>
                    </a:p>
                  </a:txBody>
                  <a:tcPr/>
                </a:tc>
                <a:tc>
                  <a:txBody>
                    <a:bodyPr/>
                    <a:lstStyle/>
                    <a:p>
                      <a:pPr algn="ctr"/>
                      <a:r>
                        <a:rPr lang="en-IN" sz="1200" dirty="0"/>
                        <a:t>40%</a:t>
                      </a:r>
                    </a:p>
                  </a:txBody>
                  <a:tcPr/>
                </a:tc>
                <a:tc>
                  <a:txBody>
                    <a:bodyPr/>
                    <a:lstStyle/>
                    <a:p>
                      <a:r>
                        <a:rPr lang="en-IN" sz="1200" dirty="0"/>
                        <a:t>Total debt</a:t>
                      </a:r>
                    </a:p>
                  </a:txBody>
                  <a:tcPr/>
                </a:tc>
                <a:tc>
                  <a:txBody>
                    <a:bodyPr/>
                    <a:lstStyle/>
                    <a:p>
                      <a:pPr algn="r"/>
                      <a:r>
                        <a:rPr lang="en-IN" sz="1200" dirty="0"/>
                        <a:t>$250.0</a:t>
                      </a:r>
                    </a:p>
                  </a:txBody>
                  <a:tcPr/>
                </a:tc>
                <a:tc>
                  <a:txBody>
                    <a:bodyPr/>
                    <a:lstStyle/>
                    <a:p>
                      <a:pPr algn="ctr"/>
                      <a:r>
                        <a:rPr lang="en-IN" sz="1200" dirty="0"/>
                        <a:t>n/a</a:t>
                      </a:r>
                    </a:p>
                  </a:txBody>
                  <a:tcPr/>
                </a:tc>
                <a:extLst>
                  <a:ext uri="{0D108BD9-81ED-4DB2-BD59-A6C34878D82A}">
                    <a16:rowId xmlns:a16="http://schemas.microsoft.com/office/drawing/2014/main" val="1114222561"/>
                  </a:ext>
                </a:extLst>
              </a:tr>
              <a:tr h="213623">
                <a:tc>
                  <a:txBody>
                    <a:bodyPr/>
                    <a:lstStyle/>
                    <a:p>
                      <a:r>
                        <a:rPr lang="en-IN" sz="1200" dirty="0"/>
                        <a:t>Net fixed assets</a:t>
                      </a:r>
                    </a:p>
                  </a:txBody>
                  <a:tcPr/>
                </a:tc>
                <a:tc>
                  <a:txBody>
                    <a:bodyPr/>
                    <a:lstStyle/>
                    <a:p>
                      <a:pPr algn="r"/>
                      <a:r>
                        <a:rPr lang="en-IN" sz="1200" u="sng" dirty="0"/>
                        <a:t>360.0</a:t>
                      </a:r>
                    </a:p>
                  </a:txBody>
                  <a:tcPr/>
                </a:tc>
                <a:tc>
                  <a:txBody>
                    <a:bodyPr/>
                    <a:lstStyle/>
                    <a:p>
                      <a:pPr algn="ctr"/>
                      <a:r>
                        <a:rPr lang="en-IN" sz="1200" u="sng" dirty="0"/>
                        <a:t>60</a:t>
                      </a:r>
                    </a:p>
                  </a:txBody>
                  <a:tcPr/>
                </a:tc>
                <a:tc>
                  <a:txBody>
                    <a:bodyPr/>
                    <a:lstStyle/>
                    <a:p>
                      <a:r>
                        <a:rPr lang="en-IN" sz="1200" dirty="0"/>
                        <a:t>Owners’ equity</a:t>
                      </a:r>
                    </a:p>
                  </a:txBody>
                  <a:tcPr/>
                </a:tc>
                <a:tc>
                  <a:txBody>
                    <a:bodyPr/>
                    <a:lstStyle/>
                    <a:p>
                      <a:pPr algn="r"/>
                      <a:r>
                        <a:rPr lang="en-IN" sz="1200" u="sng" dirty="0"/>
                        <a:t>302.8</a:t>
                      </a:r>
                    </a:p>
                  </a:txBody>
                  <a:tcPr/>
                </a:tc>
                <a:tc>
                  <a:txBody>
                    <a:bodyPr/>
                    <a:lstStyle/>
                    <a:p>
                      <a:pPr algn="ctr"/>
                      <a:r>
                        <a:rPr lang="en-IN" sz="1200" u="sng" dirty="0"/>
                        <a:t>n/a</a:t>
                      </a:r>
                    </a:p>
                  </a:txBody>
                  <a:tcPr/>
                </a:tc>
                <a:extLst>
                  <a:ext uri="{0D108BD9-81ED-4DB2-BD59-A6C34878D82A}">
                    <a16:rowId xmlns:a16="http://schemas.microsoft.com/office/drawing/2014/main" val="2902635413"/>
                  </a:ext>
                </a:extLst>
              </a:tr>
              <a:tr h="213623">
                <a:tc>
                  <a:txBody>
                    <a:bodyPr/>
                    <a:lstStyle/>
                    <a:p>
                      <a:r>
                        <a:rPr lang="en-IN" sz="1200" dirty="0"/>
                        <a:t>Total assets</a:t>
                      </a:r>
                    </a:p>
                  </a:txBody>
                  <a:tcPr/>
                </a:tc>
                <a:tc>
                  <a:txBody>
                    <a:bodyPr/>
                    <a:lstStyle/>
                    <a:p>
                      <a:pPr algn="r"/>
                      <a:r>
                        <a:rPr lang="en-IN" sz="1200" u="sng" dirty="0"/>
                        <a:t>$600.0</a:t>
                      </a:r>
                    </a:p>
                  </a:txBody>
                  <a:tcPr/>
                </a:tc>
                <a:tc>
                  <a:txBody>
                    <a:bodyPr/>
                    <a:lstStyle/>
                    <a:p>
                      <a:pPr algn="ctr"/>
                      <a:r>
                        <a:rPr lang="en-IN" sz="1200" u="sng" dirty="0"/>
                        <a:t>100%</a:t>
                      </a:r>
                    </a:p>
                  </a:txBody>
                  <a:tcPr/>
                </a:tc>
                <a:tc>
                  <a:txBody>
                    <a:bodyPr/>
                    <a:lstStyle/>
                    <a:p>
                      <a:r>
                        <a:rPr lang="en-IN" sz="1200" dirty="0"/>
                        <a:t>Total liabilities and owners’ equity</a:t>
                      </a:r>
                    </a:p>
                  </a:txBody>
                  <a:tcPr/>
                </a:tc>
                <a:tc>
                  <a:txBody>
                    <a:bodyPr/>
                    <a:lstStyle/>
                    <a:p>
                      <a:pPr algn="r"/>
                      <a:r>
                        <a:rPr lang="en-IN" sz="1200" u="sng" dirty="0"/>
                        <a:t>$552.8</a:t>
                      </a:r>
                    </a:p>
                  </a:txBody>
                  <a:tcPr/>
                </a:tc>
                <a:tc>
                  <a:txBody>
                    <a:bodyPr/>
                    <a:lstStyle/>
                    <a:p>
                      <a:pPr algn="ctr"/>
                      <a:r>
                        <a:rPr lang="en-IN" sz="1200" u="sng" dirty="0"/>
                        <a:t>n/a</a:t>
                      </a:r>
                    </a:p>
                  </a:txBody>
                  <a:tcPr/>
                </a:tc>
                <a:extLst>
                  <a:ext uri="{0D108BD9-81ED-4DB2-BD59-A6C34878D82A}">
                    <a16:rowId xmlns:a16="http://schemas.microsoft.com/office/drawing/2014/main" val="4277332831"/>
                  </a:ext>
                </a:extLst>
              </a:tr>
              <a:tr h="213623">
                <a:tc>
                  <a:txBody>
                    <a:bodyPr/>
                    <a:lstStyle/>
                    <a:p>
                      <a:endParaRPr lang="en-IN" sz="1200" dirty="0"/>
                    </a:p>
                  </a:txBody>
                  <a:tcPr/>
                </a:tc>
                <a:tc>
                  <a:txBody>
                    <a:bodyPr/>
                    <a:lstStyle/>
                    <a:p>
                      <a:pPr algn="r"/>
                      <a:endParaRPr lang="en-IN" sz="1200" u="sng" dirty="0"/>
                    </a:p>
                  </a:txBody>
                  <a:tcPr/>
                </a:tc>
                <a:tc>
                  <a:txBody>
                    <a:bodyPr/>
                    <a:lstStyle/>
                    <a:p>
                      <a:pPr algn="ctr"/>
                      <a:endParaRPr lang="en-IN" sz="1200" u="sng" dirty="0"/>
                    </a:p>
                  </a:txBody>
                  <a:tcPr/>
                </a:tc>
                <a:tc>
                  <a:txBody>
                    <a:bodyPr/>
                    <a:lstStyle/>
                    <a:p>
                      <a:r>
                        <a:rPr lang="en-IN" sz="1200" dirty="0"/>
                        <a:t>External financing needed</a:t>
                      </a:r>
                    </a:p>
                  </a:txBody>
                  <a:tcPr/>
                </a:tc>
                <a:tc>
                  <a:txBody>
                    <a:bodyPr/>
                    <a:lstStyle/>
                    <a:p>
                      <a:pPr algn="r"/>
                      <a:r>
                        <a:rPr lang="en-IN" sz="1200" u="sng" dirty="0"/>
                        <a:t>$ 47.2</a:t>
                      </a:r>
                    </a:p>
                  </a:txBody>
                  <a:tcPr/>
                </a:tc>
                <a:tc>
                  <a:txBody>
                    <a:bodyPr/>
                    <a:lstStyle/>
                    <a:p>
                      <a:pPr algn="ctr"/>
                      <a:r>
                        <a:rPr lang="en-IN" sz="1200" i="0" u="none" dirty="0"/>
                        <a:t>n/a</a:t>
                      </a:r>
                    </a:p>
                  </a:txBody>
                  <a:tcPr/>
                </a:tc>
                <a:extLst>
                  <a:ext uri="{0D108BD9-81ED-4DB2-BD59-A6C34878D82A}">
                    <a16:rowId xmlns:a16="http://schemas.microsoft.com/office/drawing/2014/main" val="1487749878"/>
                  </a:ext>
                </a:extLst>
              </a:tr>
            </a:tbl>
          </a:graphicData>
        </a:graphic>
      </p:graphicFrame>
    </p:spTree>
    <p:extLst>
      <p:ext uri="{BB962C8B-B14F-4D97-AF65-F5344CB8AC3E}">
        <p14:creationId xmlns:p14="http://schemas.microsoft.com/office/powerpoint/2010/main" val="228880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IN" altLang="en-US" cap="none" dirty="0"/>
              <a:t>Growth and projected </a:t>
            </a:r>
            <a:r>
              <a:rPr lang="en-IN" altLang="en-US" cap="none" dirty="0" err="1"/>
              <a:t>efn</a:t>
            </a:r>
            <a:r>
              <a:rPr lang="en-IN" altLang="en-US" cap="none" dirty="0"/>
              <a:t> for the </a:t>
            </a:r>
            <a:r>
              <a:rPr lang="en-IN" altLang="en-US" cap="none" dirty="0" err="1"/>
              <a:t>hoffman</a:t>
            </a:r>
            <a:r>
              <a:rPr lang="en-IN" altLang="en-US" cap="none" dirty="0"/>
              <a:t> company</a:t>
            </a:r>
            <a:endParaRPr lang="en-US" cap="none" noProof="0" dirty="0"/>
          </a:p>
        </p:txBody>
      </p:sp>
      <p:sp>
        <p:nvSpPr>
          <p:cNvPr id="2" name="Content Placeholder 1"/>
          <p:cNvSpPr>
            <a:spLocks noGrp="1"/>
          </p:cNvSpPr>
          <p:nvPr>
            <p:ph idx="1"/>
          </p:nvPr>
        </p:nvSpPr>
        <p:spPr>
          <a:xfrm>
            <a:off x="636764" y="1752969"/>
            <a:ext cx="8117416" cy="1752231"/>
          </a:xfrm>
        </p:spPr>
        <p:txBody>
          <a:bodyPr/>
          <a:lstStyle/>
          <a:p>
            <a:pPr marL="0" indent="0">
              <a:buNone/>
            </a:pPr>
            <a:r>
              <a:rPr lang="en-IN" sz="1800" dirty="0"/>
              <a:t>For relatively low growth rates, Hoffman will run a surplus, and its debt-equity ratio will decline.</a:t>
            </a:r>
          </a:p>
          <a:p>
            <a:r>
              <a:rPr lang="en-IN" sz="1800" dirty="0"/>
              <a:t>Once the growth rate increases to about 10%, surplus becomes a deficit.</a:t>
            </a:r>
          </a:p>
          <a:p>
            <a:r>
              <a:rPr lang="en-IN" sz="1800" dirty="0"/>
              <a:t>As the growth rate exceeds approximately 20%, the debt-equity ratio surpasses its original value of 1.0.</a:t>
            </a:r>
          </a:p>
        </p:txBody>
      </p:sp>
      <p:graphicFrame>
        <p:nvGraphicFramePr>
          <p:cNvPr id="4" name="Table 3"/>
          <p:cNvGraphicFramePr>
            <a:graphicFrameLocks noGrp="1"/>
          </p:cNvGraphicFramePr>
          <p:nvPr>
            <p:extLst>
              <p:ext uri="{D42A27DB-BD31-4B8C-83A1-F6EECF244321}">
                <p14:modId xmlns:p14="http://schemas.microsoft.com/office/powerpoint/2010/main" val="993536489"/>
              </p:ext>
            </p:extLst>
          </p:nvPr>
        </p:nvGraphicFramePr>
        <p:xfrm>
          <a:off x="636764" y="3544802"/>
          <a:ext cx="8117415" cy="2743200"/>
        </p:xfrm>
        <a:graphic>
          <a:graphicData uri="http://schemas.openxmlformats.org/drawingml/2006/table">
            <a:tbl>
              <a:tblPr firstRow="1" bandRow="1">
                <a:tableStyleId>{5C22544A-7EE6-4342-B048-85BDC9FD1C3A}</a:tableStyleId>
              </a:tblPr>
              <a:tblGrid>
                <a:gridCol w="1623483">
                  <a:extLst>
                    <a:ext uri="{9D8B030D-6E8A-4147-A177-3AD203B41FA5}">
                      <a16:colId xmlns:a16="http://schemas.microsoft.com/office/drawing/2014/main" val="873110331"/>
                    </a:ext>
                  </a:extLst>
                </a:gridCol>
                <a:gridCol w="1623483">
                  <a:extLst>
                    <a:ext uri="{9D8B030D-6E8A-4147-A177-3AD203B41FA5}">
                      <a16:colId xmlns:a16="http://schemas.microsoft.com/office/drawing/2014/main" val="3279553120"/>
                    </a:ext>
                  </a:extLst>
                </a:gridCol>
                <a:gridCol w="1623483">
                  <a:extLst>
                    <a:ext uri="{9D8B030D-6E8A-4147-A177-3AD203B41FA5}">
                      <a16:colId xmlns:a16="http://schemas.microsoft.com/office/drawing/2014/main" val="1970788754"/>
                    </a:ext>
                  </a:extLst>
                </a:gridCol>
                <a:gridCol w="1623483">
                  <a:extLst>
                    <a:ext uri="{9D8B030D-6E8A-4147-A177-3AD203B41FA5}">
                      <a16:colId xmlns:a16="http://schemas.microsoft.com/office/drawing/2014/main" val="1372795233"/>
                    </a:ext>
                  </a:extLst>
                </a:gridCol>
                <a:gridCol w="1623483">
                  <a:extLst>
                    <a:ext uri="{9D8B030D-6E8A-4147-A177-3AD203B41FA5}">
                      <a16:colId xmlns:a16="http://schemas.microsoft.com/office/drawing/2014/main" val="2783871554"/>
                    </a:ext>
                  </a:extLst>
                </a:gridCol>
              </a:tblGrid>
              <a:tr h="370840">
                <a:tc>
                  <a:txBody>
                    <a:bodyPr/>
                    <a:lstStyle/>
                    <a:p>
                      <a:r>
                        <a:rPr lang="en-IN" sz="1400" dirty="0"/>
                        <a:t>Projected Sales Growth</a:t>
                      </a:r>
                    </a:p>
                  </a:txBody>
                  <a:tcPr/>
                </a:tc>
                <a:tc>
                  <a:txBody>
                    <a:bodyPr/>
                    <a:lstStyle/>
                    <a:p>
                      <a:r>
                        <a:rPr lang="en-IN" sz="1400" dirty="0"/>
                        <a:t>Increase in Assets Required</a:t>
                      </a:r>
                    </a:p>
                  </a:txBody>
                  <a:tcPr/>
                </a:tc>
                <a:tc>
                  <a:txBody>
                    <a:bodyPr/>
                    <a:lstStyle/>
                    <a:p>
                      <a:r>
                        <a:rPr lang="en-IN" sz="1400" dirty="0"/>
                        <a:t>Addition to Retained Earnings</a:t>
                      </a:r>
                    </a:p>
                  </a:txBody>
                  <a:tcPr/>
                </a:tc>
                <a:tc>
                  <a:txBody>
                    <a:bodyPr/>
                    <a:lstStyle/>
                    <a:p>
                      <a:r>
                        <a:rPr lang="en-IN" sz="1400" dirty="0"/>
                        <a:t>External Financing Needed, EFN</a:t>
                      </a:r>
                    </a:p>
                  </a:txBody>
                  <a:tcPr/>
                </a:tc>
                <a:tc>
                  <a:txBody>
                    <a:bodyPr/>
                    <a:lstStyle/>
                    <a:p>
                      <a:r>
                        <a:rPr lang="en-IN" sz="1400" dirty="0"/>
                        <a:t>Projected Debt-Equity Ratio</a:t>
                      </a:r>
                    </a:p>
                  </a:txBody>
                  <a:tcPr/>
                </a:tc>
                <a:extLst>
                  <a:ext uri="{0D108BD9-81ED-4DB2-BD59-A6C34878D82A}">
                    <a16:rowId xmlns:a16="http://schemas.microsoft.com/office/drawing/2014/main" val="3478079731"/>
                  </a:ext>
                </a:extLst>
              </a:tr>
              <a:tr h="370840">
                <a:tc>
                  <a:txBody>
                    <a:bodyPr/>
                    <a:lstStyle/>
                    <a:p>
                      <a:r>
                        <a:rPr lang="en-IN" sz="1400" dirty="0"/>
                        <a:t>0%</a:t>
                      </a:r>
                    </a:p>
                  </a:txBody>
                  <a:tcPr/>
                </a:tc>
                <a:tc>
                  <a:txBody>
                    <a:bodyPr/>
                    <a:lstStyle/>
                    <a:p>
                      <a:r>
                        <a:rPr lang="en-IN" sz="1400" dirty="0"/>
                        <a:t>$ 0</a:t>
                      </a:r>
                    </a:p>
                  </a:txBody>
                  <a:tcPr/>
                </a:tc>
                <a:tc>
                  <a:txBody>
                    <a:bodyPr/>
                    <a:lstStyle/>
                    <a:p>
                      <a:r>
                        <a:rPr lang="en-IN" sz="1400" dirty="0"/>
                        <a:t>$ 44.0</a:t>
                      </a:r>
                    </a:p>
                  </a:txBody>
                  <a:tcPr/>
                </a:tc>
                <a:tc>
                  <a:txBody>
                    <a:bodyPr/>
                    <a:lstStyle/>
                    <a:p>
                      <a:r>
                        <a:rPr lang="en-IN" sz="1400" dirty="0"/>
                        <a:t>−$44.0</a:t>
                      </a:r>
                    </a:p>
                  </a:txBody>
                  <a:tcPr/>
                </a:tc>
                <a:tc>
                  <a:txBody>
                    <a:bodyPr/>
                    <a:lstStyle/>
                    <a:p>
                      <a:r>
                        <a:rPr lang="en-IN" sz="1400" dirty="0"/>
                        <a:t>.70</a:t>
                      </a:r>
                    </a:p>
                  </a:txBody>
                  <a:tcPr/>
                </a:tc>
                <a:extLst>
                  <a:ext uri="{0D108BD9-81ED-4DB2-BD59-A6C34878D82A}">
                    <a16:rowId xmlns:a16="http://schemas.microsoft.com/office/drawing/2014/main" val="2891362906"/>
                  </a:ext>
                </a:extLst>
              </a:tr>
              <a:tr h="370840">
                <a:tc>
                  <a:txBody>
                    <a:bodyPr/>
                    <a:lstStyle/>
                    <a:p>
                      <a:r>
                        <a:rPr lang="en-IN" sz="1400" dirty="0"/>
                        <a:t>5</a:t>
                      </a:r>
                    </a:p>
                  </a:txBody>
                  <a:tcPr/>
                </a:tc>
                <a:tc>
                  <a:txBody>
                    <a:bodyPr/>
                    <a:lstStyle/>
                    <a:p>
                      <a:r>
                        <a:rPr lang="en-IN" sz="1400" dirty="0"/>
                        <a:t>25</a:t>
                      </a:r>
                    </a:p>
                  </a:txBody>
                  <a:tcPr/>
                </a:tc>
                <a:tc>
                  <a:txBody>
                    <a:bodyPr/>
                    <a:lstStyle/>
                    <a:p>
                      <a:r>
                        <a:rPr lang="en-IN" sz="1400" dirty="0"/>
                        <a:t>46.2</a:t>
                      </a:r>
                    </a:p>
                  </a:txBody>
                  <a:tcPr/>
                </a:tc>
                <a:tc>
                  <a:txBody>
                    <a:bodyPr/>
                    <a:lstStyle/>
                    <a:p>
                      <a:r>
                        <a:rPr lang="en-IN" sz="1400" dirty="0"/>
                        <a:t>−21.2</a:t>
                      </a:r>
                    </a:p>
                  </a:txBody>
                  <a:tcPr/>
                </a:tc>
                <a:tc>
                  <a:txBody>
                    <a:bodyPr/>
                    <a:lstStyle/>
                    <a:p>
                      <a:r>
                        <a:rPr lang="en-IN" sz="1400" dirty="0"/>
                        <a:t>.77</a:t>
                      </a:r>
                    </a:p>
                  </a:txBody>
                  <a:tcPr/>
                </a:tc>
                <a:extLst>
                  <a:ext uri="{0D108BD9-81ED-4DB2-BD59-A6C34878D82A}">
                    <a16:rowId xmlns:a16="http://schemas.microsoft.com/office/drawing/2014/main" val="3235259016"/>
                  </a:ext>
                </a:extLst>
              </a:tr>
              <a:tr h="370840">
                <a:tc>
                  <a:txBody>
                    <a:bodyPr/>
                    <a:lstStyle/>
                    <a:p>
                      <a:r>
                        <a:rPr lang="en-IN" sz="1400" dirty="0"/>
                        <a:t>10</a:t>
                      </a:r>
                    </a:p>
                  </a:txBody>
                  <a:tcPr/>
                </a:tc>
                <a:tc>
                  <a:txBody>
                    <a:bodyPr/>
                    <a:lstStyle/>
                    <a:p>
                      <a:r>
                        <a:rPr lang="en-IN" sz="1400" dirty="0"/>
                        <a:t>50</a:t>
                      </a:r>
                    </a:p>
                  </a:txBody>
                  <a:tcPr/>
                </a:tc>
                <a:tc>
                  <a:txBody>
                    <a:bodyPr/>
                    <a:lstStyle/>
                    <a:p>
                      <a:r>
                        <a:rPr lang="en-IN" sz="1400" dirty="0"/>
                        <a:t>48.4</a:t>
                      </a:r>
                    </a:p>
                  </a:txBody>
                  <a:tcPr/>
                </a:tc>
                <a:tc>
                  <a:txBody>
                    <a:bodyPr/>
                    <a:lstStyle/>
                    <a:p>
                      <a:r>
                        <a:rPr lang="en-IN" sz="1400" dirty="0"/>
                        <a:t>1.6</a:t>
                      </a:r>
                    </a:p>
                  </a:txBody>
                  <a:tcPr/>
                </a:tc>
                <a:tc>
                  <a:txBody>
                    <a:bodyPr/>
                    <a:lstStyle/>
                    <a:p>
                      <a:r>
                        <a:rPr lang="en-IN" sz="1400" dirty="0"/>
                        <a:t>.84</a:t>
                      </a:r>
                    </a:p>
                  </a:txBody>
                  <a:tcPr/>
                </a:tc>
                <a:extLst>
                  <a:ext uri="{0D108BD9-81ED-4DB2-BD59-A6C34878D82A}">
                    <a16:rowId xmlns:a16="http://schemas.microsoft.com/office/drawing/2014/main" val="3855371647"/>
                  </a:ext>
                </a:extLst>
              </a:tr>
              <a:tr h="370840">
                <a:tc>
                  <a:txBody>
                    <a:bodyPr/>
                    <a:lstStyle/>
                    <a:p>
                      <a:r>
                        <a:rPr lang="en-IN" sz="1400" dirty="0"/>
                        <a:t>15</a:t>
                      </a:r>
                    </a:p>
                  </a:txBody>
                  <a:tcPr/>
                </a:tc>
                <a:tc>
                  <a:txBody>
                    <a:bodyPr/>
                    <a:lstStyle/>
                    <a:p>
                      <a:r>
                        <a:rPr lang="en-IN" sz="1400" dirty="0"/>
                        <a:t>75</a:t>
                      </a:r>
                    </a:p>
                  </a:txBody>
                  <a:tcPr/>
                </a:tc>
                <a:tc>
                  <a:txBody>
                    <a:bodyPr/>
                    <a:lstStyle/>
                    <a:p>
                      <a:r>
                        <a:rPr lang="en-IN" sz="1400" dirty="0"/>
                        <a:t>50.6</a:t>
                      </a:r>
                    </a:p>
                  </a:txBody>
                  <a:tcPr/>
                </a:tc>
                <a:tc>
                  <a:txBody>
                    <a:bodyPr/>
                    <a:lstStyle/>
                    <a:p>
                      <a:r>
                        <a:rPr lang="en-IN" sz="1400" dirty="0"/>
                        <a:t>24.4</a:t>
                      </a:r>
                    </a:p>
                  </a:txBody>
                  <a:tcPr/>
                </a:tc>
                <a:tc>
                  <a:txBody>
                    <a:bodyPr/>
                    <a:lstStyle/>
                    <a:p>
                      <a:r>
                        <a:rPr lang="en-IN" sz="1400" dirty="0"/>
                        <a:t>.91</a:t>
                      </a:r>
                    </a:p>
                  </a:txBody>
                  <a:tcPr/>
                </a:tc>
                <a:extLst>
                  <a:ext uri="{0D108BD9-81ED-4DB2-BD59-A6C34878D82A}">
                    <a16:rowId xmlns:a16="http://schemas.microsoft.com/office/drawing/2014/main" val="2346291265"/>
                  </a:ext>
                </a:extLst>
              </a:tr>
              <a:tr h="370840">
                <a:tc>
                  <a:txBody>
                    <a:bodyPr/>
                    <a:lstStyle/>
                    <a:p>
                      <a:r>
                        <a:rPr lang="en-IN" sz="1400" dirty="0"/>
                        <a:t>20</a:t>
                      </a:r>
                    </a:p>
                  </a:txBody>
                  <a:tcPr/>
                </a:tc>
                <a:tc>
                  <a:txBody>
                    <a:bodyPr/>
                    <a:lstStyle/>
                    <a:p>
                      <a:r>
                        <a:rPr lang="en-IN" sz="1400" dirty="0"/>
                        <a:t>100</a:t>
                      </a:r>
                    </a:p>
                  </a:txBody>
                  <a:tcPr/>
                </a:tc>
                <a:tc>
                  <a:txBody>
                    <a:bodyPr/>
                    <a:lstStyle/>
                    <a:p>
                      <a:r>
                        <a:rPr lang="en-IN" sz="1400" dirty="0"/>
                        <a:t>52.8</a:t>
                      </a:r>
                    </a:p>
                  </a:txBody>
                  <a:tcPr/>
                </a:tc>
                <a:tc>
                  <a:txBody>
                    <a:bodyPr/>
                    <a:lstStyle/>
                    <a:p>
                      <a:r>
                        <a:rPr lang="en-IN" sz="1400" dirty="0"/>
                        <a:t>47.2</a:t>
                      </a:r>
                    </a:p>
                  </a:txBody>
                  <a:tcPr/>
                </a:tc>
                <a:tc>
                  <a:txBody>
                    <a:bodyPr/>
                    <a:lstStyle/>
                    <a:p>
                      <a:r>
                        <a:rPr lang="en-IN" sz="1400" dirty="0"/>
                        <a:t>.98</a:t>
                      </a:r>
                    </a:p>
                  </a:txBody>
                  <a:tcPr/>
                </a:tc>
                <a:extLst>
                  <a:ext uri="{0D108BD9-81ED-4DB2-BD59-A6C34878D82A}">
                    <a16:rowId xmlns:a16="http://schemas.microsoft.com/office/drawing/2014/main" val="699453902"/>
                  </a:ext>
                </a:extLst>
              </a:tr>
              <a:tr h="370840">
                <a:tc>
                  <a:txBody>
                    <a:bodyPr/>
                    <a:lstStyle/>
                    <a:p>
                      <a:r>
                        <a:rPr lang="en-IN" sz="1400" dirty="0"/>
                        <a:t>25</a:t>
                      </a:r>
                    </a:p>
                  </a:txBody>
                  <a:tcPr/>
                </a:tc>
                <a:tc>
                  <a:txBody>
                    <a:bodyPr/>
                    <a:lstStyle/>
                    <a:p>
                      <a:r>
                        <a:rPr lang="en-IN" sz="1400" dirty="0"/>
                        <a:t>125</a:t>
                      </a:r>
                    </a:p>
                  </a:txBody>
                  <a:tcPr/>
                </a:tc>
                <a:tc>
                  <a:txBody>
                    <a:bodyPr/>
                    <a:lstStyle/>
                    <a:p>
                      <a:r>
                        <a:rPr lang="en-IN" sz="1400" dirty="0"/>
                        <a:t>55.0</a:t>
                      </a:r>
                    </a:p>
                  </a:txBody>
                  <a:tcPr/>
                </a:tc>
                <a:tc>
                  <a:txBody>
                    <a:bodyPr/>
                    <a:lstStyle/>
                    <a:p>
                      <a:r>
                        <a:rPr lang="en-IN" sz="1400" dirty="0"/>
                        <a:t>70.0</a:t>
                      </a:r>
                    </a:p>
                  </a:txBody>
                  <a:tcPr/>
                </a:tc>
                <a:tc>
                  <a:txBody>
                    <a:bodyPr/>
                    <a:lstStyle/>
                    <a:p>
                      <a:r>
                        <a:rPr lang="en-IN" sz="1400" dirty="0"/>
                        <a:t>1.05</a:t>
                      </a:r>
                    </a:p>
                  </a:txBody>
                  <a:tcPr/>
                </a:tc>
                <a:extLst>
                  <a:ext uri="{0D108BD9-81ED-4DB2-BD59-A6C34878D82A}">
                    <a16:rowId xmlns:a16="http://schemas.microsoft.com/office/drawing/2014/main" val="982469034"/>
                  </a:ext>
                </a:extLst>
              </a:tr>
            </a:tbl>
          </a:graphicData>
        </a:graphic>
      </p:graphicFrame>
    </p:spTree>
    <p:extLst>
      <p:ext uri="{BB962C8B-B14F-4D97-AF65-F5344CB8AC3E}">
        <p14:creationId xmlns:p14="http://schemas.microsoft.com/office/powerpoint/2010/main" val="1450062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7191CF8C-BA43-4149-B207-2B674A34B180}"/>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dirty="0"/>
              <a:t>The internal growth rate</a:t>
            </a:r>
            <a:endParaRPr lang="en-US" altLang="en-US"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FFC4B3B6-3EE4-4F94-86AE-8B372F0459F0}"/>
              </a:ext>
            </a:extLst>
          </p:cNvPr>
          <p:cNvSpPr>
            <a:spLocks noGrp="1"/>
          </p:cNvSpPr>
          <p:nvPr>
            <p:ph idx="1"/>
          </p:nvPr>
        </p:nvSpPr>
        <p:spPr>
          <a:xfrm>
            <a:off x="636764" y="1752969"/>
            <a:ext cx="8117416" cy="572945"/>
          </a:xfrm>
        </p:spPr>
        <p:txBody>
          <a:bodyPr/>
          <a:lstStyle/>
          <a:p>
            <a:pPr marL="0" indent="0">
              <a:buNone/>
            </a:pPr>
            <a:r>
              <a:rPr lang="en-IN" sz="1600" b="1" dirty="0">
                <a:solidFill>
                  <a:schemeClr val="tx2"/>
                </a:solidFill>
              </a:rPr>
              <a:t>Internal growth rate </a:t>
            </a:r>
            <a:r>
              <a:rPr lang="en-IN" sz="1600" dirty="0">
                <a:solidFill>
                  <a:schemeClr val="tx2"/>
                </a:solidFill>
              </a:rPr>
              <a:t>is the maximum growth rate a firm can achieve without external financing of any kind.</a:t>
            </a:r>
            <a:endParaRPr lang="en-US" sz="1600" noProof="0" dirty="0">
              <a:solidFill>
                <a:schemeClr val="tx2"/>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36987328"/>
              </p:ext>
            </p:extLst>
          </p:nvPr>
        </p:nvGraphicFramePr>
        <p:xfrm>
          <a:off x="2971800" y="2387600"/>
          <a:ext cx="2832100" cy="508000"/>
        </p:xfrm>
        <a:graphic>
          <a:graphicData uri="http://schemas.openxmlformats.org/presentationml/2006/ole">
            <mc:AlternateContent xmlns:mc="http://schemas.openxmlformats.org/markup-compatibility/2006">
              <mc:Choice xmlns:v="urn:schemas-microsoft-com:vml" Requires="v">
                <p:oleObj name="Equation" r:id="rId3" imgW="2831760" imgH="507960" progId="Equation.DSMT4">
                  <p:embed/>
                </p:oleObj>
              </mc:Choice>
              <mc:Fallback>
                <p:oleObj name="Equation" r:id="rId3" imgW="2831760" imgH="507960" progId="Equation.DSMT4">
                  <p:embed/>
                  <p:pic>
                    <p:nvPicPr>
                      <p:cNvPr id="0" name=""/>
                      <p:cNvPicPr/>
                      <p:nvPr/>
                    </p:nvPicPr>
                    <p:blipFill>
                      <a:blip r:embed="rId4"/>
                      <a:stretch>
                        <a:fillRect/>
                      </a:stretch>
                    </p:blipFill>
                    <p:spPr>
                      <a:xfrm>
                        <a:off x="2971800" y="2387600"/>
                        <a:ext cx="2832100" cy="508000"/>
                      </a:xfrm>
                      <a:prstGeom prst="rect">
                        <a:avLst/>
                      </a:prstGeom>
                    </p:spPr>
                  </p:pic>
                </p:oleObj>
              </mc:Fallback>
            </mc:AlternateContent>
          </a:graphicData>
        </a:graphic>
      </p:graphicFrame>
      <p:sp>
        <p:nvSpPr>
          <p:cNvPr id="4" name="Content Placeholder 3"/>
          <p:cNvSpPr>
            <a:spLocks noGrp="1"/>
          </p:cNvSpPr>
          <p:nvPr>
            <p:ph idx="12"/>
          </p:nvPr>
        </p:nvSpPr>
        <p:spPr>
          <a:xfrm>
            <a:off x="642407" y="2957286"/>
            <a:ext cx="8222369" cy="1095828"/>
          </a:xfrm>
        </p:spPr>
        <p:txBody>
          <a:bodyPr/>
          <a:lstStyle/>
          <a:p>
            <a:pPr marL="0" indent="0">
              <a:buNone/>
            </a:pPr>
            <a:r>
              <a:rPr lang="en-IN" sz="1600" dirty="0"/>
              <a:t>For Hoffman, net income was $66 and total assets were $500:</a:t>
            </a:r>
          </a:p>
          <a:p>
            <a:r>
              <a:rPr lang="en-IN" sz="1600" dirty="0"/>
              <a:t>ROA is thus $66/$500 = 0.132, or 13.2%.</a:t>
            </a:r>
          </a:p>
          <a:p>
            <a:r>
              <a:rPr lang="en-IN" sz="1600" dirty="0"/>
              <a:t>Of the $66 net income, $44 was retained, so the plowback ratio, b, is $44/$66 = 2/3.</a:t>
            </a:r>
          </a:p>
        </p:txBody>
      </p:sp>
      <p:graphicFrame>
        <p:nvGraphicFramePr>
          <p:cNvPr id="7" name="Object 6"/>
          <p:cNvGraphicFramePr>
            <a:graphicFrameLocks noChangeAspect="1"/>
          </p:cNvGraphicFramePr>
          <p:nvPr>
            <p:extLst>
              <p:ext uri="{D42A27DB-BD31-4B8C-83A1-F6EECF244321}">
                <p14:modId xmlns:p14="http://schemas.microsoft.com/office/powerpoint/2010/main" val="3673401951"/>
              </p:ext>
            </p:extLst>
          </p:nvPr>
        </p:nvGraphicFramePr>
        <p:xfrm>
          <a:off x="3200400" y="4114800"/>
          <a:ext cx="3124200" cy="1473200"/>
        </p:xfrm>
        <a:graphic>
          <a:graphicData uri="http://schemas.openxmlformats.org/presentationml/2006/ole">
            <mc:AlternateContent xmlns:mc="http://schemas.openxmlformats.org/markup-compatibility/2006">
              <mc:Choice xmlns:v="urn:schemas-microsoft-com:vml" Requires="v">
                <p:oleObj name="Equation" r:id="rId5" imgW="3124080" imgH="1473120" progId="Equation.DSMT4">
                  <p:embed/>
                </p:oleObj>
              </mc:Choice>
              <mc:Fallback>
                <p:oleObj name="Equation" r:id="rId5" imgW="3124080" imgH="1473120" progId="Equation.DSMT4">
                  <p:embed/>
                  <p:pic>
                    <p:nvPicPr>
                      <p:cNvPr id="0" name=""/>
                      <p:cNvPicPr/>
                      <p:nvPr/>
                    </p:nvPicPr>
                    <p:blipFill>
                      <a:blip r:embed="rId6"/>
                      <a:stretch>
                        <a:fillRect/>
                      </a:stretch>
                    </p:blipFill>
                    <p:spPr>
                      <a:xfrm>
                        <a:off x="3200400" y="4114800"/>
                        <a:ext cx="3124200" cy="1473200"/>
                      </a:xfrm>
                      <a:prstGeom prst="rect">
                        <a:avLst/>
                      </a:prstGeom>
                    </p:spPr>
                  </p:pic>
                </p:oleObj>
              </mc:Fallback>
            </mc:AlternateContent>
          </a:graphicData>
        </a:graphic>
      </p:graphicFrame>
      <p:sp>
        <p:nvSpPr>
          <p:cNvPr id="5" name="Content Placeholder 4"/>
          <p:cNvSpPr>
            <a:spLocks noGrp="1"/>
          </p:cNvSpPr>
          <p:nvPr>
            <p:ph idx="15"/>
          </p:nvPr>
        </p:nvSpPr>
        <p:spPr>
          <a:xfrm>
            <a:off x="667807" y="5791200"/>
            <a:ext cx="8222369" cy="381000"/>
          </a:xfrm>
        </p:spPr>
        <p:txBody>
          <a:bodyPr/>
          <a:lstStyle/>
          <a:p>
            <a:pPr marL="0" indent="0">
              <a:buNone/>
            </a:pPr>
            <a:r>
              <a:rPr lang="en-IN" sz="1600" dirty="0"/>
              <a:t>Hoffman Company can expand at a maximum rate of 9.64% per year without external financing.</a:t>
            </a:r>
          </a:p>
        </p:txBody>
      </p:sp>
    </p:spTree>
    <p:extLst>
      <p:ext uri="{BB962C8B-B14F-4D97-AF65-F5344CB8AC3E}">
        <p14:creationId xmlns:p14="http://schemas.microsoft.com/office/powerpoint/2010/main" val="374142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7191CF8C-BA43-4149-B207-2B674A34B180}"/>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dirty="0"/>
              <a:t>The sustainable growth rate</a:t>
            </a:r>
            <a:endParaRPr lang="en-US" altLang="en-US"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FFC4B3B6-3EE4-4F94-86AE-8B372F0459F0}"/>
              </a:ext>
            </a:extLst>
          </p:cNvPr>
          <p:cNvSpPr>
            <a:spLocks noGrp="1"/>
          </p:cNvSpPr>
          <p:nvPr>
            <p:ph idx="1"/>
          </p:nvPr>
        </p:nvSpPr>
        <p:spPr>
          <a:xfrm>
            <a:off x="636764" y="1752969"/>
            <a:ext cx="8117416" cy="572945"/>
          </a:xfrm>
        </p:spPr>
        <p:txBody>
          <a:bodyPr/>
          <a:lstStyle/>
          <a:p>
            <a:pPr marL="0" indent="0">
              <a:buNone/>
            </a:pPr>
            <a:r>
              <a:rPr lang="en-IN" sz="1600" b="1" dirty="0">
                <a:solidFill>
                  <a:schemeClr val="tx2"/>
                </a:solidFill>
              </a:rPr>
              <a:t>Sustainable growth rate</a:t>
            </a:r>
            <a:r>
              <a:rPr lang="en-IN" sz="1600" dirty="0">
                <a:solidFill>
                  <a:schemeClr val="tx2"/>
                </a:solidFill>
              </a:rPr>
              <a:t> is the maximum growth rate a firm can achieve without external equity financing while maintaining a constant debt-equity ratio</a:t>
            </a:r>
          </a:p>
        </p:txBody>
      </p:sp>
      <p:graphicFrame>
        <p:nvGraphicFramePr>
          <p:cNvPr id="2" name="Object 1"/>
          <p:cNvGraphicFramePr>
            <a:graphicFrameLocks noChangeAspect="1"/>
          </p:cNvGraphicFramePr>
          <p:nvPr>
            <p:extLst>
              <p:ext uri="{D42A27DB-BD31-4B8C-83A1-F6EECF244321}">
                <p14:modId xmlns:p14="http://schemas.microsoft.com/office/powerpoint/2010/main" val="2269360453"/>
              </p:ext>
            </p:extLst>
          </p:nvPr>
        </p:nvGraphicFramePr>
        <p:xfrm>
          <a:off x="2832100" y="2387600"/>
          <a:ext cx="3111500" cy="508000"/>
        </p:xfrm>
        <a:graphic>
          <a:graphicData uri="http://schemas.openxmlformats.org/presentationml/2006/ole">
            <mc:AlternateContent xmlns:mc="http://schemas.openxmlformats.org/markup-compatibility/2006">
              <mc:Choice xmlns:v="urn:schemas-microsoft-com:vml" Requires="v">
                <p:oleObj name="Equation" r:id="rId3" imgW="3111480" imgH="507960" progId="Equation.DSMT4">
                  <p:embed/>
                </p:oleObj>
              </mc:Choice>
              <mc:Fallback>
                <p:oleObj name="Equation" r:id="rId3" imgW="3111480" imgH="507960" progId="Equation.DSMT4">
                  <p:embed/>
                  <p:pic>
                    <p:nvPicPr>
                      <p:cNvPr id="2" name="Object 1"/>
                      <p:cNvPicPr/>
                      <p:nvPr/>
                    </p:nvPicPr>
                    <p:blipFill>
                      <a:blip r:embed="rId4"/>
                      <a:stretch>
                        <a:fillRect/>
                      </a:stretch>
                    </p:blipFill>
                    <p:spPr>
                      <a:xfrm>
                        <a:off x="2832100" y="2387600"/>
                        <a:ext cx="3111500" cy="508000"/>
                      </a:xfrm>
                      <a:prstGeom prst="rect">
                        <a:avLst/>
                      </a:prstGeom>
                    </p:spPr>
                  </p:pic>
                </p:oleObj>
              </mc:Fallback>
            </mc:AlternateContent>
          </a:graphicData>
        </a:graphic>
      </p:graphicFrame>
      <p:sp>
        <p:nvSpPr>
          <p:cNvPr id="4" name="Content Placeholder 3"/>
          <p:cNvSpPr>
            <a:spLocks noGrp="1"/>
          </p:cNvSpPr>
          <p:nvPr>
            <p:ph idx="12"/>
          </p:nvPr>
        </p:nvSpPr>
        <p:spPr>
          <a:xfrm>
            <a:off x="642407" y="2957286"/>
            <a:ext cx="8222369" cy="1095828"/>
          </a:xfrm>
        </p:spPr>
        <p:txBody>
          <a:bodyPr/>
          <a:lstStyle/>
          <a:p>
            <a:pPr marL="0" indent="0">
              <a:buNone/>
            </a:pPr>
            <a:r>
              <a:rPr lang="en-IN" sz="1600" dirty="0"/>
              <a:t>For Hoffman, net income was $66 and total equity was $250.</a:t>
            </a:r>
          </a:p>
          <a:p>
            <a:r>
              <a:rPr lang="en-IN" sz="1600" dirty="0"/>
              <a:t>ROE is this $66/$250 = 0.264, or 26.4%.</a:t>
            </a:r>
          </a:p>
          <a:p>
            <a:r>
              <a:rPr lang="en-IN" sz="1600" dirty="0"/>
              <a:t>Plowback ratio, b, is still 2/3, so we can calculate the sustainable growth rate as follows:</a:t>
            </a:r>
          </a:p>
        </p:txBody>
      </p:sp>
      <p:graphicFrame>
        <p:nvGraphicFramePr>
          <p:cNvPr id="7" name="Object 6"/>
          <p:cNvGraphicFramePr>
            <a:graphicFrameLocks noChangeAspect="1"/>
          </p:cNvGraphicFramePr>
          <p:nvPr>
            <p:extLst>
              <p:ext uri="{D42A27DB-BD31-4B8C-83A1-F6EECF244321}">
                <p14:modId xmlns:p14="http://schemas.microsoft.com/office/powerpoint/2010/main" val="1015956666"/>
              </p:ext>
            </p:extLst>
          </p:nvPr>
        </p:nvGraphicFramePr>
        <p:xfrm>
          <a:off x="2988291" y="4185557"/>
          <a:ext cx="3530600" cy="1473200"/>
        </p:xfrm>
        <a:graphic>
          <a:graphicData uri="http://schemas.openxmlformats.org/presentationml/2006/ole">
            <mc:AlternateContent xmlns:mc="http://schemas.openxmlformats.org/markup-compatibility/2006">
              <mc:Choice xmlns:v="urn:schemas-microsoft-com:vml" Requires="v">
                <p:oleObj name="Equation" r:id="rId5" imgW="3530520" imgH="1473120" progId="Equation.DSMT4">
                  <p:embed/>
                </p:oleObj>
              </mc:Choice>
              <mc:Fallback>
                <p:oleObj name="Equation" r:id="rId5" imgW="3530520" imgH="1473120" progId="Equation.DSMT4">
                  <p:embed/>
                  <p:pic>
                    <p:nvPicPr>
                      <p:cNvPr id="7" name="Object 6"/>
                      <p:cNvPicPr/>
                      <p:nvPr/>
                    </p:nvPicPr>
                    <p:blipFill>
                      <a:blip r:embed="rId6"/>
                      <a:stretch>
                        <a:fillRect/>
                      </a:stretch>
                    </p:blipFill>
                    <p:spPr>
                      <a:xfrm>
                        <a:off x="2988291" y="4185557"/>
                        <a:ext cx="3530600" cy="1473200"/>
                      </a:xfrm>
                      <a:prstGeom prst="rect">
                        <a:avLst/>
                      </a:prstGeom>
                    </p:spPr>
                  </p:pic>
                </p:oleObj>
              </mc:Fallback>
            </mc:AlternateContent>
          </a:graphicData>
        </a:graphic>
      </p:graphicFrame>
      <p:sp>
        <p:nvSpPr>
          <p:cNvPr id="5" name="Content Placeholder 4"/>
          <p:cNvSpPr>
            <a:spLocks noGrp="1"/>
          </p:cNvSpPr>
          <p:nvPr>
            <p:ph idx="15"/>
          </p:nvPr>
        </p:nvSpPr>
        <p:spPr>
          <a:xfrm>
            <a:off x="667807" y="5791200"/>
            <a:ext cx="8222369" cy="609600"/>
          </a:xfrm>
        </p:spPr>
        <p:txBody>
          <a:bodyPr/>
          <a:lstStyle/>
          <a:p>
            <a:pPr marL="0" indent="0">
              <a:buNone/>
            </a:pPr>
            <a:r>
              <a:rPr lang="en-IN" sz="1600" dirty="0"/>
              <a:t>Hoffman Company can expand at a maximum rate of 21.34% per year without external equity financing.</a:t>
            </a:r>
          </a:p>
        </p:txBody>
      </p:sp>
    </p:spTree>
    <p:extLst>
      <p:ext uri="{BB962C8B-B14F-4D97-AF65-F5344CB8AC3E}">
        <p14:creationId xmlns:p14="http://schemas.microsoft.com/office/powerpoint/2010/main" val="364734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7198047D-BED9-4C2A-87F0-78A50197CC79}"/>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Chapter outline</a:t>
            </a:r>
          </a:p>
        </p:txBody>
      </p:sp>
      <p:sp>
        <p:nvSpPr>
          <p:cNvPr id="15363" name="Content Placeholder 2">
            <a:extLst>
              <a:ext uri="{FF2B5EF4-FFF2-40B4-BE49-F238E27FC236}">
                <a16:creationId xmlns:a16="http://schemas.microsoft.com/office/drawing/2014/main" id="{3A0DDB4D-A443-4531-9A6F-AD8EB87594A5}"/>
              </a:ext>
            </a:extLst>
          </p:cNvPr>
          <p:cNvSpPr>
            <a:spLocks noGrp="1" noChangeArrowheads="1"/>
          </p:cNvSpPr>
          <p:nvPr>
            <p:ph idx="1"/>
          </p:nvPr>
        </p:nvSpPr>
        <p:spPr/>
        <p:txBody>
          <a:bodyPr/>
          <a:lstStyle/>
          <a:p>
            <a:pPr marL="291600" indent="-291600" eaLnBrk="1" fontAlgn="auto" hangingPunct="1">
              <a:spcAft>
                <a:spcPts val="0"/>
              </a:spcAft>
              <a:defRPr/>
            </a:pPr>
            <a:r>
              <a:rPr lang="en-IN" altLang="en-US" sz="2600" dirty="0">
                <a:solidFill>
                  <a:schemeClr val="tx2"/>
                </a:solidFill>
              </a:rPr>
              <a:t>What Is Financial Planning?</a:t>
            </a:r>
          </a:p>
          <a:p>
            <a:pPr marL="291600" indent="-291600" eaLnBrk="1" fontAlgn="auto" hangingPunct="1">
              <a:spcAft>
                <a:spcPts val="0"/>
              </a:spcAft>
              <a:defRPr/>
            </a:pPr>
            <a:r>
              <a:rPr lang="en-IN" altLang="en-US" sz="2600" dirty="0">
                <a:solidFill>
                  <a:schemeClr val="tx2"/>
                </a:solidFill>
              </a:rPr>
              <a:t>Financial Planning Models: A First Look.</a:t>
            </a:r>
          </a:p>
          <a:p>
            <a:pPr marL="291600" indent="-291600" eaLnBrk="1" fontAlgn="auto" hangingPunct="1">
              <a:spcAft>
                <a:spcPts val="0"/>
              </a:spcAft>
              <a:defRPr/>
            </a:pPr>
            <a:r>
              <a:rPr lang="en-IN" altLang="en-US" sz="2600" dirty="0">
                <a:solidFill>
                  <a:schemeClr val="tx2"/>
                </a:solidFill>
              </a:rPr>
              <a:t>The Percentage of Sales Approach.</a:t>
            </a:r>
          </a:p>
          <a:p>
            <a:pPr marL="291600" indent="-291600" eaLnBrk="1" fontAlgn="auto" hangingPunct="1">
              <a:spcAft>
                <a:spcPts val="0"/>
              </a:spcAft>
              <a:defRPr/>
            </a:pPr>
            <a:r>
              <a:rPr lang="en-IN" altLang="en-US" sz="2600" dirty="0">
                <a:solidFill>
                  <a:schemeClr val="tx2"/>
                </a:solidFill>
              </a:rPr>
              <a:t>External Financing and Growth.</a:t>
            </a:r>
          </a:p>
          <a:p>
            <a:pPr marL="291600" indent="-291600" eaLnBrk="1" fontAlgn="auto" hangingPunct="1">
              <a:spcAft>
                <a:spcPts val="0"/>
              </a:spcAft>
              <a:defRPr/>
            </a:pPr>
            <a:r>
              <a:rPr lang="en-IN" altLang="en-US" sz="2600" dirty="0">
                <a:solidFill>
                  <a:schemeClr val="tx2"/>
                </a:solidFill>
              </a:rPr>
              <a:t>Some Caveats Regarding Financial Planning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IN" altLang="en-US" cap="none" dirty="0"/>
              <a:t>Determinants of growth</a:t>
            </a:r>
            <a:endParaRPr lang="en-US" sz="1000" cap="none" noProof="0" dirty="0"/>
          </a:p>
        </p:txBody>
      </p:sp>
      <p:sp>
        <p:nvSpPr>
          <p:cNvPr id="10" name="Content Placeholder 9"/>
          <p:cNvSpPr>
            <a:spLocks noGrp="1"/>
          </p:cNvSpPr>
          <p:nvPr>
            <p:ph idx="1"/>
          </p:nvPr>
        </p:nvSpPr>
        <p:spPr>
          <a:xfrm>
            <a:off x="636764" y="1676769"/>
            <a:ext cx="8117416" cy="380631"/>
          </a:xfrm>
        </p:spPr>
        <p:txBody>
          <a:bodyPr/>
          <a:lstStyle/>
          <a:p>
            <a:r>
              <a:rPr lang="en-IN" sz="2000" dirty="0"/>
              <a:t>A firm’s ability to sustain growth depends on the following factors:</a:t>
            </a:r>
          </a:p>
        </p:txBody>
      </p:sp>
      <p:sp>
        <p:nvSpPr>
          <p:cNvPr id="12" name="Content Placeholder 11"/>
          <p:cNvSpPr>
            <a:spLocks noGrp="1"/>
          </p:cNvSpPr>
          <p:nvPr>
            <p:ph idx="12"/>
          </p:nvPr>
        </p:nvSpPr>
        <p:spPr>
          <a:xfrm>
            <a:off x="636763" y="2243138"/>
            <a:ext cx="8222369" cy="4233862"/>
          </a:xfrm>
        </p:spPr>
        <p:txBody>
          <a:bodyPr/>
          <a:lstStyle/>
          <a:p>
            <a:pPr marL="402336" indent="-402336">
              <a:spcBef>
                <a:spcPts val="500"/>
              </a:spcBef>
              <a:buFont typeface="+mj-lt"/>
              <a:buAutoNum type="arabicPeriod"/>
            </a:pPr>
            <a:r>
              <a:rPr lang="en-IN" sz="1800" i="1" dirty="0"/>
              <a:t>Profit margin: </a:t>
            </a:r>
            <a:r>
              <a:rPr lang="en-IN" sz="1800" dirty="0"/>
              <a:t>An increase in profit margin will increase the firm’s ability to generate funds internally and thereby increase its sustainable growth. </a:t>
            </a:r>
          </a:p>
          <a:p>
            <a:pPr marL="402336" indent="-402336">
              <a:spcBef>
                <a:spcPts val="500"/>
              </a:spcBef>
              <a:buFont typeface="+mj-lt"/>
              <a:buAutoNum type="arabicPeriod"/>
            </a:pPr>
            <a:r>
              <a:rPr lang="en-IN" sz="1800" i="1" dirty="0"/>
              <a:t>Dividend policy: </a:t>
            </a:r>
            <a:r>
              <a:rPr lang="en-IN" sz="1800" dirty="0"/>
              <a:t>A decrease in the percentage of net income paid out as dividends will increase the retention ratio. This increases internally generated equity and thus increases sustainable growth. </a:t>
            </a:r>
          </a:p>
          <a:p>
            <a:pPr marL="402336" indent="-402336">
              <a:spcBef>
                <a:spcPts val="500"/>
              </a:spcBef>
              <a:buFont typeface="+mj-lt"/>
              <a:buAutoNum type="arabicPeriod"/>
            </a:pPr>
            <a:r>
              <a:rPr lang="en-IN" sz="1800" i="1" dirty="0"/>
              <a:t>Financial policy: </a:t>
            </a:r>
            <a:r>
              <a:rPr lang="en-IN" sz="1800" dirty="0"/>
              <a:t>An increase in the debt-equity ratio increases the firm’s financial leverage. Because this makes additional debt financing available, it increases the sustainable growth rate. </a:t>
            </a:r>
          </a:p>
          <a:p>
            <a:pPr marL="402336" indent="-402336">
              <a:spcBef>
                <a:spcPts val="500"/>
              </a:spcBef>
              <a:buFont typeface="+mj-lt"/>
              <a:buAutoNum type="arabicPeriod"/>
            </a:pPr>
            <a:r>
              <a:rPr lang="en-IN" sz="1800" i="1" dirty="0"/>
              <a:t>Total asset turnover: </a:t>
            </a:r>
            <a:r>
              <a:rPr lang="en-IN" sz="1800" dirty="0"/>
              <a:t>An increase in the firm’s total asset turnover increases the sales generated for each dollar in assets. This decreases the firm’s need for new assets as sales grow and thereby increases the sustainable growth rate.</a:t>
            </a:r>
          </a:p>
          <a:p>
            <a:pPr marL="402336" indent="-402336">
              <a:spcBef>
                <a:spcPts val="500"/>
              </a:spcBef>
              <a:buFont typeface="+mj-lt"/>
              <a:buAutoNum type="arabicPeriod"/>
            </a:pPr>
            <a:r>
              <a:rPr lang="en-IN" sz="1800" dirty="0"/>
              <a:t>If a firm does not wish to sell new equity and its profit margin, dividend policy, financial policy, and total asset turnover (or capital intensity) are all fixed, then there is only one possible growth rate.</a:t>
            </a:r>
          </a:p>
        </p:txBody>
      </p:sp>
    </p:spTree>
    <p:extLst>
      <p:ext uri="{BB962C8B-B14F-4D97-AF65-F5344CB8AC3E}">
        <p14:creationId xmlns:p14="http://schemas.microsoft.com/office/powerpoint/2010/main" val="3495343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a:extLst>
              <a:ext uri="{FF2B5EF4-FFF2-40B4-BE49-F238E27FC236}">
                <a16:creationId xmlns:a16="http://schemas.microsoft.com/office/drawing/2014/main" id="{4577C00A-C68C-47DE-B15A-475B6B8413FD}"/>
              </a:ext>
            </a:extLst>
          </p:cNvPr>
          <p:cNvSpPr>
            <a:spLocks noGrp="1" noChangeArrowheads="1"/>
          </p:cNvSpPr>
          <p:nvPr>
            <p:ph type="title"/>
          </p:nvPr>
        </p:nvSpPr>
        <p:spPr/>
        <p:txBody>
          <a:bodyPr/>
          <a:lstStyle/>
          <a:p>
            <a:pPr eaLnBrk="1" fontAlgn="auto" hangingPunct="1">
              <a:spcAft>
                <a:spcPts val="0"/>
              </a:spcAft>
              <a:defRPr/>
            </a:pPr>
            <a:r>
              <a:rPr lang="en-IN" altLang="en-US" cap="none" dirty="0"/>
              <a:t>Some caveats regarding </a:t>
            </a:r>
            <a:br>
              <a:rPr lang="en-IN" altLang="en-US" cap="none" dirty="0"/>
            </a:br>
            <a:r>
              <a:rPr lang="en-IN" altLang="en-US" cap="none" dirty="0"/>
              <a:t>financial planning models</a:t>
            </a:r>
            <a:endParaRPr lang="en-US" altLang="en-US" cap="none" noProof="0" dirty="0">
              <a:solidFill>
                <a:schemeClr val="accent1">
                  <a:lumMod val="75000"/>
                </a:schemeClr>
              </a:solidFill>
            </a:endParaRPr>
          </a:p>
        </p:txBody>
      </p:sp>
      <p:sp>
        <p:nvSpPr>
          <p:cNvPr id="4" name="Content Placeholder 3"/>
          <p:cNvSpPr>
            <a:spLocks noGrp="1"/>
          </p:cNvSpPr>
          <p:nvPr>
            <p:ph idx="1"/>
          </p:nvPr>
        </p:nvSpPr>
        <p:spPr>
          <a:xfrm>
            <a:off x="636764" y="1752969"/>
            <a:ext cx="8117416" cy="1371231"/>
          </a:xfrm>
        </p:spPr>
        <p:txBody>
          <a:bodyPr/>
          <a:lstStyle/>
          <a:p>
            <a:pPr>
              <a:spcBef>
                <a:spcPts val="500"/>
              </a:spcBef>
            </a:pPr>
            <a:r>
              <a:rPr lang="en-IN" sz="2000" dirty="0"/>
              <a:t>Financial planning models do not always ask the right questions, primarily because they tend to rely on accounting relationships and not financial relationships.</a:t>
            </a:r>
          </a:p>
          <a:p>
            <a:pPr>
              <a:spcBef>
                <a:spcPts val="500"/>
              </a:spcBef>
            </a:pPr>
            <a:r>
              <a:rPr lang="en-IN" sz="2000" dirty="0"/>
              <a:t>The three basic elements of firm value tend to get left out:</a:t>
            </a:r>
          </a:p>
        </p:txBody>
      </p:sp>
      <p:sp>
        <p:nvSpPr>
          <p:cNvPr id="5" name="Content Placeholder 4"/>
          <p:cNvSpPr>
            <a:spLocks noGrp="1"/>
          </p:cNvSpPr>
          <p:nvPr>
            <p:ph idx="12"/>
          </p:nvPr>
        </p:nvSpPr>
        <p:spPr>
          <a:xfrm>
            <a:off x="629506" y="3200401"/>
            <a:ext cx="8222369" cy="1143000"/>
          </a:xfrm>
        </p:spPr>
        <p:txBody>
          <a:bodyPr/>
          <a:lstStyle/>
          <a:p>
            <a:pPr marL="402336" indent="-402336">
              <a:spcBef>
                <a:spcPts val="500"/>
              </a:spcBef>
              <a:buFont typeface="+mj-lt"/>
              <a:buAutoNum type="arabicPeriod"/>
            </a:pPr>
            <a:r>
              <a:rPr lang="en-IN" sz="2000" dirty="0"/>
              <a:t>Cash flow size.</a:t>
            </a:r>
          </a:p>
          <a:p>
            <a:pPr marL="402336" indent="-402336">
              <a:spcBef>
                <a:spcPts val="500"/>
              </a:spcBef>
              <a:buFont typeface="+mj-lt"/>
              <a:buAutoNum type="arabicPeriod"/>
            </a:pPr>
            <a:r>
              <a:rPr lang="en-IN" sz="2000" dirty="0"/>
              <a:t>Risk.</a:t>
            </a:r>
          </a:p>
          <a:p>
            <a:pPr marL="402336" indent="-402336">
              <a:spcBef>
                <a:spcPts val="500"/>
              </a:spcBef>
              <a:buFont typeface="+mj-lt"/>
              <a:buAutoNum type="arabicPeriod"/>
            </a:pPr>
            <a:r>
              <a:rPr lang="en-IN" sz="2000" dirty="0"/>
              <a:t>Timing.</a:t>
            </a:r>
          </a:p>
        </p:txBody>
      </p:sp>
      <p:sp>
        <p:nvSpPr>
          <p:cNvPr id="7" name="Content Placeholder 6"/>
          <p:cNvSpPr>
            <a:spLocks noGrp="1"/>
          </p:cNvSpPr>
          <p:nvPr>
            <p:ph idx="15"/>
          </p:nvPr>
        </p:nvSpPr>
        <p:spPr>
          <a:xfrm>
            <a:off x="629505" y="4419602"/>
            <a:ext cx="8222369" cy="1371598"/>
          </a:xfrm>
        </p:spPr>
        <p:txBody>
          <a:bodyPr/>
          <a:lstStyle/>
          <a:p>
            <a:pPr marL="0" indent="0">
              <a:spcBef>
                <a:spcPts val="500"/>
              </a:spcBef>
              <a:buNone/>
            </a:pPr>
            <a:r>
              <a:rPr lang="en-IN" sz="2000" dirty="0"/>
              <a:t>Financial planning is an iterative process.</a:t>
            </a:r>
          </a:p>
          <a:p>
            <a:pPr>
              <a:spcBef>
                <a:spcPts val="500"/>
              </a:spcBef>
            </a:pPr>
            <a:r>
              <a:rPr lang="en-IN" sz="2000" dirty="0"/>
              <a:t>Plans are created, examined, and modified over and over.</a:t>
            </a:r>
          </a:p>
          <a:p>
            <a:pPr>
              <a:spcBef>
                <a:spcPts val="500"/>
              </a:spcBef>
            </a:pPr>
            <a:r>
              <a:rPr lang="en-IN" sz="2000" dirty="0"/>
              <a:t>Final plan will be a result negotiated between all the different parties to the process.</a:t>
            </a:r>
          </a:p>
          <a:p>
            <a:pPr>
              <a:spcBef>
                <a:spcPts val="500"/>
              </a:spcBef>
            </a:pPr>
            <a:endParaRPr lang="en-IN" sz="2000" dirty="0"/>
          </a:p>
        </p:txBody>
      </p:sp>
      <p:sp>
        <p:nvSpPr>
          <p:cNvPr id="9" name="Content Placeholder 8"/>
          <p:cNvSpPr>
            <a:spLocks noGrp="1"/>
          </p:cNvSpPr>
          <p:nvPr>
            <p:ph idx="17"/>
          </p:nvPr>
        </p:nvSpPr>
        <p:spPr>
          <a:xfrm>
            <a:off x="600476" y="5867401"/>
            <a:ext cx="8222369" cy="685800"/>
          </a:xfrm>
        </p:spPr>
        <p:txBody>
          <a:bodyPr/>
          <a:lstStyle/>
          <a:p>
            <a:r>
              <a:rPr lang="en-IN" sz="2000" dirty="0"/>
              <a:t>Financial plan will implicitly contain different goals in different areas and also satisfy many constrains.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30633-DF07-4406-BE2F-454D78D7167C}"/>
              </a:ext>
            </a:extLst>
          </p:cNvPr>
          <p:cNvSpPr>
            <a:spLocks noGrp="1"/>
          </p:cNvSpPr>
          <p:nvPr>
            <p:ph type="title"/>
          </p:nvPr>
        </p:nvSpPr>
        <p:spPr/>
        <p:txBody>
          <a:bodyPr/>
          <a:lstStyle/>
          <a:p>
            <a:r>
              <a:rPr lang="en-US" noProof="0" dirty="0">
                <a:solidFill>
                  <a:schemeClr val="tx2"/>
                </a:solidFill>
              </a:rPr>
              <a:t>END OF CHAPTER</a:t>
            </a:r>
          </a:p>
        </p:txBody>
      </p:sp>
      <p:sp>
        <p:nvSpPr>
          <p:cNvPr id="2" name="Subtitle 1">
            <a:extLst>
              <a:ext uri="{FF2B5EF4-FFF2-40B4-BE49-F238E27FC236}">
                <a16:creationId xmlns:a16="http://schemas.microsoft.com/office/drawing/2014/main" id="{8C97D1BF-5A96-435F-8D4D-E12BE4B94AA6}"/>
              </a:ext>
            </a:extLst>
          </p:cNvPr>
          <p:cNvSpPr>
            <a:spLocks noGrp="1"/>
          </p:cNvSpPr>
          <p:nvPr>
            <p:ph type="body" idx="1"/>
          </p:nvPr>
        </p:nvSpPr>
        <p:spPr/>
        <p:txBody>
          <a:bodyPr/>
          <a:lstStyle/>
          <a:p>
            <a:r>
              <a:rPr lang="en-US" noProof="0" dirty="0"/>
              <a:t>CHAPTER </a:t>
            </a:r>
            <a:r>
              <a:rPr lang="en-US" dirty="0"/>
              <a:t>4</a:t>
            </a:r>
            <a:endParaRPr lang="en-US" noProof="0" dirty="0"/>
          </a:p>
        </p:txBody>
      </p:sp>
      <p:sp>
        <p:nvSpPr>
          <p:cNvPr id="7" name="Content Placeholder 6">
            <a:extLst>
              <a:ext uri="{FF2B5EF4-FFF2-40B4-BE49-F238E27FC236}">
                <a16:creationId xmlns:a16="http://schemas.microsoft.com/office/drawing/2014/main" id="{DE5A16E5-AB4F-4417-B648-46E4CDC348A2}"/>
              </a:ext>
            </a:extLst>
          </p:cNvPr>
          <p:cNvSpPr>
            <a:spLocks noGrp="1"/>
          </p:cNvSpPr>
          <p:nvPr>
            <p:ph idx="13"/>
          </p:nvPr>
        </p:nvSpPr>
        <p:spPr>
          <a:xfrm>
            <a:off x="76200" y="6477000"/>
            <a:ext cx="8991600" cy="304800"/>
          </a:xfrm>
        </p:spPr>
        <p:txBody>
          <a:bodyPr/>
          <a:lstStyle/>
          <a:p>
            <a:r>
              <a:rPr lang="en-US" noProof="0" dirty="0"/>
              <a:t>Copyright 2022 © McGraw Hill LLC. All rights reserved. No reproduction or distribution without the prior written consent of McGraw Hill LLC.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dirty="0"/>
              <a:t>Elements of financial planning</a:t>
            </a:r>
            <a:endParaRPr lang="en-US" altLang="en-US" sz="3600" cap="none" noProof="0" dirty="0">
              <a:solidFill>
                <a:schemeClr val="accent1">
                  <a:lumMod val="75000"/>
                </a:schemeClr>
              </a:solidFill>
            </a:endParaRPr>
          </a:p>
        </p:txBody>
      </p:sp>
      <p:sp>
        <p:nvSpPr>
          <p:cNvPr id="3" name="Content Placeholder 2"/>
          <p:cNvSpPr>
            <a:spLocks noGrp="1"/>
          </p:cNvSpPr>
          <p:nvPr>
            <p:ph idx="1"/>
          </p:nvPr>
        </p:nvSpPr>
        <p:spPr>
          <a:xfrm>
            <a:off x="636764" y="1752969"/>
            <a:ext cx="8117416" cy="1447432"/>
          </a:xfrm>
        </p:spPr>
        <p:txBody>
          <a:bodyPr/>
          <a:lstStyle/>
          <a:p>
            <a:pPr marL="0" indent="0">
              <a:buNone/>
            </a:pPr>
            <a:r>
              <a:rPr lang="en-IN" sz="2000" i="1" dirty="0"/>
              <a:t>Financial planning </a:t>
            </a:r>
            <a:r>
              <a:rPr lang="en-IN" sz="2000" dirty="0"/>
              <a:t>establishes guidelines for change and growth in a firm</a:t>
            </a:r>
          </a:p>
          <a:p>
            <a:r>
              <a:rPr lang="en-IN" sz="2000" dirty="0"/>
              <a:t>Concerned with the major elements of a firm’s financial and investment policies without examining the individual components of those policies in detail.</a:t>
            </a:r>
          </a:p>
        </p:txBody>
      </p:sp>
      <p:sp>
        <p:nvSpPr>
          <p:cNvPr id="4" name="Content Placeholder 3"/>
          <p:cNvSpPr>
            <a:spLocks noGrp="1"/>
          </p:cNvSpPr>
          <p:nvPr>
            <p:ph idx="12"/>
          </p:nvPr>
        </p:nvSpPr>
        <p:spPr>
          <a:xfrm>
            <a:off x="636763" y="3276600"/>
            <a:ext cx="8222369" cy="3124200"/>
          </a:xfrm>
        </p:spPr>
        <p:txBody>
          <a:bodyPr/>
          <a:lstStyle/>
          <a:p>
            <a:pPr marL="0" indent="0">
              <a:buNone/>
            </a:pPr>
            <a:r>
              <a:rPr lang="en-IN" sz="2000" dirty="0"/>
              <a:t>To develop an explicit financial plan, managers must establish certain basic elements of the firm’s financial policy:</a:t>
            </a:r>
          </a:p>
          <a:p>
            <a:r>
              <a:rPr lang="en-IN" sz="2000" b="1" dirty="0"/>
              <a:t>The firm’s needed investment in new assets.</a:t>
            </a:r>
          </a:p>
          <a:p>
            <a:r>
              <a:rPr lang="en-IN" sz="2000" b="1" dirty="0"/>
              <a:t>The degree of financial leverage the firm chooses to employ.</a:t>
            </a:r>
          </a:p>
          <a:p>
            <a:r>
              <a:rPr lang="en-IN" sz="2000" b="1" dirty="0"/>
              <a:t>The amount of cash the firm thinks is necessary and appropriate to pay shareholders.</a:t>
            </a:r>
          </a:p>
          <a:p>
            <a:r>
              <a:rPr lang="en-IN" sz="2000" b="1" dirty="0"/>
              <a:t>The amount of liquidity and working capital the firm needs on an ongoing basis.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IN" altLang="en-US" sz="3600" cap="none" dirty="0"/>
              <a:t>What is financial planning?</a:t>
            </a:r>
            <a:endParaRPr lang="en-US" altLang="en-US" sz="10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1904631"/>
          </a:xfrm>
        </p:spPr>
        <p:txBody>
          <a:bodyPr/>
          <a:lstStyle/>
          <a:p>
            <a:pPr marL="0" indent="0">
              <a:spcBef>
                <a:spcPts val="500"/>
              </a:spcBef>
              <a:buNone/>
            </a:pPr>
            <a:r>
              <a:rPr lang="en-IN" sz="2000" dirty="0"/>
              <a:t>Financial planning formulates the way in which financial goals are to be achieved.</a:t>
            </a:r>
          </a:p>
          <a:p>
            <a:pPr marL="0" indent="0">
              <a:spcBef>
                <a:spcPts val="500"/>
              </a:spcBef>
              <a:buNone/>
            </a:pPr>
            <a:r>
              <a:rPr lang="en-IN" sz="2000" dirty="0"/>
              <a:t>Growth, by itself, is not an appropriate goal.</a:t>
            </a:r>
          </a:p>
          <a:p>
            <a:pPr>
              <a:spcBef>
                <a:spcPts val="500"/>
              </a:spcBef>
            </a:pPr>
            <a:r>
              <a:rPr lang="en-IN" sz="2000" dirty="0"/>
              <a:t>Appropriate goal for a firm is </a:t>
            </a:r>
            <a:r>
              <a:rPr lang="en-IN" sz="2000" b="1" dirty="0"/>
              <a:t>increasing the market value </a:t>
            </a:r>
            <a:r>
              <a:rPr lang="en-IN" sz="2000" dirty="0"/>
              <a:t>of the owner’s equity; if a firm is successful, </a:t>
            </a:r>
            <a:r>
              <a:rPr lang="en-IN" sz="2000" b="1" dirty="0"/>
              <a:t>growth will usually result</a:t>
            </a:r>
            <a:r>
              <a:rPr lang="en-IN" sz="2000" dirty="0"/>
              <a:t>.</a:t>
            </a:r>
          </a:p>
        </p:txBody>
      </p:sp>
      <p:sp>
        <p:nvSpPr>
          <p:cNvPr id="3" name="Content Placeholder 2"/>
          <p:cNvSpPr>
            <a:spLocks noGrp="1"/>
          </p:cNvSpPr>
          <p:nvPr>
            <p:ph idx="12"/>
          </p:nvPr>
        </p:nvSpPr>
        <p:spPr>
          <a:xfrm>
            <a:off x="636763" y="3657600"/>
            <a:ext cx="8222369" cy="2743200"/>
          </a:xfrm>
        </p:spPr>
        <p:txBody>
          <a:bodyPr/>
          <a:lstStyle/>
          <a:p>
            <a:pPr marL="0" indent="0">
              <a:spcBef>
                <a:spcPts val="500"/>
              </a:spcBef>
              <a:buNone/>
            </a:pPr>
            <a:r>
              <a:rPr lang="en-IN" sz="2000" b="1" i="1" dirty="0"/>
              <a:t>Dimensions of financial planning</a:t>
            </a:r>
            <a:r>
              <a:rPr lang="en-IN" sz="2000" i="1" dirty="0"/>
              <a:t>.</a:t>
            </a:r>
          </a:p>
          <a:p>
            <a:pPr>
              <a:spcBef>
                <a:spcPts val="500"/>
              </a:spcBef>
            </a:pPr>
            <a:r>
              <a:rPr lang="en-IN" sz="2000" dirty="0"/>
              <a:t>Establishing the </a:t>
            </a:r>
            <a:r>
              <a:rPr lang="en-IN" sz="2000" b="1" dirty="0"/>
              <a:t>planning horizon</a:t>
            </a:r>
            <a:r>
              <a:rPr lang="en-IN" sz="2000" dirty="0"/>
              <a:t>, the long-range time period on which the financial planning process focuses (usually the next two to five years).</a:t>
            </a:r>
          </a:p>
          <a:p>
            <a:pPr>
              <a:spcBef>
                <a:spcPts val="500"/>
              </a:spcBef>
            </a:pPr>
            <a:r>
              <a:rPr lang="en-IN" sz="2000" dirty="0"/>
              <a:t>Determine the level of </a:t>
            </a:r>
            <a:r>
              <a:rPr lang="en-IN" sz="2000" b="1" dirty="0"/>
              <a:t>aggregation</a:t>
            </a:r>
            <a:r>
              <a:rPr lang="en-IN" sz="2000" dirty="0"/>
              <a:t>, a process by which small investment proposals of each of a firm’s operational units are added up and treated as one big project.</a:t>
            </a:r>
          </a:p>
          <a:p>
            <a:pPr>
              <a:spcBef>
                <a:spcPts val="500"/>
              </a:spcBef>
            </a:pPr>
            <a:r>
              <a:rPr lang="en-IN" sz="2000" dirty="0"/>
              <a:t>Derive inputs in the form of alternative sets of assumptions about important variables (e.g., worst, normal, and best case).</a:t>
            </a:r>
          </a:p>
        </p:txBody>
      </p:sp>
    </p:spTree>
    <p:extLst>
      <p:ext uri="{BB962C8B-B14F-4D97-AF65-F5344CB8AC3E}">
        <p14:creationId xmlns:p14="http://schemas.microsoft.com/office/powerpoint/2010/main" val="240830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What can planning accomplish?</a:t>
            </a:r>
          </a:p>
        </p:txBody>
      </p:sp>
      <p:sp>
        <p:nvSpPr>
          <p:cNvPr id="6" name="Content Placeholder 5"/>
          <p:cNvSpPr>
            <a:spLocks noGrp="1"/>
          </p:cNvSpPr>
          <p:nvPr>
            <p:ph idx="1"/>
          </p:nvPr>
        </p:nvSpPr>
        <p:spPr/>
        <p:txBody>
          <a:bodyPr/>
          <a:lstStyle/>
          <a:p>
            <a:pPr>
              <a:spcBef>
                <a:spcPts val="500"/>
              </a:spcBef>
            </a:pPr>
            <a:r>
              <a:rPr lang="en-IN" sz="2200" b="1" i="1" dirty="0"/>
              <a:t>Examining interactions </a:t>
            </a:r>
            <a:r>
              <a:rPr lang="en-IN" sz="2200" dirty="0"/>
              <a:t>- Financial plan must make explicit the linkages between investment proposals for the different operating activities of the firm and its available financing choices.</a:t>
            </a:r>
          </a:p>
          <a:p>
            <a:pPr>
              <a:spcBef>
                <a:spcPts val="500"/>
              </a:spcBef>
            </a:pPr>
            <a:r>
              <a:rPr lang="en-IN" sz="2200" b="1" i="1" dirty="0"/>
              <a:t>Exploring options </a:t>
            </a:r>
            <a:r>
              <a:rPr lang="en-IN" sz="2200" dirty="0"/>
              <a:t>- Financial plan allows firm to develop, </a:t>
            </a:r>
            <a:r>
              <a:rPr lang="en-IN" sz="2200" dirty="0" err="1"/>
              <a:t>analyze</a:t>
            </a:r>
            <a:r>
              <a:rPr lang="en-IN" sz="2200" dirty="0"/>
              <a:t>, and compare many different scenarios in a consistent way.</a:t>
            </a:r>
          </a:p>
          <a:p>
            <a:pPr>
              <a:spcBef>
                <a:spcPts val="500"/>
              </a:spcBef>
            </a:pPr>
            <a:r>
              <a:rPr lang="en-IN" sz="2200" b="1" i="1" dirty="0"/>
              <a:t>Avoiding surprises </a:t>
            </a:r>
            <a:r>
              <a:rPr lang="en-IN" sz="2200" dirty="0"/>
              <a:t>- Financial planning should identify what may happen to the firm if different events take place.</a:t>
            </a:r>
          </a:p>
          <a:p>
            <a:pPr>
              <a:spcBef>
                <a:spcPts val="500"/>
              </a:spcBef>
            </a:pPr>
            <a:r>
              <a:rPr lang="en-IN" sz="2200" b="1" i="1" dirty="0"/>
              <a:t>Ensuring feasibility and internal consistency </a:t>
            </a:r>
            <a:r>
              <a:rPr lang="en-IN" sz="2200" dirty="0"/>
              <a:t>- Financial planning is a way of verifying that the goals and plans made for specific areas of a firm’s operations are feasible and internally consistent.</a:t>
            </a:r>
          </a:p>
          <a:p>
            <a:pPr>
              <a:spcBef>
                <a:spcPts val="500"/>
              </a:spcBef>
            </a:pPr>
            <a:r>
              <a:rPr lang="en-IN" sz="2200" b="1" i="1" dirty="0"/>
              <a:t>Conclusion</a:t>
            </a:r>
            <a:r>
              <a:rPr lang="en-IN" sz="2200" b="1" dirty="0"/>
              <a:t> </a:t>
            </a:r>
            <a:r>
              <a:rPr lang="en-IN" sz="2200" dirty="0"/>
              <a:t>- Most important result of the planning process is that it forces managers to think about goals and establish priorities.</a:t>
            </a:r>
          </a:p>
        </p:txBody>
      </p:sp>
    </p:spTree>
    <p:extLst>
      <p:ext uri="{BB962C8B-B14F-4D97-AF65-F5344CB8AC3E}">
        <p14:creationId xmlns:p14="http://schemas.microsoft.com/office/powerpoint/2010/main" val="387086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IN" altLang="en-US" sz="3600" cap="none" dirty="0"/>
              <a:t>Financial planning models: </a:t>
            </a:r>
            <a:br>
              <a:rPr lang="en-IN" altLang="en-US" sz="3600" cap="none" dirty="0"/>
            </a:br>
            <a:r>
              <a:rPr lang="en-IN" altLang="en-US" sz="3600" cap="none" dirty="0"/>
              <a:t>a first look</a:t>
            </a:r>
            <a:endParaRPr lang="en-US" altLang="en-US" sz="3600" cap="none" noProof="0" dirty="0">
              <a:solidFill>
                <a:schemeClr val="accent1">
                  <a:lumMod val="75000"/>
                </a:schemeClr>
              </a:solidFill>
            </a:endParaRPr>
          </a:p>
        </p:txBody>
      </p:sp>
      <p:sp>
        <p:nvSpPr>
          <p:cNvPr id="4" name="Content Placeholder 3"/>
          <p:cNvSpPr>
            <a:spLocks noGrp="1"/>
          </p:cNvSpPr>
          <p:nvPr>
            <p:ph idx="1"/>
          </p:nvPr>
        </p:nvSpPr>
        <p:spPr>
          <a:xfrm>
            <a:off x="636764" y="1752968"/>
            <a:ext cx="8117416" cy="4876432"/>
          </a:xfrm>
        </p:spPr>
        <p:txBody>
          <a:bodyPr/>
          <a:lstStyle/>
          <a:p>
            <a:pPr marL="0" indent="0">
              <a:spcBef>
                <a:spcPts val="500"/>
              </a:spcBef>
              <a:buNone/>
            </a:pPr>
            <a:r>
              <a:rPr lang="en-IN" sz="1800" dirty="0"/>
              <a:t>Almost all financial models have these elements:</a:t>
            </a:r>
          </a:p>
          <a:p>
            <a:pPr>
              <a:spcBef>
                <a:spcPts val="500"/>
              </a:spcBef>
            </a:pPr>
            <a:r>
              <a:rPr lang="en-IN" sz="1800" b="1" i="1" dirty="0"/>
              <a:t>Sales forecast </a:t>
            </a:r>
            <a:r>
              <a:rPr lang="en-IN" sz="1800" dirty="0"/>
              <a:t>– Nearly all financial plans require an externally supplied sales forecast; often, the sales forecast will be given as the growth rate in sales.</a:t>
            </a:r>
          </a:p>
          <a:p>
            <a:pPr>
              <a:spcBef>
                <a:spcPts val="500"/>
              </a:spcBef>
            </a:pPr>
            <a:r>
              <a:rPr lang="en-IN" sz="1800" b="1" i="1" dirty="0"/>
              <a:t>Pro forma statements </a:t>
            </a:r>
            <a:r>
              <a:rPr lang="en-IN" sz="1800" dirty="0"/>
              <a:t>– Financial plan will have a forecast balance sheet, income statement, and statement of cash flows; these are called </a:t>
            </a:r>
            <a:r>
              <a:rPr lang="en-IN" sz="1800" i="1" dirty="0"/>
              <a:t>pro forma statements, or pro </a:t>
            </a:r>
            <a:r>
              <a:rPr lang="en-IN" sz="1800" i="1" dirty="0" err="1"/>
              <a:t>formas</a:t>
            </a:r>
            <a:r>
              <a:rPr lang="en-IN" sz="1800" i="1" dirty="0"/>
              <a:t>.</a:t>
            </a:r>
          </a:p>
          <a:p>
            <a:pPr>
              <a:spcBef>
                <a:spcPts val="500"/>
              </a:spcBef>
            </a:pPr>
            <a:r>
              <a:rPr lang="en-IN" sz="1800" b="1" i="1" dirty="0"/>
              <a:t>Asset requirements </a:t>
            </a:r>
            <a:r>
              <a:rPr lang="en-IN" sz="1800" dirty="0"/>
              <a:t>– Plan will describe projected capital spending and, at a minimum, the projected balance sheet will contain changes in total fixed assets and net working capital.</a:t>
            </a:r>
          </a:p>
          <a:p>
            <a:pPr>
              <a:spcBef>
                <a:spcPts val="500"/>
              </a:spcBef>
            </a:pPr>
            <a:r>
              <a:rPr lang="en-IN" sz="1800" b="1" i="1" dirty="0"/>
              <a:t>Financial requirements </a:t>
            </a:r>
            <a:r>
              <a:rPr lang="en-IN" sz="1800" dirty="0"/>
              <a:t>– Plan will include a section about the necessary financing arrangements (For Example, dividend and debt policy).</a:t>
            </a:r>
          </a:p>
          <a:p>
            <a:pPr>
              <a:spcBef>
                <a:spcPts val="500"/>
              </a:spcBef>
            </a:pPr>
            <a:r>
              <a:rPr lang="en-IN" sz="1800" b="1" i="1" dirty="0"/>
              <a:t>The plug </a:t>
            </a:r>
            <a:r>
              <a:rPr lang="en-IN" sz="1800" dirty="0"/>
              <a:t>– The plug is the designated source(s) of external financing needed to deal with any shortfall (or surplus) in financing and thereby bring the balance sheet into balance.</a:t>
            </a:r>
          </a:p>
          <a:p>
            <a:pPr>
              <a:spcBef>
                <a:spcPts val="500"/>
              </a:spcBef>
            </a:pPr>
            <a:r>
              <a:rPr lang="en-IN" sz="1800" b="1" i="1" dirty="0"/>
              <a:t>Economic assumptions </a:t>
            </a:r>
            <a:r>
              <a:rPr lang="en-IN" sz="1800" dirty="0"/>
              <a:t>– Plan will explicitly state the economic environment in which the firm expects to reside over plan’s life.</a:t>
            </a:r>
          </a:p>
        </p:txBody>
      </p:sp>
    </p:spTree>
    <p:extLst>
      <p:ext uri="{BB962C8B-B14F-4D97-AF65-F5344CB8AC3E}">
        <p14:creationId xmlns:p14="http://schemas.microsoft.com/office/powerpoint/2010/main" val="113355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IN" altLang="en-US" sz="3400" cap="none" dirty="0"/>
              <a:t>A simple financial planning model </a:t>
            </a:r>
            <a:r>
              <a:rPr lang="en-IN" altLang="en-US" sz="1000" cap="none" dirty="0"/>
              <a:t>1</a:t>
            </a:r>
            <a:endParaRPr lang="en-US" altLang="en-US" sz="10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609231"/>
          </a:xfrm>
        </p:spPr>
        <p:txBody>
          <a:bodyPr/>
          <a:lstStyle/>
          <a:p>
            <a:r>
              <a:rPr lang="en-IN" sz="1800" dirty="0" err="1"/>
              <a:t>Computerfield</a:t>
            </a:r>
            <a:r>
              <a:rPr lang="en-IN" sz="1800" dirty="0"/>
              <a:t> Corporation’s financial statements from the most recent year are as follows:</a:t>
            </a:r>
          </a:p>
        </p:txBody>
      </p:sp>
      <p:sp>
        <p:nvSpPr>
          <p:cNvPr id="3" name="Content Placeholder 2"/>
          <p:cNvSpPr>
            <a:spLocks noGrp="1"/>
          </p:cNvSpPr>
          <p:nvPr>
            <p:ph idx="12"/>
          </p:nvPr>
        </p:nvSpPr>
        <p:spPr>
          <a:xfrm>
            <a:off x="613018" y="2412897"/>
            <a:ext cx="8222369" cy="330303"/>
          </a:xfrm>
        </p:spPr>
        <p:txBody>
          <a:bodyPr/>
          <a:lstStyle/>
          <a:p>
            <a:pPr marL="0" indent="0">
              <a:buNone/>
            </a:pPr>
            <a:r>
              <a:rPr lang="en-IN" sz="1800" dirty="0"/>
              <a:t>COMPUTERFIELD CORPORATION Financial Statements.</a:t>
            </a:r>
          </a:p>
        </p:txBody>
      </p:sp>
      <p:graphicFrame>
        <p:nvGraphicFramePr>
          <p:cNvPr id="12" name="Table 11"/>
          <p:cNvGraphicFramePr>
            <a:graphicFrameLocks noGrp="1"/>
          </p:cNvGraphicFramePr>
          <p:nvPr/>
        </p:nvGraphicFramePr>
        <p:xfrm>
          <a:off x="636762" y="2793897"/>
          <a:ext cx="8117418" cy="1097280"/>
        </p:xfrm>
        <a:graphic>
          <a:graphicData uri="http://schemas.openxmlformats.org/drawingml/2006/table">
            <a:tbl>
              <a:tblPr firstRow="1" bandRow="1">
                <a:tableStyleId>{5C22544A-7EE6-4342-B048-85BDC9FD1C3A}</a:tableStyleId>
              </a:tblPr>
              <a:tblGrid>
                <a:gridCol w="1268238">
                  <a:extLst>
                    <a:ext uri="{9D8B030D-6E8A-4147-A177-3AD203B41FA5}">
                      <a16:colId xmlns:a16="http://schemas.microsoft.com/office/drawing/2014/main" val="2060911858"/>
                    </a:ext>
                  </a:extLst>
                </a:gridCol>
                <a:gridCol w="1828800">
                  <a:extLst>
                    <a:ext uri="{9D8B030D-6E8A-4147-A177-3AD203B41FA5}">
                      <a16:colId xmlns:a16="http://schemas.microsoft.com/office/drawing/2014/main" val="2284145791"/>
                    </a:ext>
                  </a:extLst>
                </a:gridCol>
                <a:gridCol w="961671">
                  <a:extLst>
                    <a:ext uri="{9D8B030D-6E8A-4147-A177-3AD203B41FA5}">
                      <a16:colId xmlns:a16="http://schemas.microsoft.com/office/drawing/2014/main" val="1974927792"/>
                    </a:ext>
                  </a:extLst>
                </a:gridCol>
                <a:gridCol w="1019529">
                  <a:extLst>
                    <a:ext uri="{9D8B030D-6E8A-4147-A177-3AD203B41FA5}">
                      <a16:colId xmlns:a16="http://schemas.microsoft.com/office/drawing/2014/main" val="150708723"/>
                    </a:ext>
                  </a:extLst>
                </a:gridCol>
                <a:gridCol w="1686277">
                  <a:extLst>
                    <a:ext uri="{9D8B030D-6E8A-4147-A177-3AD203B41FA5}">
                      <a16:colId xmlns:a16="http://schemas.microsoft.com/office/drawing/2014/main" val="2799482536"/>
                    </a:ext>
                  </a:extLst>
                </a:gridCol>
                <a:gridCol w="1352903">
                  <a:extLst>
                    <a:ext uri="{9D8B030D-6E8A-4147-A177-3AD203B41FA5}">
                      <a16:colId xmlns:a16="http://schemas.microsoft.com/office/drawing/2014/main" val="204483234"/>
                    </a:ext>
                  </a:extLst>
                </a:gridCol>
              </a:tblGrid>
              <a:tr h="0">
                <a:tc>
                  <a:txBody>
                    <a:bodyPr/>
                    <a:lstStyle/>
                    <a:p>
                      <a:endParaRPr lang="en-IN" sz="1200" dirty="0"/>
                    </a:p>
                  </a:txBody>
                  <a:tcPr/>
                </a:tc>
                <a:tc>
                  <a:txBody>
                    <a:bodyPr/>
                    <a:lstStyle/>
                    <a:p>
                      <a:r>
                        <a:rPr lang="en-IN" sz="1200" dirty="0"/>
                        <a:t>Income Statement</a:t>
                      </a:r>
                    </a:p>
                  </a:txBody>
                  <a:tcPr/>
                </a:tc>
                <a:tc>
                  <a:txBody>
                    <a:bodyPr/>
                    <a:lstStyle/>
                    <a:p>
                      <a:endParaRPr lang="en-IN" sz="1200" dirty="0"/>
                    </a:p>
                  </a:txBody>
                  <a:tcPr/>
                </a:tc>
                <a:tc>
                  <a:txBody>
                    <a:bodyPr/>
                    <a:lstStyle/>
                    <a:p>
                      <a:endParaRPr lang="en-IN" sz="1200"/>
                    </a:p>
                  </a:txBody>
                  <a:tcPr/>
                </a:tc>
                <a:tc>
                  <a:txBody>
                    <a:bodyPr/>
                    <a:lstStyle/>
                    <a:p>
                      <a:r>
                        <a:rPr lang="en-IN" sz="1200" dirty="0"/>
                        <a:t>Balance Sheet</a:t>
                      </a:r>
                    </a:p>
                  </a:txBody>
                  <a:tcPr/>
                </a:tc>
                <a:tc>
                  <a:txBody>
                    <a:bodyPr/>
                    <a:lstStyle/>
                    <a:p>
                      <a:endParaRPr lang="en-IN" sz="1200"/>
                    </a:p>
                  </a:txBody>
                  <a:tcPr/>
                </a:tc>
                <a:extLst>
                  <a:ext uri="{0D108BD9-81ED-4DB2-BD59-A6C34878D82A}">
                    <a16:rowId xmlns:a16="http://schemas.microsoft.com/office/drawing/2014/main" val="1007167498"/>
                  </a:ext>
                </a:extLst>
              </a:tr>
              <a:tr h="0">
                <a:tc>
                  <a:txBody>
                    <a:bodyPr/>
                    <a:lstStyle/>
                    <a:p>
                      <a:r>
                        <a:rPr lang="en-IN" sz="1200" dirty="0"/>
                        <a:t>Sales</a:t>
                      </a:r>
                    </a:p>
                  </a:txBody>
                  <a:tcPr/>
                </a:tc>
                <a:tc>
                  <a:txBody>
                    <a:bodyPr/>
                    <a:lstStyle/>
                    <a:p>
                      <a:pPr algn="r"/>
                      <a:r>
                        <a:rPr lang="en-IN" sz="1200" dirty="0"/>
                        <a:t>$ 1,000</a:t>
                      </a:r>
                    </a:p>
                  </a:txBody>
                  <a:tcPr/>
                </a:tc>
                <a:tc>
                  <a:txBody>
                    <a:bodyPr/>
                    <a:lstStyle/>
                    <a:p>
                      <a:r>
                        <a:rPr lang="en-IN" sz="1200" dirty="0"/>
                        <a:t>Assets</a:t>
                      </a:r>
                    </a:p>
                  </a:txBody>
                  <a:tcPr/>
                </a:tc>
                <a:tc>
                  <a:txBody>
                    <a:bodyPr/>
                    <a:lstStyle/>
                    <a:p>
                      <a:pPr algn="r"/>
                      <a:r>
                        <a:rPr lang="en-IN" sz="1200" dirty="0"/>
                        <a:t>$ 500</a:t>
                      </a:r>
                    </a:p>
                  </a:txBody>
                  <a:tcPr/>
                </a:tc>
                <a:tc>
                  <a:txBody>
                    <a:bodyPr/>
                    <a:lstStyle/>
                    <a:p>
                      <a:r>
                        <a:rPr lang="en-IN" sz="1200" dirty="0"/>
                        <a:t>Debt</a:t>
                      </a:r>
                    </a:p>
                  </a:txBody>
                  <a:tcPr/>
                </a:tc>
                <a:tc>
                  <a:txBody>
                    <a:bodyPr/>
                    <a:lstStyle/>
                    <a:p>
                      <a:pPr algn="r"/>
                      <a:r>
                        <a:rPr lang="en-IN" sz="1200" dirty="0"/>
                        <a:t>$ 250</a:t>
                      </a:r>
                    </a:p>
                  </a:txBody>
                  <a:tcPr/>
                </a:tc>
                <a:extLst>
                  <a:ext uri="{0D108BD9-81ED-4DB2-BD59-A6C34878D82A}">
                    <a16:rowId xmlns:a16="http://schemas.microsoft.com/office/drawing/2014/main" val="3519710872"/>
                  </a:ext>
                </a:extLst>
              </a:tr>
              <a:tr h="0">
                <a:tc>
                  <a:txBody>
                    <a:bodyPr/>
                    <a:lstStyle/>
                    <a:p>
                      <a:r>
                        <a:rPr lang="en-IN" sz="1200" dirty="0"/>
                        <a:t>Costs</a:t>
                      </a:r>
                    </a:p>
                  </a:txBody>
                  <a:tcPr/>
                </a:tc>
                <a:tc>
                  <a:txBody>
                    <a:bodyPr/>
                    <a:lstStyle/>
                    <a:p>
                      <a:pPr algn="r"/>
                      <a:r>
                        <a:rPr lang="en-IN" sz="1200" u="sng" dirty="0"/>
                        <a:t>800</a:t>
                      </a:r>
                    </a:p>
                  </a:txBody>
                  <a:tcPr/>
                </a:tc>
                <a:tc>
                  <a:txBody>
                    <a:bodyPr/>
                    <a:lstStyle/>
                    <a:p>
                      <a:endParaRPr lang="en-IN" sz="1200" dirty="0"/>
                    </a:p>
                  </a:txBody>
                  <a:tcPr/>
                </a:tc>
                <a:tc>
                  <a:txBody>
                    <a:bodyPr/>
                    <a:lstStyle/>
                    <a:p>
                      <a:pPr algn="r"/>
                      <a:endParaRPr lang="en-IN" sz="1200" u="sng" dirty="0"/>
                    </a:p>
                  </a:txBody>
                  <a:tcPr/>
                </a:tc>
                <a:tc>
                  <a:txBody>
                    <a:bodyPr/>
                    <a:lstStyle/>
                    <a:p>
                      <a:r>
                        <a:rPr lang="en-IN" sz="1200" dirty="0"/>
                        <a:t>Equity</a:t>
                      </a:r>
                    </a:p>
                  </a:txBody>
                  <a:tcPr/>
                </a:tc>
                <a:tc>
                  <a:txBody>
                    <a:bodyPr/>
                    <a:lstStyle/>
                    <a:p>
                      <a:pPr algn="r"/>
                      <a:r>
                        <a:rPr lang="en-IN" sz="1200" u="sng" dirty="0"/>
                        <a:t>  250</a:t>
                      </a:r>
                    </a:p>
                  </a:txBody>
                  <a:tcPr/>
                </a:tc>
                <a:extLst>
                  <a:ext uri="{0D108BD9-81ED-4DB2-BD59-A6C34878D82A}">
                    <a16:rowId xmlns:a16="http://schemas.microsoft.com/office/drawing/2014/main" val="3858443185"/>
                  </a:ext>
                </a:extLst>
              </a:tr>
              <a:tr h="0">
                <a:tc>
                  <a:txBody>
                    <a:bodyPr/>
                    <a:lstStyle/>
                    <a:p>
                      <a:r>
                        <a:rPr lang="en-IN" sz="1200" dirty="0"/>
                        <a:t>Net income</a:t>
                      </a:r>
                    </a:p>
                  </a:txBody>
                  <a:tcPr/>
                </a:tc>
                <a:tc>
                  <a:txBody>
                    <a:bodyPr/>
                    <a:lstStyle/>
                    <a:p>
                      <a:pPr algn="r"/>
                      <a:r>
                        <a:rPr lang="en-IN" sz="1200" u="sng" dirty="0"/>
                        <a:t>$ 200</a:t>
                      </a:r>
                    </a:p>
                  </a:txBody>
                  <a:tcPr/>
                </a:tc>
                <a:tc>
                  <a:txBody>
                    <a:bodyPr/>
                    <a:lstStyle/>
                    <a:p>
                      <a:r>
                        <a:rPr lang="en-IN" sz="1200" dirty="0"/>
                        <a:t>Total</a:t>
                      </a:r>
                    </a:p>
                  </a:txBody>
                  <a:tcPr/>
                </a:tc>
                <a:tc>
                  <a:txBody>
                    <a:bodyPr/>
                    <a:lstStyle/>
                    <a:p>
                      <a:pPr algn="r"/>
                      <a:r>
                        <a:rPr lang="en-IN" sz="1200" u="sng" dirty="0"/>
                        <a:t>$ 500</a:t>
                      </a:r>
                    </a:p>
                  </a:txBody>
                  <a:tcPr/>
                </a:tc>
                <a:tc>
                  <a:txBody>
                    <a:bodyPr/>
                    <a:lstStyle/>
                    <a:p>
                      <a:r>
                        <a:rPr lang="en-IN" sz="1200" dirty="0"/>
                        <a:t>Total</a:t>
                      </a:r>
                    </a:p>
                  </a:txBody>
                  <a:tcPr/>
                </a:tc>
                <a:tc>
                  <a:txBody>
                    <a:bodyPr/>
                    <a:lstStyle/>
                    <a:p>
                      <a:pPr algn="r"/>
                      <a:r>
                        <a:rPr lang="en-IN" sz="1200" u="sng" dirty="0"/>
                        <a:t>$ 500</a:t>
                      </a:r>
                    </a:p>
                  </a:txBody>
                  <a:tcPr/>
                </a:tc>
                <a:extLst>
                  <a:ext uri="{0D108BD9-81ED-4DB2-BD59-A6C34878D82A}">
                    <a16:rowId xmlns:a16="http://schemas.microsoft.com/office/drawing/2014/main" val="3704119951"/>
                  </a:ext>
                </a:extLst>
              </a:tr>
            </a:tbl>
          </a:graphicData>
        </a:graphic>
      </p:graphicFrame>
      <p:sp>
        <p:nvSpPr>
          <p:cNvPr id="6" name="Content Placeholder 5"/>
          <p:cNvSpPr>
            <a:spLocks noGrp="1"/>
          </p:cNvSpPr>
          <p:nvPr>
            <p:ph idx="15"/>
          </p:nvPr>
        </p:nvSpPr>
        <p:spPr>
          <a:xfrm>
            <a:off x="636763" y="3942013"/>
            <a:ext cx="8222369" cy="934787"/>
          </a:xfrm>
        </p:spPr>
        <p:txBody>
          <a:bodyPr/>
          <a:lstStyle/>
          <a:p>
            <a:pPr marL="0" indent="0">
              <a:spcBef>
                <a:spcPts val="500"/>
              </a:spcBef>
              <a:buNone/>
            </a:pPr>
            <a:r>
              <a:rPr lang="en-IN" sz="1800" dirty="0"/>
              <a:t>Suppose sales increase by 20%, rising from $1,000 to $1,200.</a:t>
            </a:r>
          </a:p>
          <a:p>
            <a:pPr>
              <a:spcBef>
                <a:spcPts val="500"/>
              </a:spcBef>
            </a:pPr>
            <a:r>
              <a:rPr lang="en-IN" sz="1800" dirty="0"/>
              <a:t>Planners would then forecast a 20% increase in costs, from $800 to $960, and assume that all variables will grow by 20%.</a:t>
            </a:r>
          </a:p>
        </p:txBody>
      </p:sp>
      <p:sp>
        <p:nvSpPr>
          <p:cNvPr id="8" name="Content Placeholder 7"/>
          <p:cNvSpPr>
            <a:spLocks noGrp="1"/>
          </p:cNvSpPr>
          <p:nvPr>
            <p:ph idx="17"/>
          </p:nvPr>
        </p:nvSpPr>
        <p:spPr>
          <a:xfrm>
            <a:off x="636763" y="4953000"/>
            <a:ext cx="3020837" cy="323191"/>
          </a:xfrm>
        </p:spPr>
        <p:txBody>
          <a:bodyPr/>
          <a:lstStyle/>
          <a:p>
            <a:pPr marL="0" indent="0">
              <a:buNone/>
            </a:pPr>
            <a:r>
              <a:rPr lang="en-IN" sz="1800" dirty="0"/>
              <a:t>Pro Forma Income Statement</a:t>
            </a:r>
          </a:p>
        </p:txBody>
      </p:sp>
      <p:graphicFrame>
        <p:nvGraphicFramePr>
          <p:cNvPr id="13" name="Table 12"/>
          <p:cNvGraphicFramePr>
            <a:graphicFrameLocks noGrp="1"/>
          </p:cNvGraphicFramePr>
          <p:nvPr>
            <p:extLst>
              <p:ext uri="{D42A27DB-BD31-4B8C-83A1-F6EECF244321}">
                <p14:modId xmlns:p14="http://schemas.microsoft.com/office/powerpoint/2010/main" val="3315152622"/>
              </p:ext>
            </p:extLst>
          </p:nvPr>
        </p:nvGraphicFramePr>
        <p:xfrm>
          <a:off x="636762" y="5410200"/>
          <a:ext cx="2792238" cy="822960"/>
        </p:xfrm>
        <a:graphic>
          <a:graphicData uri="http://schemas.openxmlformats.org/drawingml/2006/table">
            <a:tbl>
              <a:tblPr firstRow="1" bandRow="1">
                <a:tableStyleId>{5C22544A-7EE6-4342-B048-85BDC9FD1C3A}</a:tableStyleId>
              </a:tblPr>
              <a:tblGrid>
                <a:gridCol w="1396119">
                  <a:extLst>
                    <a:ext uri="{9D8B030D-6E8A-4147-A177-3AD203B41FA5}">
                      <a16:colId xmlns:a16="http://schemas.microsoft.com/office/drawing/2014/main" val="2701676648"/>
                    </a:ext>
                  </a:extLst>
                </a:gridCol>
                <a:gridCol w="1396119">
                  <a:extLst>
                    <a:ext uri="{9D8B030D-6E8A-4147-A177-3AD203B41FA5}">
                      <a16:colId xmlns:a16="http://schemas.microsoft.com/office/drawing/2014/main" val="3068001586"/>
                    </a:ext>
                  </a:extLst>
                </a:gridCol>
              </a:tblGrid>
              <a:tr h="212259">
                <a:tc>
                  <a:txBody>
                    <a:bodyPr/>
                    <a:lstStyle/>
                    <a:p>
                      <a:r>
                        <a:rPr lang="en-IN" sz="1200" b="0" dirty="0">
                          <a:solidFill>
                            <a:sysClr val="windowText" lastClr="000000"/>
                          </a:solidFill>
                        </a:rPr>
                        <a:t>Sales</a:t>
                      </a:r>
                    </a:p>
                  </a:txBody>
                  <a:tcPr>
                    <a:noFill/>
                  </a:tcPr>
                </a:tc>
                <a:tc>
                  <a:txBody>
                    <a:bodyPr/>
                    <a:lstStyle/>
                    <a:p>
                      <a:pPr algn="r"/>
                      <a:r>
                        <a:rPr lang="en-IN" sz="1200" b="0" dirty="0">
                          <a:solidFill>
                            <a:sysClr val="windowText" lastClr="000000"/>
                          </a:solidFill>
                        </a:rPr>
                        <a:t>$ xxx</a:t>
                      </a:r>
                    </a:p>
                  </a:txBody>
                  <a:tcPr>
                    <a:noFill/>
                  </a:tcPr>
                </a:tc>
                <a:extLst>
                  <a:ext uri="{0D108BD9-81ED-4DB2-BD59-A6C34878D82A}">
                    <a16:rowId xmlns:a16="http://schemas.microsoft.com/office/drawing/2014/main" val="1707471772"/>
                  </a:ext>
                </a:extLst>
              </a:tr>
              <a:tr h="212259">
                <a:tc>
                  <a:txBody>
                    <a:bodyPr/>
                    <a:lstStyle/>
                    <a:p>
                      <a:r>
                        <a:rPr lang="en-IN" sz="1200" dirty="0"/>
                        <a:t>Costs</a:t>
                      </a:r>
                    </a:p>
                  </a:txBody>
                  <a:tcPr>
                    <a:noFill/>
                  </a:tcPr>
                </a:tc>
                <a:tc>
                  <a:txBody>
                    <a:bodyPr/>
                    <a:lstStyle/>
                    <a:p>
                      <a:pPr algn="r"/>
                      <a:r>
                        <a:rPr lang="en-IN" sz="1200" u="sng" dirty="0"/>
                        <a:t>xxx</a:t>
                      </a:r>
                    </a:p>
                  </a:txBody>
                  <a:tcPr>
                    <a:noFill/>
                  </a:tcPr>
                </a:tc>
                <a:extLst>
                  <a:ext uri="{0D108BD9-81ED-4DB2-BD59-A6C34878D82A}">
                    <a16:rowId xmlns:a16="http://schemas.microsoft.com/office/drawing/2014/main" val="1180568327"/>
                  </a:ext>
                </a:extLst>
              </a:tr>
              <a:tr h="212259">
                <a:tc>
                  <a:txBody>
                    <a:bodyPr/>
                    <a:lstStyle/>
                    <a:p>
                      <a:pPr algn="r"/>
                      <a:r>
                        <a:rPr lang="en-IN" sz="1200" dirty="0"/>
                        <a:t>Net income</a:t>
                      </a:r>
                    </a:p>
                  </a:txBody>
                  <a:tcPr>
                    <a:noFill/>
                  </a:tcPr>
                </a:tc>
                <a:tc>
                  <a:txBody>
                    <a:bodyPr/>
                    <a:lstStyle/>
                    <a:p>
                      <a:pPr algn="r"/>
                      <a:r>
                        <a:rPr lang="en-IN" sz="1200" u="sng" dirty="0"/>
                        <a:t>$ xxx</a:t>
                      </a:r>
                    </a:p>
                  </a:txBody>
                  <a:tcPr>
                    <a:noFill/>
                  </a:tcPr>
                </a:tc>
                <a:extLst>
                  <a:ext uri="{0D108BD9-81ED-4DB2-BD59-A6C34878D82A}">
                    <a16:rowId xmlns:a16="http://schemas.microsoft.com/office/drawing/2014/main" val="2233861681"/>
                  </a:ext>
                </a:extLst>
              </a:tr>
            </a:tbl>
          </a:graphicData>
        </a:graphic>
      </p:graphicFrame>
      <p:sp>
        <p:nvSpPr>
          <p:cNvPr id="9" name="Content Placeholder 8"/>
          <p:cNvSpPr>
            <a:spLocks noGrp="1"/>
          </p:cNvSpPr>
          <p:nvPr>
            <p:ph idx="18"/>
          </p:nvPr>
        </p:nvSpPr>
        <p:spPr>
          <a:xfrm>
            <a:off x="3810000" y="4955082"/>
            <a:ext cx="4191000" cy="321110"/>
          </a:xfrm>
        </p:spPr>
        <p:txBody>
          <a:bodyPr/>
          <a:lstStyle/>
          <a:p>
            <a:pPr marL="0" indent="0">
              <a:buNone/>
            </a:pPr>
            <a:r>
              <a:rPr lang="en-IN" sz="1800" dirty="0"/>
              <a:t>Pro Forma Balance Sheet</a:t>
            </a:r>
          </a:p>
        </p:txBody>
      </p:sp>
      <p:graphicFrame>
        <p:nvGraphicFramePr>
          <p:cNvPr id="14" name="Table 13"/>
          <p:cNvGraphicFramePr>
            <a:graphicFrameLocks noGrp="1"/>
          </p:cNvGraphicFramePr>
          <p:nvPr>
            <p:extLst>
              <p:ext uri="{D42A27DB-BD31-4B8C-83A1-F6EECF244321}">
                <p14:modId xmlns:p14="http://schemas.microsoft.com/office/powerpoint/2010/main" val="3213172649"/>
              </p:ext>
            </p:extLst>
          </p:nvPr>
        </p:nvGraphicFramePr>
        <p:xfrm>
          <a:off x="3810000" y="5410200"/>
          <a:ext cx="4648200" cy="822960"/>
        </p:xfrm>
        <a:graphic>
          <a:graphicData uri="http://schemas.openxmlformats.org/drawingml/2006/table">
            <a:tbl>
              <a:tblPr firstRow="1" bandRow="1">
                <a:tableStyleId>{5C22544A-7EE6-4342-B048-85BDC9FD1C3A}</a:tableStyleId>
              </a:tblPr>
              <a:tblGrid>
                <a:gridCol w="824680">
                  <a:extLst>
                    <a:ext uri="{9D8B030D-6E8A-4147-A177-3AD203B41FA5}">
                      <a16:colId xmlns:a16="http://schemas.microsoft.com/office/drawing/2014/main" val="4668963"/>
                    </a:ext>
                  </a:extLst>
                </a:gridCol>
                <a:gridCol w="974623">
                  <a:extLst>
                    <a:ext uri="{9D8B030D-6E8A-4147-A177-3AD203B41FA5}">
                      <a16:colId xmlns:a16="http://schemas.microsoft.com/office/drawing/2014/main" val="3477156351"/>
                    </a:ext>
                  </a:extLst>
                </a:gridCol>
                <a:gridCol w="824680">
                  <a:extLst>
                    <a:ext uri="{9D8B030D-6E8A-4147-A177-3AD203B41FA5}">
                      <a16:colId xmlns:a16="http://schemas.microsoft.com/office/drawing/2014/main" val="160583892"/>
                    </a:ext>
                  </a:extLst>
                </a:gridCol>
                <a:gridCol w="2024217">
                  <a:extLst>
                    <a:ext uri="{9D8B030D-6E8A-4147-A177-3AD203B41FA5}">
                      <a16:colId xmlns:a16="http://schemas.microsoft.com/office/drawing/2014/main" val="583992584"/>
                    </a:ext>
                  </a:extLst>
                </a:gridCol>
              </a:tblGrid>
              <a:tr h="274320">
                <a:tc>
                  <a:txBody>
                    <a:bodyPr/>
                    <a:lstStyle/>
                    <a:p>
                      <a:r>
                        <a:rPr lang="en-IN" sz="1200" b="0" dirty="0">
                          <a:solidFill>
                            <a:sysClr val="windowText" lastClr="000000"/>
                          </a:solidFill>
                        </a:rPr>
                        <a:t>Assets</a:t>
                      </a:r>
                    </a:p>
                  </a:txBody>
                  <a:tcPr>
                    <a:noFill/>
                  </a:tcPr>
                </a:tc>
                <a:tc>
                  <a:txBody>
                    <a:bodyPr/>
                    <a:lstStyle/>
                    <a:p>
                      <a:r>
                        <a:rPr lang="en-IN" sz="1200" b="0" dirty="0">
                          <a:solidFill>
                            <a:sysClr val="windowText" lastClr="000000"/>
                          </a:solidFill>
                        </a:rPr>
                        <a:t>$xxx</a:t>
                      </a:r>
                    </a:p>
                  </a:txBody>
                  <a:tcPr>
                    <a:noFill/>
                  </a:tcPr>
                </a:tc>
                <a:tc>
                  <a:txBody>
                    <a:bodyPr/>
                    <a:lstStyle/>
                    <a:p>
                      <a:r>
                        <a:rPr lang="en-IN" sz="1200" b="0" dirty="0">
                          <a:solidFill>
                            <a:sysClr val="windowText" lastClr="000000"/>
                          </a:solidFill>
                        </a:rPr>
                        <a:t>Debt</a:t>
                      </a:r>
                    </a:p>
                  </a:txBody>
                  <a:tcPr>
                    <a:noFill/>
                  </a:tcPr>
                </a:tc>
                <a:tc>
                  <a:txBody>
                    <a:bodyPr/>
                    <a:lstStyle/>
                    <a:p>
                      <a:r>
                        <a:rPr lang="en-IN" sz="1200" b="0" dirty="0">
                          <a:solidFill>
                            <a:sysClr val="windowText" lastClr="000000"/>
                          </a:solidFill>
                        </a:rPr>
                        <a:t>$xxx</a:t>
                      </a:r>
                    </a:p>
                  </a:txBody>
                  <a:tcPr>
                    <a:noFill/>
                  </a:tcPr>
                </a:tc>
                <a:extLst>
                  <a:ext uri="{0D108BD9-81ED-4DB2-BD59-A6C34878D82A}">
                    <a16:rowId xmlns:a16="http://schemas.microsoft.com/office/drawing/2014/main" val="2456290493"/>
                  </a:ext>
                </a:extLst>
              </a:tr>
              <a:tr h="274320">
                <a:tc>
                  <a:txBody>
                    <a:bodyPr/>
                    <a:lstStyle/>
                    <a:p>
                      <a:endParaRPr lang="en-IN" sz="1200" dirty="0"/>
                    </a:p>
                  </a:txBody>
                  <a:tcPr>
                    <a:noFill/>
                  </a:tcPr>
                </a:tc>
                <a:tc>
                  <a:txBody>
                    <a:bodyPr/>
                    <a:lstStyle/>
                    <a:p>
                      <a:endParaRPr lang="en-IN" sz="1200" dirty="0"/>
                    </a:p>
                  </a:txBody>
                  <a:tcPr>
                    <a:noFill/>
                  </a:tcPr>
                </a:tc>
                <a:tc>
                  <a:txBody>
                    <a:bodyPr/>
                    <a:lstStyle/>
                    <a:p>
                      <a:r>
                        <a:rPr lang="en-IN" sz="1200" dirty="0"/>
                        <a:t>Equity</a:t>
                      </a:r>
                    </a:p>
                  </a:txBody>
                  <a:tcPr>
                    <a:noFill/>
                  </a:tcPr>
                </a:tc>
                <a:tc>
                  <a:txBody>
                    <a:bodyPr/>
                    <a:lstStyle/>
                    <a:p>
                      <a:r>
                        <a:rPr lang="en-IN" sz="1200" u="sng" dirty="0"/>
                        <a:t>xxx</a:t>
                      </a:r>
                      <a:endParaRPr lang="en-IN" sz="1200" dirty="0"/>
                    </a:p>
                  </a:txBody>
                  <a:tcPr>
                    <a:noFill/>
                  </a:tcPr>
                </a:tc>
                <a:extLst>
                  <a:ext uri="{0D108BD9-81ED-4DB2-BD59-A6C34878D82A}">
                    <a16:rowId xmlns:a16="http://schemas.microsoft.com/office/drawing/2014/main" val="3406575704"/>
                  </a:ext>
                </a:extLst>
              </a:tr>
              <a:tr h="274320">
                <a:tc>
                  <a:txBody>
                    <a:bodyPr/>
                    <a:lstStyle/>
                    <a:p>
                      <a:pPr algn="l"/>
                      <a:r>
                        <a:rPr lang="en-IN" sz="1200" dirty="0"/>
                        <a:t>Total</a:t>
                      </a:r>
                    </a:p>
                  </a:txBody>
                  <a:tcPr>
                    <a:noFill/>
                  </a:tcPr>
                </a:tc>
                <a:tc>
                  <a:txBody>
                    <a:bodyPr/>
                    <a:lstStyle/>
                    <a:p>
                      <a:r>
                        <a:rPr lang="en-IN" sz="1200" dirty="0"/>
                        <a:t>$xxx</a:t>
                      </a:r>
                    </a:p>
                  </a:txBody>
                  <a:tcPr>
                    <a:noFill/>
                  </a:tcPr>
                </a:tc>
                <a:tc>
                  <a:txBody>
                    <a:bodyPr/>
                    <a:lstStyle/>
                    <a:p>
                      <a:pPr algn="r"/>
                      <a:r>
                        <a:rPr lang="en-IN" sz="1200" dirty="0"/>
                        <a:t>Total</a:t>
                      </a:r>
                    </a:p>
                  </a:txBody>
                  <a:tcPr>
                    <a:noFill/>
                  </a:tcPr>
                </a:tc>
                <a:tc>
                  <a:txBody>
                    <a:bodyPr/>
                    <a:lstStyle/>
                    <a:p>
                      <a:r>
                        <a:rPr lang="en-IN" sz="1200" u="sng" dirty="0"/>
                        <a:t>$xxx</a:t>
                      </a:r>
                      <a:endParaRPr lang="en-IN" sz="1200" dirty="0"/>
                    </a:p>
                  </a:txBody>
                  <a:tcPr>
                    <a:noFill/>
                  </a:tcPr>
                </a:tc>
                <a:extLst>
                  <a:ext uri="{0D108BD9-81ED-4DB2-BD59-A6C34878D82A}">
                    <a16:rowId xmlns:a16="http://schemas.microsoft.com/office/drawing/2014/main" val="4019791264"/>
                  </a:ext>
                </a:extLst>
              </a:tr>
            </a:tbl>
          </a:graphicData>
        </a:graphic>
      </p:graphicFrame>
    </p:spTree>
    <p:extLst>
      <p:ext uri="{BB962C8B-B14F-4D97-AF65-F5344CB8AC3E}">
        <p14:creationId xmlns:p14="http://schemas.microsoft.com/office/powerpoint/2010/main" val="58506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IN" altLang="en-US" sz="3400" cap="none" dirty="0"/>
              <a:t>A simple financial planning model </a:t>
            </a:r>
            <a:r>
              <a:rPr lang="en-IN" altLang="en-US" sz="1000" cap="none" dirty="0"/>
              <a:t>1</a:t>
            </a:r>
            <a:endParaRPr lang="en-US" altLang="en-US" sz="10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609231"/>
          </a:xfrm>
        </p:spPr>
        <p:txBody>
          <a:bodyPr/>
          <a:lstStyle/>
          <a:p>
            <a:r>
              <a:rPr lang="en-IN" sz="1800" dirty="0" err="1"/>
              <a:t>Computerfield</a:t>
            </a:r>
            <a:r>
              <a:rPr lang="en-IN" sz="1800" dirty="0"/>
              <a:t> Corporation’s financial statements from the most recent year are as follows:</a:t>
            </a:r>
          </a:p>
        </p:txBody>
      </p:sp>
      <p:sp>
        <p:nvSpPr>
          <p:cNvPr id="3" name="Content Placeholder 2"/>
          <p:cNvSpPr>
            <a:spLocks noGrp="1"/>
          </p:cNvSpPr>
          <p:nvPr>
            <p:ph idx="12"/>
          </p:nvPr>
        </p:nvSpPr>
        <p:spPr>
          <a:xfrm>
            <a:off x="613018" y="2412897"/>
            <a:ext cx="8222369" cy="330303"/>
          </a:xfrm>
        </p:spPr>
        <p:txBody>
          <a:bodyPr/>
          <a:lstStyle/>
          <a:p>
            <a:pPr marL="0" indent="0">
              <a:buNone/>
            </a:pPr>
            <a:r>
              <a:rPr lang="en-IN" sz="1800" dirty="0"/>
              <a:t>COMPUTERFIELD CORPORATION Financial Statements.</a:t>
            </a:r>
          </a:p>
        </p:txBody>
      </p:sp>
      <p:graphicFrame>
        <p:nvGraphicFramePr>
          <p:cNvPr id="12" name="Table 11"/>
          <p:cNvGraphicFramePr>
            <a:graphicFrameLocks noGrp="1"/>
          </p:cNvGraphicFramePr>
          <p:nvPr>
            <p:extLst>
              <p:ext uri="{D42A27DB-BD31-4B8C-83A1-F6EECF244321}">
                <p14:modId xmlns:p14="http://schemas.microsoft.com/office/powerpoint/2010/main" val="216881443"/>
              </p:ext>
            </p:extLst>
          </p:nvPr>
        </p:nvGraphicFramePr>
        <p:xfrm>
          <a:off x="636762" y="2793897"/>
          <a:ext cx="8117418" cy="1097280"/>
        </p:xfrm>
        <a:graphic>
          <a:graphicData uri="http://schemas.openxmlformats.org/drawingml/2006/table">
            <a:tbl>
              <a:tblPr firstRow="1" bandRow="1">
                <a:tableStyleId>{5C22544A-7EE6-4342-B048-85BDC9FD1C3A}</a:tableStyleId>
              </a:tblPr>
              <a:tblGrid>
                <a:gridCol w="1268238">
                  <a:extLst>
                    <a:ext uri="{9D8B030D-6E8A-4147-A177-3AD203B41FA5}">
                      <a16:colId xmlns:a16="http://schemas.microsoft.com/office/drawing/2014/main" val="2060911858"/>
                    </a:ext>
                  </a:extLst>
                </a:gridCol>
                <a:gridCol w="1828800">
                  <a:extLst>
                    <a:ext uri="{9D8B030D-6E8A-4147-A177-3AD203B41FA5}">
                      <a16:colId xmlns:a16="http://schemas.microsoft.com/office/drawing/2014/main" val="2284145791"/>
                    </a:ext>
                  </a:extLst>
                </a:gridCol>
                <a:gridCol w="961671">
                  <a:extLst>
                    <a:ext uri="{9D8B030D-6E8A-4147-A177-3AD203B41FA5}">
                      <a16:colId xmlns:a16="http://schemas.microsoft.com/office/drawing/2014/main" val="1974927792"/>
                    </a:ext>
                  </a:extLst>
                </a:gridCol>
                <a:gridCol w="1019529">
                  <a:extLst>
                    <a:ext uri="{9D8B030D-6E8A-4147-A177-3AD203B41FA5}">
                      <a16:colId xmlns:a16="http://schemas.microsoft.com/office/drawing/2014/main" val="150708723"/>
                    </a:ext>
                  </a:extLst>
                </a:gridCol>
                <a:gridCol w="1686277">
                  <a:extLst>
                    <a:ext uri="{9D8B030D-6E8A-4147-A177-3AD203B41FA5}">
                      <a16:colId xmlns:a16="http://schemas.microsoft.com/office/drawing/2014/main" val="2799482536"/>
                    </a:ext>
                  </a:extLst>
                </a:gridCol>
                <a:gridCol w="1352903">
                  <a:extLst>
                    <a:ext uri="{9D8B030D-6E8A-4147-A177-3AD203B41FA5}">
                      <a16:colId xmlns:a16="http://schemas.microsoft.com/office/drawing/2014/main" val="204483234"/>
                    </a:ext>
                  </a:extLst>
                </a:gridCol>
              </a:tblGrid>
              <a:tr h="0">
                <a:tc>
                  <a:txBody>
                    <a:bodyPr/>
                    <a:lstStyle/>
                    <a:p>
                      <a:endParaRPr lang="en-IN" sz="1200" dirty="0"/>
                    </a:p>
                  </a:txBody>
                  <a:tcPr/>
                </a:tc>
                <a:tc>
                  <a:txBody>
                    <a:bodyPr/>
                    <a:lstStyle/>
                    <a:p>
                      <a:r>
                        <a:rPr lang="en-IN" sz="1200" dirty="0"/>
                        <a:t>Income Statement</a:t>
                      </a:r>
                    </a:p>
                  </a:txBody>
                  <a:tcPr/>
                </a:tc>
                <a:tc>
                  <a:txBody>
                    <a:bodyPr/>
                    <a:lstStyle/>
                    <a:p>
                      <a:endParaRPr lang="en-IN" sz="1200" dirty="0"/>
                    </a:p>
                  </a:txBody>
                  <a:tcPr/>
                </a:tc>
                <a:tc>
                  <a:txBody>
                    <a:bodyPr/>
                    <a:lstStyle/>
                    <a:p>
                      <a:endParaRPr lang="en-IN" sz="1200"/>
                    </a:p>
                  </a:txBody>
                  <a:tcPr/>
                </a:tc>
                <a:tc>
                  <a:txBody>
                    <a:bodyPr/>
                    <a:lstStyle/>
                    <a:p>
                      <a:r>
                        <a:rPr lang="en-IN" sz="1200" dirty="0"/>
                        <a:t>Balance Sheet</a:t>
                      </a:r>
                    </a:p>
                  </a:txBody>
                  <a:tcPr/>
                </a:tc>
                <a:tc>
                  <a:txBody>
                    <a:bodyPr/>
                    <a:lstStyle/>
                    <a:p>
                      <a:endParaRPr lang="en-IN" sz="1200"/>
                    </a:p>
                  </a:txBody>
                  <a:tcPr/>
                </a:tc>
                <a:extLst>
                  <a:ext uri="{0D108BD9-81ED-4DB2-BD59-A6C34878D82A}">
                    <a16:rowId xmlns:a16="http://schemas.microsoft.com/office/drawing/2014/main" val="1007167498"/>
                  </a:ext>
                </a:extLst>
              </a:tr>
              <a:tr h="0">
                <a:tc>
                  <a:txBody>
                    <a:bodyPr/>
                    <a:lstStyle/>
                    <a:p>
                      <a:r>
                        <a:rPr lang="en-IN" sz="1200" dirty="0"/>
                        <a:t>Sales</a:t>
                      </a:r>
                    </a:p>
                  </a:txBody>
                  <a:tcPr/>
                </a:tc>
                <a:tc>
                  <a:txBody>
                    <a:bodyPr/>
                    <a:lstStyle/>
                    <a:p>
                      <a:pPr algn="r"/>
                      <a:r>
                        <a:rPr lang="en-IN" sz="1200" dirty="0"/>
                        <a:t>$ 1,000</a:t>
                      </a:r>
                    </a:p>
                  </a:txBody>
                  <a:tcPr/>
                </a:tc>
                <a:tc>
                  <a:txBody>
                    <a:bodyPr/>
                    <a:lstStyle/>
                    <a:p>
                      <a:r>
                        <a:rPr lang="en-IN" sz="1200" dirty="0"/>
                        <a:t>Assets</a:t>
                      </a:r>
                    </a:p>
                  </a:txBody>
                  <a:tcPr/>
                </a:tc>
                <a:tc>
                  <a:txBody>
                    <a:bodyPr/>
                    <a:lstStyle/>
                    <a:p>
                      <a:pPr algn="r"/>
                      <a:r>
                        <a:rPr lang="en-IN" sz="1200" dirty="0"/>
                        <a:t>$ 500</a:t>
                      </a:r>
                    </a:p>
                  </a:txBody>
                  <a:tcPr/>
                </a:tc>
                <a:tc>
                  <a:txBody>
                    <a:bodyPr/>
                    <a:lstStyle/>
                    <a:p>
                      <a:r>
                        <a:rPr lang="en-IN" sz="1200" dirty="0"/>
                        <a:t>Debt</a:t>
                      </a:r>
                    </a:p>
                  </a:txBody>
                  <a:tcPr/>
                </a:tc>
                <a:tc>
                  <a:txBody>
                    <a:bodyPr/>
                    <a:lstStyle/>
                    <a:p>
                      <a:pPr algn="r"/>
                      <a:r>
                        <a:rPr lang="en-IN" sz="1200" dirty="0"/>
                        <a:t>$ 250</a:t>
                      </a:r>
                    </a:p>
                  </a:txBody>
                  <a:tcPr/>
                </a:tc>
                <a:extLst>
                  <a:ext uri="{0D108BD9-81ED-4DB2-BD59-A6C34878D82A}">
                    <a16:rowId xmlns:a16="http://schemas.microsoft.com/office/drawing/2014/main" val="3519710872"/>
                  </a:ext>
                </a:extLst>
              </a:tr>
              <a:tr h="0">
                <a:tc>
                  <a:txBody>
                    <a:bodyPr/>
                    <a:lstStyle/>
                    <a:p>
                      <a:r>
                        <a:rPr lang="en-IN" sz="1200" dirty="0"/>
                        <a:t>Costs</a:t>
                      </a:r>
                    </a:p>
                  </a:txBody>
                  <a:tcPr/>
                </a:tc>
                <a:tc>
                  <a:txBody>
                    <a:bodyPr/>
                    <a:lstStyle/>
                    <a:p>
                      <a:pPr algn="r"/>
                      <a:r>
                        <a:rPr lang="en-IN" sz="1200" u="sng" dirty="0"/>
                        <a:t>800</a:t>
                      </a:r>
                    </a:p>
                  </a:txBody>
                  <a:tcPr/>
                </a:tc>
                <a:tc>
                  <a:txBody>
                    <a:bodyPr/>
                    <a:lstStyle/>
                    <a:p>
                      <a:endParaRPr lang="en-IN" sz="1200" dirty="0"/>
                    </a:p>
                  </a:txBody>
                  <a:tcPr/>
                </a:tc>
                <a:tc>
                  <a:txBody>
                    <a:bodyPr/>
                    <a:lstStyle/>
                    <a:p>
                      <a:pPr algn="r"/>
                      <a:endParaRPr lang="en-IN" sz="1200" u="sng" dirty="0"/>
                    </a:p>
                  </a:txBody>
                  <a:tcPr/>
                </a:tc>
                <a:tc>
                  <a:txBody>
                    <a:bodyPr/>
                    <a:lstStyle/>
                    <a:p>
                      <a:r>
                        <a:rPr lang="en-IN" sz="1200" dirty="0"/>
                        <a:t>Equity</a:t>
                      </a:r>
                    </a:p>
                  </a:txBody>
                  <a:tcPr/>
                </a:tc>
                <a:tc>
                  <a:txBody>
                    <a:bodyPr/>
                    <a:lstStyle/>
                    <a:p>
                      <a:pPr algn="r"/>
                      <a:r>
                        <a:rPr lang="en-IN" sz="1200" u="sng" dirty="0"/>
                        <a:t>  250</a:t>
                      </a:r>
                    </a:p>
                  </a:txBody>
                  <a:tcPr/>
                </a:tc>
                <a:extLst>
                  <a:ext uri="{0D108BD9-81ED-4DB2-BD59-A6C34878D82A}">
                    <a16:rowId xmlns:a16="http://schemas.microsoft.com/office/drawing/2014/main" val="3858443185"/>
                  </a:ext>
                </a:extLst>
              </a:tr>
              <a:tr h="0">
                <a:tc>
                  <a:txBody>
                    <a:bodyPr/>
                    <a:lstStyle/>
                    <a:p>
                      <a:r>
                        <a:rPr lang="en-IN" sz="1200" dirty="0"/>
                        <a:t>Net income</a:t>
                      </a:r>
                    </a:p>
                  </a:txBody>
                  <a:tcPr/>
                </a:tc>
                <a:tc>
                  <a:txBody>
                    <a:bodyPr/>
                    <a:lstStyle/>
                    <a:p>
                      <a:pPr algn="r"/>
                      <a:r>
                        <a:rPr lang="en-IN" sz="1200" u="sng" dirty="0"/>
                        <a:t>$ 200</a:t>
                      </a:r>
                    </a:p>
                  </a:txBody>
                  <a:tcPr/>
                </a:tc>
                <a:tc>
                  <a:txBody>
                    <a:bodyPr/>
                    <a:lstStyle/>
                    <a:p>
                      <a:r>
                        <a:rPr lang="en-IN" sz="1200" dirty="0"/>
                        <a:t>Total</a:t>
                      </a:r>
                    </a:p>
                  </a:txBody>
                  <a:tcPr/>
                </a:tc>
                <a:tc>
                  <a:txBody>
                    <a:bodyPr/>
                    <a:lstStyle/>
                    <a:p>
                      <a:pPr algn="r"/>
                      <a:r>
                        <a:rPr lang="en-IN" sz="1200" u="sng" dirty="0"/>
                        <a:t>$ 500</a:t>
                      </a:r>
                    </a:p>
                  </a:txBody>
                  <a:tcPr/>
                </a:tc>
                <a:tc>
                  <a:txBody>
                    <a:bodyPr/>
                    <a:lstStyle/>
                    <a:p>
                      <a:r>
                        <a:rPr lang="en-IN" sz="1200" dirty="0"/>
                        <a:t>Total</a:t>
                      </a:r>
                    </a:p>
                  </a:txBody>
                  <a:tcPr/>
                </a:tc>
                <a:tc>
                  <a:txBody>
                    <a:bodyPr/>
                    <a:lstStyle/>
                    <a:p>
                      <a:pPr algn="r"/>
                      <a:r>
                        <a:rPr lang="en-IN" sz="1200" u="sng" dirty="0"/>
                        <a:t>$ 500</a:t>
                      </a:r>
                    </a:p>
                  </a:txBody>
                  <a:tcPr/>
                </a:tc>
                <a:extLst>
                  <a:ext uri="{0D108BD9-81ED-4DB2-BD59-A6C34878D82A}">
                    <a16:rowId xmlns:a16="http://schemas.microsoft.com/office/drawing/2014/main" val="3704119951"/>
                  </a:ext>
                </a:extLst>
              </a:tr>
            </a:tbl>
          </a:graphicData>
        </a:graphic>
      </p:graphicFrame>
      <p:sp>
        <p:nvSpPr>
          <p:cNvPr id="6" name="Content Placeholder 5"/>
          <p:cNvSpPr>
            <a:spLocks noGrp="1"/>
          </p:cNvSpPr>
          <p:nvPr>
            <p:ph idx="15"/>
          </p:nvPr>
        </p:nvSpPr>
        <p:spPr>
          <a:xfrm>
            <a:off x="636763" y="3942013"/>
            <a:ext cx="8222369" cy="934787"/>
          </a:xfrm>
        </p:spPr>
        <p:txBody>
          <a:bodyPr/>
          <a:lstStyle/>
          <a:p>
            <a:pPr marL="0" indent="0">
              <a:spcBef>
                <a:spcPts val="500"/>
              </a:spcBef>
              <a:buNone/>
            </a:pPr>
            <a:r>
              <a:rPr lang="en-IN" sz="1800" dirty="0"/>
              <a:t>Suppose sales increase by 20%, rising from $1,000 to $1,200.</a:t>
            </a:r>
          </a:p>
          <a:p>
            <a:pPr>
              <a:spcBef>
                <a:spcPts val="500"/>
              </a:spcBef>
            </a:pPr>
            <a:r>
              <a:rPr lang="en-IN" sz="1800" dirty="0"/>
              <a:t>Planners would then forecast a 20% increase in costs, from $800 to $960, and assume that all variables will grow by 20%.</a:t>
            </a:r>
          </a:p>
        </p:txBody>
      </p:sp>
      <p:sp>
        <p:nvSpPr>
          <p:cNvPr id="8" name="Content Placeholder 7"/>
          <p:cNvSpPr>
            <a:spLocks noGrp="1"/>
          </p:cNvSpPr>
          <p:nvPr>
            <p:ph idx="17"/>
          </p:nvPr>
        </p:nvSpPr>
        <p:spPr>
          <a:xfrm>
            <a:off x="636763" y="4953000"/>
            <a:ext cx="3020837" cy="323191"/>
          </a:xfrm>
        </p:spPr>
        <p:txBody>
          <a:bodyPr/>
          <a:lstStyle/>
          <a:p>
            <a:pPr marL="0" indent="0">
              <a:buNone/>
            </a:pPr>
            <a:r>
              <a:rPr lang="en-IN" sz="1800" dirty="0"/>
              <a:t>Pro Forma Income Statement</a:t>
            </a:r>
          </a:p>
        </p:txBody>
      </p:sp>
      <p:graphicFrame>
        <p:nvGraphicFramePr>
          <p:cNvPr id="13" name="Table 12"/>
          <p:cNvGraphicFramePr>
            <a:graphicFrameLocks noGrp="1"/>
          </p:cNvGraphicFramePr>
          <p:nvPr>
            <p:extLst>
              <p:ext uri="{D42A27DB-BD31-4B8C-83A1-F6EECF244321}">
                <p14:modId xmlns:p14="http://schemas.microsoft.com/office/powerpoint/2010/main" val="3691004774"/>
              </p:ext>
            </p:extLst>
          </p:nvPr>
        </p:nvGraphicFramePr>
        <p:xfrm>
          <a:off x="636762" y="5410200"/>
          <a:ext cx="2792238" cy="822960"/>
        </p:xfrm>
        <a:graphic>
          <a:graphicData uri="http://schemas.openxmlformats.org/drawingml/2006/table">
            <a:tbl>
              <a:tblPr firstRow="1" bandRow="1">
                <a:tableStyleId>{5C22544A-7EE6-4342-B048-85BDC9FD1C3A}</a:tableStyleId>
              </a:tblPr>
              <a:tblGrid>
                <a:gridCol w="1396119">
                  <a:extLst>
                    <a:ext uri="{9D8B030D-6E8A-4147-A177-3AD203B41FA5}">
                      <a16:colId xmlns:a16="http://schemas.microsoft.com/office/drawing/2014/main" val="2701676648"/>
                    </a:ext>
                  </a:extLst>
                </a:gridCol>
                <a:gridCol w="1396119">
                  <a:extLst>
                    <a:ext uri="{9D8B030D-6E8A-4147-A177-3AD203B41FA5}">
                      <a16:colId xmlns:a16="http://schemas.microsoft.com/office/drawing/2014/main" val="3068001586"/>
                    </a:ext>
                  </a:extLst>
                </a:gridCol>
              </a:tblGrid>
              <a:tr h="212259">
                <a:tc>
                  <a:txBody>
                    <a:bodyPr/>
                    <a:lstStyle/>
                    <a:p>
                      <a:r>
                        <a:rPr lang="en-IN" sz="1200" b="0" dirty="0">
                          <a:solidFill>
                            <a:sysClr val="windowText" lastClr="000000"/>
                          </a:solidFill>
                        </a:rPr>
                        <a:t>Sales</a:t>
                      </a:r>
                    </a:p>
                  </a:txBody>
                  <a:tcPr>
                    <a:noFill/>
                  </a:tcPr>
                </a:tc>
                <a:tc>
                  <a:txBody>
                    <a:bodyPr/>
                    <a:lstStyle/>
                    <a:p>
                      <a:pPr algn="r"/>
                      <a:r>
                        <a:rPr lang="en-IN" sz="1200" b="0" dirty="0">
                          <a:solidFill>
                            <a:sysClr val="windowText" lastClr="000000"/>
                          </a:solidFill>
                        </a:rPr>
                        <a:t>$ 1,200</a:t>
                      </a:r>
                    </a:p>
                  </a:txBody>
                  <a:tcPr>
                    <a:noFill/>
                  </a:tcPr>
                </a:tc>
                <a:extLst>
                  <a:ext uri="{0D108BD9-81ED-4DB2-BD59-A6C34878D82A}">
                    <a16:rowId xmlns:a16="http://schemas.microsoft.com/office/drawing/2014/main" val="1707471772"/>
                  </a:ext>
                </a:extLst>
              </a:tr>
              <a:tr h="212259">
                <a:tc>
                  <a:txBody>
                    <a:bodyPr/>
                    <a:lstStyle/>
                    <a:p>
                      <a:r>
                        <a:rPr lang="en-IN" sz="1200" dirty="0"/>
                        <a:t>Costs</a:t>
                      </a:r>
                    </a:p>
                  </a:txBody>
                  <a:tcPr>
                    <a:noFill/>
                  </a:tcPr>
                </a:tc>
                <a:tc>
                  <a:txBody>
                    <a:bodyPr/>
                    <a:lstStyle/>
                    <a:p>
                      <a:pPr algn="r"/>
                      <a:r>
                        <a:rPr lang="en-IN" sz="1200" u="sng" dirty="0"/>
                        <a:t>960</a:t>
                      </a:r>
                    </a:p>
                  </a:txBody>
                  <a:tcPr>
                    <a:noFill/>
                  </a:tcPr>
                </a:tc>
                <a:extLst>
                  <a:ext uri="{0D108BD9-81ED-4DB2-BD59-A6C34878D82A}">
                    <a16:rowId xmlns:a16="http://schemas.microsoft.com/office/drawing/2014/main" val="1180568327"/>
                  </a:ext>
                </a:extLst>
              </a:tr>
              <a:tr h="212259">
                <a:tc>
                  <a:txBody>
                    <a:bodyPr/>
                    <a:lstStyle/>
                    <a:p>
                      <a:pPr algn="r"/>
                      <a:r>
                        <a:rPr lang="en-IN" sz="1200" dirty="0"/>
                        <a:t>Net income</a:t>
                      </a:r>
                    </a:p>
                  </a:txBody>
                  <a:tcPr>
                    <a:noFill/>
                  </a:tcPr>
                </a:tc>
                <a:tc>
                  <a:txBody>
                    <a:bodyPr/>
                    <a:lstStyle/>
                    <a:p>
                      <a:pPr algn="r"/>
                      <a:r>
                        <a:rPr lang="en-IN" sz="1200" u="sng" dirty="0"/>
                        <a:t>$ 240</a:t>
                      </a:r>
                    </a:p>
                  </a:txBody>
                  <a:tcPr>
                    <a:noFill/>
                  </a:tcPr>
                </a:tc>
                <a:extLst>
                  <a:ext uri="{0D108BD9-81ED-4DB2-BD59-A6C34878D82A}">
                    <a16:rowId xmlns:a16="http://schemas.microsoft.com/office/drawing/2014/main" val="2233861681"/>
                  </a:ext>
                </a:extLst>
              </a:tr>
            </a:tbl>
          </a:graphicData>
        </a:graphic>
      </p:graphicFrame>
      <p:sp>
        <p:nvSpPr>
          <p:cNvPr id="9" name="Content Placeholder 8"/>
          <p:cNvSpPr>
            <a:spLocks noGrp="1"/>
          </p:cNvSpPr>
          <p:nvPr>
            <p:ph idx="18"/>
          </p:nvPr>
        </p:nvSpPr>
        <p:spPr>
          <a:xfrm>
            <a:off x="3810000" y="4955082"/>
            <a:ext cx="4191000" cy="321110"/>
          </a:xfrm>
        </p:spPr>
        <p:txBody>
          <a:bodyPr/>
          <a:lstStyle/>
          <a:p>
            <a:pPr marL="0" indent="0">
              <a:buNone/>
            </a:pPr>
            <a:r>
              <a:rPr lang="en-IN" sz="1800" dirty="0"/>
              <a:t>Pro Forma Balance Sheet</a:t>
            </a:r>
          </a:p>
        </p:txBody>
      </p:sp>
      <p:graphicFrame>
        <p:nvGraphicFramePr>
          <p:cNvPr id="14" name="Table 13"/>
          <p:cNvGraphicFramePr>
            <a:graphicFrameLocks noGrp="1"/>
          </p:cNvGraphicFramePr>
          <p:nvPr>
            <p:extLst>
              <p:ext uri="{D42A27DB-BD31-4B8C-83A1-F6EECF244321}">
                <p14:modId xmlns:p14="http://schemas.microsoft.com/office/powerpoint/2010/main" val="1250393472"/>
              </p:ext>
            </p:extLst>
          </p:nvPr>
        </p:nvGraphicFramePr>
        <p:xfrm>
          <a:off x="3810000" y="5410200"/>
          <a:ext cx="4648200" cy="822960"/>
        </p:xfrm>
        <a:graphic>
          <a:graphicData uri="http://schemas.openxmlformats.org/drawingml/2006/table">
            <a:tbl>
              <a:tblPr firstRow="1" bandRow="1">
                <a:tableStyleId>{5C22544A-7EE6-4342-B048-85BDC9FD1C3A}</a:tableStyleId>
              </a:tblPr>
              <a:tblGrid>
                <a:gridCol w="824680">
                  <a:extLst>
                    <a:ext uri="{9D8B030D-6E8A-4147-A177-3AD203B41FA5}">
                      <a16:colId xmlns:a16="http://schemas.microsoft.com/office/drawing/2014/main" val="4668963"/>
                    </a:ext>
                  </a:extLst>
                </a:gridCol>
                <a:gridCol w="974623">
                  <a:extLst>
                    <a:ext uri="{9D8B030D-6E8A-4147-A177-3AD203B41FA5}">
                      <a16:colId xmlns:a16="http://schemas.microsoft.com/office/drawing/2014/main" val="3477156351"/>
                    </a:ext>
                  </a:extLst>
                </a:gridCol>
                <a:gridCol w="824680">
                  <a:extLst>
                    <a:ext uri="{9D8B030D-6E8A-4147-A177-3AD203B41FA5}">
                      <a16:colId xmlns:a16="http://schemas.microsoft.com/office/drawing/2014/main" val="160583892"/>
                    </a:ext>
                  </a:extLst>
                </a:gridCol>
                <a:gridCol w="2024217">
                  <a:extLst>
                    <a:ext uri="{9D8B030D-6E8A-4147-A177-3AD203B41FA5}">
                      <a16:colId xmlns:a16="http://schemas.microsoft.com/office/drawing/2014/main" val="583992584"/>
                    </a:ext>
                  </a:extLst>
                </a:gridCol>
              </a:tblGrid>
              <a:tr h="274320">
                <a:tc>
                  <a:txBody>
                    <a:bodyPr/>
                    <a:lstStyle/>
                    <a:p>
                      <a:r>
                        <a:rPr lang="en-IN" sz="1200" b="0" dirty="0">
                          <a:solidFill>
                            <a:sysClr val="windowText" lastClr="000000"/>
                          </a:solidFill>
                        </a:rPr>
                        <a:t>Assets</a:t>
                      </a:r>
                    </a:p>
                  </a:txBody>
                  <a:tcPr>
                    <a:noFill/>
                  </a:tcPr>
                </a:tc>
                <a:tc>
                  <a:txBody>
                    <a:bodyPr/>
                    <a:lstStyle/>
                    <a:p>
                      <a:r>
                        <a:rPr lang="en-IN" sz="1200" b="0" dirty="0">
                          <a:solidFill>
                            <a:sysClr val="windowText" lastClr="000000"/>
                          </a:solidFill>
                        </a:rPr>
                        <a:t>$600 (+100)</a:t>
                      </a:r>
                    </a:p>
                  </a:txBody>
                  <a:tcPr>
                    <a:noFill/>
                  </a:tcPr>
                </a:tc>
                <a:tc>
                  <a:txBody>
                    <a:bodyPr/>
                    <a:lstStyle/>
                    <a:p>
                      <a:r>
                        <a:rPr lang="en-IN" sz="1200" b="0" dirty="0">
                          <a:solidFill>
                            <a:sysClr val="windowText" lastClr="000000"/>
                          </a:solidFill>
                        </a:rPr>
                        <a:t>Debt</a:t>
                      </a:r>
                    </a:p>
                  </a:txBody>
                  <a:tcPr>
                    <a:noFill/>
                  </a:tcPr>
                </a:tc>
                <a:tc>
                  <a:txBody>
                    <a:bodyPr/>
                    <a:lstStyle/>
                    <a:p>
                      <a:r>
                        <a:rPr lang="en-IN" sz="1200" b="0" dirty="0">
                          <a:solidFill>
                            <a:sysClr val="windowText" lastClr="000000"/>
                          </a:solidFill>
                        </a:rPr>
                        <a:t>$300 (+ 50)</a:t>
                      </a:r>
                    </a:p>
                  </a:txBody>
                  <a:tcPr>
                    <a:noFill/>
                  </a:tcPr>
                </a:tc>
                <a:extLst>
                  <a:ext uri="{0D108BD9-81ED-4DB2-BD59-A6C34878D82A}">
                    <a16:rowId xmlns:a16="http://schemas.microsoft.com/office/drawing/2014/main" val="2456290493"/>
                  </a:ext>
                </a:extLst>
              </a:tr>
              <a:tr h="274320">
                <a:tc>
                  <a:txBody>
                    <a:bodyPr/>
                    <a:lstStyle/>
                    <a:p>
                      <a:endParaRPr lang="en-IN" sz="1200" dirty="0"/>
                    </a:p>
                  </a:txBody>
                  <a:tcPr>
                    <a:noFill/>
                  </a:tcPr>
                </a:tc>
                <a:tc>
                  <a:txBody>
                    <a:bodyPr/>
                    <a:lstStyle/>
                    <a:p>
                      <a:endParaRPr lang="en-IN" sz="1200" dirty="0"/>
                    </a:p>
                  </a:txBody>
                  <a:tcPr>
                    <a:noFill/>
                  </a:tcPr>
                </a:tc>
                <a:tc>
                  <a:txBody>
                    <a:bodyPr/>
                    <a:lstStyle/>
                    <a:p>
                      <a:r>
                        <a:rPr lang="en-IN" sz="1200" dirty="0"/>
                        <a:t>Equity</a:t>
                      </a:r>
                    </a:p>
                  </a:txBody>
                  <a:tcPr>
                    <a:noFill/>
                  </a:tcPr>
                </a:tc>
                <a:tc>
                  <a:txBody>
                    <a:bodyPr/>
                    <a:lstStyle/>
                    <a:p>
                      <a:r>
                        <a:rPr lang="en-IN" sz="1200" u="sng" dirty="0"/>
                        <a:t>300</a:t>
                      </a:r>
                      <a:r>
                        <a:rPr lang="en-IN" sz="1200" dirty="0"/>
                        <a:t> (+ 50)</a:t>
                      </a:r>
                    </a:p>
                  </a:txBody>
                  <a:tcPr>
                    <a:noFill/>
                  </a:tcPr>
                </a:tc>
                <a:extLst>
                  <a:ext uri="{0D108BD9-81ED-4DB2-BD59-A6C34878D82A}">
                    <a16:rowId xmlns:a16="http://schemas.microsoft.com/office/drawing/2014/main" val="3406575704"/>
                  </a:ext>
                </a:extLst>
              </a:tr>
              <a:tr h="274320">
                <a:tc>
                  <a:txBody>
                    <a:bodyPr/>
                    <a:lstStyle/>
                    <a:p>
                      <a:pPr algn="l"/>
                      <a:r>
                        <a:rPr lang="en-IN" sz="1200" dirty="0"/>
                        <a:t>Total</a:t>
                      </a:r>
                    </a:p>
                  </a:txBody>
                  <a:tcPr>
                    <a:noFill/>
                  </a:tcPr>
                </a:tc>
                <a:tc>
                  <a:txBody>
                    <a:bodyPr/>
                    <a:lstStyle/>
                    <a:p>
                      <a:r>
                        <a:rPr lang="en-IN" sz="1200" dirty="0"/>
                        <a:t>$600 (+100)</a:t>
                      </a:r>
                    </a:p>
                  </a:txBody>
                  <a:tcPr>
                    <a:noFill/>
                  </a:tcPr>
                </a:tc>
                <a:tc>
                  <a:txBody>
                    <a:bodyPr/>
                    <a:lstStyle/>
                    <a:p>
                      <a:pPr algn="r"/>
                      <a:r>
                        <a:rPr lang="en-IN" sz="1200" dirty="0"/>
                        <a:t>Total</a:t>
                      </a:r>
                    </a:p>
                  </a:txBody>
                  <a:tcPr>
                    <a:noFill/>
                  </a:tcPr>
                </a:tc>
                <a:tc>
                  <a:txBody>
                    <a:bodyPr/>
                    <a:lstStyle/>
                    <a:p>
                      <a:r>
                        <a:rPr lang="en-IN" sz="1200" u="sng" dirty="0"/>
                        <a:t>$600 </a:t>
                      </a:r>
                      <a:r>
                        <a:rPr lang="en-IN" sz="1200" dirty="0"/>
                        <a:t>(+100)</a:t>
                      </a:r>
                    </a:p>
                  </a:txBody>
                  <a:tcPr>
                    <a:noFill/>
                  </a:tcPr>
                </a:tc>
                <a:extLst>
                  <a:ext uri="{0D108BD9-81ED-4DB2-BD59-A6C34878D82A}">
                    <a16:rowId xmlns:a16="http://schemas.microsoft.com/office/drawing/2014/main" val="4019791264"/>
                  </a:ext>
                </a:extLst>
              </a:tr>
            </a:tbl>
          </a:graphicData>
        </a:graphic>
      </p:graphicFrame>
    </p:spTree>
    <p:extLst>
      <p:ext uri="{BB962C8B-B14F-4D97-AF65-F5344CB8AC3E}">
        <p14:creationId xmlns:p14="http://schemas.microsoft.com/office/powerpoint/2010/main" val="3404638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RWJ_FCF11e_PPT_Templat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4061</TotalTime>
  <Words>4991</Words>
  <Application>Microsoft Macintosh PowerPoint</Application>
  <PresentationFormat>On-screen Show (4:3)</PresentationFormat>
  <Paragraphs>689</Paragraphs>
  <Slides>32</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STIX MathJax Main</vt:lpstr>
      <vt:lpstr>Arial</vt:lpstr>
      <vt:lpstr>Book Antiqua</vt:lpstr>
      <vt:lpstr>Calibri</vt:lpstr>
      <vt:lpstr>Times New Roman</vt:lpstr>
      <vt:lpstr>1_RWJ_FCF11e_PPT_Template</vt:lpstr>
      <vt:lpstr>Equation</vt:lpstr>
      <vt:lpstr>Chapter 4</vt:lpstr>
      <vt:lpstr>Learning objectives</vt:lpstr>
      <vt:lpstr>Chapter outline</vt:lpstr>
      <vt:lpstr>Elements of financial planning</vt:lpstr>
      <vt:lpstr>What is financial planning?</vt:lpstr>
      <vt:lpstr>What can planning accomplish?</vt:lpstr>
      <vt:lpstr>Financial planning models:  a first look</vt:lpstr>
      <vt:lpstr>A simple financial planning model 1</vt:lpstr>
      <vt:lpstr>A simple financial planning model 1</vt:lpstr>
      <vt:lpstr>A simple financial planning model 2</vt:lpstr>
      <vt:lpstr>Percentage of Sales Approach</vt:lpstr>
      <vt:lpstr>The income statement 1</vt:lpstr>
      <vt:lpstr>The income statement 2</vt:lpstr>
      <vt:lpstr>ROSENGARTEN CORPORATION  balance sheet 1</vt:lpstr>
      <vt:lpstr>ROSENGARTEN CORPORATION  balance sheet 2</vt:lpstr>
      <vt:lpstr>ROSENGARTEN CORPORATION  partial pro forma balance sheet 1</vt:lpstr>
      <vt:lpstr>ROSENGARTEN CORPORATION  partial pro forma balance sheet 2</vt:lpstr>
      <vt:lpstr>ROSENGARTEN CORPORATION  partial pro forma balance sheet 1</vt:lpstr>
      <vt:lpstr>ROSENGARTEN CORPORATION  partial pro forma balance sheet 2</vt:lpstr>
      <vt:lpstr>A particular scenario 1</vt:lpstr>
      <vt:lpstr>A particular scenario 2</vt:lpstr>
      <vt:lpstr>An alternative scenario</vt:lpstr>
      <vt:lpstr>EFN and CAPACITY USAGE</vt:lpstr>
      <vt:lpstr>Growth and external financing</vt:lpstr>
      <vt:lpstr>Hoffman company income statement and balance sheet</vt:lpstr>
      <vt:lpstr>Hoffman company pro forma  Income statement and balance sheet</vt:lpstr>
      <vt:lpstr>Growth and projected efn for the hoffman company</vt:lpstr>
      <vt:lpstr>The internal growth rate</vt:lpstr>
      <vt:lpstr>The sustainable growth rate</vt:lpstr>
      <vt:lpstr>Determinants of growth</vt:lpstr>
      <vt:lpstr>Some caveats regarding  financial planning models</vt:lpstr>
      <vt:lpstr>END OF CHAPTER</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lastModifiedBy>Hsu, Yu-Hsin</cp:lastModifiedBy>
  <cp:revision>400</cp:revision>
  <dcterms:created xsi:type="dcterms:W3CDTF">2000-07-30T00:49:53Z</dcterms:created>
  <dcterms:modified xsi:type="dcterms:W3CDTF">2024-01-29T14:37:59Z</dcterms:modified>
</cp:coreProperties>
</file>