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 id="2147483771" r:id="rId2"/>
  </p:sldMasterIdLst>
  <p:notesMasterIdLst>
    <p:notesMasterId r:id="rId34"/>
  </p:notesMasterIdLst>
  <p:handoutMasterIdLst>
    <p:handoutMasterId r:id="rId35"/>
  </p:handoutMasterIdLst>
  <p:sldIdLst>
    <p:sldId id="304" r:id="rId3"/>
    <p:sldId id="257" r:id="rId4"/>
    <p:sldId id="258" r:id="rId5"/>
    <p:sldId id="259" r:id="rId6"/>
    <p:sldId id="284" r:id="rId7"/>
    <p:sldId id="293" r:id="rId8"/>
    <p:sldId id="305" r:id="rId9"/>
    <p:sldId id="285" r:id="rId10"/>
    <p:sldId id="306" r:id="rId11"/>
    <p:sldId id="260" r:id="rId12"/>
    <p:sldId id="307" r:id="rId13"/>
    <p:sldId id="276" r:id="rId14"/>
    <p:sldId id="286" r:id="rId15"/>
    <p:sldId id="302" r:id="rId16"/>
    <p:sldId id="261" r:id="rId17"/>
    <p:sldId id="262" r:id="rId18"/>
    <p:sldId id="308" r:id="rId19"/>
    <p:sldId id="309" r:id="rId20"/>
    <p:sldId id="310" r:id="rId21"/>
    <p:sldId id="263" r:id="rId22"/>
    <p:sldId id="264" r:id="rId23"/>
    <p:sldId id="311" r:id="rId24"/>
    <p:sldId id="265" r:id="rId25"/>
    <p:sldId id="313" r:id="rId26"/>
    <p:sldId id="294" r:id="rId27"/>
    <p:sldId id="312" r:id="rId28"/>
    <p:sldId id="287" r:id="rId29"/>
    <p:sldId id="295" r:id="rId30"/>
    <p:sldId id="266" r:id="rId31"/>
    <p:sldId id="296" r:id="rId32"/>
    <p:sldId id="303" r:id="rId33"/>
  </p:sldIdLst>
  <p:sldSz cx="9144000" cy="6858000" type="screen4x3"/>
  <p:notesSz cx="6858000" cy="8915400"/>
  <p:custDataLst>
    <p:tags r:id="rId36"/>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Main Content" id="{C6CEEFA1-A6FA-496C-BC66-A29550271A81}">
          <p14:sldIdLst>
            <p14:sldId id="304"/>
            <p14:sldId id="257"/>
            <p14:sldId id="258"/>
            <p14:sldId id="259"/>
            <p14:sldId id="284"/>
            <p14:sldId id="293"/>
            <p14:sldId id="305"/>
            <p14:sldId id="285"/>
            <p14:sldId id="306"/>
            <p14:sldId id="260"/>
            <p14:sldId id="307"/>
            <p14:sldId id="276"/>
            <p14:sldId id="286"/>
            <p14:sldId id="302"/>
            <p14:sldId id="261"/>
            <p14:sldId id="262"/>
            <p14:sldId id="308"/>
            <p14:sldId id="309"/>
            <p14:sldId id="310"/>
            <p14:sldId id="263"/>
            <p14:sldId id="264"/>
            <p14:sldId id="311"/>
            <p14:sldId id="265"/>
            <p14:sldId id="313"/>
            <p14:sldId id="294"/>
            <p14:sldId id="312"/>
            <p14:sldId id="287"/>
            <p14:sldId id="295"/>
            <p14:sldId id="266"/>
            <p14:sldId id="296"/>
            <p14:sldId id="303"/>
          </p14:sldIdLst>
        </p14:section>
        <p14:section name="Appendix: Image Descriptions for Unsighted Students" id="{4BB54177-CF47-41CC-8D24-2C63137DF601}">
          <p14:sldIdLst/>
        </p14:section>
      </p14:sectionLst>
    </p:ext>
    <p:ext uri="{EFAFB233-063F-42B5-8137-9DF3F51BA10A}">
      <p15:sldGuideLst xmlns:p15="http://schemas.microsoft.com/office/powerpoint/2012/main">
        <p15:guide id="1" orient="horz" pos="4224">
          <p15:clr>
            <a:srgbClr val="A4A3A4"/>
          </p15:clr>
        </p15:guide>
        <p15:guide id="2" orient="horz" pos="144">
          <p15:clr>
            <a:srgbClr val="A4A3A4"/>
          </p15:clr>
        </p15:guide>
        <p15:guide id="3" pos="2880">
          <p15:clr>
            <a:srgbClr val="A4A3A4"/>
          </p15:clr>
        </p15:guide>
      </p15:sldGuideLst>
    </p:ext>
    <p:ext uri="{2D200454-40CA-4A62-9FC3-DE9A4176ACB9}">
      <p15:notesGuideLst xmlns:p15="http://schemas.microsoft.com/office/powerpoint/2012/main">
        <p15:guide id="1" orient="horz" pos="280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62"/>
    <a:srgbClr val="007E39"/>
    <a:srgbClr val="000000"/>
    <a:srgbClr val="005C5A"/>
    <a:srgbClr val="005654"/>
    <a:srgbClr val="0038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23" autoAdjust="0"/>
    <p:restoredTop sz="82564" autoAdjust="0"/>
  </p:normalViewPr>
  <p:slideViewPr>
    <p:cSldViewPr>
      <p:cViewPr varScale="1">
        <p:scale>
          <a:sx n="125" d="100"/>
          <a:sy n="125" d="100"/>
        </p:scale>
        <p:origin x="952" y="152"/>
      </p:cViewPr>
      <p:guideLst>
        <p:guide orient="horz" pos="4224"/>
        <p:guide orient="horz" pos="144"/>
        <p:guide pos="2880"/>
      </p:guideLst>
    </p:cSldViewPr>
  </p:slideViewPr>
  <p:outlineViewPr>
    <p:cViewPr>
      <p:scale>
        <a:sx n="33" d="100"/>
        <a:sy n="33" d="100"/>
      </p:scale>
      <p:origin x="0" y="-17934"/>
    </p:cViewPr>
  </p:outlineViewPr>
  <p:notesTextViewPr>
    <p:cViewPr>
      <p:scale>
        <a:sx n="100" d="100"/>
        <a:sy n="100" d="100"/>
      </p:scale>
      <p:origin x="0" y="0"/>
    </p:cViewPr>
  </p:notesTextViewPr>
  <p:sorterViewPr>
    <p:cViewPr varScale="1">
      <p:scale>
        <a:sx n="1" d="1"/>
        <a:sy n="1" d="1"/>
      </p:scale>
      <p:origin x="0" y="3456"/>
    </p:cViewPr>
  </p:sorterViewPr>
  <p:notesViewPr>
    <p:cSldViewPr>
      <p:cViewPr varScale="1">
        <p:scale>
          <a:sx n="62" d="100"/>
          <a:sy n="62" d="100"/>
        </p:scale>
        <p:origin x="-1722" y="-72"/>
      </p:cViewPr>
      <p:guideLst>
        <p:guide orient="horz" pos="2808"/>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920298C-6A53-4A2C-B078-528EB96EAAC9}"/>
              </a:ext>
            </a:extLst>
          </p:cNvPr>
          <p:cNvSpPr>
            <a:spLocks noGrp="1" noChangeArrowheads="1"/>
          </p:cNvSpPr>
          <p:nvPr>
            <p:ph type="hdr" sz="quarter"/>
          </p:nvPr>
        </p:nvSpPr>
        <p:spPr bwMode="auto">
          <a:xfrm>
            <a:off x="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41987" name="Rectangle 3">
            <a:extLst>
              <a:ext uri="{FF2B5EF4-FFF2-40B4-BE49-F238E27FC236}">
                <a16:creationId xmlns:a16="http://schemas.microsoft.com/office/drawing/2014/main" id="{1B1CB29C-93B2-40D7-BC3E-0E3CFDBE97F8}"/>
              </a:ext>
            </a:extLst>
          </p:cNvPr>
          <p:cNvSpPr>
            <a:spLocks noGrp="1" noChangeArrowheads="1"/>
          </p:cNvSpPr>
          <p:nvPr>
            <p:ph type="dt" sz="quarter" idx="1"/>
          </p:nvPr>
        </p:nvSpPr>
        <p:spPr bwMode="auto">
          <a:xfrm>
            <a:off x="388620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dirty="0"/>
          </a:p>
        </p:txBody>
      </p:sp>
      <p:sp>
        <p:nvSpPr>
          <p:cNvPr id="41988" name="Rectangle 4">
            <a:extLst>
              <a:ext uri="{FF2B5EF4-FFF2-40B4-BE49-F238E27FC236}">
                <a16:creationId xmlns:a16="http://schemas.microsoft.com/office/drawing/2014/main" id="{83E5FE7E-D658-48CF-85EA-5D9943517A3E}"/>
              </a:ext>
            </a:extLst>
          </p:cNvPr>
          <p:cNvSpPr>
            <a:spLocks noGrp="1" noChangeArrowheads="1"/>
          </p:cNvSpPr>
          <p:nvPr>
            <p:ph type="ftr" sz="quarter" idx="2"/>
          </p:nvPr>
        </p:nvSpPr>
        <p:spPr bwMode="auto">
          <a:xfrm>
            <a:off x="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41989" name="Rectangle 5">
            <a:extLst>
              <a:ext uri="{FF2B5EF4-FFF2-40B4-BE49-F238E27FC236}">
                <a16:creationId xmlns:a16="http://schemas.microsoft.com/office/drawing/2014/main" id="{DA1E9E3C-02A3-4028-A347-67AE83F3A12D}"/>
              </a:ext>
            </a:extLst>
          </p:cNvPr>
          <p:cNvSpPr>
            <a:spLocks noGrp="1" noChangeArrowheads="1"/>
          </p:cNvSpPr>
          <p:nvPr>
            <p:ph type="sldNum" sz="quarter" idx="3"/>
          </p:nvPr>
        </p:nvSpPr>
        <p:spPr bwMode="auto">
          <a:xfrm>
            <a:off x="388620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FD68C10B-40E8-4F07-A530-9EE33811698D}" type="slidenum">
              <a:rPr lang="en-US" altLang="en-US"/>
              <a:pPr>
                <a:defRPr/>
              </a:pPr>
              <a:t>‹#›</a:t>
            </a:fld>
            <a:endParaRPr lang="en-US" altLang="en-US" dirty="0"/>
          </a:p>
        </p:txBody>
      </p:sp>
    </p:spTree>
    <p:extLst>
      <p:ext uri="{BB962C8B-B14F-4D97-AF65-F5344CB8AC3E}">
        <p14:creationId xmlns:p14="http://schemas.microsoft.com/office/powerpoint/2010/main" val="948791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C6F1B2C-7632-44FD-92D5-62B9EE8B55AB}"/>
              </a:ext>
            </a:extLst>
          </p:cNvPr>
          <p:cNvSpPr>
            <a:spLocks noGrp="1" noChangeArrowheads="1"/>
          </p:cNvSpPr>
          <p:nvPr>
            <p:ph type="hdr" sz="quarter"/>
          </p:nvPr>
        </p:nvSpPr>
        <p:spPr bwMode="auto">
          <a:xfrm>
            <a:off x="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9219" name="Rectangle 3">
            <a:extLst>
              <a:ext uri="{FF2B5EF4-FFF2-40B4-BE49-F238E27FC236}">
                <a16:creationId xmlns:a16="http://schemas.microsoft.com/office/drawing/2014/main" id="{8BA3D1CB-843F-4634-B57D-F03347BB442C}"/>
              </a:ext>
            </a:extLst>
          </p:cNvPr>
          <p:cNvSpPr>
            <a:spLocks noGrp="1" noChangeArrowheads="1"/>
          </p:cNvSpPr>
          <p:nvPr>
            <p:ph type="dt" idx="1"/>
          </p:nvPr>
        </p:nvSpPr>
        <p:spPr bwMode="auto">
          <a:xfrm>
            <a:off x="3886200" y="0"/>
            <a:ext cx="2971800" cy="4460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dirty="0"/>
          </a:p>
        </p:txBody>
      </p:sp>
      <p:sp>
        <p:nvSpPr>
          <p:cNvPr id="11268" name="Rectangle 4">
            <a:extLst>
              <a:ext uri="{FF2B5EF4-FFF2-40B4-BE49-F238E27FC236}">
                <a16:creationId xmlns:a16="http://schemas.microsoft.com/office/drawing/2014/main" id="{1FFC45FA-1613-4A96-92F2-DDEE3DF5E891}"/>
              </a:ext>
            </a:extLst>
          </p:cNvPr>
          <p:cNvSpPr>
            <a:spLocks noGrp="1" noRot="1" noChangeAspect="1" noChangeArrowheads="1" noTextEdit="1"/>
          </p:cNvSpPr>
          <p:nvPr>
            <p:ph type="sldImg" idx="2"/>
          </p:nvPr>
        </p:nvSpPr>
        <p:spPr bwMode="auto">
          <a:xfrm>
            <a:off x="1200150" y="668338"/>
            <a:ext cx="4457700" cy="3343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a:extLst>
              <a:ext uri="{FF2B5EF4-FFF2-40B4-BE49-F238E27FC236}">
                <a16:creationId xmlns:a16="http://schemas.microsoft.com/office/drawing/2014/main" id="{BFE9C704-E7F7-41BB-BBB8-272537E2FAA9}"/>
              </a:ext>
            </a:extLst>
          </p:cNvPr>
          <p:cNvSpPr>
            <a:spLocks noGrp="1" noChangeArrowheads="1"/>
          </p:cNvSpPr>
          <p:nvPr>
            <p:ph type="body" sz="quarter" idx="3"/>
          </p:nvPr>
        </p:nvSpPr>
        <p:spPr bwMode="auto">
          <a:xfrm>
            <a:off x="914400" y="4235450"/>
            <a:ext cx="5029200" cy="4011613"/>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a:extLst>
              <a:ext uri="{FF2B5EF4-FFF2-40B4-BE49-F238E27FC236}">
                <a16:creationId xmlns:a16="http://schemas.microsoft.com/office/drawing/2014/main" id="{19D1CA84-5C9C-4275-B9D1-D7B2319B1A9F}"/>
              </a:ext>
            </a:extLst>
          </p:cNvPr>
          <p:cNvSpPr>
            <a:spLocks noGrp="1" noChangeArrowheads="1"/>
          </p:cNvSpPr>
          <p:nvPr>
            <p:ph type="ftr" sz="quarter" idx="4"/>
          </p:nvPr>
        </p:nvSpPr>
        <p:spPr bwMode="auto">
          <a:xfrm>
            <a:off x="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dirty="0"/>
          </a:p>
        </p:txBody>
      </p:sp>
      <p:sp>
        <p:nvSpPr>
          <p:cNvPr id="9223" name="Rectangle 7">
            <a:extLst>
              <a:ext uri="{FF2B5EF4-FFF2-40B4-BE49-F238E27FC236}">
                <a16:creationId xmlns:a16="http://schemas.microsoft.com/office/drawing/2014/main" id="{E6085D4E-C790-4328-864D-E67DF13277E3}"/>
              </a:ext>
            </a:extLst>
          </p:cNvPr>
          <p:cNvSpPr>
            <a:spLocks noGrp="1" noChangeArrowheads="1"/>
          </p:cNvSpPr>
          <p:nvPr>
            <p:ph type="sldNum" sz="quarter" idx="5"/>
          </p:nvPr>
        </p:nvSpPr>
        <p:spPr bwMode="auto">
          <a:xfrm>
            <a:off x="3886200" y="8469313"/>
            <a:ext cx="2971800" cy="446087"/>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r>
              <a:rPr lang="en-US" altLang="en-US" dirty="0"/>
              <a:t>2.</a:t>
            </a:r>
            <a:fld id="{48239A00-A49A-4353-850C-3353290983A9}" type="slidenum">
              <a:rPr lang="en-US" altLang="en-US"/>
              <a:pPr>
                <a:defRPr/>
              </a:pPr>
              <a:t>‹#›</a:t>
            </a:fld>
            <a:endParaRPr lang="en-US" altLang="en-US" dirty="0"/>
          </a:p>
        </p:txBody>
      </p:sp>
    </p:spTree>
    <p:extLst>
      <p:ext uri="{BB962C8B-B14F-4D97-AF65-F5344CB8AC3E}">
        <p14:creationId xmlns:p14="http://schemas.microsoft.com/office/powerpoint/2010/main" val="39176571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ltLang="en-US" dirty="0"/>
              <a:t>2.</a:t>
            </a:r>
            <a:fld id="{48239A00-A49A-4353-850C-3353290983A9}" type="slidenum">
              <a:rPr lang="en-US" altLang="en-US" smtClean="0"/>
              <a:pPr>
                <a:defRPr/>
              </a:pPr>
              <a:t>1</a:t>
            </a:fld>
            <a:endParaRPr lang="en-US" altLang="en-US" dirty="0"/>
          </a:p>
        </p:txBody>
      </p:sp>
    </p:spTree>
    <p:extLst>
      <p:ext uri="{BB962C8B-B14F-4D97-AF65-F5344CB8AC3E}">
        <p14:creationId xmlns:p14="http://schemas.microsoft.com/office/powerpoint/2010/main" val="2115859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B</a:t>
            </a:r>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11</a:t>
            </a:fld>
            <a:endParaRPr lang="en-US" altLang="en-US" dirty="0"/>
          </a:p>
        </p:txBody>
      </p:sp>
    </p:spTree>
    <p:extLst>
      <p:ext uri="{BB962C8B-B14F-4D97-AF65-F5344CB8AC3E}">
        <p14:creationId xmlns:p14="http://schemas.microsoft.com/office/powerpoint/2010/main" val="2761572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41051DB-37CE-41A9-80FB-2A3D6F9CC9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514C130-4537-4CC5-A60C-D0A5BF2A666E}" type="slidenum">
              <a:rPr lang="en-US" altLang="en-US"/>
              <a:pPr>
                <a:spcBef>
                  <a:spcPct val="0"/>
                </a:spcBef>
              </a:pPr>
              <a:t>12</a:t>
            </a:fld>
            <a:endParaRPr lang="en-US" altLang="en-US" dirty="0"/>
          </a:p>
        </p:txBody>
      </p:sp>
      <p:sp>
        <p:nvSpPr>
          <p:cNvPr id="21507" name="Rectangle 2">
            <a:extLst>
              <a:ext uri="{FF2B5EF4-FFF2-40B4-BE49-F238E27FC236}">
                <a16:creationId xmlns:a16="http://schemas.microsoft.com/office/drawing/2014/main" id="{A75E7B8B-8FC0-4236-9C62-76D61EACDD4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45D1C35-860A-450C-ADB8-2943382BE4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dirty="0">
                <a:effectLst>
                  <a:outerShdw blurRad="38100" dist="38100" dir="2700000" algn="tl">
                    <a:srgbClr val="C0C0C0"/>
                  </a:outerShdw>
                </a:effectLst>
              </a:rPr>
              <a:t>Section 1.3</a:t>
            </a:r>
          </a:p>
          <a:p>
            <a:pPr eaLnBrk="1" hangingPunct="1">
              <a:defRPr/>
            </a:pPr>
            <a:endParaRPr lang="en-US" dirty="0">
              <a:effectLst>
                <a:outerShdw blurRad="38100" dist="38100" dir="2700000" algn="tl">
                  <a:srgbClr val="C0C0C0"/>
                </a:outerShdw>
              </a:effectLst>
            </a:endParaRPr>
          </a:p>
          <a:p>
            <a:pPr eaLnBrk="1" hangingPunct="1">
              <a:defRPr/>
            </a:pPr>
            <a:r>
              <a:rPr lang="en-US" sz="1200" b="0" i="0" u="none" strike="noStrike" baseline="0" dirty="0">
                <a:solidFill>
                  <a:srgbClr val="221E1F"/>
                </a:solidFill>
                <a:latin typeface="STIX MathJax Main"/>
              </a:rPr>
              <a:t>A key observation is that as a firm grows, the advantages of the corporate form may come to outweigh the disadvantages. </a:t>
            </a:r>
            <a:endParaRPr lang="en-US" dirty="0"/>
          </a:p>
          <a:p>
            <a:pPr eaLnBrk="1" hangingPunct="1"/>
            <a:endParaRPr lang="en-US" altLang="en-US" dirty="0"/>
          </a:p>
        </p:txBody>
      </p:sp>
    </p:spTree>
    <p:extLst>
      <p:ext uri="{BB962C8B-B14F-4D97-AF65-F5344CB8AC3E}">
        <p14:creationId xmlns:p14="http://schemas.microsoft.com/office/powerpoint/2010/main" val="234166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41051DB-37CE-41A9-80FB-2A3D6F9CC9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514C130-4537-4CC5-A60C-D0A5BF2A666E}" type="slidenum">
              <a:rPr lang="en-US" altLang="en-US"/>
              <a:pPr>
                <a:spcBef>
                  <a:spcPct val="0"/>
                </a:spcBef>
              </a:pPr>
              <a:t>13</a:t>
            </a:fld>
            <a:endParaRPr lang="en-US" altLang="en-US" dirty="0"/>
          </a:p>
        </p:txBody>
      </p:sp>
      <p:sp>
        <p:nvSpPr>
          <p:cNvPr id="21507" name="Rectangle 2">
            <a:extLst>
              <a:ext uri="{FF2B5EF4-FFF2-40B4-BE49-F238E27FC236}">
                <a16:creationId xmlns:a16="http://schemas.microsoft.com/office/drawing/2014/main" id="{A75E7B8B-8FC0-4236-9C62-76D61EACDD4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45D1C35-860A-450C-ADB8-2943382BE4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1200" b="0" i="0" u="none" strike="noStrike" baseline="0" dirty="0">
                <a:solidFill>
                  <a:srgbClr val="221E1F"/>
                </a:solidFill>
                <a:latin typeface="STIX MathJax Main"/>
              </a:rPr>
              <a:t>There are more proprietorships than any other type of business, and many businesses that later become large corporations start out as small proprietorships. </a:t>
            </a:r>
          </a:p>
          <a:p>
            <a:pPr eaLnBrk="1" hangingPunct="1">
              <a:defRPr/>
            </a:pPr>
            <a:endParaRPr lang="en-US" sz="1200" b="0" i="0" u="none" strike="noStrike" baseline="0" dirty="0">
              <a:solidFill>
                <a:srgbClr val="221E1F"/>
              </a:solidFill>
              <a:effectLst>
                <a:outerShdw blurRad="38100" dist="38100" dir="2700000" algn="tl">
                  <a:srgbClr val="C0C0C0"/>
                </a:outerShdw>
              </a:effectLst>
              <a:latin typeface="STIX MathJax Main"/>
            </a:endParaRPr>
          </a:p>
          <a:p>
            <a:pPr eaLnBrk="1" hangingPunct="1">
              <a:defRPr/>
            </a:pPr>
            <a:r>
              <a:rPr lang="en-US" sz="1200" b="0" i="0" u="none" strike="noStrike" baseline="0" dirty="0">
                <a:solidFill>
                  <a:srgbClr val="221E1F"/>
                </a:solidFill>
                <a:latin typeface="STIX MathJax Main"/>
              </a:rPr>
              <a:t>With the passage of the Tax Cuts and Jobs Act of 2017, up to 20 percent of business income may be exempt from taxation (the specific rules are too complex to cover here). </a:t>
            </a:r>
            <a:endParaRPr lang="en-US" b="1" i="1" dirty="0">
              <a:effectLst>
                <a:outerShdw blurRad="38100" dist="38100" dir="2700000" algn="tl">
                  <a:srgbClr val="C0C0C0"/>
                </a:outerShdw>
              </a:effectLst>
            </a:endParaRPr>
          </a:p>
        </p:txBody>
      </p:sp>
    </p:spTree>
    <p:extLst>
      <p:ext uri="{BB962C8B-B14F-4D97-AF65-F5344CB8AC3E}">
        <p14:creationId xmlns:p14="http://schemas.microsoft.com/office/powerpoint/2010/main" val="4105280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341051DB-37CE-41A9-80FB-2A3D6F9CC9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514C130-4537-4CC5-A60C-D0A5BF2A666E}" type="slidenum">
              <a:rPr lang="en-US" altLang="en-US"/>
              <a:pPr>
                <a:spcBef>
                  <a:spcPct val="0"/>
                </a:spcBef>
              </a:pPr>
              <a:t>14</a:t>
            </a:fld>
            <a:endParaRPr lang="en-US" altLang="en-US" dirty="0"/>
          </a:p>
        </p:txBody>
      </p:sp>
      <p:sp>
        <p:nvSpPr>
          <p:cNvPr id="21507" name="Rectangle 2">
            <a:extLst>
              <a:ext uri="{FF2B5EF4-FFF2-40B4-BE49-F238E27FC236}">
                <a16:creationId xmlns:a16="http://schemas.microsoft.com/office/drawing/2014/main" id="{A75E7B8B-8FC0-4236-9C62-76D61EACDD4D}"/>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345D1C35-860A-450C-ADB8-2943382BE49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0" i="0" u="none" strike="noStrike" baseline="0" dirty="0">
                <a:solidFill>
                  <a:srgbClr val="221E1F"/>
                </a:solidFill>
                <a:latin typeface="STIX MathJax Main"/>
              </a:rPr>
              <a:t>General partnership versus limited partnership:</a:t>
            </a:r>
          </a:p>
          <a:p>
            <a:pPr marL="285750" indent="-285750" eaLnBrk="1" hangingPunct="1">
              <a:buFont typeface="Arial" panose="020B0604020202020204" pitchFamily="34" charset="0"/>
              <a:buChar char="•"/>
            </a:pPr>
            <a:r>
              <a:rPr lang="en-US" sz="1200" b="0" i="0" u="none" strike="noStrike" baseline="0" dirty="0">
                <a:solidFill>
                  <a:srgbClr val="221E1F"/>
                </a:solidFill>
                <a:latin typeface="STIX MathJax Main"/>
              </a:rPr>
              <a:t>In a </a:t>
            </a:r>
            <a:r>
              <a:rPr lang="en-US" sz="1200" b="0" i="1" u="none" strike="noStrike" baseline="0" dirty="0">
                <a:solidFill>
                  <a:srgbClr val="221E1F"/>
                </a:solidFill>
                <a:latin typeface="STIX MathJax Main"/>
              </a:rPr>
              <a:t>general partnership, </a:t>
            </a:r>
            <a:r>
              <a:rPr lang="en-US" sz="1200" b="0" i="0" u="none" strike="noStrike" baseline="0" dirty="0">
                <a:solidFill>
                  <a:srgbClr val="221E1F"/>
                </a:solidFill>
                <a:latin typeface="STIX MathJax Main"/>
              </a:rPr>
              <a:t>all the partners share in gains or losses, and all have unlimited liability for </a:t>
            </a:r>
            <a:r>
              <a:rPr lang="en-US" sz="1200" b="0" i="1" u="none" strike="noStrike" baseline="0" dirty="0">
                <a:solidFill>
                  <a:srgbClr val="221E1F"/>
                </a:solidFill>
                <a:latin typeface="STIX MathJax Main"/>
              </a:rPr>
              <a:t>all </a:t>
            </a:r>
            <a:r>
              <a:rPr lang="en-US" sz="1200" b="0" i="0" u="none" strike="noStrike" baseline="0" dirty="0">
                <a:solidFill>
                  <a:srgbClr val="221E1F"/>
                </a:solidFill>
                <a:latin typeface="STIX MathJax Main"/>
              </a:rPr>
              <a:t>partnership debts, not just some particular share. </a:t>
            </a:r>
          </a:p>
          <a:p>
            <a:pPr marL="285750" indent="-285750" eaLnBrk="1" hangingPunct="1">
              <a:buFont typeface="Arial" panose="020B0604020202020204" pitchFamily="34" charset="0"/>
              <a:buChar char="•"/>
            </a:pPr>
            <a:r>
              <a:rPr lang="en-US" sz="1200" b="0" i="0" u="none" strike="noStrike" baseline="0" dirty="0">
                <a:solidFill>
                  <a:srgbClr val="221E1F"/>
                </a:solidFill>
                <a:latin typeface="STIX MathJax Main"/>
              </a:rPr>
              <a:t>In a </a:t>
            </a:r>
            <a:r>
              <a:rPr lang="en-US" sz="1200" b="0" i="1" u="none" strike="noStrike" baseline="0" dirty="0">
                <a:solidFill>
                  <a:srgbClr val="221E1F"/>
                </a:solidFill>
                <a:latin typeface="STIX MathJax Main"/>
              </a:rPr>
              <a:t>limited partnership, </a:t>
            </a:r>
            <a:r>
              <a:rPr lang="en-US" sz="1200" b="0" i="0" u="none" strike="noStrike" baseline="0" dirty="0">
                <a:solidFill>
                  <a:srgbClr val="221E1F"/>
                </a:solidFill>
                <a:latin typeface="STIX MathJax Main"/>
              </a:rPr>
              <a:t>one or more </a:t>
            </a:r>
            <a:r>
              <a:rPr lang="en-US" sz="1200" b="0" i="1" u="none" strike="noStrike" baseline="0" dirty="0">
                <a:solidFill>
                  <a:srgbClr val="221E1F"/>
                </a:solidFill>
                <a:latin typeface="STIX MathJax Main"/>
              </a:rPr>
              <a:t>general partners </a:t>
            </a:r>
            <a:r>
              <a:rPr lang="en-US" sz="1200" b="0" i="0" u="none" strike="noStrike" baseline="0" dirty="0">
                <a:solidFill>
                  <a:srgbClr val="221E1F"/>
                </a:solidFill>
                <a:latin typeface="STIX MathJax Main"/>
              </a:rPr>
              <a:t>will run the business and have unlimited liability, but there will be one or more </a:t>
            </a:r>
            <a:r>
              <a:rPr lang="en-US" sz="1200" b="0" i="1" u="none" strike="noStrike" baseline="0" dirty="0">
                <a:solidFill>
                  <a:srgbClr val="221E1F"/>
                </a:solidFill>
                <a:latin typeface="STIX MathJax Main"/>
              </a:rPr>
              <a:t>limited partners </a:t>
            </a:r>
            <a:r>
              <a:rPr lang="en-US" sz="1200" b="0" i="0" u="none" strike="noStrike" baseline="0" dirty="0">
                <a:solidFill>
                  <a:srgbClr val="221E1F"/>
                </a:solidFill>
                <a:latin typeface="STIX MathJax Main"/>
              </a:rPr>
              <a:t>who will not actively participate in the business. A limited partner’s liability for business debts is limited to the amount that partner contributes to the partnership. </a:t>
            </a:r>
          </a:p>
          <a:p>
            <a:pPr eaLnBrk="1" hangingPunct="1"/>
            <a:endParaRPr lang="en-US" altLang="en-US" dirty="0"/>
          </a:p>
          <a:p>
            <a:pPr eaLnBrk="1" hangingPunct="1"/>
            <a:r>
              <a:rPr lang="en-US" sz="1200" b="0" i="0" u="none" strike="noStrike" baseline="0" dirty="0">
                <a:solidFill>
                  <a:srgbClr val="221E1F"/>
                </a:solidFill>
                <a:latin typeface="STIX MathJax Main"/>
              </a:rPr>
              <a:t>The way partnership gains (and losses) are divided is described in the </a:t>
            </a:r>
            <a:r>
              <a:rPr lang="en-US" sz="1200" b="0" i="1" u="none" strike="noStrike" baseline="0" dirty="0">
                <a:solidFill>
                  <a:srgbClr val="221E1F"/>
                </a:solidFill>
                <a:latin typeface="STIX MathJax Main"/>
              </a:rPr>
              <a:t>partnership agreement. </a:t>
            </a:r>
            <a:endParaRPr lang="en-US" sz="1200" b="0" i="0" u="none" strike="noStrike" baseline="0" dirty="0">
              <a:solidFill>
                <a:srgbClr val="221E1F"/>
              </a:solidFill>
              <a:latin typeface="STIX MathJax Main"/>
            </a:endParaRPr>
          </a:p>
          <a:p>
            <a:pPr eaLnBrk="1" hangingPunct="1"/>
            <a:endParaRPr lang="en-US" altLang="en-US" dirty="0"/>
          </a:p>
          <a:p>
            <a:pPr eaLnBrk="1" hangingPunct="1"/>
            <a:r>
              <a:rPr lang="en-US" sz="1200" b="0" i="0" u="none" strike="noStrike" baseline="0" dirty="0">
                <a:solidFill>
                  <a:srgbClr val="221E1F"/>
                </a:solidFill>
                <a:latin typeface="STIX MathJax Main"/>
              </a:rPr>
              <a:t>As with sole proprietorships, beginning in 2018, up to 20 percent of a partner’s income may be exempt depending on various rules spelled out in the Tax Cuts and Jobs Act of 2017. </a:t>
            </a:r>
            <a:endParaRPr lang="en-US" altLang="en-US" dirty="0"/>
          </a:p>
        </p:txBody>
      </p:sp>
    </p:spTree>
    <p:extLst>
      <p:ext uri="{BB962C8B-B14F-4D97-AF65-F5344CB8AC3E}">
        <p14:creationId xmlns:p14="http://schemas.microsoft.com/office/powerpoint/2010/main" val="3997959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B3ACD61-E588-492F-9430-9A2DB9C0C9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43D71033-2373-4C7A-9B69-A6CFDF2F8C71}" type="slidenum">
              <a:rPr lang="en-US" altLang="en-US"/>
              <a:pPr>
                <a:spcBef>
                  <a:spcPct val="0"/>
                </a:spcBef>
              </a:pPr>
              <a:t>15</a:t>
            </a:fld>
            <a:endParaRPr lang="en-US" altLang="en-US" dirty="0"/>
          </a:p>
        </p:txBody>
      </p:sp>
      <p:sp>
        <p:nvSpPr>
          <p:cNvPr id="23555" name="Rectangle 2">
            <a:extLst>
              <a:ext uri="{FF2B5EF4-FFF2-40B4-BE49-F238E27FC236}">
                <a16:creationId xmlns:a16="http://schemas.microsoft.com/office/drawing/2014/main" id="{3429129F-82E1-49AA-BA4C-F048712ED84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9BE890C-E6F2-4525-9DD7-861392394B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1800" b="0" i="0" u="none" strike="noStrike" baseline="0" dirty="0">
                <a:solidFill>
                  <a:srgbClr val="221E1F"/>
                </a:solidFill>
                <a:latin typeface="STIX MathJax Main"/>
              </a:rPr>
              <a:t>Forming a corporation involves preparing </a:t>
            </a:r>
            <a:r>
              <a:rPr lang="en-US" sz="1800" b="0" i="1" u="none" strike="noStrike" baseline="0" dirty="0">
                <a:solidFill>
                  <a:srgbClr val="221E1F"/>
                </a:solidFill>
                <a:latin typeface="STIX MathJax Main"/>
              </a:rPr>
              <a:t>articles of incorporation </a:t>
            </a:r>
            <a:r>
              <a:rPr lang="en-US" sz="1800" b="0" i="0" u="none" strike="noStrike" baseline="0" dirty="0">
                <a:solidFill>
                  <a:srgbClr val="221E1F"/>
                </a:solidFill>
                <a:latin typeface="STIX MathJax Main"/>
              </a:rPr>
              <a:t>(or a charter) and a set of </a:t>
            </a:r>
            <a:r>
              <a:rPr lang="en-US" sz="1800" b="0" i="1" u="none" strike="noStrike" baseline="0" dirty="0">
                <a:solidFill>
                  <a:srgbClr val="221E1F"/>
                </a:solidFill>
                <a:latin typeface="STIX MathJax Main"/>
              </a:rPr>
              <a:t>bylaws. </a:t>
            </a:r>
          </a:p>
          <a:p>
            <a:pPr marL="171450" indent="-171450" eaLnBrk="1" hangingPunct="1">
              <a:buFont typeface="Arial" panose="020B0604020202020204" pitchFamily="34" charset="0"/>
              <a:buChar char="•"/>
              <a:defRPr/>
            </a:pPr>
            <a:r>
              <a:rPr lang="en-US" sz="1800" b="0" i="0" u="none" strike="noStrike" baseline="0" dirty="0">
                <a:solidFill>
                  <a:srgbClr val="221E1F"/>
                </a:solidFill>
                <a:latin typeface="STIX MathJax Main"/>
              </a:rPr>
              <a:t>The articles of incorporation must contain a number of things, including the corporation’s name, its intended life (which can be forever), its business purpose, and the number of shares that can be issued. </a:t>
            </a:r>
            <a:endParaRPr lang="en-US" sz="1800" b="0" i="1" u="none" strike="noStrike" baseline="0" dirty="0">
              <a:solidFill>
                <a:srgbClr val="221E1F"/>
              </a:solidFill>
              <a:latin typeface="STIX MathJax Main"/>
            </a:endParaRPr>
          </a:p>
          <a:p>
            <a:pPr marL="171450" indent="-171450" eaLnBrk="1" hangingPunct="1">
              <a:buFont typeface="Arial" panose="020B0604020202020204" pitchFamily="34" charset="0"/>
              <a:buChar char="•"/>
              <a:defRPr/>
            </a:pPr>
            <a:r>
              <a:rPr lang="en-US" sz="1800" b="0" i="0" u="none" strike="noStrike" baseline="0" dirty="0">
                <a:solidFill>
                  <a:srgbClr val="221E1F"/>
                </a:solidFill>
                <a:latin typeface="STIX MathJax Main"/>
              </a:rPr>
              <a:t>The bylaws are rules describing how the corporation regulates its existence. </a:t>
            </a:r>
            <a:endParaRPr lang="en-US" sz="1800" dirty="0"/>
          </a:p>
          <a:p>
            <a:pPr eaLnBrk="1" hangingPunct="1">
              <a:defRPr/>
            </a:pPr>
            <a:endParaRPr lang="en-US" sz="1800" dirty="0"/>
          </a:p>
          <a:p>
            <a:pPr eaLnBrk="1" hangingPunct="1">
              <a:defRPr/>
            </a:pPr>
            <a:r>
              <a:rPr lang="en-US" sz="1800" b="0" i="0" u="none" strike="noStrike" baseline="0" dirty="0">
                <a:solidFill>
                  <a:srgbClr val="221E1F"/>
                </a:solidFill>
                <a:latin typeface="STIX MathJax Main"/>
              </a:rPr>
              <a:t>The ability of large corporations to raise cash can be lifesaving. In 2020, the COVID- 19 virus decimated the cruise ship industry. Even so, Norwegian Cruise Line, the world’s third-largest such company, was able to raise $2.2 billion at the height of the pandemic, enough to keep the company afloat (no pun intended) for well over a year with no ships sailing. </a:t>
            </a:r>
          </a:p>
        </p:txBody>
      </p:sp>
    </p:spTree>
    <p:extLst>
      <p:ext uri="{BB962C8B-B14F-4D97-AF65-F5344CB8AC3E}">
        <p14:creationId xmlns:p14="http://schemas.microsoft.com/office/powerpoint/2010/main" val="2871255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92BDF906-77D7-4F4C-B46C-1E7067C7CA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DF3292EB-9E19-422A-83A5-FFE5B75C0A31}" type="slidenum">
              <a:rPr lang="en-US" altLang="en-US"/>
              <a:pPr>
                <a:spcBef>
                  <a:spcPct val="0"/>
                </a:spcBef>
              </a:pPr>
              <a:t>16</a:t>
            </a:fld>
            <a:endParaRPr lang="en-US" altLang="en-US" dirty="0"/>
          </a:p>
        </p:txBody>
      </p:sp>
      <p:sp>
        <p:nvSpPr>
          <p:cNvPr id="25603" name="Rectangle 2">
            <a:extLst>
              <a:ext uri="{FF2B5EF4-FFF2-40B4-BE49-F238E27FC236}">
                <a16:creationId xmlns:a16="http://schemas.microsoft.com/office/drawing/2014/main" id="{46D290B3-79D3-4F04-9E80-202D3247672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11B22114-BFBE-4FF5-B9B4-E7DC99258D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1000" b="0" i="0" u="none" strike="noStrike" baseline="0" dirty="0">
                <a:solidFill>
                  <a:srgbClr val="221E1F"/>
                </a:solidFill>
                <a:latin typeface="STIX MathJax Main"/>
              </a:rPr>
              <a:t>The exact laws and regulations for the corporate form of organization differ from country to country, of course, but the essential features of public ownership and limited liability remain. </a:t>
            </a:r>
          </a:p>
        </p:txBody>
      </p:sp>
    </p:spTree>
    <p:extLst>
      <p:ext uri="{BB962C8B-B14F-4D97-AF65-F5344CB8AC3E}">
        <p14:creationId xmlns:p14="http://schemas.microsoft.com/office/powerpoint/2010/main" val="3134787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B </a:t>
            </a:r>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17</a:t>
            </a:fld>
            <a:endParaRPr lang="en-US" altLang="en-US" dirty="0"/>
          </a:p>
        </p:txBody>
      </p:sp>
    </p:spTree>
    <p:extLst>
      <p:ext uri="{BB962C8B-B14F-4D97-AF65-F5344CB8AC3E}">
        <p14:creationId xmlns:p14="http://schemas.microsoft.com/office/powerpoint/2010/main" val="3867090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C</a:t>
            </a:r>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18</a:t>
            </a:fld>
            <a:endParaRPr lang="en-US" altLang="en-US" dirty="0"/>
          </a:p>
        </p:txBody>
      </p:sp>
    </p:spTree>
    <p:extLst>
      <p:ext uri="{BB962C8B-B14F-4D97-AF65-F5344CB8AC3E}">
        <p14:creationId xmlns:p14="http://schemas.microsoft.com/office/powerpoint/2010/main" val="3997239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C</a:t>
            </a:r>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19</a:t>
            </a:fld>
            <a:endParaRPr lang="en-US" altLang="en-US" dirty="0"/>
          </a:p>
        </p:txBody>
      </p:sp>
    </p:spTree>
    <p:extLst>
      <p:ext uri="{BB962C8B-B14F-4D97-AF65-F5344CB8AC3E}">
        <p14:creationId xmlns:p14="http://schemas.microsoft.com/office/powerpoint/2010/main" val="1892135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961AA7D-6EE0-4057-995F-F66A27998E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4C586B2-EDB9-4691-8B88-007F62266535}" type="slidenum">
              <a:rPr lang="en-US" altLang="en-US"/>
              <a:pPr>
                <a:spcBef>
                  <a:spcPct val="0"/>
                </a:spcBef>
              </a:pPr>
              <a:t>20</a:t>
            </a:fld>
            <a:endParaRPr lang="en-US" altLang="en-US" dirty="0"/>
          </a:p>
        </p:txBody>
      </p:sp>
      <p:sp>
        <p:nvSpPr>
          <p:cNvPr id="27651" name="Rectangle 2">
            <a:extLst>
              <a:ext uri="{FF2B5EF4-FFF2-40B4-BE49-F238E27FC236}">
                <a16:creationId xmlns:a16="http://schemas.microsoft.com/office/drawing/2014/main" id="{95C2613F-C043-4836-9B82-5FCEA74AE3BD}"/>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6161B7D1-12B8-43CB-AE16-6BE93C89F30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t>Section 1.4</a:t>
            </a:r>
          </a:p>
          <a:p>
            <a:pPr eaLnBrk="1" hangingPunct="1"/>
            <a:endParaRPr lang="en-US" altLang="en-US" sz="1000" dirty="0"/>
          </a:p>
          <a:p>
            <a:pPr eaLnBrk="1" hangingPunct="1"/>
            <a:r>
              <a:rPr lang="en-US" altLang="en-US" sz="1000" dirty="0"/>
              <a:t>Possible financial goals of a corporation:</a:t>
            </a:r>
          </a:p>
          <a:p>
            <a:pPr marL="285750" indent="-285750">
              <a:buFont typeface="Arial" panose="020B0604020202020204" pitchFamily="34" charset="0"/>
              <a:buChar char="•"/>
            </a:pPr>
            <a:r>
              <a:rPr lang="en-US" sz="1000" b="0" i="0" u="none" strike="noStrike" baseline="0" dirty="0">
                <a:solidFill>
                  <a:srgbClr val="221E1F"/>
                </a:solidFill>
                <a:latin typeface="STIX MathJax Main"/>
              </a:rPr>
              <a:t>Survive. </a:t>
            </a:r>
          </a:p>
          <a:p>
            <a:pPr marL="285750" indent="-285750">
              <a:buFont typeface="Arial" panose="020B0604020202020204" pitchFamily="34" charset="0"/>
              <a:buChar char="•"/>
            </a:pPr>
            <a:r>
              <a:rPr lang="en-US" sz="1000" b="0" i="0" u="none" strike="noStrike" baseline="0" dirty="0">
                <a:solidFill>
                  <a:srgbClr val="221E1F"/>
                </a:solidFill>
                <a:latin typeface="STIX MathJax Main"/>
              </a:rPr>
              <a:t>Avoid financial distress and bankruptcy. </a:t>
            </a:r>
          </a:p>
          <a:p>
            <a:pPr marL="285750" indent="-285750">
              <a:buFont typeface="Arial" panose="020B0604020202020204" pitchFamily="34" charset="0"/>
              <a:buChar char="•"/>
            </a:pPr>
            <a:r>
              <a:rPr lang="en-US" sz="1000" b="0" i="0" u="none" strike="noStrike" baseline="0" dirty="0">
                <a:solidFill>
                  <a:srgbClr val="221E1F"/>
                </a:solidFill>
                <a:latin typeface="STIX MathJax Main"/>
              </a:rPr>
              <a:t>Beat the competition. </a:t>
            </a:r>
          </a:p>
          <a:p>
            <a:pPr marL="285750" indent="-285750">
              <a:buFont typeface="Arial" panose="020B0604020202020204" pitchFamily="34" charset="0"/>
              <a:buChar char="•"/>
            </a:pPr>
            <a:r>
              <a:rPr lang="en-US" sz="1000" b="0" i="0" u="none" strike="noStrike" baseline="0" dirty="0">
                <a:solidFill>
                  <a:srgbClr val="221E1F"/>
                </a:solidFill>
                <a:latin typeface="STIX MathJax Main"/>
              </a:rPr>
              <a:t>Maximize sales or market share. </a:t>
            </a:r>
          </a:p>
          <a:p>
            <a:pPr marL="285750" indent="-285750">
              <a:buFont typeface="Arial" panose="020B0604020202020204" pitchFamily="34" charset="0"/>
              <a:buChar char="•"/>
            </a:pPr>
            <a:r>
              <a:rPr lang="en-US" sz="1000" b="0" i="0" u="none" strike="noStrike" baseline="0" dirty="0">
                <a:solidFill>
                  <a:srgbClr val="221E1F"/>
                </a:solidFill>
                <a:latin typeface="STIX MathJax Main"/>
              </a:rPr>
              <a:t>Minimize costs. </a:t>
            </a:r>
          </a:p>
          <a:p>
            <a:pPr marL="285750" indent="-285750">
              <a:buFont typeface="Arial" panose="020B0604020202020204" pitchFamily="34" charset="0"/>
              <a:buChar char="•"/>
            </a:pPr>
            <a:r>
              <a:rPr lang="en-US" sz="1000" b="0" i="0" u="none" strike="noStrike" baseline="0" dirty="0">
                <a:solidFill>
                  <a:srgbClr val="221E1F"/>
                </a:solidFill>
                <a:latin typeface="STIX MathJax Main"/>
              </a:rPr>
              <a:t>Maximize profits. </a:t>
            </a:r>
          </a:p>
          <a:p>
            <a:pPr marL="285750" indent="-285750">
              <a:buFont typeface="Arial" panose="020B0604020202020204" pitchFamily="34" charset="0"/>
              <a:buChar char="•"/>
            </a:pPr>
            <a:r>
              <a:rPr lang="en-US" sz="1000" b="0" i="0" u="none" strike="noStrike" baseline="0" dirty="0">
                <a:solidFill>
                  <a:srgbClr val="221E1F"/>
                </a:solidFill>
                <a:latin typeface="STIX MathJax Main"/>
              </a:rPr>
              <a:t>Maintain steady earnings growth. </a:t>
            </a:r>
            <a:endParaRPr lang="en-US" altLang="en-US" sz="1000" dirty="0"/>
          </a:p>
          <a:p>
            <a:pPr eaLnBrk="1" hangingPunct="1"/>
            <a:endParaRPr lang="en-US" altLang="en-US" sz="1000" dirty="0"/>
          </a:p>
          <a:p>
            <a:pPr eaLnBrk="1" hangingPunct="1"/>
            <a:endParaRPr lang="en-US" altLang="en-US" sz="1000" dirty="0"/>
          </a:p>
        </p:txBody>
      </p:sp>
    </p:spTree>
    <p:extLst>
      <p:ext uri="{BB962C8B-B14F-4D97-AF65-F5344CB8AC3E}">
        <p14:creationId xmlns:p14="http://schemas.microsoft.com/office/powerpoint/2010/main" val="3326401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2</a:t>
            </a:fld>
            <a:endParaRPr lang="en-US" altLang="en-US" dirty="0"/>
          </a:p>
        </p:txBody>
      </p:sp>
    </p:spTree>
    <p:extLst>
      <p:ext uri="{BB962C8B-B14F-4D97-AF65-F5344CB8AC3E}">
        <p14:creationId xmlns:p14="http://schemas.microsoft.com/office/powerpoint/2010/main" val="2860618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21</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baseline="0" dirty="0">
                <a:solidFill>
                  <a:srgbClr val="221E1F"/>
                </a:solidFill>
                <a:latin typeface="STIX MathJax Main"/>
              </a:rPr>
              <a:t>Because of its extensive reporting requirements, compliance with SOX can be very costly, which has led to some unintended results. Since its implementation, hundreds of public firms have chosen to “go dark,” meaning that their shares are no longer traded on the major stock exchanges, in which case SOX does not apply.</a:t>
            </a: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p:txBody>
      </p:sp>
    </p:spTree>
    <p:extLst>
      <p:ext uri="{BB962C8B-B14F-4D97-AF65-F5344CB8AC3E}">
        <p14:creationId xmlns:p14="http://schemas.microsoft.com/office/powerpoint/2010/main" val="1384625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E</a:t>
            </a:r>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22</a:t>
            </a:fld>
            <a:endParaRPr lang="en-US" altLang="en-US" dirty="0"/>
          </a:p>
        </p:txBody>
      </p:sp>
    </p:spTree>
    <p:extLst>
      <p:ext uri="{BB962C8B-B14F-4D97-AF65-F5344CB8AC3E}">
        <p14:creationId xmlns:p14="http://schemas.microsoft.com/office/powerpoint/2010/main" val="1823651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4D07CC3F-1C2F-4069-9882-C753F702BC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9384DC9D-9696-4860-A624-11E086887820}" type="slidenum">
              <a:rPr lang="en-US" altLang="en-US"/>
              <a:pPr>
                <a:spcBef>
                  <a:spcPct val="0"/>
                </a:spcBef>
              </a:pPr>
              <a:t>23</a:t>
            </a:fld>
            <a:endParaRPr lang="en-US" altLang="en-US" dirty="0"/>
          </a:p>
        </p:txBody>
      </p:sp>
      <p:sp>
        <p:nvSpPr>
          <p:cNvPr id="31747" name="Rectangle 2">
            <a:extLst>
              <a:ext uri="{FF2B5EF4-FFF2-40B4-BE49-F238E27FC236}">
                <a16:creationId xmlns:a16="http://schemas.microsoft.com/office/drawing/2014/main" id="{02197D31-234C-4F4D-82DD-0A3B5CEEB95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F831170-DE91-46E0-989E-2AE2225D64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dirty="0"/>
              <a:t>Section 1.5</a:t>
            </a:r>
          </a:p>
          <a:p>
            <a:pPr eaLnBrk="1" hangingPunct="1"/>
            <a:endParaRPr lang="en-US" altLang="en-US" sz="1000" dirty="0"/>
          </a:p>
          <a:p>
            <a:pPr eaLnBrk="1" hangingPunct="1"/>
            <a:endParaRPr lang="en-US" altLang="en-US" sz="1000" dirty="0"/>
          </a:p>
        </p:txBody>
      </p:sp>
    </p:spTree>
    <p:extLst>
      <p:ext uri="{BB962C8B-B14F-4D97-AF65-F5344CB8AC3E}">
        <p14:creationId xmlns:p14="http://schemas.microsoft.com/office/powerpoint/2010/main" val="220168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D</a:t>
            </a:r>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24</a:t>
            </a:fld>
            <a:endParaRPr lang="en-US" altLang="en-US" dirty="0"/>
          </a:p>
        </p:txBody>
      </p:sp>
    </p:spTree>
    <p:extLst>
      <p:ext uri="{BB962C8B-B14F-4D97-AF65-F5344CB8AC3E}">
        <p14:creationId xmlns:p14="http://schemas.microsoft.com/office/powerpoint/2010/main" val="32534008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25</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0" i="0" u="none" strike="noStrike" baseline="0" dirty="0">
                <a:solidFill>
                  <a:srgbClr val="221E1F"/>
                </a:solidFill>
                <a:latin typeface="STIX MathJax Main"/>
              </a:rPr>
              <a:t>Whether managers will, in fact, act in the best interests of stockholders depends on two factors. </a:t>
            </a:r>
          </a:p>
          <a:p>
            <a:pPr marL="285750" indent="-285750" eaLnBrk="1" hangingPunct="1">
              <a:buFont typeface="Arial" panose="020B0604020202020204" pitchFamily="34" charset="0"/>
              <a:buChar char="•"/>
            </a:pPr>
            <a:r>
              <a:rPr lang="en-US" sz="1200" b="0" i="0" u="none" strike="noStrike" baseline="0" dirty="0">
                <a:solidFill>
                  <a:srgbClr val="221E1F"/>
                </a:solidFill>
                <a:latin typeface="STIX MathJax Main"/>
              </a:rPr>
              <a:t>First, how closely are management goals aligned with stockholder goals? This question relates, at least in part, to the way managers are compensated. </a:t>
            </a:r>
          </a:p>
          <a:p>
            <a:pPr marL="285750" indent="-285750" eaLnBrk="1" hangingPunct="1">
              <a:buFont typeface="Arial" panose="020B0604020202020204" pitchFamily="34" charset="0"/>
              <a:buChar char="•"/>
            </a:pPr>
            <a:r>
              <a:rPr lang="en-US" sz="1200" b="0" i="0" u="none" strike="noStrike" baseline="0" dirty="0">
                <a:solidFill>
                  <a:srgbClr val="221E1F"/>
                </a:solidFill>
                <a:latin typeface="STIX MathJax Main"/>
              </a:rPr>
              <a:t>Second, can managers be replaced if they do not pursue stockholder goals? </a:t>
            </a:r>
            <a:endParaRPr lang="en-US" altLang="en-US" dirty="0"/>
          </a:p>
          <a:p>
            <a:pPr eaLnBrk="1" hangingPunct="1"/>
            <a:endParaRPr lang="en-US" altLang="en-US" dirty="0"/>
          </a:p>
          <a:p>
            <a:pPr eaLnBrk="1" hangingPunct="1"/>
            <a:r>
              <a:rPr lang="en-US" sz="1800" b="0" i="0" u="none" strike="noStrike" baseline="0" dirty="0">
                <a:solidFill>
                  <a:srgbClr val="221E1F"/>
                </a:solidFill>
                <a:latin typeface="STIX MathJax Main"/>
              </a:rPr>
              <a:t>A </a:t>
            </a:r>
            <a:r>
              <a:rPr lang="en-US" sz="1800" b="0" i="1" u="none" strike="noStrike" baseline="0" dirty="0">
                <a:solidFill>
                  <a:srgbClr val="221E1F"/>
                </a:solidFill>
                <a:latin typeface="STIX MathJax Main"/>
              </a:rPr>
              <a:t>proxy</a:t>
            </a:r>
            <a:r>
              <a:rPr lang="en-US" sz="1800" b="0" i="0" u="none" strike="noStrike" baseline="0" dirty="0">
                <a:solidFill>
                  <a:srgbClr val="221E1F"/>
                </a:solidFill>
                <a:latin typeface="STIX MathJax Main"/>
              </a:rPr>
              <a:t> is the authority to vote someone else’s stock. A </a:t>
            </a:r>
            <a:r>
              <a:rPr lang="en-US" sz="1800" b="0" i="1" u="none" strike="noStrike" baseline="0" dirty="0">
                <a:solidFill>
                  <a:srgbClr val="221E1F"/>
                </a:solidFill>
                <a:latin typeface="STIX MathJax Main"/>
              </a:rPr>
              <a:t>proxy fight </a:t>
            </a:r>
            <a:r>
              <a:rPr lang="en-US" sz="1800" b="0" i="0" u="none" strike="noStrike" baseline="0" dirty="0">
                <a:solidFill>
                  <a:srgbClr val="221E1F"/>
                </a:solidFill>
                <a:latin typeface="STIX MathJax Main"/>
              </a:rPr>
              <a:t>develops when a group solicits proxies in order to replace the existing board and thereby replace existing managers. </a:t>
            </a: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p:txBody>
      </p:sp>
    </p:spTree>
    <p:extLst>
      <p:ext uri="{BB962C8B-B14F-4D97-AF65-F5344CB8AC3E}">
        <p14:creationId xmlns:p14="http://schemas.microsoft.com/office/powerpoint/2010/main" val="3543263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A</a:t>
            </a:r>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26</a:t>
            </a:fld>
            <a:endParaRPr lang="en-US" altLang="en-US" dirty="0"/>
          </a:p>
        </p:txBody>
      </p:sp>
    </p:spTree>
    <p:extLst>
      <p:ext uri="{BB962C8B-B14F-4D97-AF65-F5344CB8AC3E}">
        <p14:creationId xmlns:p14="http://schemas.microsoft.com/office/powerpoint/2010/main" val="9250853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27</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i="0" dirty="0"/>
          </a:p>
        </p:txBody>
      </p:sp>
    </p:spTree>
    <p:extLst>
      <p:ext uri="{BB962C8B-B14F-4D97-AF65-F5344CB8AC3E}">
        <p14:creationId xmlns:p14="http://schemas.microsoft.com/office/powerpoint/2010/main" val="918919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28</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Section 1.6</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p:txBody>
      </p:sp>
    </p:spTree>
    <p:extLst>
      <p:ext uri="{BB962C8B-B14F-4D97-AF65-F5344CB8AC3E}">
        <p14:creationId xmlns:p14="http://schemas.microsoft.com/office/powerpoint/2010/main" val="34481122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28DC2526-DB75-488E-9AAC-3849923EBD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C80EAFF0-683F-4DB8-9D51-B8D6E312D4B0}" type="slidenum">
              <a:rPr lang="en-US" altLang="en-US"/>
              <a:pPr>
                <a:spcBef>
                  <a:spcPct val="0"/>
                </a:spcBef>
              </a:pPr>
              <a:t>29</a:t>
            </a:fld>
            <a:endParaRPr lang="en-US" altLang="en-US" dirty="0"/>
          </a:p>
        </p:txBody>
      </p:sp>
      <p:sp>
        <p:nvSpPr>
          <p:cNvPr id="35843" name="Rectangle 2">
            <a:extLst>
              <a:ext uri="{FF2B5EF4-FFF2-40B4-BE49-F238E27FC236}">
                <a16:creationId xmlns:a16="http://schemas.microsoft.com/office/drawing/2014/main" id="{A0F3859D-33F1-4651-8406-19A2A0177FC8}"/>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F788ED3F-E340-4C20-B10D-29C8CB9F23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baseline="0" dirty="0">
                <a:solidFill>
                  <a:srgbClr val="221E1F"/>
                </a:solidFill>
                <a:latin typeface="STIX MathJax Main"/>
              </a:rPr>
              <a:t>The interplay between the corporation and the financial markets is illustrated in Figure 1.2. The arrows in Figure 1.2 trace the passage of cash from the financial markets to the firm and from the firm back to the financial markets. </a:t>
            </a:r>
          </a:p>
          <a:p>
            <a:endParaRPr lang="en-US" altLang="en-US" sz="1200" b="0" i="0" u="none" strike="noStrike" baseline="0" dirty="0">
              <a:solidFill>
                <a:srgbClr val="221E1F"/>
              </a:solidFill>
              <a:latin typeface="STIX MathJax Main"/>
            </a:endParaRPr>
          </a:p>
          <a:p>
            <a:r>
              <a:rPr lang="en-US" sz="1200" b="0" i="0" u="none" strike="noStrike" baseline="0" dirty="0">
                <a:solidFill>
                  <a:srgbClr val="221E1F"/>
                </a:solidFill>
                <a:latin typeface="STIX MathJax Main"/>
              </a:rPr>
              <a:t>Suppose we start with the firm selling shares of stock and borrowing money to raise cash. Cash flows to the firm from the financial markets (A). The firm invests the cash in current and fixed assets (B). These assets generate cash (C), some of which goes to pay corporate taxes (D). After taxes are paid, some of this cash flow is reinvested in the firm (E). The rest goes back to the financial markets as cash paid to creditors and shareholders (F). </a:t>
            </a:r>
            <a:endParaRPr lang="en-US" altLang="en-US" dirty="0"/>
          </a:p>
        </p:txBody>
      </p:sp>
    </p:spTree>
    <p:extLst>
      <p:ext uri="{BB962C8B-B14F-4D97-AF65-F5344CB8AC3E}">
        <p14:creationId xmlns:p14="http://schemas.microsoft.com/office/powerpoint/2010/main" val="1513944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E9FD5A8-E2E9-454E-894C-A1AEF729E8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63506763-085D-4E89-83D7-96E5E2BF188A}" type="slidenum">
              <a:rPr lang="en-US" altLang="en-US"/>
              <a:pPr>
                <a:spcBef>
                  <a:spcPct val="0"/>
                </a:spcBef>
              </a:pPr>
              <a:t>30</a:t>
            </a:fld>
            <a:endParaRPr lang="en-US" altLang="en-US" dirty="0"/>
          </a:p>
        </p:txBody>
      </p:sp>
      <p:sp>
        <p:nvSpPr>
          <p:cNvPr id="29699" name="Rectangle 2">
            <a:extLst>
              <a:ext uri="{FF2B5EF4-FFF2-40B4-BE49-F238E27FC236}">
                <a16:creationId xmlns:a16="http://schemas.microsoft.com/office/drawing/2014/main" id="{5AD02341-8EC9-4B27-BB01-AC9E0D0C4FDD}"/>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F1FE113E-DEE5-4745-BEED-A53A1165C3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r>
              <a:rPr lang="en-US" sz="1200" b="0" i="0" u="none" strike="noStrike" baseline="0" dirty="0">
                <a:solidFill>
                  <a:srgbClr val="221E1F"/>
                </a:solidFill>
                <a:latin typeface="STIX MathJax Main"/>
              </a:rPr>
              <a:t>There are many large and important financial markets outside the United States, of course, and U.S. corporations are increasingly looking to these markets to raise cash. The Tokyo Stock Exchange and the London Stock Exchange (TSE and LSE, respectively) are two well-known examples.</a:t>
            </a:r>
          </a:p>
          <a:p>
            <a:pPr eaLnBrk="1" hangingPunct="1">
              <a:defRPr/>
            </a:pPr>
            <a:endParaRPr lang="en-US" sz="1200" b="0" i="0" u="none" strike="noStrike" baseline="0" dirty="0">
              <a:solidFill>
                <a:srgbClr val="221E1F"/>
              </a:solidFill>
              <a:latin typeface="STIX MathJax Main"/>
            </a:endParaRPr>
          </a:p>
          <a:p>
            <a:pPr eaLnBrk="1" hangingPunct="1">
              <a:defRPr/>
            </a:pPr>
            <a:r>
              <a:rPr lang="en-US" sz="1200" b="0" i="0" u="none" strike="noStrike" baseline="0" dirty="0">
                <a:solidFill>
                  <a:srgbClr val="221E1F"/>
                </a:solidFill>
                <a:latin typeface="STIX MathJax Main"/>
              </a:rPr>
              <a:t>The NYSE has the most stringent requirements of the exchanges in the United States. For example, to be listed on the NYSE, a company is expected to have a market value for its publicly held shares of at least $100 million. </a:t>
            </a:r>
            <a:endParaRPr lang="en-US" dirty="0"/>
          </a:p>
        </p:txBody>
      </p:sp>
    </p:spTree>
    <p:extLst>
      <p:ext uri="{BB962C8B-B14F-4D97-AF65-F5344CB8AC3E}">
        <p14:creationId xmlns:p14="http://schemas.microsoft.com/office/powerpoint/2010/main" val="425230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4</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Section 1.1</a:t>
            </a:r>
          </a:p>
        </p:txBody>
      </p:sp>
    </p:spTree>
    <p:extLst>
      <p:ext uri="{BB962C8B-B14F-4D97-AF65-F5344CB8AC3E}">
        <p14:creationId xmlns:p14="http://schemas.microsoft.com/office/powerpoint/2010/main" val="4043709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B50B1DF7-A96C-4028-AA1E-0D526C6315C8}"/>
              </a:ext>
            </a:extLst>
          </p:cNvPr>
          <p:cNvSpPr>
            <a:spLocks noGrp="1" noRot="1" noChangeAspect="1" noTextEdit="1"/>
          </p:cNvSpPr>
          <p:nvPr>
            <p:ph type="sldImg"/>
          </p:nvPr>
        </p:nvSpPr>
        <p:spPr>
          <a:ln/>
        </p:spPr>
      </p:sp>
      <p:sp>
        <p:nvSpPr>
          <p:cNvPr id="60419" name="Notes Placeholder 2">
            <a:extLst>
              <a:ext uri="{FF2B5EF4-FFF2-40B4-BE49-F238E27FC236}">
                <a16:creationId xmlns:a16="http://schemas.microsoft.com/office/drawing/2014/main" id="{4920548E-5847-4A60-A0FE-FC1A89638D1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a:extLst>
              <a:ext uri="{FF2B5EF4-FFF2-40B4-BE49-F238E27FC236}">
                <a16:creationId xmlns:a16="http://schemas.microsoft.com/office/drawing/2014/main" id="{1347EBD9-A0F1-4281-BB1E-5C679FA7EAE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rPr>
              <a:t>2.</a:t>
            </a:r>
            <a:fld id="{4E4B2381-6E18-4CFE-B799-1BDB34A0315A}" type="slidenum">
              <a:rPr lang="en-US" altLang="en-US">
                <a:latin typeface="Times New Roman" panose="02020603050405020304" pitchFamily="18" charset="0"/>
              </a:rPr>
              <a:pPr/>
              <a:t>31</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1064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5</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Section 1.2</a:t>
            </a:r>
          </a:p>
          <a:p>
            <a:pPr eaLnBrk="1" hangingPunct="1"/>
            <a:endParaRPr lang="en-US" sz="1200" b="0" i="0" u="none" strike="noStrike" baseline="0" dirty="0">
              <a:solidFill>
                <a:srgbClr val="221E1F"/>
              </a:solidFill>
              <a:latin typeface="STIX MathJax Main"/>
            </a:endParaRPr>
          </a:p>
          <a:p>
            <a:pPr eaLnBrk="1" hangingPunct="1"/>
            <a:r>
              <a:rPr lang="en-US" sz="1200" b="0" i="0" u="none" strike="noStrike" baseline="0" dirty="0">
                <a:solidFill>
                  <a:srgbClr val="221E1F"/>
                </a:solidFill>
                <a:latin typeface="STIX MathJax Main"/>
              </a:rPr>
              <a:t>Imagine that you were to start your own business. No matter what type you started, you would have to answer these three questions in some form or another.</a:t>
            </a:r>
            <a:endParaRPr lang="en-US" altLang="en-US" dirty="0"/>
          </a:p>
        </p:txBody>
      </p:sp>
    </p:spTree>
    <p:extLst>
      <p:ext uri="{BB962C8B-B14F-4D97-AF65-F5344CB8AC3E}">
        <p14:creationId xmlns:p14="http://schemas.microsoft.com/office/powerpoint/2010/main" val="1313440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6</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3983629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B</a:t>
            </a:r>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7</a:t>
            </a:fld>
            <a:endParaRPr lang="en-US" altLang="en-US" dirty="0"/>
          </a:p>
        </p:txBody>
      </p:sp>
    </p:spTree>
    <p:extLst>
      <p:ext uri="{BB962C8B-B14F-4D97-AF65-F5344CB8AC3E}">
        <p14:creationId xmlns:p14="http://schemas.microsoft.com/office/powerpoint/2010/main" val="285107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02132D0-C683-44A3-83FE-21EFADF8AB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8B26A697-4D47-4DD1-ACD6-74C70ECAA8DC}" type="slidenum">
              <a:rPr lang="en-US" altLang="en-US"/>
              <a:pPr>
                <a:spcBef>
                  <a:spcPct val="0"/>
                </a:spcBef>
              </a:pPr>
              <a:t>8</a:t>
            </a:fld>
            <a:endParaRPr lang="en-US" altLang="en-US" dirty="0"/>
          </a:p>
        </p:txBody>
      </p:sp>
      <p:sp>
        <p:nvSpPr>
          <p:cNvPr id="17411" name="Rectangle 2">
            <a:extLst>
              <a:ext uri="{FF2B5EF4-FFF2-40B4-BE49-F238E27FC236}">
                <a16:creationId xmlns:a16="http://schemas.microsoft.com/office/drawing/2014/main" id="{7337D229-E030-4434-960D-BA7251B940BB}"/>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5A75E306-4E23-432F-B639-1D59BC2943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z="1200" b="0" i="0" u="none" strike="noStrike" baseline="0" dirty="0">
                <a:solidFill>
                  <a:srgbClr val="221E1F"/>
                </a:solidFill>
                <a:latin typeface="STIX MathJax Main"/>
              </a:rPr>
              <a:t>Figure 1.1 is a simplified organizational chart that highlights the finance activity in a large firm. </a:t>
            </a:r>
            <a:endParaRPr lang="en-US" altLang="en-US" dirty="0"/>
          </a:p>
        </p:txBody>
      </p:sp>
    </p:spTree>
    <p:extLst>
      <p:ext uri="{BB962C8B-B14F-4D97-AF65-F5344CB8AC3E}">
        <p14:creationId xmlns:p14="http://schemas.microsoft.com/office/powerpoint/2010/main" val="87158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Answer: E</a:t>
            </a:r>
          </a:p>
          <a:p>
            <a:endParaRPr lang="en-US" dirty="0"/>
          </a:p>
        </p:txBody>
      </p:sp>
      <p:sp>
        <p:nvSpPr>
          <p:cNvPr id="4" name="Slide Number Placeholder 3"/>
          <p:cNvSpPr>
            <a:spLocks noGrp="1"/>
          </p:cNvSpPr>
          <p:nvPr>
            <p:ph type="sldNum" sz="quarter" idx="5"/>
          </p:nvPr>
        </p:nvSpPr>
        <p:spPr/>
        <p:txBody>
          <a:bodyPr/>
          <a:lstStyle/>
          <a:p>
            <a:pPr>
              <a:defRPr/>
            </a:pPr>
            <a:r>
              <a:rPr lang="en-US" altLang="en-US"/>
              <a:t>2.</a:t>
            </a:r>
            <a:fld id="{48239A00-A49A-4353-850C-3353290983A9}" type="slidenum">
              <a:rPr lang="en-US" altLang="en-US" smtClean="0"/>
              <a:pPr>
                <a:defRPr/>
              </a:pPr>
              <a:t>9</a:t>
            </a:fld>
            <a:endParaRPr lang="en-US" altLang="en-US" dirty="0"/>
          </a:p>
        </p:txBody>
      </p:sp>
    </p:spTree>
    <p:extLst>
      <p:ext uri="{BB962C8B-B14F-4D97-AF65-F5344CB8AC3E}">
        <p14:creationId xmlns:p14="http://schemas.microsoft.com/office/powerpoint/2010/main" val="2071910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2794B81-09BC-48FC-8274-AD18D0D231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r>
              <a:rPr lang="en-US" altLang="en-US" dirty="0"/>
              <a:t>2.</a:t>
            </a:r>
            <a:fld id="{588CEE93-8494-4E9F-B33D-462A79EC4907}" type="slidenum">
              <a:rPr lang="en-US" altLang="en-US"/>
              <a:pPr>
                <a:spcBef>
                  <a:spcPct val="0"/>
                </a:spcBef>
              </a:pPr>
              <a:t>10</a:t>
            </a:fld>
            <a:endParaRPr lang="en-US" altLang="en-US" dirty="0"/>
          </a:p>
        </p:txBody>
      </p:sp>
      <p:sp>
        <p:nvSpPr>
          <p:cNvPr id="19459" name="Rectangle 2">
            <a:extLst>
              <a:ext uri="{FF2B5EF4-FFF2-40B4-BE49-F238E27FC236}">
                <a16:creationId xmlns:a16="http://schemas.microsoft.com/office/drawing/2014/main" id="{80705956-56A4-4CEE-9905-A5C2E3FC1428}"/>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5F4C73B-76E4-4ADA-9705-66197B2B2A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800" dirty="0"/>
              <a:t>Provide some examples of capital budgeting decisions: should the firm open another store, develop and market a new program, and/or purchase a particular type of computer system.</a:t>
            </a:r>
          </a:p>
          <a:p>
            <a:pPr eaLnBrk="1" hangingPunct="1"/>
            <a:endParaRPr lang="en-US" altLang="en-US" sz="1800" dirty="0"/>
          </a:p>
          <a:p>
            <a:pPr eaLnBrk="1" hangingPunct="1"/>
            <a:r>
              <a:rPr lang="en-US" altLang="en-US" sz="1800" dirty="0"/>
              <a:t>Be sure to define debt and equity.</a:t>
            </a:r>
          </a:p>
          <a:p>
            <a:pPr eaLnBrk="1" hangingPunct="1"/>
            <a:endParaRPr lang="en-US" altLang="en-US" sz="1800" dirty="0"/>
          </a:p>
          <a:p>
            <a:pPr eaLnBrk="1" hangingPunct="1"/>
            <a:r>
              <a:rPr lang="en-US" altLang="en-US" sz="1800" dirty="0"/>
              <a:t>Provide some questions about working capital management that must be answered: </a:t>
            </a:r>
          </a:p>
          <a:p>
            <a:pPr marL="228600" indent="-228600" eaLnBrk="1" hangingPunct="1">
              <a:buFont typeface="+mj-lt"/>
              <a:buAutoNum type="arabicPeriod"/>
            </a:pPr>
            <a:r>
              <a:rPr lang="en-US" altLang="en-US" sz="1800" dirty="0"/>
              <a:t>How much cash and inventory should we keep on hand?</a:t>
            </a:r>
          </a:p>
          <a:p>
            <a:pPr marL="228600" indent="-228600" eaLnBrk="1" hangingPunct="1">
              <a:buFont typeface="+mj-lt"/>
              <a:buAutoNum type="arabicPeriod"/>
            </a:pPr>
            <a:r>
              <a:rPr lang="en-US" altLang="en-US" sz="1800" dirty="0"/>
              <a:t>Should we sell on credit? If so, what terms will we offer, and to whom will we extend them?</a:t>
            </a:r>
          </a:p>
          <a:p>
            <a:pPr marL="228600" indent="-228600" eaLnBrk="1" hangingPunct="1">
              <a:buFont typeface="+mj-lt"/>
              <a:buAutoNum type="arabicPeriod"/>
            </a:pPr>
            <a:r>
              <a:rPr lang="en-US" altLang="en-US" sz="1800" dirty="0"/>
              <a:t>How will we obtain any needed short-term financing? Will we purchase on credit, or will we borrow in the short term and pay cash? If we borrow in the short term, how and where should we do it? </a:t>
            </a:r>
          </a:p>
        </p:txBody>
      </p:sp>
    </p:spTree>
    <p:extLst>
      <p:ext uri="{BB962C8B-B14F-4D97-AF65-F5344CB8AC3E}">
        <p14:creationId xmlns:p14="http://schemas.microsoft.com/office/powerpoint/2010/main" val="416061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E78727-0837-473C-8F7E-816A416C2141}"/>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5" name="Rounded Rectangle 12">
            <a:extLst>
              <a:ext uri="{FF2B5EF4-FFF2-40B4-BE49-F238E27FC236}">
                <a16:creationId xmlns:a16="http://schemas.microsoft.com/office/drawing/2014/main" id="{F6154150-F62B-498C-A089-9C49F5A9EEF0}"/>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6" name="Rectangle 5">
            <a:extLst>
              <a:ext uri="{FF2B5EF4-FFF2-40B4-BE49-F238E27FC236}">
                <a16:creationId xmlns:a16="http://schemas.microsoft.com/office/drawing/2014/main" id="{B51F14B6-8F17-4883-A72D-ADB64A197F91}"/>
              </a:ext>
            </a:extLst>
          </p:cNvPr>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AB50229B-3E69-4058-A406-02302E8059D4}"/>
              </a:ext>
            </a:extLst>
          </p:cNvPr>
          <p:cNvSpPr/>
          <p:nvPr/>
        </p:nvSpPr>
        <p:spPr>
          <a:xfrm>
            <a:off x="7572655"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CAF1378B-7EE5-4A4F-8D0B-D8565A9F87F2}"/>
              </a:ext>
            </a:extLst>
          </p:cNvPr>
          <p:cNvSpPr/>
          <p:nvPr/>
        </p:nvSpPr>
        <p:spPr>
          <a:xfrm>
            <a:off x="446265" y="3055327"/>
            <a:ext cx="6946194" cy="2245702"/>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2411C9D2-3C3D-4FC9-A45B-F714A752EFD0}"/>
              </a:ext>
            </a:extLst>
          </p:cNvPr>
          <p:cNvSpPr/>
          <p:nvPr/>
        </p:nvSpPr>
        <p:spPr>
          <a:xfrm>
            <a:off x="541515" y="4559178"/>
            <a:ext cx="6755694" cy="66491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0" name="Rectangle 9">
            <a:extLst>
              <a:ext uri="{FF2B5EF4-FFF2-40B4-BE49-F238E27FC236}">
                <a16:creationId xmlns:a16="http://schemas.microsoft.com/office/drawing/2014/main" id="{A626F7EE-16BC-4BA6-9A4B-2FF517D60F2A}"/>
              </a:ext>
            </a:extLst>
          </p:cNvPr>
          <p:cNvSpPr/>
          <p:nvPr/>
        </p:nvSpPr>
        <p:spPr>
          <a:xfrm>
            <a:off x="7713488" y="3135925"/>
            <a:ext cx="910167" cy="207718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1" name="Rectangle 10">
            <a:extLst>
              <a:ext uri="{FF2B5EF4-FFF2-40B4-BE49-F238E27FC236}">
                <a16:creationId xmlns:a16="http://schemas.microsoft.com/office/drawing/2014/main" id="{9573BCEF-DE89-4071-8B7C-294D9102111C}"/>
              </a:ext>
            </a:extLst>
          </p:cNvPr>
          <p:cNvSpPr/>
          <p:nvPr/>
        </p:nvSpPr>
        <p:spPr>
          <a:xfrm>
            <a:off x="539750" y="3139588"/>
            <a:ext cx="6759222" cy="2077183"/>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Subtitle 2"/>
          <p:cNvSpPr>
            <a:spLocks noGrp="1"/>
          </p:cNvSpPr>
          <p:nvPr>
            <p:ph type="subTitle" idx="1"/>
          </p:nvPr>
        </p:nvSpPr>
        <p:spPr>
          <a:xfrm>
            <a:off x="642806" y="4648200"/>
            <a:ext cx="6553200" cy="457200"/>
          </a:xfrm>
        </p:spPr>
        <p:txBody>
          <a:bodyPr>
            <a:normAutofit/>
          </a:bodyPr>
          <a:lstStyle>
            <a:lvl1pPr marL="0" indent="0" algn="ctr">
              <a:buNone/>
              <a:defRPr sz="1800" cap="all" spc="300" baseline="0">
                <a:solidFill>
                  <a:srgbClr val="FFFFFF"/>
                </a:solidFill>
              </a:defRPr>
            </a:lvl1pPr>
            <a:lvl2pPr marL="457139" indent="0" algn="ctr">
              <a:buNone/>
              <a:defRPr>
                <a:solidFill>
                  <a:schemeClr val="tx1">
                    <a:tint val="75000"/>
                  </a:schemeClr>
                </a:solidFill>
              </a:defRPr>
            </a:lvl2pPr>
            <a:lvl3pPr marL="914277" indent="0" algn="ctr">
              <a:buNone/>
              <a:defRPr>
                <a:solidFill>
                  <a:schemeClr val="tx1">
                    <a:tint val="75000"/>
                  </a:schemeClr>
                </a:solidFill>
              </a:defRPr>
            </a:lvl3pPr>
            <a:lvl4pPr marL="1371417" indent="0" algn="ctr">
              <a:buNone/>
              <a:defRPr>
                <a:solidFill>
                  <a:schemeClr val="tx1">
                    <a:tint val="75000"/>
                  </a:schemeClr>
                </a:solidFill>
              </a:defRPr>
            </a:lvl4pPr>
            <a:lvl5pPr marL="1828555" indent="0" algn="ctr">
              <a:buNone/>
              <a:defRPr>
                <a:solidFill>
                  <a:schemeClr val="tx1">
                    <a:tint val="75000"/>
                  </a:schemeClr>
                </a:solidFill>
              </a:defRPr>
            </a:lvl5pPr>
            <a:lvl6pPr marL="2285694" indent="0" algn="ctr">
              <a:buNone/>
              <a:defRPr>
                <a:solidFill>
                  <a:schemeClr val="tx1">
                    <a:tint val="75000"/>
                  </a:schemeClr>
                </a:solidFill>
              </a:defRPr>
            </a:lvl6pPr>
            <a:lvl7pPr marL="2742831" indent="0" algn="ctr">
              <a:buNone/>
              <a:defRPr>
                <a:solidFill>
                  <a:schemeClr val="tx1">
                    <a:tint val="75000"/>
                  </a:schemeClr>
                </a:solidFill>
              </a:defRPr>
            </a:lvl7pPr>
            <a:lvl8pPr marL="3199971" indent="0" algn="ctr">
              <a:buNone/>
              <a:defRPr>
                <a:solidFill>
                  <a:schemeClr val="tx1">
                    <a:tint val="75000"/>
                  </a:schemeClr>
                </a:solidFill>
              </a:defRPr>
            </a:lvl8pPr>
            <a:lvl9pPr marL="3657109"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6" y="3227036"/>
            <a:ext cx="6629400" cy="1219201"/>
          </a:xfrm>
        </p:spPr>
        <p:txBody>
          <a:bodyPr anchor="b" anchorCtr="0">
            <a:noAutofit/>
          </a:bodyPr>
          <a:lstStyle>
            <a:lvl1pPr>
              <a:defRPr sz="4000">
                <a:solidFill>
                  <a:schemeClr val="accent1">
                    <a:lumMod val="50000"/>
                  </a:schemeClr>
                </a:solidFill>
              </a:defRPr>
            </a:lvl1pPr>
          </a:lstStyle>
          <a:p>
            <a:r>
              <a:rPr lang="en-US" dirty="0"/>
              <a:t>Click to edit Master title style</a:t>
            </a:r>
          </a:p>
        </p:txBody>
      </p:sp>
      <p:sp>
        <p:nvSpPr>
          <p:cNvPr id="18" name="Date Placeholder 17">
            <a:extLst>
              <a:ext uri="{FF2B5EF4-FFF2-40B4-BE49-F238E27FC236}">
                <a16:creationId xmlns:a16="http://schemas.microsoft.com/office/drawing/2014/main" id="{301DC120-C112-471F-8F2A-ADB1E7F9AAE4}"/>
              </a:ext>
            </a:extLst>
          </p:cNvPr>
          <p:cNvSpPr>
            <a:spLocks noGrp="1"/>
          </p:cNvSpPr>
          <p:nvPr>
            <p:ph type="dt" sz="half" idx="10"/>
          </p:nvPr>
        </p:nvSpPr>
        <p:spPr/>
        <p:txBody>
          <a:bodyPr/>
          <a:lstStyle/>
          <a:p>
            <a:pPr>
              <a:defRPr/>
            </a:pPr>
            <a:endParaRPr lang="en-US" dirty="0">
              <a:solidFill>
                <a:srgbClr val="303030"/>
              </a:solidFill>
            </a:endParaRPr>
          </a:p>
        </p:txBody>
      </p:sp>
      <p:pic>
        <p:nvPicPr>
          <p:cNvPr id="15" name="Picture 14">
            <a:extLst>
              <a:ext uri="{FF2B5EF4-FFF2-40B4-BE49-F238E27FC236}">
                <a16:creationId xmlns:a16="http://schemas.microsoft.com/office/drawing/2014/main" id="{8A9E0D9F-CC97-4C2B-959C-6DBA18A96062}"/>
              </a:ext>
            </a:extLst>
          </p:cNvPr>
          <p:cNvPicPr>
            <a:picLocks noChangeAspect="1"/>
          </p:cNvPicPr>
          <p:nvPr userDrawn="1"/>
        </p:nvPicPr>
        <p:blipFill>
          <a:blip r:embed="rId2"/>
          <a:stretch>
            <a:fillRect/>
          </a:stretch>
        </p:blipFill>
        <p:spPr>
          <a:xfrm>
            <a:off x="1981200" y="137380"/>
            <a:ext cx="4477959" cy="2797898"/>
          </a:xfrm>
          <a:prstGeom prst="rect">
            <a:avLst/>
          </a:prstGeom>
        </p:spPr>
      </p:pic>
      <p:sp>
        <p:nvSpPr>
          <p:cNvPr id="17" name="Content Placeholder 2">
            <a:extLst>
              <a:ext uri="{FF2B5EF4-FFF2-40B4-BE49-F238E27FC236}">
                <a16:creationId xmlns:a16="http://schemas.microsoft.com/office/drawing/2014/main" id="{3A9E2577-24A6-4507-BAC8-0DAD71E4C7A3}"/>
              </a:ext>
            </a:extLst>
          </p:cNvPr>
          <p:cNvSpPr>
            <a:spLocks noGrp="1"/>
          </p:cNvSpPr>
          <p:nvPr>
            <p:ph idx="13"/>
          </p:nvPr>
        </p:nvSpPr>
        <p:spPr>
          <a:xfrm>
            <a:off x="456396" y="6324600"/>
            <a:ext cx="8495792"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Tree>
    <p:extLst>
      <p:ext uri="{BB962C8B-B14F-4D97-AF65-F5344CB8AC3E}">
        <p14:creationId xmlns:p14="http://schemas.microsoft.com/office/powerpoint/2010/main" val="228090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32DD62-64A5-45EC-9F46-07BDD47F82D6}"/>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5" name="Rounded Rectangle 12">
            <a:extLst>
              <a:ext uri="{FF2B5EF4-FFF2-40B4-BE49-F238E27FC236}">
                <a16:creationId xmlns:a16="http://schemas.microsoft.com/office/drawing/2014/main" id="{F0D61F11-BFF8-4D6E-9F06-0028DE6D8E32}"/>
              </a:ext>
            </a:extLst>
          </p:cNvPr>
          <p:cNvSpPr/>
          <p:nvPr/>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6" name="Rectangle 5">
            <a:extLst>
              <a:ext uri="{FF2B5EF4-FFF2-40B4-BE49-F238E27FC236}">
                <a16:creationId xmlns:a16="http://schemas.microsoft.com/office/drawing/2014/main" id="{5E9632C5-2D55-4C6D-BD1E-DD0DF8CB514E}"/>
              </a:ext>
            </a:extLst>
          </p:cNvPr>
          <p:cNvSpPr/>
          <p:nvPr/>
        </p:nvSpPr>
        <p:spPr>
          <a:xfrm>
            <a:off x="451976" y="2946403"/>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DF967D9B-02AA-48BE-8FD8-AE6DF962D2F1}"/>
              </a:ext>
            </a:extLst>
          </p:cNvPr>
          <p:cNvSpPr/>
          <p:nvPr/>
        </p:nvSpPr>
        <p:spPr>
          <a:xfrm>
            <a:off x="567974" y="3048002"/>
            <a:ext cx="8032750" cy="2245702"/>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0853756E-8497-4539-9F20-BCFDFD1BA110}"/>
              </a:ext>
            </a:extLst>
          </p:cNvPr>
          <p:cNvSpPr/>
          <p:nvPr/>
        </p:nvSpPr>
        <p:spPr>
          <a:xfrm>
            <a:off x="675570" y="4540861"/>
            <a:ext cx="7817556" cy="66491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4ACFB5E8-E82F-4AD9-A6F0-0C728827BCF9}"/>
              </a:ext>
            </a:extLst>
          </p:cNvPr>
          <p:cNvSpPr/>
          <p:nvPr/>
        </p:nvSpPr>
        <p:spPr>
          <a:xfrm>
            <a:off x="675570" y="3124934"/>
            <a:ext cx="7817556" cy="2077183"/>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2" name="Title 1"/>
          <p:cNvSpPr>
            <a:spLocks noGrp="1"/>
          </p:cNvSpPr>
          <p:nvPr>
            <p:ph type="title"/>
          </p:nvPr>
        </p:nvSpPr>
        <p:spPr>
          <a:xfrm>
            <a:off x="736456" y="3200403"/>
            <a:ext cx="7696200" cy="1295401"/>
          </a:xfrm>
        </p:spPr>
        <p:txBody>
          <a:bodyPr anchor="b" anchorCtr="0">
            <a:noAutofit/>
          </a:bodyPr>
          <a:lstStyle>
            <a:lvl1pPr algn="ctr" defTabSz="914277"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736456" y="4607514"/>
            <a:ext cx="7696200" cy="523783"/>
          </a:xfrm>
        </p:spPr>
        <p:txBody>
          <a:bodyPr anchor="ctr">
            <a:normAutofit/>
          </a:bodyPr>
          <a:lstStyle>
            <a:lvl1pPr marL="0" indent="0" algn="ctr">
              <a:buNone/>
              <a:defRPr sz="2000" cap="all" spc="250" baseline="0">
                <a:solidFill>
                  <a:srgbClr val="FFFFFF"/>
                </a:solidFill>
              </a:defRPr>
            </a:lvl1pPr>
            <a:lvl2pPr marL="457139" indent="0">
              <a:buNone/>
              <a:defRPr sz="1800">
                <a:solidFill>
                  <a:schemeClr val="tx1">
                    <a:tint val="75000"/>
                  </a:schemeClr>
                </a:solidFill>
              </a:defRPr>
            </a:lvl2pPr>
            <a:lvl3pPr marL="914277" indent="0">
              <a:buNone/>
              <a:defRPr sz="1600">
                <a:solidFill>
                  <a:schemeClr val="tx1">
                    <a:tint val="75000"/>
                  </a:schemeClr>
                </a:solidFill>
              </a:defRPr>
            </a:lvl3pPr>
            <a:lvl4pPr marL="1371417" indent="0">
              <a:buNone/>
              <a:defRPr sz="1400">
                <a:solidFill>
                  <a:schemeClr val="tx1">
                    <a:tint val="75000"/>
                  </a:schemeClr>
                </a:solidFill>
              </a:defRPr>
            </a:lvl4pPr>
            <a:lvl5pPr marL="1828555" indent="0">
              <a:buNone/>
              <a:defRPr sz="1400">
                <a:solidFill>
                  <a:schemeClr val="tx1">
                    <a:tint val="75000"/>
                  </a:schemeClr>
                </a:solidFill>
              </a:defRPr>
            </a:lvl5pPr>
            <a:lvl6pPr marL="2285694" indent="0">
              <a:buNone/>
              <a:defRPr sz="1400">
                <a:solidFill>
                  <a:schemeClr val="tx1">
                    <a:tint val="75000"/>
                  </a:schemeClr>
                </a:solidFill>
              </a:defRPr>
            </a:lvl6pPr>
            <a:lvl7pPr marL="2742831" indent="0">
              <a:buNone/>
              <a:defRPr sz="1400">
                <a:solidFill>
                  <a:schemeClr val="tx1">
                    <a:tint val="75000"/>
                  </a:schemeClr>
                </a:solidFill>
              </a:defRPr>
            </a:lvl7pPr>
            <a:lvl8pPr marL="3199971" indent="0">
              <a:buNone/>
              <a:defRPr sz="1400">
                <a:solidFill>
                  <a:schemeClr val="tx1">
                    <a:tint val="75000"/>
                  </a:schemeClr>
                </a:solidFill>
              </a:defRPr>
            </a:lvl8pPr>
            <a:lvl9pPr marL="3657109" indent="0">
              <a:buNone/>
              <a:defRPr sz="1400">
                <a:solidFill>
                  <a:schemeClr val="tx1">
                    <a:tint val="75000"/>
                  </a:schemeClr>
                </a:solidFill>
              </a:defRPr>
            </a:lvl9pPr>
          </a:lstStyle>
          <a:p>
            <a:pPr lvl="0"/>
            <a:r>
              <a:rPr lang="en-US" dirty="0"/>
              <a:t>Click to edit Master text styles</a:t>
            </a:r>
          </a:p>
        </p:txBody>
      </p:sp>
      <p:sp>
        <p:nvSpPr>
          <p:cNvPr id="13" name="Date Placeholder 12">
            <a:extLst>
              <a:ext uri="{FF2B5EF4-FFF2-40B4-BE49-F238E27FC236}">
                <a16:creationId xmlns:a16="http://schemas.microsoft.com/office/drawing/2014/main" id="{BB5EA549-D950-4D49-AB9C-67E9A3E52C9A}"/>
              </a:ext>
            </a:extLst>
          </p:cNvPr>
          <p:cNvSpPr>
            <a:spLocks noGrp="1"/>
          </p:cNvSpPr>
          <p:nvPr>
            <p:ph type="dt" sz="half" idx="10"/>
          </p:nvPr>
        </p:nvSpPr>
        <p:spPr/>
        <p:txBody>
          <a:bodyPr/>
          <a:lstStyle/>
          <a:p>
            <a:pPr>
              <a:defRPr/>
            </a:pPr>
            <a:endParaRPr lang="en-US" dirty="0">
              <a:solidFill>
                <a:srgbClr val="303030"/>
              </a:solidFill>
            </a:endParaRPr>
          </a:p>
        </p:txBody>
      </p:sp>
      <p:sp>
        <p:nvSpPr>
          <p:cNvPr id="15" name="Content Placeholder 2">
            <a:extLst>
              <a:ext uri="{FF2B5EF4-FFF2-40B4-BE49-F238E27FC236}">
                <a16:creationId xmlns:a16="http://schemas.microsoft.com/office/drawing/2014/main" id="{0542C586-B4C9-48B2-9D73-1182F9291773}"/>
              </a:ext>
            </a:extLst>
          </p:cNvPr>
          <p:cNvSpPr>
            <a:spLocks noGrp="1"/>
          </p:cNvSpPr>
          <p:nvPr>
            <p:ph idx="13"/>
          </p:nvPr>
        </p:nvSpPr>
        <p:spPr>
          <a:xfrm>
            <a:off x="456396" y="6356106"/>
            <a:ext cx="8459004" cy="246914"/>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Tree>
    <p:extLst>
      <p:ext uri="{BB962C8B-B14F-4D97-AF65-F5344CB8AC3E}">
        <p14:creationId xmlns:p14="http://schemas.microsoft.com/office/powerpoint/2010/main" val="386491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6764"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558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070A003B-2936-46C0-90AE-A8F5256D45C7}"/>
              </a:ext>
            </a:extLst>
          </p:cNvPr>
          <p:cNvSpPr>
            <a:spLocks noGrp="1"/>
          </p:cNvSpPr>
          <p:nvPr>
            <p:ph type="dt" sz="half" idx="10"/>
          </p:nvPr>
        </p:nvSpPr>
        <p:spPr/>
        <p:txBody>
          <a:bodyPr/>
          <a:lstStyle/>
          <a:p>
            <a:pPr>
              <a:defRPr/>
            </a:pPr>
            <a:endParaRPr lang="en-US" dirty="0">
              <a:solidFill>
                <a:srgbClr val="303030"/>
              </a:solidFill>
            </a:endParaRPr>
          </a:p>
        </p:txBody>
      </p:sp>
      <p:sp>
        <p:nvSpPr>
          <p:cNvPr id="7" name="Footer Placeholder 6">
            <a:extLst>
              <a:ext uri="{FF2B5EF4-FFF2-40B4-BE49-F238E27FC236}">
                <a16:creationId xmlns:a16="http://schemas.microsoft.com/office/drawing/2014/main" id="{C3D8383E-06AC-4AD8-A4B4-0F9195C16C5D}"/>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3" name="Title 12">
            <a:extLst>
              <a:ext uri="{FF2B5EF4-FFF2-40B4-BE49-F238E27FC236}">
                <a16:creationId xmlns:a16="http://schemas.microsoft.com/office/drawing/2014/main" id="{B1CE2583-D1EB-4C2A-9459-6CCA9F4129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9261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6766" y="1722438"/>
            <a:ext cx="4040188" cy="639762"/>
          </a:xfrm>
        </p:spPr>
        <p:txBody>
          <a:bodyPr anchor="b">
            <a:noAutofit/>
          </a:bodyPr>
          <a:lstStyle>
            <a:lvl1pPr marL="0" indent="0" algn="ctr">
              <a:buNone/>
              <a:defRPr sz="2100" b="1"/>
            </a:lvl1pPr>
            <a:lvl2pPr marL="457139" indent="0">
              <a:buNone/>
              <a:defRPr sz="2000" b="1"/>
            </a:lvl2pPr>
            <a:lvl3pPr marL="914277" indent="0">
              <a:buNone/>
              <a:defRPr sz="1800" b="1"/>
            </a:lvl3pPr>
            <a:lvl4pPr marL="1371417" indent="0">
              <a:buNone/>
              <a:defRPr sz="1600" b="1"/>
            </a:lvl4pPr>
            <a:lvl5pPr marL="1828555" indent="0">
              <a:buNone/>
              <a:defRPr sz="1600" b="1"/>
            </a:lvl5pPr>
            <a:lvl6pPr marL="2285694" indent="0">
              <a:buNone/>
              <a:defRPr sz="1600" b="1"/>
            </a:lvl6pPr>
            <a:lvl7pPr marL="2742831" indent="0">
              <a:buNone/>
              <a:defRPr sz="1600" b="1"/>
            </a:lvl7pPr>
            <a:lvl8pPr marL="3199971" indent="0">
              <a:buNone/>
              <a:defRPr sz="1600" b="1"/>
            </a:lvl8pPr>
            <a:lvl9pPr marL="36571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36765"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12404" y="1722438"/>
            <a:ext cx="4041776" cy="639762"/>
          </a:xfrm>
        </p:spPr>
        <p:txBody>
          <a:bodyPr anchor="b">
            <a:noAutofit/>
          </a:bodyPr>
          <a:lstStyle>
            <a:lvl1pPr marL="0" indent="0" algn="ctr">
              <a:buNone/>
              <a:defRPr sz="2100" b="1"/>
            </a:lvl1pPr>
            <a:lvl2pPr marL="457139" indent="0">
              <a:buNone/>
              <a:defRPr sz="2000" b="1"/>
            </a:lvl2pPr>
            <a:lvl3pPr marL="914277" indent="0">
              <a:buNone/>
              <a:defRPr sz="1800" b="1"/>
            </a:lvl3pPr>
            <a:lvl4pPr marL="1371417" indent="0">
              <a:buNone/>
              <a:defRPr sz="1600" b="1"/>
            </a:lvl4pPr>
            <a:lvl5pPr marL="1828555" indent="0">
              <a:buNone/>
              <a:defRPr sz="1600" b="1"/>
            </a:lvl5pPr>
            <a:lvl6pPr marL="2285694" indent="0">
              <a:buNone/>
              <a:defRPr sz="1600" b="1"/>
            </a:lvl6pPr>
            <a:lvl7pPr marL="2742831" indent="0">
              <a:buNone/>
              <a:defRPr sz="1600" b="1"/>
            </a:lvl7pPr>
            <a:lvl8pPr marL="3199971" indent="0">
              <a:buNone/>
              <a:defRPr sz="1600" b="1"/>
            </a:lvl8pPr>
            <a:lvl9pPr marL="36571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12404" y="2438400"/>
            <a:ext cx="4041776"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5CA94CF5-6974-4EC0-9BA7-C62A3C1DBFC4}"/>
              </a:ext>
            </a:extLst>
          </p:cNvPr>
          <p:cNvSpPr>
            <a:spLocks noGrp="1"/>
          </p:cNvSpPr>
          <p:nvPr>
            <p:ph type="dt" sz="half" idx="10"/>
          </p:nvPr>
        </p:nvSpPr>
        <p:spPr/>
        <p:txBody>
          <a:bodyPr/>
          <a:lstStyle/>
          <a:p>
            <a:pPr>
              <a:defRPr/>
            </a:pPr>
            <a:endParaRPr lang="en-US" dirty="0">
              <a:solidFill>
                <a:srgbClr val="303030"/>
              </a:solidFill>
            </a:endParaRPr>
          </a:p>
        </p:txBody>
      </p:sp>
      <p:sp>
        <p:nvSpPr>
          <p:cNvPr id="9" name="Footer Placeholder 8">
            <a:extLst>
              <a:ext uri="{FF2B5EF4-FFF2-40B4-BE49-F238E27FC236}">
                <a16:creationId xmlns:a16="http://schemas.microsoft.com/office/drawing/2014/main" id="{38F3D3E0-7137-419E-9FE4-3020A1D2CE9B}"/>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5" name="Title 14">
            <a:extLst>
              <a:ext uri="{FF2B5EF4-FFF2-40B4-BE49-F238E27FC236}">
                <a16:creationId xmlns:a16="http://schemas.microsoft.com/office/drawing/2014/main" id="{ECAE2EE5-3CE8-475B-847A-91B0C8514DF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8526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24522D3-D5E6-4519-AA3E-CFFD62EBB279}"/>
              </a:ext>
            </a:extLst>
          </p:cNvPr>
          <p:cNvSpPr>
            <a:spLocks noGrp="1"/>
          </p:cNvSpPr>
          <p:nvPr>
            <p:ph type="dt" sz="half" idx="10"/>
          </p:nvPr>
        </p:nvSpPr>
        <p:spPr/>
        <p:txBody>
          <a:bodyPr/>
          <a:lstStyle/>
          <a:p>
            <a:pPr>
              <a:defRPr/>
            </a:pPr>
            <a:endParaRPr lang="en-US" dirty="0">
              <a:solidFill>
                <a:srgbClr val="303030"/>
              </a:solidFill>
            </a:endParaRPr>
          </a:p>
        </p:txBody>
      </p:sp>
      <p:sp>
        <p:nvSpPr>
          <p:cNvPr id="5" name="Footer Placeholder 4">
            <a:extLst>
              <a:ext uri="{FF2B5EF4-FFF2-40B4-BE49-F238E27FC236}">
                <a16:creationId xmlns:a16="http://schemas.microsoft.com/office/drawing/2014/main" id="{4A7F24B7-6998-4E89-9458-36E1BDBE953C}"/>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1" name="Title 10">
            <a:extLst>
              <a:ext uri="{FF2B5EF4-FFF2-40B4-BE49-F238E27FC236}">
                <a16:creationId xmlns:a16="http://schemas.microsoft.com/office/drawing/2014/main" id="{5E22BF98-0A11-4AB5-9F7A-23BF5C3751C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8931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6976FD-FEE7-4997-900A-BADCA6CC0CC2}"/>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3" name="Rounded Rectangle 12">
            <a:extLst>
              <a:ext uri="{FF2B5EF4-FFF2-40B4-BE49-F238E27FC236}">
                <a16:creationId xmlns:a16="http://schemas.microsoft.com/office/drawing/2014/main" id="{3C8740B7-ECA8-47EE-9DAF-CC06B04E3AD7}"/>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Date Placeholder 6">
            <a:extLst>
              <a:ext uri="{FF2B5EF4-FFF2-40B4-BE49-F238E27FC236}">
                <a16:creationId xmlns:a16="http://schemas.microsoft.com/office/drawing/2014/main" id="{469DD2BB-6D0D-4794-9AF4-F9226F5C19FA}"/>
              </a:ext>
            </a:extLst>
          </p:cNvPr>
          <p:cNvSpPr>
            <a:spLocks noGrp="1"/>
          </p:cNvSpPr>
          <p:nvPr>
            <p:ph type="dt" sz="half" idx="10"/>
          </p:nvPr>
        </p:nvSpPr>
        <p:spPr/>
        <p:txBody>
          <a:bodyPr/>
          <a:lstStyle/>
          <a:p>
            <a:pPr>
              <a:defRPr/>
            </a:pPr>
            <a:endParaRPr lang="en-US" dirty="0">
              <a:solidFill>
                <a:srgbClr val="303030"/>
              </a:solidFill>
            </a:endParaRPr>
          </a:p>
        </p:txBody>
      </p:sp>
      <p:sp>
        <p:nvSpPr>
          <p:cNvPr id="10" name="TextBox 9">
            <a:extLst>
              <a:ext uri="{FF2B5EF4-FFF2-40B4-BE49-F238E27FC236}">
                <a16:creationId xmlns:a16="http://schemas.microsoft.com/office/drawing/2014/main" id="{A4283EFF-ED56-4278-9342-919A8F516FB0}"/>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9" name="Footer Placeholder 8">
            <a:extLst>
              <a:ext uri="{FF2B5EF4-FFF2-40B4-BE49-F238E27FC236}">
                <a16:creationId xmlns:a16="http://schemas.microsoft.com/office/drawing/2014/main" id="{89DE2AFC-B59C-4725-9709-5370F5E1AFEF}"/>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1228282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6522B2-59CE-4E72-85FA-82F1404BB1F1}"/>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6" name="Rounded Rectangle 12">
            <a:extLst>
              <a:ext uri="{FF2B5EF4-FFF2-40B4-BE49-F238E27FC236}">
                <a16:creationId xmlns:a16="http://schemas.microsoft.com/office/drawing/2014/main" id="{1223C0F7-0733-4951-8A73-F92558B4259D}"/>
              </a:ext>
            </a:extLst>
          </p:cNvPr>
          <p:cNvSpPr/>
          <p:nvPr/>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E624F21C-4172-4ACA-85C7-08885E055AE1}"/>
              </a:ext>
            </a:extLst>
          </p:cNvPr>
          <p:cNvSpPr/>
          <p:nvPr/>
        </p:nvSpPr>
        <p:spPr>
          <a:xfrm>
            <a:off x="560037"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DDD0846B-2518-4472-BCC0-67B935740DAA}"/>
              </a:ext>
            </a:extLst>
          </p:cNvPr>
          <p:cNvSpPr/>
          <p:nvPr/>
        </p:nvSpPr>
        <p:spPr>
          <a:xfrm>
            <a:off x="677334" y="1643065"/>
            <a:ext cx="2481792" cy="3233004"/>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9003" y="2971800"/>
            <a:ext cx="2298634" cy="1752600"/>
          </a:xfrm>
        </p:spPr>
        <p:txBody>
          <a:bodyPr/>
          <a:lstStyle>
            <a:lvl1pPr marL="0" indent="0">
              <a:spcBef>
                <a:spcPts val="400"/>
              </a:spcBef>
              <a:buNone/>
              <a:defRPr sz="1400">
                <a:solidFill>
                  <a:schemeClr val="accent1">
                    <a:lumMod val="50000"/>
                  </a:schemeClr>
                </a:solidFill>
              </a:defRPr>
            </a:lvl1pPr>
            <a:lvl2pPr marL="457139" indent="0">
              <a:buNone/>
              <a:defRPr sz="1200"/>
            </a:lvl2pPr>
            <a:lvl3pPr marL="914277" indent="0">
              <a:buNone/>
              <a:defRPr sz="1000"/>
            </a:lvl3pPr>
            <a:lvl4pPr marL="1371417" indent="0">
              <a:buNone/>
              <a:defRPr sz="900"/>
            </a:lvl4pPr>
            <a:lvl5pPr marL="1828555" indent="0">
              <a:buNone/>
              <a:defRPr sz="900"/>
            </a:lvl5pPr>
            <a:lvl6pPr marL="2285694" indent="0">
              <a:buNone/>
              <a:defRPr sz="900"/>
            </a:lvl6pPr>
            <a:lvl7pPr marL="2742831" indent="0">
              <a:buNone/>
              <a:defRPr sz="900"/>
            </a:lvl7pPr>
            <a:lvl8pPr marL="3199971" indent="0">
              <a:buNone/>
              <a:defRPr sz="900"/>
            </a:lvl8pPr>
            <a:lvl9pPr marL="3657109" indent="0">
              <a:buNone/>
              <a:defRPr sz="900"/>
            </a:lvl9pPr>
          </a:lstStyle>
          <a:p>
            <a:pPr lvl="0"/>
            <a:r>
              <a:rPr lang="en-US"/>
              <a:t>Click to edit Master text styles</a:t>
            </a:r>
          </a:p>
        </p:txBody>
      </p:sp>
      <p:sp>
        <p:nvSpPr>
          <p:cNvPr id="2" name="Title 1"/>
          <p:cNvSpPr>
            <a:spLocks noGrp="1"/>
          </p:cNvSpPr>
          <p:nvPr>
            <p:ph type="title"/>
          </p:nvPr>
        </p:nvSpPr>
        <p:spPr>
          <a:xfrm>
            <a:off x="769003" y="1734313"/>
            <a:ext cx="2298634" cy="1191620"/>
          </a:xfrm>
        </p:spPr>
        <p:txBody>
          <a:bodyPr anchor="b"/>
          <a:lstStyle>
            <a:lvl1pPr algn="l">
              <a:defRPr sz="2000" b="0">
                <a:solidFill>
                  <a:schemeClr val="accent1">
                    <a:lumMod val="75000"/>
                  </a:schemeClr>
                </a:solidFill>
              </a:defRPr>
            </a:lvl1p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58354456-5329-4B1F-BA18-3808927753B1}"/>
              </a:ext>
            </a:extLst>
          </p:cNvPr>
          <p:cNvSpPr>
            <a:spLocks noGrp="1"/>
          </p:cNvSpPr>
          <p:nvPr>
            <p:ph type="dt" sz="half" idx="10"/>
          </p:nvPr>
        </p:nvSpPr>
        <p:spPr/>
        <p:txBody>
          <a:bodyPr/>
          <a:lstStyle/>
          <a:p>
            <a:pPr>
              <a:defRPr/>
            </a:pPr>
            <a:endParaRPr lang="en-US" dirty="0">
              <a:solidFill>
                <a:srgbClr val="303030"/>
              </a:solidFill>
            </a:endParaRPr>
          </a:p>
        </p:txBody>
      </p:sp>
      <p:sp>
        <p:nvSpPr>
          <p:cNvPr id="15" name="TextBox 14">
            <a:extLst>
              <a:ext uri="{FF2B5EF4-FFF2-40B4-BE49-F238E27FC236}">
                <a16:creationId xmlns:a16="http://schemas.microsoft.com/office/drawing/2014/main" id="{D29E12EB-85E8-4897-BE1D-4C747990CA5A}"/>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14" name="Footer Placeholder 13">
            <a:extLst>
              <a:ext uri="{FF2B5EF4-FFF2-40B4-BE49-F238E27FC236}">
                <a16:creationId xmlns:a16="http://schemas.microsoft.com/office/drawing/2014/main" id="{D60C5DC0-406F-43E6-8790-D193ABD8F8BD}"/>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615105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D7577E-B423-4F62-A3FC-4657A91487D7}"/>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6" name="Rounded Rectangle 12">
            <a:extLst>
              <a:ext uri="{FF2B5EF4-FFF2-40B4-BE49-F238E27FC236}">
                <a16:creationId xmlns:a16="http://schemas.microsoft.com/office/drawing/2014/main" id="{7BCBF829-3263-404C-95B3-82E51463B0D6}"/>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BE2F9A80-02BD-4687-9D19-9D6364EAAD61}"/>
              </a:ext>
            </a:extLst>
          </p:cNvPr>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C49B06ED-8DEE-4BC2-85C2-9E1470C46105}"/>
              </a:ext>
            </a:extLst>
          </p:cNvPr>
          <p:cNvSpPr/>
          <p:nvPr/>
        </p:nvSpPr>
        <p:spPr>
          <a:xfrm>
            <a:off x="762000" y="5029934"/>
            <a:ext cx="7600598" cy="120161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93607757-2C17-4F20-BBC5-E1A86AB78378}"/>
              </a:ext>
            </a:extLst>
          </p:cNvPr>
          <p:cNvSpPr/>
          <p:nvPr/>
        </p:nvSpPr>
        <p:spPr>
          <a:xfrm>
            <a:off x="913696" y="5638069"/>
            <a:ext cx="7328959"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0" name="Rectangle 9">
            <a:extLst>
              <a:ext uri="{FF2B5EF4-FFF2-40B4-BE49-F238E27FC236}">
                <a16:creationId xmlns:a16="http://schemas.microsoft.com/office/drawing/2014/main" id="{48F65D59-5E5E-4723-A943-DB26C20680A7}"/>
              </a:ext>
            </a:extLst>
          </p:cNvPr>
          <p:cNvSpPr/>
          <p:nvPr/>
        </p:nvSpPr>
        <p:spPr>
          <a:xfrm>
            <a:off x="605016" y="5075727"/>
            <a:ext cx="7946319" cy="1097206"/>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139" indent="0">
              <a:buNone/>
              <a:defRPr sz="2800"/>
            </a:lvl2pPr>
            <a:lvl3pPr marL="914277" indent="0">
              <a:buNone/>
              <a:defRPr sz="2400"/>
            </a:lvl3pPr>
            <a:lvl4pPr marL="1371417" indent="0">
              <a:buNone/>
              <a:defRPr sz="2000"/>
            </a:lvl4pPr>
            <a:lvl5pPr marL="1828555" indent="0">
              <a:buNone/>
              <a:defRPr sz="2000"/>
            </a:lvl5pPr>
            <a:lvl6pPr marL="2285694" indent="0">
              <a:buNone/>
              <a:defRPr sz="2000"/>
            </a:lvl6pPr>
            <a:lvl7pPr marL="2742831" indent="0">
              <a:buNone/>
              <a:defRPr sz="2000"/>
            </a:lvl7pPr>
            <a:lvl8pPr marL="3199971" indent="0">
              <a:buNone/>
              <a:defRPr sz="2000"/>
            </a:lvl8pPr>
            <a:lvl9pPr marL="3657109"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956289" y="5656559"/>
            <a:ext cx="7244736" cy="401715"/>
          </a:xfrm>
        </p:spPr>
        <p:txBody>
          <a:bodyPr anchor="ctr">
            <a:normAutofit/>
          </a:bodyPr>
          <a:lstStyle>
            <a:lvl1pPr marL="0" indent="0" algn="ctr">
              <a:buNone/>
              <a:defRPr sz="1500" cap="all" spc="250" baseline="0">
                <a:solidFill>
                  <a:srgbClr val="FFFFFF"/>
                </a:solidFill>
              </a:defRPr>
            </a:lvl1pPr>
            <a:lvl2pPr marL="457139" indent="0">
              <a:buNone/>
              <a:defRPr sz="1200"/>
            </a:lvl2pPr>
            <a:lvl3pPr marL="914277" indent="0">
              <a:buNone/>
              <a:defRPr sz="1000"/>
            </a:lvl3pPr>
            <a:lvl4pPr marL="1371417" indent="0">
              <a:buNone/>
              <a:defRPr sz="900"/>
            </a:lvl4pPr>
            <a:lvl5pPr marL="1828555" indent="0">
              <a:buNone/>
              <a:defRPr sz="900"/>
            </a:lvl5pPr>
            <a:lvl6pPr marL="2285694" indent="0">
              <a:buNone/>
              <a:defRPr sz="900"/>
            </a:lvl6pPr>
            <a:lvl7pPr marL="2742831" indent="0">
              <a:buNone/>
              <a:defRPr sz="900"/>
            </a:lvl7pPr>
            <a:lvl8pPr marL="3199971" indent="0">
              <a:buNone/>
              <a:defRPr sz="900"/>
            </a:lvl8pPr>
            <a:lvl9pPr marL="3657109" indent="0">
              <a:buNone/>
              <a:defRPr sz="900"/>
            </a:lvl9pPr>
          </a:lstStyle>
          <a:p>
            <a:pPr lvl="0"/>
            <a:r>
              <a:rPr lang="en-US"/>
              <a:t>Click to edit Master text styles</a:t>
            </a:r>
          </a:p>
        </p:txBody>
      </p:sp>
      <p:sp>
        <p:nvSpPr>
          <p:cNvPr id="2" name="Title 1"/>
          <p:cNvSpPr>
            <a:spLocks noGrp="1"/>
          </p:cNvSpPr>
          <p:nvPr>
            <p:ph type="title"/>
          </p:nvPr>
        </p:nvSpPr>
        <p:spPr>
          <a:xfrm>
            <a:off x="914403" y="5105400"/>
            <a:ext cx="7328514" cy="523043"/>
          </a:xfrm>
        </p:spPr>
        <p:txBody>
          <a:bodyPr anchorCtr="0"/>
          <a:lstStyle>
            <a:lvl1pPr algn="ctr">
              <a:defRPr sz="2000" b="0">
                <a:solidFill>
                  <a:schemeClr val="accent1">
                    <a:lumMod val="75000"/>
                  </a:schemeClr>
                </a:solidFill>
              </a:defRPr>
            </a:lvl1pPr>
          </a:lstStyle>
          <a:p>
            <a:r>
              <a:rPr lang="en-US"/>
              <a:t>Click to edit Master title style</a:t>
            </a:r>
            <a:endParaRPr lang="en-US" dirty="0"/>
          </a:p>
        </p:txBody>
      </p:sp>
      <p:sp>
        <p:nvSpPr>
          <p:cNvPr id="14" name="Date Placeholder 13">
            <a:extLst>
              <a:ext uri="{FF2B5EF4-FFF2-40B4-BE49-F238E27FC236}">
                <a16:creationId xmlns:a16="http://schemas.microsoft.com/office/drawing/2014/main" id="{2BBFF0C4-0E6C-4774-B5E2-C164261F805A}"/>
              </a:ext>
            </a:extLst>
          </p:cNvPr>
          <p:cNvSpPr>
            <a:spLocks noGrp="1"/>
          </p:cNvSpPr>
          <p:nvPr>
            <p:ph type="dt" sz="half" idx="10"/>
          </p:nvPr>
        </p:nvSpPr>
        <p:spPr/>
        <p:txBody>
          <a:bodyPr/>
          <a:lstStyle/>
          <a:p>
            <a:pPr>
              <a:defRPr/>
            </a:pPr>
            <a:endParaRPr lang="en-US" dirty="0">
              <a:solidFill>
                <a:srgbClr val="303030"/>
              </a:solidFill>
            </a:endParaRPr>
          </a:p>
        </p:txBody>
      </p:sp>
      <p:sp>
        <p:nvSpPr>
          <p:cNvPr id="17" name="TextBox 16">
            <a:extLst>
              <a:ext uri="{FF2B5EF4-FFF2-40B4-BE49-F238E27FC236}">
                <a16:creationId xmlns:a16="http://schemas.microsoft.com/office/drawing/2014/main" id="{627A2AC7-05CE-432E-81CA-42A8CB27E791}"/>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16" name="Footer Placeholder 15">
            <a:extLst>
              <a:ext uri="{FF2B5EF4-FFF2-40B4-BE49-F238E27FC236}">
                <a16:creationId xmlns:a16="http://schemas.microsoft.com/office/drawing/2014/main" id="{38116A08-A521-4E36-B22F-753626FBF287}"/>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4096648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BA7D6C8-9EA9-42D1-9F97-DE9A128FB5FB}"/>
              </a:ext>
            </a:extLst>
          </p:cNvPr>
          <p:cNvSpPr>
            <a:spLocks noGrp="1"/>
          </p:cNvSpPr>
          <p:nvPr>
            <p:ph type="dt" sz="half" idx="10"/>
          </p:nvPr>
        </p:nvSpPr>
        <p:spPr/>
        <p:txBody>
          <a:bodyPr/>
          <a:lstStyle/>
          <a:p>
            <a:pPr>
              <a:defRPr/>
            </a:pPr>
            <a:endParaRPr lang="en-US" dirty="0">
              <a:solidFill>
                <a:srgbClr val="303030"/>
              </a:solidFill>
            </a:endParaRPr>
          </a:p>
        </p:txBody>
      </p:sp>
      <p:sp>
        <p:nvSpPr>
          <p:cNvPr id="6" name="Footer Placeholder 5">
            <a:extLst>
              <a:ext uri="{FF2B5EF4-FFF2-40B4-BE49-F238E27FC236}">
                <a16:creationId xmlns:a16="http://schemas.microsoft.com/office/drawing/2014/main" id="{6180B480-A529-405D-B546-249EFAEA6E0D}"/>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1" name="Title 10">
            <a:extLst>
              <a:ext uri="{FF2B5EF4-FFF2-40B4-BE49-F238E27FC236}">
                <a16:creationId xmlns:a16="http://schemas.microsoft.com/office/drawing/2014/main" id="{3A53E416-B97C-4CEC-892D-01344015A3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51814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862681-A1FC-4F84-8096-59F944E702BB}"/>
              </a:ext>
            </a:extLst>
          </p:cNvPr>
          <p:cNvSpPr/>
          <p:nvPr/>
        </p:nvSpPr>
        <p:spPr>
          <a:xfrm>
            <a:off x="6861529" y="228969"/>
            <a:ext cx="1859139" cy="612164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914277" eaLnBrk="1" hangingPunct="1">
              <a:defRPr/>
            </a:pPr>
            <a:endParaRPr lang="en-US" sz="1800" dirty="0">
              <a:solidFill>
                <a:prstClr val="white"/>
              </a:solidFill>
            </a:endParaRPr>
          </a:p>
        </p:txBody>
      </p:sp>
      <p:sp>
        <p:nvSpPr>
          <p:cNvPr id="5" name="Rectangle 4">
            <a:extLst>
              <a:ext uri="{FF2B5EF4-FFF2-40B4-BE49-F238E27FC236}">
                <a16:creationId xmlns:a16="http://schemas.microsoft.com/office/drawing/2014/main" id="{E6EBEECC-F7DB-49F1-B216-C32E10067E14}"/>
              </a:ext>
            </a:extLst>
          </p:cNvPr>
          <p:cNvSpPr/>
          <p:nvPr/>
        </p:nvSpPr>
        <p:spPr>
          <a:xfrm>
            <a:off x="6955014" y="351692"/>
            <a:ext cx="1672167" cy="5876192"/>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2" name="Vertical Title 1"/>
          <p:cNvSpPr>
            <a:spLocks noGrp="1"/>
          </p:cNvSpPr>
          <p:nvPr>
            <p:ph type="title" orient="vert"/>
          </p:nvPr>
        </p:nvSpPr>
        <p:spPr>
          <a:xfrm>
            <a:off x="7048580" y="395431"/>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1003"/>
            <a:ext cx="6172200" cy="5791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a:extLst>
              <a:ext uri="{FF2B5EF4-FFF2-40B4-BE49-F238E27FC236}">
                <a16:creationId xmlns:a16="http://schemas.microsoft.com/office/drawing/2014/main" id="{AA1DC672-7E4C-4E9F-812A-3A0CF5EC9011}"/>
              </a:ext>
            </a:extLst>
          </p:cNvPr>
          <p:cNvSpPr>
            <a:spLocks noGrp="1"/>
          </p:cNvSpPr>
          <p:nvPr>
            <p:ph type="dt" sz="half" idx="10"/>
          </p:nvPr>
        </p:nvSpPr>
        <p:spPr/>
        <p:txBody>
          <a:bodyPr/>
          <a:lstStyle/>
          <a:p>
            <a:pPr>
              <a:defRPr/>
            </a:pPr>
            <a:endParaRPr lang="en-US" dirty="0">
              <a:solidFill>
                <a:srgbClr val="303030"/>
              </a:solidFill>
            </a:endParaRPr>
          </a:p>
        </p:txBody>
      </p:sp>
      <p:sp>
        <p:nvSpPr>
          <p:cNvPr id="13" name="TextBox 12">
            <a:extLst>
              <a:ext uri="{FF2B5EF4-FFF2-40B4-BE49-F238E27FC236}">
                <a16:creationId xmlns:a16="http://schemas.microsoft.com/office/drawing/2014/main" id="{B62CB140-107E-42C6-8743-1CBC23C2C565}"/>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8" name="Footer Placeholder 7">
            <a:extLst>
              <a:ext uri="{FF2B5EF4-FFF2-40B4-BE49-F238E27FC236}">
                <a16:creationId xmlns:a16="http://schemas.microsoft.com/office/drawing/2014/main" id="{2138B0B6-A50E-4DE8-8E7B-C44C28D049CB}"/>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3724273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1524000" y="1600200"/>
            <a:ext cx="7162800" cy="4524375"/>
          </a:xfrm>
        </p:spPr>
        <p:txBody>
          <a:bodyPr rtlCol="0">
            <a:normAutofit/>
          </a:bodyPr>
          <a:lstStyle/>
          <a:p>
            <a:pPr lvl="0"/>
            <a:endParaRPr lang="en-US" noProof="0" dirty="0"/>
          </a:p>
        </p:txBody>
      </p:sp>
      <p:sp>
        <p:nvSpPr>
          <p:cNvPr id="7" name="Title 6">
            <a:extLst>
              <a:ext uri="{FF2B5EF4-FFF2-40B4-BE49-F238E27FC236}">
                <a16:creationId xmlns:a16="http://schemas.microsoft.com/office/drawing/2014/main" id="{4689707C-7323-4BC0-9192-69128CEE38E6}"/>
              </a:ext>
            </a:extLst>
          </p:cNvPr>
          <p:cNvSpPr>
            <a:spLocks noGrp="1"/>
          </p:cNvSpPr>
          <p:nvPr>
            <p:ph type="title"/>
          </p:nvPr>
        </p:nvSpPr>
        <p:spPr/>
        <p:txBody>
          <a:bodyPr/>
          <a:lstStyle/>
          <a:p>
            <a:r>
              <a:rPr lang="en-US"/>
              <a:t>Click to edit Master title style</a:t>
            </a:r>
          </a:p>
        </p:txBody>
      </p:sp>
      <p:sp>
        <p:nvSpPr>
          <p:cNvPr id="8" name="Date Placeholder 7">
            <a:extLst>
              <a:ext uri="{FF2B5EF4-FFF2-40B4-BE49-F238E27FC236}">
                <a16:creationId xmlns:a16="http://schemas.microsoft.com/office/drawing/2014/main" id="{84FEB3D7-6232-4DEF-9EF4-D8A52365AC3E}"/>
              </a:ext>
            </a:extLst>
          </p:cNvPr>
          <p:cNvSpPr>
            <a:spLocks noGrp="1"/>
          </p:cNvSpPr>
          <p:nvPr>
            <p:ph type="dt" sz="half" idx="10"/>
          </p:nvPr>
        </p:nvSpPr>
        <p:spPr/>
        <p:txBody>
          <a:bodyPr/>
          <a:lstStyle/>
          <a:p>
            <a:pPr>
              <a:defRPr/>
            </a:pPr>
            <a:endParaRPr lang="en-US" dirty="0"/>
          </a:p>
        </p:txBody>
      </p:sp>
      <p:sp>
        <p:nvSpPr>
          <p:cNvPr id="9" name="Footer Placeholder 8">
            <a:extLst>
              <a:ext uri="{FF2B5EF4-FFF2-40B4-BE49-F238E27FC236}">
                <a16:creationId xmlns:a16="http://schemas.microsoft.com/office/drawing/2014/main" id="{C3253B43-E70D-44C1-84FA-08D59F2C6E8A}"/>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377655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8"/>
            <a:ext cx="8117416" cy="437234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50004515-0762-468B-808B-0C1F89F1F231}"/>
              </a:ext>
            </a:extLst>
          </p:cNvPr>
          <p:cNvSpPr>
            <a:spLocks noGrp="1"/>
          </p:cNvSpPr>
          <p:nvPr>
            <p:ph idx="12"/>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0" name="TextBox 9">
            <a:extLst>
              <a:ext uri="{FF2B5EF4-FFF2-40B4-BE49-F238E27FC236}">
                <a16:creationId xmlns:a16="http://schemas.microsoft.com/office/drawing/2014/main" id="{38DDC93C-FBEE-4D7E-95C1-C0076B141518}"/>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1-</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5" name="TextBox 14">
            <a:extLst>
              <a:ext uri="{FF2B5EF4-FFF2-40B4-BE49-F238E27FC236}">
                <a16:creationId xmlns:a16="http://schemas.microsoft.com/office/drawing/2014/main" id="{57CC9318-91A6-4D9D-9B4E-BB735052EEEE}"/>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36266140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E78727-0837-473C-8F7E-816A416C2141}"/>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5" name="Rounded Rectangle 12">
            <a:extLst>
              <a:ext uri="{FF2B5EF4-FFF2-40B4-BE49-F238E27FC236}">
                <a16:creationId xmlns:a16="http://schemas.microsoft.com/office/drawing/2014/main" id="{F6154150-F62B-498C-A089-9C49F5A9EEF0}"/>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6" name="Rectangle 5">
            <a:extLst>
              <a:ext uri="{FF2B5EF4-FFF2-40B4-BE49-F238E27FC236}">
                <a16:creationId xmlns:a16="http://schemas.microsoft.com/office/drawing/2014/main" id="{B51F14B6-8F17-4883-A72D-ADB64A197F91}"/>
              </a:ext>
            </a:extLst>
          </p:cNvPr>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AB50229B-3E69-4058-A406-02302E8059D4}"/>
              </a:ext>
            </a:extLst>
          </p:cNvPr>
          <p:cNvSpPr/>
          <p:nvPr/>
        </p:nvSpPr>
        <p:spPr>
          <a:xfrm>
            <a:off x="7572655"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CAF1378B-7EE5-4A4F-8D0B-D8565A9F87F2}"/>
              </a:ext>
            </a:extLst>
          </p:cNvPr>
          <p:cNvSpPr/>
          <p:nvPr/>
        </p:nvSpPr>
        <p:spPr>
          <a:xfrm>
            <a:off x="446265" y="3055327"/>
            <a:ext cx="6946194" cy="2245702"/>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2411C9D2-3C3D-4FC9-A45B-F714A752EFD0}"/>
              </a:ext>
            </a:extLst>
          </p:cNvPr>
          <p:cNvSpPr/>
          <p:nvPr/>
        </p:nvSpPr>
        <p:spPr>
          <a:xfrm>
            <a:off x="541515" y="4559178"/>
            <a:ext cx="6755694" cy="66491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0" name="Rectangle 9">
            <a:extLst>
              <a:ext uri="{FF2B5EF4-FFF2-40B4-BE49-F238E27FC236}">
                <a16:creationId xmlns:a16="http://schemas.microsoft.com/office/drawing/2014/main" id="{A626F7EE-16BC-4BA6-9A4B-2FF517D60F2A}"/>
              </a:ext>
            </a:extLst>
          </p:cNvPr>
          <p:cNvSpPr/>
          <p:nvPr/>
        </p:nvSpPr>
        <p:spPr>
          <a:xfrm>
            <a:off x="7713488" y="3135925"/>
            <a:ext cx="910167" cy="2077183"/>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1" name="Rectangle 10">
            <a:extLst>
              <a:ext uri="{FF2B5EF4-FFF2-40B4-BE49-F238E27FC236}">
                <a16:creationId xmlns:a16="http://schemas.microsoft.com/office/drawing/2014/main" id="{9573BCEF-DE89-4071-8B7C-294D9102111C}"/>
              </a:ext>
            </a:extLst>
          </p:cNvPr>
          <p:cNvSpPr/>
          <p:nvPr/>
        </p:nvSpPr>
        <p:spPr>
          <a:xfrm>
            <a:off x="539750" y="3139588"/>
            <a:ext cx="6759222" cy="2077183"/>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Subtitle 2"/>
          <p:cNvSpPr>
            <a:spLocks noGrp="1"/>
          </p:cNvSpPr>
          <p:nvPr>
            <p:ph type="subTitle" idx="1"/>
          </p:nvPr>
        </p:nvSpPr>
        <p:spPr>
          <a:xfrm>
            <a:off x="642806" y="4648200"/>
            <a:ext cx="6553200" cy="457200"/>
          </a:xfrm>
        </p:spPr>
        <p:txBody>
          <a:bodyPr>
            <a:normAutofit/>
          </a:bodyPr>
          <a:lstStyle>
            <a:lvl1pPr marL="0" indent="0" algn="ctr">
              <a:buNone/>
              <a:defRPr sz="1800" cap="all" spc="300" baseline="0">
                <a:solidFill>
                  <a:srgbClr val="FFFFFF"/>
                </a:solidFill>
              </a:defRPr>
            </a:lvl1pPr>
            <a:lvl2pPr marL="457139" indent="0" algn="ctr">
              <a:buNone/>
              <a:defRPr>
                <a:solidFill>
                  <a:schemeClr val="tx1">
                    <a:tint val="75000"/>
                  </a:schemeClr>
                </a:solidFill>
              </a:defRPr>
            </a:lvl2pPr>
            <a:lvl3pPr marL="914277" indent="0" algn="ctr">
              <a:buNone/>
              <a:defRPr>
                <a:solidFill>
                  <a:schemeClr val="tx1">
                    <a:tint val="75000"/>
                  </a:schemeClr>
                </a:solidFill>
              </a:defRPr>
            </a:lvl3pPr>
            <a:lvl4pPr marL="1371417" indent="0" algn="ctr">
              <a:buNone/>
              <a:defRPr>
                <a:solidFill>
                  <a:schemeClr val="tx1">
                    <a:tint val="75000"/>
                  </a:schemeClr>
                </a:solidFill>
              </a:defRPr>
            </a:lvl4pPr>
            <a:lvl5pPr marL="1828555" indent="0" algn="ctr">
              <a:buNone/>
              <a:defRPr>
                <a:solidFill>
                  <a:schemeClr val="tx1">
                    <a:tint val="75000"/>
                  </a:schemeClr>
                </a:solidFill>
              </a:defRPr>
            </a:lvl5pPr>
            <a:lvl6pPr marL="2285694" indent="0" algn="ctr">
              <a:buNone/>
              <a:defRPr>
                <a:solidFill>
                  <a:schemeClr val="tx1">
                    <a:tint val="75000"/>
                  </a:schemeClr>
                </a:solidFill>
              </a:defRPr>
            </a:lvl6pPr>
            <a:lvl7pPr marL="2742831" indent="0" algn="ctr">
              <a:buNone/>
              <a:defRPr>
                <a:solidFill>
                  <a:schemeClr val="tx1">
                    <a:tint val="75000"/>
                  </a:schemeClr>
                </a:solidFill>
              </a:defRPr>
            </a:lvl7pPr>
            <a:lvl8pPr marL="3199971" indent="0" algn="ctr">
              <a:buNone/>
              <a:defRPr>
                <a:solidFill>
                  <a:schemeClr val="tx1">
                    <a:tint val="75000"/>
                  </a:schemeClr>
                </a:solidFill>
              </a:defRPr>
            </a:lvl8pPr>
            <a:lvl9pPr marL="3657109"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6" y="3227036"/>
            <a:ext cx="6629400" cy="1219201"/>
          </a:xfrm>
        </p:spPr>
        <p:txBody>
          <a:bodyPr anchor="b" anchorCtr="0">
            <a:noAutofit/>
          </a:bodyPr>
          <a:lstStyle>
            <a:lvl1pPr>
              <a:defRPr sz="4000">
                <a:solidFill>
                  <a:schemeClr val="accent1">
                    <a:lumMod val="50000"/>
                  </a:schemeClr>
                </a:solidFill>
              </a:defRPr>
            </a:lvl1pPr>
          </a:lstStyle>
          <a:p>
            <a:r>
              <a:rPr lang="en-US" dirty="0"/>
              <a:t>Click to edit Master title style</a:t>
            </a:r>
          </a:p>
        </p:txBody>
      </p:sp>
      <p:sp>
        <p:nvSpPr>
          <p:cNvPr id="18" name="Date Placeholder 17">
            <a:extLst>
              <a:ext uri="{FF2B5EF4-FFF2-40B4-BE49-F238E27FC236}">
                <a16:creationId xmlns:a16="http://schemas.microsoft.com/office/drawing/2014/main" id="{301DC120-C112-471F-8F2A-ADB1E7F9AAE4}"/>
              </a:ext>
            </a:extLst>
          </p:cNvPr>
          <p:cNvSpPr>
            <a:spLocks noGrp="1"/>
          </p:cNvSpPr>
          <p:nvPr>
            <p:ph type="dt" sz="half" idx="10"/>
          </p:nvPr>
        </p:nvSpPr>
        <p:spPr/>
        <p:txBody>
          <a:bodyPr/>
          <a:lstStyle/>
          <a:p>
            <a:pPr>
              <a:defRPr/>
            </a:pPr>
            <a:endParaRPr lang="en-US" dirty="0">
              <a:solidFill>
                <a:srgbClr val="303030"/>
              </a:solidFill>
            </a:endParaRPr>
          </a:p>
        </p:txBody>
      </p:sp>
      <p:pic>
        <p:nvPicPr>
          <p:cNvPr id="15" name="Picture 14">
            <a:extLst>
              <a:ext uri="{FF2B5EF4-FFF2-40B4-BE49-F238E27FC236}">
                <a16:creationId xmlns:a16="http://schemas.microsoft.com/office/drawing/2014/main" id="{8A9E0D9F-CC97-4C2B-959C-6DBA18A96062}"/>
              </a:ext>
            </a:extLst>
          </p:cNvPr>
          <p:cNvPicPr>
            <a:picLocks noChangeAspect="1"/>
          </p:cNvPicPr>
          <p:nvPr userDrawn="1"/>
        </p:nvPicPr>
        <p:blipFill>
          <a:blip r:embed="rId2"/>
          <a:stretch>
            <a:fillRect/>
          </a:stretch>
        </p:blipFill>
        <p:spPr>
          <a:xfrm>
            <a:off x="1981200" y="137380"/>
            <a:ext cx="4477959" cy="2797898"/>
          </a:xfrm>
          <a:prstGeom prst="rect">
            <a:avLst/>
          </a:prstGeom>
        </p:spPr>
      </p:pic>
      <p:sp>
        <p:nvSpPr>
          <p:cNvPr id="17" name="Content Placeholder 2">
            <a:extLst>
              <a:ext uri="{FF2B5EF4-FFF2-40B4-BE49-F238E27FC236}">
                <a16:creationId xmlns:a16="http://schemas.microsoft.com/office/drawing/2014/main" id="{3A9E2577-24A6-4507-BAC8-0DAD71E4C7A3}"/>
              </a:ext>
            </a:extLst>
          </p:cNvPr>
          <p:cNvSpPr>
            <a:spLocks noGrp="1"/>
          </p:cNvSpPr>
          <p:nvPr>
            <p:ph idx="13"/>
          </p:nvPr>
        </p:nvSpPr>
        <p:spPr>
          <a:xfrm>
            <a:off x="456396" y="6324600"/>
            <a:ext cx="8495792"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Tree>
    <p:extLst>
      <p:ext uri="{BB962C8B-B14F-4D97-AF65-F5344CB8AC3E}">
        <p14:creationId xmlns:p14="http://schemas.microsoft.com/office/powerpoint/2010/main" val="85204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636764" y="1752968"/>
            <a:ext cx="8117416" cy="437234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50004515-0762-468B-808B-0C1F89F1F231}"/>
              </a:ext>
            </a:extLst>
          </p:cNvPr>
          <p:cNvSpPr>
            <a:spLocks noGrp="1"/>
          </p:cNvSpPr>
          <p:nvPr>
            <p:ph idx="12"/>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0" name="TextBox 9">
            <a:extLst>
              <a:ext uri="{FF2B5EF4-FFF2-40B4-BE49-F238E27FC236}">
                <a16:creationId xmlns:a16="http://schemas.microsoft.com/office/drawing/2014/main" id="{38DDC93C-FBEE-4D7E-95C1-C0076B141518}"/>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2-</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5" name="TextBox 14">
            <a:extLst>
              <a:ext uri="{FF2B5EF4-FFF2-40B4-BE49-F238E27FC236}">
                <a16:creationId xmlns:a16="http://schemas.microsoft.com/office/drawing/2014/main" id="{57CC9318-91A6-4D9D-9B4E-BB735052EEEE}"/>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1729129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a:extLst>
              <a:ext uri="{FF2B5EF4-FFF2-40B4-BE49-F238E27FC236}">
                <a16:creationId xmlns:a16="http://schemas.microsoft.com/office/drawing/2014/main" id="{AD9204AE-1FFD-4A60-9AD3-C43A307DB954}"/>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2-</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4" name="Content Placeholder 2">
            <a:extLst>
              <a:ext uri="{FF2B5EF4-FFF2-40B4-BE49-F238E27FC236}">
                <a16:creationId xmlns:a16="http://schemas.microsoft.com/office/drawing/2014/main" id="{24EB0595-52ED-4EA9-A54E-9B4535F2D02C}"/>
              </a:ext>
            </a:extLst>
          </p:cNvPr>
          <p:cNvSpPr>
            <a:spLocks noGrp="1"/>
          </p:cNvSpPr>
          <p:nvPr>
            <p:ph idx="13"/>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5" name="TextBox 14">
            <a:extLst>
              <a:ext uri="{FF2B5EF4-FFF2-40B4-BE49-F238E27FC236}">
                <a16:creationId xmlns:a16="http://schemas.microsoft.com/office/drawing/2014/main" id="{C7076D2B-E778-4DCA-B45B-56F6B0420CBA}"/>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961781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1FA64517-8204-4E44-B5C3-C0FE3C5C3A17}"/>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2-</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7C3D24F3-15FB-480E-B55D-304401EFBFC5}"/>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FD24F999-1E8A-407C-8966-9FE9AB896BB1}"/>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3688279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4158193"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325174B2-05E9-4C28-BFEA-301AB50FB2D2}"/>
              </a:ext>
            </a:extLst>
          </p:cNvPr>
          <p:cNvSpPr>
            <a:spLocks noGrp="1"/>
          </p:cNvSpPr>
          <p:nvPr>
            <p:ph idx="16"/>
          </p:nvPr>
        </p:nvSpPr>
        <p:spPr>
          <a:xfrm>
            <a:off x="4985807" y="5021713"/>
            <a:ext cx="3873325"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A03F3C61-A898-49D3-9E3C-A98212C6560A}"/>
              </a:ext>
            </a:extLst>
          </p:cNvPr>
          <p:cNvSpPr>
            <a:spLocks noGrp="1"/>
          </p:cNvSpPr>
          <p:nvPr>
            <p:ph idx="17"/>
          </p:nvPr>
        </p:nvSpPr>
        <p:spPr>
          <a:xfrm>
            <a:off x="2906710" y="5022118"/>
            <a:ext cx="4158193"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203542E-43E1-46E8-8191-5A4A12D0A0DA}"/>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2-</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5" name="Content Placeholder 2">
            <a:extLst>
              <a:ext uri="{FF2B5EF4-FFF2-40B4-BE49-F238E27FC236}">
                <a16:creationId xmlns:a16="http://schemas.microsoft.com/office/drawing/2014/main" id="{BC65EF19-071C-44E7-8F1C-07DD79582B36}"/>
              </a:ext>
            </a:extLst>
          </p:cNvPr>
          <p:cNvSpPr>
            <a:spLocks noGrp="1"/>
          </p:cNvSpPr>
          <p:nvPr>
            <p:ph idx="18"/>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6" name="TextBox 15">
            <a:extLst>
              <a:ext uri="{FF2B5EF4-FFF2-40B4-BE49-F238E27FC236}">
                <a16:creationId xmlns:a16="http://schemas.microsoft.com/office/drawing/2014/main" id="{5D6B5F99-0E39-4195-8EC8-82861DFD9E68}"/>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26201164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14" name="TextBox 13">
            <a:extLst>
              <a:ext uri="{FF2B5EF4-FFF2-40B4-BE49-F238E27FC236}">
                <a16:creationId xmlns:a16="http://schemas.microsoft.com/office/drawing/2014/main" id="{8CB13256-9707-4624-9967-E45405FC5475}"/>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2-</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9" name="TextBox 18">
            <a:extLst>
              <a:ext uri="{FF2B5EF4-FFF2-40B4-BE49-F238E27FC236}">
                <a16:creationId xmlns:a16="http://schemas.microsoft.com/office/drawing/2014/main" id="{FA9BCC99-37BD-48A5-B48C-A7BED22CF98E}"/>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35095531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3229815" y="1752969"/>
            <a:ext cx="2931315" cy="355696"/>
          </a:xfrm>
        </p:spPr>
        <p:txBody>
          <a:bodyPr/>
          <a:lstStyle>
            <a:lvl1pPr marL="114706" indent="0" algn="ctr">
              <a:buClr>
                <a:srgbClr val="000000"/>
              </a:buClr>
              <a:buNone/>
              <a:defRPr sz="1200">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endParaRPr lang="en-US" dirty="0"/>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2370603"/>
            <a:ext cx="8117417" cy="2429997"/>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8216725"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endParaRPr lang="en-US" dirty="0"/>
          </a:p>
        </p:txBody>
      </p:sp>
      <p:sp>
        <p:nvSpPr>
          <p:cNvPr id="11" name="TextBox 10">
            <a:extLst>
              <a:ext uri="{FF2B5EF4-FFF2-40B4-BE49-F238E27FC236}">
                <a16:creationId xmlns:a16="http://schemas.microsoft.com/office/drawing/2014/main" id="{C34930DB-C090-48DD-836A-5DDD363765AD}"/>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2-</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9BBC46D4-2C4C-4653-8F54-AE385866E7B8}"/>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4A351773-71EA-454D-B75C-CD584DAFDA96}"/>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40395455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32DD62-64A5-45EC-9F46-07BDD47F82D6}"/>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5" name="Rounded Rectangle 12">
            <a:extLst>
              <a:ext uri="{FF2B5EF4-FFF2-40B4-BE49-F238E27FC236}">
                <a16:creationId xmlns:a16="http://schemas.microsoft.com/office/drawing/2014/main" id="{F0D61F11-BFF8-4D6E-9F06-0028DE6D8E32}"/>
              </a:ext>
            </a:extLst>
          </p:cNvPr>
          <p:cNvSpPr/>
          <p:nvPr/>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6" name="Rectangle 5">
            <a:extLst>
              <a:ext uri="{FF2B5EF4-FFF2-40B4-BE49-F238E27FC236}">
                <a16:creationId xmlns:a16="http://schemas.microsoft.com/office/drawing/2014/main" id="{5E9632C5-2D55-4C6D-BD1E-DD0DF8CB514E}"/>
              </a:ext>
            </a:extLst>
          </p:cNvPr>
          <p:cNvSpPr/>
          <p:nvPr/>
        </p:nvSpPr>
        <p:spPr>
          <a:xfrm>
            <a:off x="451976" y="2946403"/>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DF967D9B-02AA-48BE-8FD8-AE6DF962D2F1}"/>
              </a:ext>
            </a:extLst>
          </p:cNvPr>
          <p:cNvSpPr/>
          <p:nvPr/>
        </p:nvSpPr>
        <p:spPr>
          <a:xfrm>
            <a:off x="567974" y="3048002"/>
            <a:ext cx="8032750" cy="2245702"/>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0853756E-8497-4539-9F20-BCFDFD1BA110}"/>
              </a:ext>
            </a:extLst>
          </p:cNvPr>
          <p:cNvSpPr/>
          <p:nvPr/>
        </p:nvSpPr>
        <p:spPr>
          <a:xfrm>
            <a:off x="675570" y="4540861"/>
            <a:ext cx="7817556" cy="66491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4ACFB5E8-E82F-4AD9-A6F0-0C728827BCF9}"/>
              </a:ext>
            </a:extLst>
          </p:cNvPr>
          <p:cNvSpPr/>
          <p:nvPr/>
        </p:nvSpPr>
        <p:spPr>
          <a:xfrm>
            <a:off x="675570" y="3124934"/>
            <a:ext cx="7817556" cy="2077183"/>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2" name="Title 1"/>
          <p:cNvSpPr>
            <a:spLocks noGrp="1"/>
          </p:cNvSpPr>
          <p:nvPr>
            <p:ph type="title"/>
          </p:nvPr>
        </p:nvSpPr>
        <p:spPr>
          <a:xfrm>
            <a:off x="736456" y="3200403"/>
            <a:ext cx="7696200" cy="1295401"/>
          </a:xfrm>
        </p:spPr>
        <p:txBody>
          <a:bodyPr anchor="b" anchorCtr="0">
            <a:noAutofit/>
          </a:bodyPr>
          <a:lstStyle>
            <a:lvl1pPr algn="ctr" defTabSz="914277"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dirty="0"/>
              <a:t>Click to edit Master title style</a:t>
            </a:r>
          </a:p>
        </p:txBody>
      </p:sp>
      <p:sp>
        <p:nvSpPr>
          <p:cNvPr id="3" name="Text Placeholder 2"/>
          <p:cNvSpPr>
            <a:spLocks noGrp="1"/>
          </p:cNvSpPr>
          <p:nvPr>
            <p:ph type="body" idx="1"/>
          </p:nvPr>
        </p:nvSpPr>
        <p:spPr>
          <a:xfrm>
            <a:off x="736456" y="4607514"/>
            <a:ext cx="7696200" cy="523783"/>
          </a:xfrm>
        </p:spPr>
        <p:txBody>
          <a:bodyPr anchor="ctr">
            <a:normAutofit/>
          </a:bodyPr>
          <a:lstStyle>
            <a:lvl1pPr marL="0" indent="0" algn="ctr">
              <a:buNone/>
              <a:defRPr sz="2000" cap="all" spc="250" baseline="0">
                <a:solidFill>
                  <a:srgbClr val="FFFFFF"/>
                </a:solidFill>
              </a:defRPr>
            </a:lvl1pPr>
            <a:lvl2pPr marL="457139" indent="0">
              <a:buNone/>
              <a:defRPr sz="1800">
                <a:solidFill>
                  <a:schemeClr val="tx1">
                    <a:tint val="75000"/>
                  </a:schemeClr>
                </a:solidFill>
              </a:defRPr>
            </a:lvl2pPr>
            <a:lvl3pPr marL="914277" indent="0">
              <a:buNone/>
              <a:defRPr sz="1600">
                <a:solidFill>
                  <a:schemeClr val="tx1">
                    <a:tint val="75000"/>
                  </a:schemeClr>
                </a:solidFill>
              </a:defRPr>
            </a:lvl3pPr>
            <a:lvl4pPr marL="1371417" indent="0">
              <a:buNone/>
              <a:defRPr sz="1400">
                <a:solidFill>
                  <a:schemeClr val="tx1">
                    <a:tint val="75000"/>
                  </a:schemeClr>
                </a:solidFill>
              </a:defRPr>
            </a:lvl4pPr>
            <a:lvl5pPr marL="1828555" indent="0">
              <a:buNone/>
              <a:defRPr sz="1400">
                <a:solidFill>
                  <a:schemeClr val="tx1">
                    <a:tint val="75000"/>
                  </a:schemeClr>
                </a:solidFill>
              </a:defRPr>
            </a:lvl5pPr>
            <a:lvl6pPr marL="2285694" indent="0">
              <a:buNone/>
              <a:defRPr sz="1400">
                <a:solidFill>
                  <a:schemeClr val="tx1">
                    <a:tint val="75000"/>
                  </a:schemeClr>
                </a:solidFill>
              </a:defRPr>
            </a:lvl6pPr>
            <a:lvl7pPr marL="2742831" indent="0">
              <a:buNone/>
              <a:defRPr sz="1400">
                <a:solidFill>
                  <a:schemeClr val="tx1">
                    <a:tint val="75000"/>
                  </a:schemeClr>
                </a:solidFill>
              </a:defRPr>
            </a:lvl7pPr>
            <a:lvl8pPr marL="3199971" indent="0">
              <a:buNone/>
              <a:defRPr sz="1400">
                <a:solidFill>
                  <a:schemeClr val="tx1">
                    <a:tint val="75000"/>
                  </a:schemeClr>
                </a:solidFill>
              </a:defRPr>
            </a:lvl8pPr>
            <a:lvl9pPr marL="3657109" indent="0">
              <a:buNone/>
              <a:defRPr sz="1400">
                <a:solidFill>
                  <a:schemeClr val="tx1">
                    <a:tint val="75000"/>
                  </a:schemeClr>
                </a:solidFill>
              </a:defRPr>
            </a:lvl9pPr>
          </a:lstStyle>
          <a:p>
            <a:pPr lvl="0"/>
            <a:r>
              <a:rPr lang="en-US" dirty="0"/>
              <a:t>Click to edit Master text styles</a:t>
            </a:r>
          </a:p>
        </p:txBody>
      </p:sp>
      <p:sp>
        <p:nvSpPr>
          <p:cNvPr id="13" name="Date Placeholder 12">
            <a:extLst>
              <a:ext uri="{FF2B5EF4-FFF2-40B4-BE49-F238E27FC236}">
                <a16:creationId xmlns:a16="http://schemas.microsoft.com/office/drawing/2014/main" id="{BB5EA549-D950-4D49-AB9C-67E9A3E52C9A}"/>
              </a:ext>
            </a:extLst>
          </p:cNvPr>
          <p:cNvSpPr>
            <a:spLocks noGrp="1"/>
          </p:cNvSpPr>
          <p:nvPr>
            <p:ph type="dt" sz="half" idx="10"/>
          </p:nvPr>
        </p:nvSpPr>
        <p:spPr/>
        <p:txBody>
          <a:bodyPr/>
          <a:lstStyle/>
          <a:p>
            <a:pPr>
              <a:defRPr/>
            </a:pPr>
            <a:endParaRPr lang="en-US" dirty="0">
              <a:solidFill>
                <a:srgbClr val="303030"/>
              </a:solidFill>
            </a:endParaRPr>
          </a:p>
        </p:txBody>
      </p:sp>
      <p:sp>
        <p:nvSpPr>
          <p:cNvPr id="15" name="Content Placeholder 2">
            <a:extLst>
              <a:ext uri="{FF2B5EF4-FFF2-40B4-BE49-F238E27FC236}">
                <a16:creationId xmlns:a16="http://schemas.microsoft.com/office/drawing/2014/main" id="{0542C586-B4C9-48B2-9D73-1182F9291773}"/>
              </a:ext>
            </a:extLst>
          </p:cNvPr>
          <p:cNvSpPr>
            <a:spLocks noGrp="1"/>
          </p:cNvSpPr>
          <p:nvPr>
            <p:ph idx="13"/>
          </p:nvPr>
        </p:nvSpPr>
        <p:spPr>
          <a:xfrm>
            <a:off x="456396" y="6356106"/>
            <a:ext cx="8459004" cy="246914"/>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Tree>
    <p:extLst>
      <p:ext uri="{BB962C8B-B14F-4D97-AF65-F5344CB8AC3E}">
        <p14:creationId xmlns:p14="http://schemas.microsoft.com/office/powerpoint/2010/main" val="929582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6764"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1558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070A003B-2936-46C0-90AE-A8F5256D45C7}"/>
              </a:ext>
            </a:extLst>
          </p:cNvPr>
          <p:cNvSpPr>
            <a:spLocks noGrp="1"/>
          </p:cNvSpPr>
          <p:nvPr>
            <p:ph type="dt" sz="half" idx="10"/>
          </p:nvPr>
        </p:nvSpPr>
        <p:spPr/>
        <p:txBody>
          <a:bodyPr/>
          <a:lstStyle/>
          <a:p>
            <a:pPr>
              <a:defRPr/>
            </a:pPr>
            <a:endParaRPr lang="en-US" dirty="0">
              <a:solidFill>
                <a:srgbClr val="303030"/>
              </a:solidFill>
            </a:endParaRPr>
          </a:p>
        </p:txBody>
      </p:sp>
      <p:sp>
        <p:nvSpPr>
          <p:cNvPr id="7" name="Footer Placeholder 6">
            <a:extLst>
              <a:ext uri="{FF2B5EF4-FFF2-40B4-BE49-F238E27FC236}">
                <a16:creationId xmlns:a16="http://schemas.microsoft.com/office/drawing/2014/main" id="{C3D8383E-06AC-4AD8-A4B4-0F9195C16C5D}"/>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3" name="Title 12">
            <a:extLst>
              <a:ext uri="{FF2B5EF4-FFF2-40B4-BE49-F238E27FC236}">
                <a16:creationId xmlns:a16="http://schemas.microsoft.com/office/drawing/2014/main" id="{B1CE2583-D1EB-4C2A-9459-6CCA9F41294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11671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6766" y="1722438"/>
            <a:ext cx="4040188" cy="639762"/>
          </a:xfrm>
        </p:spPr>
        <p:txBody>
          <a:bodyPr anchor="b">
            <a:noAutofit/>
          </a:bodyPr>
          <a:lstStyle>
            <a:lvl1pPr marL="0" indent="0" algn="ctr">
              <a:buNone/>
              <a:defRPr sz="2100" b="1"/>
            </a:lvl1pPr>
            <a:lvl2pPr marL="457139" indent="0">
              <a:buNone/>
              <a:defRPr sz="2000" b="1"/>
            </a:lvl2pPr>
            <a:lvl3pPr marL="914277" indent="0">
              <a:buNone/>
              <a:defRPr sz="1800" b="1"/>
            </a:lvl3pPr>
            <a:lvl4pPr marL="1371417" indent="0">
              <a:buNone/>
              <a:defRPr sz="1600" b="1"/>
            </a:lvl4pPr>
            <a:lvl5pPr marL="1828555" indent="0">
              <a:buNone/>
              <a:defRPr sz="1600" b="1"/>
            </a:lvl5pPr>
            <a:lvl6pPr marL="2285694" indent="0">
              <a:buNone/>
              <a:defRPr sz="1600" b="1"/>
            </a:lvl6pPr>
            <a:lvl7pPr marL="2742831" indent="0">
              <a:buNone/>
              <a:defRPr sz="1600" b="1"/>
            </a:lvl7pPr>
            <a:lvl8pPr marL="3199971" indent="0">
              <a:buNone/>
              <a:defRPr sz="1600" b="1"/>
            </a:lvl8pPr>
            <a:lvl9pPr marL="36571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36765"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12404" y="1722438"/>
            <a:ext cx="4041776" cy="639762"/>
          </a:xfrm>
        </p:spPr>
        <p:txBody>
          <a:bodyPr anchor="b">
            <a:noAutofit/>
          </a:bodyPr>
          <a:lstStyle>
            <a:lvl1pPr marL="0" indent="0" algn="ctr">
              <a:buNone/>
              <a:defRPr sz="2100" b="1"/>
            </a:lvl1pPr>
            <a:lvl2pPr marL="457139" indent="0">
              <a:buNone/>
              <a:defRPr sz="2000" b="1"/>
            </a:lvl2pPr>
            <a:lvl3pPr marL="914277" indent="0">
              <a:buNone/>
              <a:defRPr sz="1800" b="1"/>
            </a:lvl3pPr>
            <a:lvl4pPr marL="1371417" indent="0">
              <a:buNone/>
              <a:defRPr sz="1600" b="1"/>
            </a:lvl4pPr>
            <a:lvl5pPr marL="1828555" indent="0">
              <a:buNone/>
              <a:defRPr sz="1600" b="1"/>
            </a:lvl5pPr>
            <a:lvl6pPr marL="2285694" indent="0">
              <a:buNone/>
              <a:defRPr sz="1600" b="1"/>
            </a:lvl6pPr>
            <a:lvl7pPr marL="2742831" indent="0">
              <a:buNone/>
              <a:defRPr sz="1600" b="1"/>
            </a:lvl7pPr>
            <a:lvl8pPr marL="3199971" indent="0">
              <a:buNone/>
              <a:defRPr sz="1600" b="1"/>
            </a:lvl8pPr>
            <a:lvl9pPr marL="36571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712404" y="2438400"/>
            <a:ext cx="4041776"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a:extLst>
              <a:ext uri="{FF2B5EF4-FFF2-40B4-BE49-F238E27FC236}">
                <a16:creationId xmlns:a16="http://schemas.microsoft.com/office/drawing/2014/main" id="{5CA94CF5-6974-4EC0-9BA7-C62A3C1DBFC4}"/>
              </a:ext>
            </a:extLst>
          </p:cNvPr>
          <p:cNvSpPr>
            <a:spLocks noGrp="1"/>
          </p:cNvSpPr>
          <p:nvPr>
            <p:ph type="dt" sz="half" idx="10"/>
          </p:nvPr>
        </p:nvSpPr>
        <p:spPr/>
        <p:txBody>
          <a:bodyPr/>
          <a:lstStyle/>
          <a:p>
            <a:pPr>
              <a:defRPr/>
            </a:pPr>
            <a:endParaRPr lang="en-US" dirty="0">
              <a:solidFill>
                <a:srgbClr val="303030"/>
              </a:solidFill>
            </a:endParaRPr>
          </a:p>
        </p:txBody>
      </p:sp>
      <p:sp>
        <p:nvSpPr>
          <p:cNvPr id="9" name="Footer Placeholder 8">
            <a:extLst>
              <a:ext uri="{FF2B5EF4-FFF2-40B4-BE49-F238E27FC236}">
                <a16:creationId xmlns:a16="http://schemas.microsoft.com/office/drawing/2014/main" id="{38F3D3E0-7137-419E-9FE4-3020A1D2CE9B}"/>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5" name="Title 14">
            <a:extLst>
              <a:ext uri="{FF2B5EF4-FFF2-40B4-BE49-F238E27FC236}">
                <a16:creationId xmlns:a16="http://schemas.microsoft.com/office/drawing/2014/main" id="{ECAE2EE5-3CE8-475B-847A-91B0C8514DF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305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a:extLst>
              <a:ext uri="{FF2B5EF4-FFF2-40B4-BE49-F238E27FC236}">
                <a16:creationId xmlns:a16="http://schemas.microsoft.com/office/drawing/2014/main" id="{AD9204AE-1FFD-4A60-9AD3-C43A307DB954}"/>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1-</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4" name="Content Placeholder 2">
            <a:extLst>
              <a:ext uri="{FF2B5EF4-FFF2-40B4-BE49-F238E27FC236}">
                <a16:creationId xmlns:a16="http://schemas.microsoft.com/office/drawing/2014/main" id="{24EB0595-52ED-4EA9-A54E-9B4535F2D02C}"/>
              </a:ext>
            </a:extLst>
          </p:cNvPr>
          <p:cNvSpPr>
            <a:spLocks noGrp="1"/>
          </p:cNvSpPr>
          <p:nvPr>
            <p:ph idx="13"/>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5" name="TextBox 14">
            <a:extLst>
              <a:ext uri="{FF2B5EF4-FFF2-40B4-BE49-F238E27FC236}">
                <a16:creationId xmlns:a16="http://schemas.microsoft.com/office/drawing/2014/main" id="{C7076D2B-E778-4DCA-B45B-56F6B0420CBA}"/>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36577028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424522D3-D5E6-4519-AA3E-CFFD62EBB279}"/>
              </a:ext>
            </a:extLst>
          </p:cNvPr>
          <p:cNvSpPr>
            <a:spLocks noGrp="1"/>
          </p:cNvSpPr>
          <p:nvPr>
            <p:ph type="dt" sz="half" idx="10"/>
          </p:nvPr>
        </p:nvSpPr>
        <p:spPr/>
        <p:txBody>
          <a:bodyPr/>
          <a:lstStyle/>
          <a:p>
            <a:pPr>
              <a:defRPr/>
            </a:pPr>
            <a:endParaRPr lang="en-US" dirty="0">
              <a:solidFill>
                <a:srgbClr val="303030"/>
              </a:solidFill>
            </a:endParaRPr>
          </a:p>
        </p:txBody>
      </p:sp>
      <p:sp>
        <p:nvSpPr>
          <p:cNvPr id="5" name="Footer Placeholder 4">
            <a:extLst>
              <a:ext uri="{FF2B5EF4-FFF2-40B4-BE49-F238E27FC236}">
                <a16:creationId xmlns:a16="http://schemas.microsoft.com/office/drawing/2014/main" id="{4A7F24B7-6998-4E89-9458-36E1BDBE953C}"/>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1" name="Title 10">
            <a:extLst>
              <a:ext uri="{FF2B5EF4-FFF2-40B4-BE49-F238E27FC236}">
                <a16:creationId xmlns:a16="http://schemas.microsoft.com/office/drawing/2014/main" id="{5E22BF98-0A11-4AB5-9F7A-23BF5C3751C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01452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6976FD-FEE7-4997-900A-BADCA6CC0CC2}"/>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3" name="Rounded Rectangle 12">
            <a:extLst>
              <a:ext uri="{FF2B5EF4-FFF2-40B4-BE49-F238E27FC236}">
                <a16:creationId xmlns:a16="http://schemas.microsoft.com/office/drawing/2014/main" id="{3C8740B7-ECA8-47EE-9DAF-CC06B04E3AD7}"/>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Date Placeholder 6">
            <a:extLst>
              <a:ext uri="{FF2B5EF4-FFF2-40B4-BE49-F238E27FC236}">
                <a16:creationId xmlns:a16="http://schemas.microsoft.com/office/drawing/2014/main" id="{469DD2BB-6D0D-4794-9AF4-F9226F5C19FA}"/>
              </a:ext>
            </a:extLst>
          </p:cNvPr>
          <p:cNvSpPr>
            <a:spLocks noGrp="1"/>
          </p:cNvSpPr>
          <p:nvPr>
            <p:ph type="dt" sz="half" idx="10"/>
          </p:nvPr>
        </p:nvSpPr>
        <p:spPr/>
        <p:txBody>
          <a:bodyPr/>
          <a:lstStyle/>
          <a:p>
            <a:pPr>
              <a:defRPr/>
            </a:pPr>
            <a:endParaRPr lang="en-US" dirty="0">
              <a:solidFill>
                <a:srgbClr val="303030"/>
              </a:solidFill>
            </a:endParaRPr>
          </a:p>
        </p:txBody>
      </p:sp>
      <p:sp>
        <p:nvSpPr>
          <p:cNvPr id="10" name="TextBox 9">
            <a:extLst>
              <a:ext uri="{FF2B5EF4-FFF2-40B4-BE49-F238E27FC236}">
                <a16:creationId xmlns:a16="http://schemas.microsoft.com/office/drawing/2014/main" id="{A4283EFF-ED56-4278-9342-919A8F516FB0}"/>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9" name="Footer Placeholder 8">
            <a:extLst>
              <a:ext uri="{FF2B5EF4-FFF2-40B4-BE49-F238E27FC236}">
                <a16:creationId xmlns:a16="http://schemas.microsoft.com/office/drawing/2014/main" id="{89DE2AFC-B59C-4725-9709-5370F5E1AFEF}"/>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3274668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26522B2-59CE-4E72-85FA-82F1404BB1F1}"/>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6" name="Rounded Rectangle 12">
            <a:extLst>
              <a:ext uri="{FF2B5EF4-FFF2-40B4-BE49-F238E27FC236}">
                <a16:creationId xmlns:a16="http://schemas.microsoft.com/office/drawing/2014/main" id="{1223C0F7-0733-4951-8A73-F92558B4259D}"/>
              </a:ext>
            </a:extLst>
          </p:cNvPr>
          <p:cNvSpPr/>
          <p:nvPr/>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E624F21C-4172-4ACA-85C7-08885E055AE1}"/>
              </a:ext>
            </a:extLst>
          </p:cNvPr>
          <p:cNvSpPr/>
          <p:nvPr/>
        </p:nvSpPr>
        <p:spPr>
          <a:xfrm>
            <a:off x="560037"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DDD0846B-2518-4472-BCC0-67B935740DAA}"/>
              </a:ext>
            </a:extLst>
          </p:cNvPr>
          <p:cNvSpPr/>
          <p:nvPr/>
        </p:nvSpPr>
        <p:spPr>
          <a:xfrm>
            <a:off x="677334" y="1643065"/>
            <a:ext cx="2481792" cy="3233004"/>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9003" y="2971800"/>
            <a:ext cx="2298634" cy="1752600"/>
          </a:xfrm>
        </p:spPr>
        <p:txBody>
          <a:bodyPr/>
          <a:lstStyle>
            <a:lvl1pPr marL="0" indent="0">
              <a:spcBef>
                <a:spcPts val="400"/>
              </a:spcBef>
              <a:buNone/>
              <a:defRPr sz="1400">
                <a:solidFill>
                  <a:schemeClr val="accent1">
                    <a:lumMod val="50000"/>
                  </a:schemeClr>
                </a:solidFill>
              </a:defRPr>
            </a:lvl1pPr>
            <a:lvl2pPr marL="457139" indent="0">
              <a:buNone/>
              <a:defRPr sz="1200"/>
            </a:lvl2pPr>
            <a:lvl3pPr marL="914277" indent="0">
              <a:buNone/>
              <a:defRPr sz="1000"/>
            </a:lvl3pPr>
            <a:lvl4pPr marL="1371417" indent="0">
              <a:buNone/>
              <a:defRPr sz="900"/>
            </a:lvl4pPr>
            <a:lvl5pPr marL="1828555" indent="0">
              <a:buNone/>
              <a:defRPr sz="900"/>
            </a:lvl5pPr>
            <a:lvl6pPr marL="2285694" indent="0">
              <a:buNone/>
              <a:defRPr sz="900"/>
            </a:lvl6pPr>
            <a:lvl7pPr marL="2742831" indent="0">
              <a:buNone/>
              <a:defRPr sz="900"/>
            </a:lvl7pPr>
            <a:lvl8pPr marL="3199971" indent="0">
              <a:buNone/>
              <a:defRPr sz="900"/>
            </a:lvl8pPr>
            <a:lvl9pPr marL="3657109" indent="0">
              <a:buNone/>
              <a:defRPr sz="900"/>
            </a:lvl9pPr>
          </a:lstStyle>
          <a:p>
            <a:pPr lvl="0"/>
            <a:r>
              <a:rPr lang="en-US"/>
              <a:t>Click to edit Master text styles</a:t>
            </a:r>
          </a:p>
        </p:txBody>
      </p:sp>
      <p:sp>
        <p:nvSpPr>
          <p:cNvPr id="2" name="Title 1"/>
          <p:cNvSpPr>
            <a:spLocks noGrp="1"/>
          </p:cNvSpPr>
          <p:nvPr>
            <p:ph type="title"/>
          </p:nvPr>
        </p:nvSpPr>
        <p:spPr>
          <a:xfrm>
            <a:off x="769003" y="1734313"/>
            <a:ext cx="2298634" cy="1191620"/>
          </a:xfrm>
        </p:spPr>
        <p:txBody>
          <a:bodyPr anchor="b"/>
          <a:lstStyle>
            <a:lvl1pPr algn="l">
              <a:defRPr sz="2000" b="0">
                <a:solidFill>
                  <a:schemeClr val="accent1">
                    <a:lumMod val="75000"/>
                  </a:schemeClr>
                </a:solidFill>
              </a:defRPr>
            </a:lvl1p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58354456-5329-4B1F-BA18-3808927753B1}"/>
              </a:ext>
            </a:extLst>
          </p:cNvPr>
          <p:cNvSpPr>
            <a:spLocks noGrp="1"/>
          </p:cNvSpPr>
          <p:nvPr>
            <p:ph type="dt" sz="half" idx="10"/>
          </p:nvPr>
        </p:nvSpPr>
        <p:spPr/>
        <p:txBody>
          <a:bodyPr/>
          <a:lstStyle/>
          <a:p>
            <a:pPr>
              <a:defRPr/>
            </a:pPr>
            <a:endParaRPr lang="en-US" dirty="0">
              <a:solidFill>
                <a:srgbClr val="303030"/>
              </a:solidFill>
            </a:endParaRPr>
          </a:p>
        </p:txBody>
      </p:sp>
      <p:sp>
        <p:nvSpPr>
          <p:cNvPr id="15" name="TextBox 14">
            <a:extLst>
              <a:ext uri="{FF2B5EF4-FFF2-40B4-BE49-F238E27FC236}">
                <a16:creationId xmlns:a16="http://schemas.microsoft.com/office/drawing/2014/main" id="{D29E12EB-85E8-4897-BE1D-4C747990CA5A}"/>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14" name="Footer Placeholder 13">
            <a:extLst>
              <a:ext uri="{FF2B5EF4-FFF2-40B4-BE49-F238E27FC236}">
                <a16:creationId xmlns:a16="http://schemas.microsoft.com/office/drawing/2014/main" id="{D60C5DC0-406F-43E6-8790-D193ABD8F8BD}"/>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6931913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D7577E-B423-4F62-A3FC-4657A91487D7}"/>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useBgFill="1">
        <p:nvSpPr>
          <p:cNvPr id="6" name="Rounded Rectangle 12">
            <a:extLst>
              <a:ext uri="{FF2B5EF4-FFF2-40B4-BE49-F238E27FC236}">
                <a16:creationId xmlns:a16="http://schemas.microsoft.com/office/drawing/2014/main" id="{7BCBF829-3263-404C-95B3-82E51463B0D6}"/>
              </a:ext>
            </a:extLst>
          </p:cNvPr>
          <p:cNvSpPr/>
          <p:nvPr userDrawn="1"/>
        </p:nvSpPr>
        <p:spPr>
          <a:xfrm>
            <a:off x="91722" y="100746"/>
            <a:ext cx="8960556" cy="6665668"/>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7" name="Rectangle 6">
            <a:extLst>
              <a:ext uri="{FF2B5EF4-FFF2-40B4-BE49-F238E27FC236}">
                <a16:creationId xmlns:a16="http://schemas.microsoft.com/office/drawing/2014/main" id="{BE2F9A80-02BD-4687-9D19-9D6364EAAD61}"/>
              </a:ext>
            </a:extLst>
          </p:cNvPr>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8" name="Rectangle 7">
            <a:extLst>
              <a:ext uri="{FF2B5EF4-FFF2-40B4-BE49-F238E27FC236}">
                <a16:creationId xmlns:a16="http://schemas.microsoft.com/office/drawing/2014/main" id="{C49B06ED-8DEE-4BC2-85C2-9E1470C46105}"/>
              </a:ext>
            </a:extLst>
          </p:cNvPr>
          <p:cNvSpPr/>
          <p:nvPr/>
        </p:nvSpPr>
        <p:spPr>
          <a:xfrm>
            <a:off x="762000" y="5029934"/>
            <a:ext cx="7600598" cy="1201615"/>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9" name="Rectangle 8">
            <a:extLst>
              <a:ext uri="{FF2B5EF4-FFF2-40B4-BE49-F238E27FC236}">
                <a16:creationId xmlns:a16="http://schemas.microsoft.com/office/drawing/2014/main" id="{93607757-2C17-4F20-BBC5-E1A86AB78378}"/>
              </a:ext>
            </a:extLst>
          </p:cNvPr>
          <p:cNvSpPr/>
          <p:nvPr/>
        </p:nvSpPr>
        <p:spPr>
          <a:xfrm>
            <a:off x="913696" y="5638069"/>
            <a:ext cx="7328959" cy="452438"/>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10" name="Rectangle 9">
            <a:extLst>
              <a:ext uri="{FF2B5EF4-FFF2-40B4-BE49-F238E27FC236}">
                <a16:creationId xmlns:a16="http://schemas.microsoft.com/office/drawing/2014/main" id="{48F65D59-5E5E-4723-A943-DB26C20680A7}"/>
              </a:ext>
            </a:extLst>
          </p:cNvPr>
          <p:cNvSpPr/>
          <p:nvPr/>
        </p:nvSpPr>
        <p:spPr>
          <a:xfrm>
            <a:off x="605016" y="5075727"/>
            <a:ext cx="7946319" cy="1097206"/>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rtlCol="0">
            <a:normAutofit/>
          </a:bodyPr>
          <a:lstStyle>
            <a:lvl1pPr marL="0" indent="0">
              <a:buNone/>
              <a:defRPr sz="3200"/>
            </a:lvl1pPr>
            <a:lvl2pPr marL="457139" indent="0">
              <a:buNone/>
              <a:defRPr sz="2800"/>
            </a:lvl2pPr>
            <a:lvl3pPr marL="914277" indent="0">
              <a:buNone/>
              <a:defRPr sz="2400"/>
            </a:lvl3pPr>
            <a:lvl4pPr marL="1371417" indent="0">
              <a:buNone/>
              <a:defRPr sz="2000"/>
            </a:lvl4pPr>
            <a:lvl5pPr marL="1828555" indent="0">
              <a:buNone/>
              <a:defRPr sz="2000"/>
            </a:lvl5pPr>
            <a:lvl6pPr marL="2285694" indent="0">
              <a:buNone/>
              <a:defRPr sz="2000"/>
            </a:lvl6pPr>
            <a:lvl7pPr marL="2742831" indent="0">
              <a:buNone/>
              <a:defRPr sz="2000"/>
            </a:lvl7pPr>
            <a:lvl8pPr marL="3199971" indent="0">
              <a:buNone/>
              <a:defRPr sz="2000"/>
            </a:lvl8pPr>
            <a:lvl9pPr marL="3657109"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956289" y="5656559"/>
            <a:ext cx="7244736" cy="401715"/>
          </a:xfrm>
        </p:spPr>
        <p:txBody>
          <a:bodyPr anchor="ctr">
            <a:normAutofit/>
          </a:bodyPr>
          <a:lstStyle>
            <a:lvl1pPr marL="0" indent="0" algn="ctr">
              <a:buNone/>
              <a:defRPr sz="1500" cap="all" spc="250" baseline="0">
                <a:solidFill>
                  <a:srgbClr val="FFFFFF"/>
                </a:solidFill>
              </a:defRPr>
            </a:lvl1pPr>
            <a:lvl2pPr marL="457139" indent="0">
              <a:buNone/>
              <a:defRPr sz="1200"/>
            </a:lvl2pPr>
            <a:lvl3pPr marL="914277" indent="0">
              <a:buNone/>
              <a:defRPr sz="1000"/>
            </a:lvl3pPr>
            <a:lvl4pPr marL="1371417" indent="0">
              <a:buNone/>
              <a:defRPr sz="900"/>
            </a:lvl4pPr>
            <a:lvl5pPr marL="1828555" indent="0">
              <a:buNone/>
              <a:defRPr sz="900"/>
            </a:lvl5pPr>
            <a:lvl6pPr marL="2285694" indent="0">
              <a:buNone/>
              <a:defRPr sz="900"/>
            </a:lvl6pPr>
            <a:lvl7pPr marL="2742831" indent="0">
              <a:buNone/>
              <a:defRPr sz="900"/>
            </a:lvl7pPr>
            <a:lvl8pPr marL="3199971" indent="0">
              <a:buNone/>
              <a:defRPr sz="900"/>
            </a:lvl8pPr>
            <a:lvl9pPr marL="3657109" indent="0">
              <a:buNone/>
              <a:defRPr sz="900"/>
            </a:lvl9pPr>
          </a:lstStyle>
          <a:p>
            <a:pPr lvl="0"/>
            <a:r>
              <a:rPr lang="en-US"/>
              <a:t>Click to edit Master text styles</a:t>
            </a:r>
          </a:p>
        </p:txBody>
      </p:sp>
      <p:sp>
        <p:nvSpPr>
          <p:cNvPr id="2" name="Title 1"/>
          <p:cNvSpPr>
            <a:spLocks noGrp="1"/>
          </p:cNvSpPr>
          <p:nvPr>
            <p:ph type="title"/>
          </p:nvPr>
        </p:nvSpPr>
        <p:spPr>
          <a:xfrm>
            <a:off x="914403" y="5105400"/>
            <a:ext cx="7328514" cy="523043"/>
          </a:xfrm>
        </p:spPr>
        <p:txBody>
          <a:bodyPr anchorCtr="0"/>
          <a:lstStyle>
            <a:lvl1pPr algn="ctr">
              <a:defRPr sz="2000" b="0">
                <a:solidFill>
                  <a:schemeClr val="accent1">
                    <a:lumMod val="75000"/>
                  </a:schemeClr>
                </a:solidFill>
              </a:defRPr>
            </a:lvl1pPr>
          </a:lstStyle>
          <a:p>
            <a:r>
              <a:rPr lang="en-US"/>
              <a:t>Click to edit Master title style</a:t>
            </a:r>
            <a:endParaRPr lang="en-US" dirty="0"/>
          </a:p>
        </p:txBody>
      </p:sp>
      <p:sp>
        <p:nvSpPr>
          <p:cNvPr id="14" name="Date Placeholder 13">
            <a:extLst>
              <a:ext uri="{FF2B5EF4-FFF2-40B4-BE49-F238E27FC236}">
                <a16:creationId xmlns:a16="http://schemas.microsoft.com/office/drawing/2014/main" id="{2BBFF0C4-0E6C-4774-B5E2-C164261F805A}"/>
              </a:ext>
            </a:extLst>
          </p:cNvPr>
          <p:cNvSpPr>
            <a:spLocks noGrp="1"/>
          </p:cNvSpPr>
          <p:nvPr>
            <p:ph type="dt" sz="half" idx="10"/>
          </p:nvPr>
        </p:nvSpPr>
        <p:spPr/>
        <p:txBody>
          <a:bodyPr/>
          <a:lstStyle/>
          <a:p>
            <a:pPr>
              <a:defRPr/>
            </a:pPr>
            <a:endParaRPr lang="en-US" dirty="0">
              <a:solidFill>
                <a:srgbClr val="303030"/>
              </a:solidFill>
            </a:endParaRPr>
          </a:p>
        </p:txBody>
      </p:sp>
      <p:sp>
        <p:nvSpPr>
          <p:cNvPr id="17" name="TextBox 16">
            <a:extLst>
              <a:ext uri="{FF2B5EF4-FFF2-40B4-BE49-F238E27FC236}">
                <a16:creationId xmlns:a16="http://schemas.microsoft.com/office/drawing/2014/main" id="{627A2AC7-05CE-432E-81CA-42A8CB27E791}"/>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16" name="Footer Placeholder 15">
            <a:extLst>
              <a:ext uri="{FF2B5EF4-FFF2-40B4-BE49-F238E27FC236}">
                <a16:creationId xmlns:a16="http://schemas.microsoft.com/office/drawing/2014/main" id="{38116A08-A521-4E36-B22F-753626FBF287}"/>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19934718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BA7D6C8-9EA9-42D1-9F97-DE9A128FB5FB}"/>
              </a:ext>
            </a:extLst>
          </p:cNvPr>
          <p:cNvSpPr>
            <a:spLocks noGrp="1"/>
          </p:cNvSpPr>
          <p:nvPr>
            <p:ph type="dt" sz="half" idx="10"/>
          </p:nvPr>
        </p:nvSpPr>
        <p:spPr/>
        <p:txBody>
          <a:bodyPr/>
          <a:lstStyle/>
          <a:p>
            <a:pPr>
              <a:defRPr/>
            </a:pPr>
            <a:endParaRPr lang="en-US" dirty="0">
              <a:solidFill>
                <a:srgbClr val="303030"/>
              </a:solidFill>
            </a:endParaRPr>
          </a:p>
        </p:txBody>
      </p:sp>
      <p:sp>
        <p:nvSpPr>
          <p:cNvPr id="6" name="Footer Placeholder 5">
            <a:extLst>
              <a:ext uri="{FF2B5EF4-FFF2-40B4-BE49-F238E27FC236}">
                <a16:creationId xmlns:a16="http://schemas.microsoft.com/office/drawing/2014/main" id="{6180B480-A529-405D-B546-249EFAEA6E0D}"/>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
        <p:nvSpPr>
          <p:cNvPr id="11" name="Title 10">
            <a:extLst>
              <a:ext uri="{FF2B5EF4-FFF2-40B4-BE49-F238E27FC236}">
                <a16:creationId xmlns:a16="http://schemas.microsoft.com/office/drawing/2014/main" id="{3A53E416-B97C-4CEC-892D-01344015A36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3545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862681-A1FC-4F84-8096-59F944E702BB}"/>
              </a:ext>
            </a:extLst>
          </p:cNvPr>
          <p:cNvSpPr/>
          <p:nvPr/>
        </p:nvSpPr>
        <p:spPr>
          <a:xfrm>
            <a:off x="6861529" y="228969"/>
            <a:ext cx="1859139" cy="612164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defTabSz="914277" eaLnBrk="1" hangingPunct="1">
              <a:defRPr/>
            </a:pPr>
            <a:endParaRPr lang="en-US" sz="1800" dirty="0">
              <a:solidFill>
                <a:prstClr val="white"/>
              </a:solidFill>
            </a:endParaRPr>
          </a:p>
        </p:txBody>
      </p:sp>
      <p:sp>
        <p:nvSpPr>
          <p:cNvPr id="5" name="Rectangle 4">
            <a:extLst>
              <a:ext uri="{FF2B5EF4-FFF2-40B4-BE49-F238E27FC236}">
                <a16:creationId xmlns:a16="http://schemas.microsoft.com/office/drawing/2014/main" id="{E6EBEECC-F7DB-49F1-B216-C32E10067E14}"/>
              </a:ext>
            </a:extLst>
          </p:cNvPr>
          <p:cNvSpPr/>
          <p:nvPr/>
        </p:nvSpPr>
        <p:spPr>
          <a:xfrm>
            <a:off x="6955014" y="351692"/>
            <a:ext cx="1672167" cy="5876192"/>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anchor="ctr"/>
          <a:lstStyle/>
          <a:p>
            <a:pPr algn="ctr">
              <a:defRPr/>
            </a:pPr>
            <a:endParaRPr lang="en-US" dirty="0">
              <a:solidFill>
                <a:prstClr val="white"/>
              </a:solidFill>
            </a:endParaRPr>
          </a:p>
        </p:txBody>
      </p:sp>
      <p:sp>
        <p:nvSpPr>
          <p:cNvPr id="2" name="Vertical Title 1"/>
          <p:cNvSpPr>
            <a:spLocks noGrp="1"/>
          </p:cNvSpPr>
          <p:nvPr>
            <p:ph type="title" orient="vert"/>
          </p:nvPr>
        </p:nvSpPr>
        <p:spPr>
          <a:xfrm>
            <a:off x="7048580" y="395431"/>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1003"/>
            <a:ext cx="6172200" cy="5791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a:extLst>
              <a:ext uri="{FF2B5EF4-FFF2-40B4-BE49-F238E27FC236}">
                <a16:creationId xmlns:a16="http://schemas.microsoft.com/office/drawing/2014/main" id="{AA1DC672-7E4C-4E9F-812A-3A0CF5EC9011}"/>
              </a:ext>
            </a:extLst>
          </p:cNvPr>
          <p:cNvSpPr>
            <a:spLocks noGrp="1"/>
          </p:cNvSpPr>
          <p:nvPr>
            <p:ph type="dt" sz="half" idx="10"/>
          </p:nvPr>
        </p:nvSpPr>
        <p:spPr/>
        <p:txBody>
          <a:bodyPr/>
          <a:lstStyle/>
          <a:p>
            <a:pPr>
              <a:defRPr/>
            </a:pPr>
            <a:endParaRPr lang="en-US" dirty="0">
              <a:solidFill>
                <a:srgbClr val="303030"/>
              </a:solidFill>
            </a:endParaRPr>
          </a:p>
        </p:txBody>
      </p:sp>
      <p:sp>
        <p:nvSpPr>
          <p:cNvPr id="13" name="TextBox 12">
            <a:extLst>
              <a:ext uri="{FF2B5EF4-FFF2-40B4-BE49-F238E27FC236}">
                <a16:creationId xmlns:a16="http://schemas.microsoft.com/office/drawing/2014/main" id="{B62CB140-107E-42C6-8743-1CBC23C2C565}"/>
              </a:ext>
            </a:extLst>
          </p:cNvPr>
          <p:cNvSpPr txBox="1"/>
          <p:nvPr userDrawn="1"/>
        </p:nvSpPr>
        <p:spPr>
          <a:xfrm>
            <a:off x="8037688" y="6299470"/>
            <a:ext cx="1106312" cy="275070"/>
          </a:xfrm>
          <a:prstGeom prst="rect">
            <a:avLst/>
          </a:prstGeom>
          <a:noFill/>
        </p:spPr>
        <p:txBody>
          <a:bodyPr wrap="square" lIns="103231" tIns="51616" rIns="103231" bIns="51616" rtlCol="0">
            <a:noAutofit/>
          </a:bodyPr>
          <a:lstStyle/>
          <a:p>
            <a:pPr algn="r"/>
            <a:r>
              <a:rPr lang="en-US" sz="1400" b="1" dirty="0">
                <a:solidFill>
                  <a:srgbClr val="000000"/>
                </a:solidFill>
                <a:cs typeface="Arial" panose="020B0604020202020204" pitchFamily="34" charset="0"/>
              </a:rPr>
              <a:t>1-</a:t>
            </a:r>
            <a:fld id="{AF5E6115-7E53-4F48-B2EA-EF37AED32C51}" type="slidenum">
              <a:rPr lang="en-US" altLang="en-US" sz="1400" b="1" smtClean="0">
                <a:solidFill>
                  <a:srgbClr val="000000"/>
                </a:solidFill>
                <a:cs typeface="Arial" panose="020B0604020202020204" pitchFamily="34" charset="0"/>
              </a:rPr>
              <a:pPr algn="r"/>
              <a:t>‹#›</a:t>
            </a:fld>
            <a:r>
              <a:rPr lang="en-US" altLang="en-US" sz="1400" b="1" dirty="0">
                <a:solidFill>
                  <a:srgbClr val="000000"/>
                </a:solidFill>
                <a:cs typeface="Arial" panose="020B0604020202020204" pitchFamily="34" charset="0"/>
              </a:rPr>
              <a:t> </a:t>
            </a:r>
            <a:endParaRPr lang="en-US" sz="1400" b="1" dirty="0">
              <a:solidFill>
                <a:srgbClr val="000000"/>
              </a:solidFill>
              <a:cs typeface="Arial" panose="020B0604020202020204" pitchFamily="34" charset="0"/>
            </a:endParaRPr>
          </a:p>
        </p:txBody>
      </p:sp>
      <p:sp>
        <p:nvSpPr>
          <p:cNvPr id="8" name="Footer Placeholder 7">
            <a:extLst>
              <a:ext uri="{FF2B5EF4-FFF2-40B4-BE49-F238E27FC236}">
                <a16:creationId xmlns:a16="http://schemas.microsoft.com/office/drawing/2014/main" id="{2138B0B6-A50E-4DE8-8E7B-C44C28D049CB}"/>
              </a:ext>
            </a:extLst>
          </p:cNvPr>
          <p:cNvSpPr>
            <a:spLocks noGrp="1"/>
          </p:cNvSpPr>
          <p:nvPr>
            <p:ph type="ftr" sz="quarter" idx="11"/>
          </p:nvPr>
        </p:nvSpPr>
        <p:spPr>
          <a:xfrm>
            <a:off x="3" y="6484329"/>
            <a:ext cx="9143999"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618791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a:xfrm>
            <a:off x="1524000" y="1600200"/>
            <a:ext cx="7162800" cy="4524375"/>
          </a:xfrm>
        </p:spPr>
        <p:txBody>
          <a:bodyPr rtlCol="0">
            <a:normAutofit/>
          </a:bodyPr>
          <a:lstStyle/>
          <a:p>
            <a:pPr lvl="0"/>
            <a:endParaRPr lang="en-US" noProof="0" dirty="0"/>
          </a:p>
        </p:txBody>
      </p:sp>
      <p:sp>
        <p:nvSpPr>
          <p:cNvPr id="7" name="Title 6">
            <a:extLst>
              <a:ext uri="{FF2B5EF4-FFF2-40B4-BE49-F238E27FC236}">
                <a16:creationId xmlns:a16="http://schemas.microsoft.com/office/drawing/2014/main" id="{4689707C-7323-4BC0-9192-69128CEE38E6}"/>
              </a:ext>
            </a:extLst>
          </p:cNvPr>
          <p:cNvSpPr>
            <a:spLocks noGrp="1"/>
          </p:cNvSpPr>
          <p:nvPr>
            <p:ph type="title"/>
          </p:nvPr>
        </p:nvSpPr>
        <p:spPr/>
        <p:txBody>
          <a:bodyPr/>
          <a:lstStyle/>
          <a:p>
            <a:r>
              <a:rPr lang="en-US"/>
              <a:t>Click to edit Master title style</a:t>
            </a:r>
          </a:p>
        </p:txBody>
      </p:sp>
      <p:sp>
        <p:nvSpPr>
          <p:cNvPr id="8" name="Date Placeholder 7">
            <a:extLst>
              <a:ext uri="{FF2B5EF4-FFF2-40B4-BE49-F238E27FC236}">
                <a16:creationId xmlns:a16="http://schemas.microsoft.com/office/drawing/2014/main" id="{84FEB3D7-6232-4DEF-9EF4-D8A52365AC3E}"/>
              </a:ext>
            </a:extLst>
          </p:cNvPr>
          <p:cNvSpPr>
            <a:spLocks noGrp="1"/>
          </p:cNvSpPr>
          <p:nvPr>
            <p:ph type="dt" sz="half" idx="10"/>
          </p:nvPr>
        </p:nvSpPr>
        <p:spPr/>
        <p:txBody>
          <a:bodyPr/>
          <a:lstStyle/>
          <a:p>
            <a:pPr>
              <a:defRPr/>
            </a:pPr>
            <a:endParaRPr lang="en-US" dirty="0"/>
          </a:p>
        </p:txBody>
      </p:sp>
      <p:sp>
        <p:nvSpPr>
          <p:cNvPr id="9" name="Footer Placeholder 8">
            <a:extLst>
              <a:ext uri="{FF2B5EF4-FFF2-40B4-BE49-F238E27FC236}">
                <a16:creationId xmlns:a16="http://schemas.microsoft.com/office/drawing/2014/main" id="{C3253B43-E70D-44C1-84FA-08D59F2C6E8A}"/>
              </a:ext>
            </a:extLst>
          </p:cNvPr>
          <p:cNvSpPr>
            <a:spLocks noGrp="1"/>
          </p:cNvSpPr>
          <p:nvPr>
            <p:ph type="ftr" sz="quarter" idx="11"/>
          </p:nvPr>
        </p:nvSpPr>
        <p:spPr>
          <a:xfrm>
            <a:off x="456848" y="6484328"/>
            <a:ext cx="8687152" cy="370577"/>
          </a:xfrm>
          <a:prstGeom prst="rect">
            <a:avLst/>
          </a:prstGeom>
        </p:spPr>
        <p:txBody>
          <a:bodyPr/>
          <a:lstStyle/>
          <a:p>
            <a:pPr>
              <a:defRPr/>
            </a:pPr>
            <a:r>
              <a:rPr lang="en-US" dirty="0"/>
              <a:t>Copyright © 2022 McGraw Hill. All rights reserved. No reproduction or distribution without the prior written consent of McGraw Hill.</a:t>
            </a:r>
          </a:p>
        </p:txBody>
      </p:sp>
    </p:spTree>
    <p:extLst>
      <p:ext uri="{BB962C8B-B14F-4D97-AF65-F5344CB8AC3E}">
        <p14:creationId xmlns:p14="http://schemas.microsoft.com/office/powerpoint/2010/main" val="13491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1FA64517-8204-4E44-B5C3-C0FE3C5C3A17}"/>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1-</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7C3D24F3-15FB-480E-B55D-304401EFBFC5}"/>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FD24F999-1E8A-407C-8966-9FE9AB896BB1}"/>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145609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9"/>
            <a:ext cx="8117416" cy="68543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2563739"/>
            <a:ext cx="8222369" cy="495656"/>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3210549"/>
            <a:ext cx="8222369"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1FA64517-8204-4E44-B5C3-C0FE3C5C3A17}"/>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1-</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7C3D24F3-15FB-480E-B55D-304401EFBFC5}"/>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FD24F999-1E8A-407C-8966-9FE9AB896BB1}"/>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
        <p:nvSpPr>
          <p:cNvPr id="9" name="Content Placeholder 2">
            <a:extLst>
              <a:ext uri="{FF2B5EF4-FFF2-40B4-BE49-F238E27FC236}">
                <a16:creationId xmlns:a16="http://schemas.microsoft.com/office/drawing/2014/main" id="{F82DF06B-7E57-4D24-8679-E6351E1A69BC}"/>
              </a:ext>
            </a:extLst>
          </p:cNvPr>
          <p:cNvSpPr>
            <a:spLocks noGrp="1"/>
          </p:cNvSpPr>
          <p:nvPr>
            <p:ph idx="17"/>
          </p:nvPr>
        </p:nvSpPr>
        <p:spPr>
          <a:xfrm>
            <a:off x="642407" y="4030054"/>
            <a:ext cx="8222369"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73C6F0FC-3904-4463-9504-577E5A133F42}"/>
              </a:ext>
            </a:extLst>
          </p:cNvPr>
          <p:cNvSpPr>
            <a:spLocks noGrp="1"/>
          </p:cNvSpPr>
          <p:nvPr>
            <p:ph idx="18"/>
          </p:nvPr>
        </p:nvSpPr>
        <p:spPr>
          <a:xfrm>
            <a:off x="636763" y="4822856"/>
            <a:ext cx="8222369"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61E3233C-E357-4622-B78E-C38344B9BC8B}"/>
              </a:ext>
            </a:extLst>
          </p:cNvPr>
          <p:cNvSpPr>
            <a:spLocks noGrp="1"/>
          </p:cNvSpPr>
          <p:nvPr>
            <p:ph idx="19"/>
          </p:nvPr>
        </p:nvSpPr>
        <p:spPr>
          <a:xfrm>
            <a:off x="636763" y="5621708"/>
            <a:ext cx="8222369"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620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9"/>
            <a:ext cx="3918753" cy="68543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4" y="2563739"/>
            <a:ext cx="3969420" cy="495656"/>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8" y="3210549"/>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1FA64517-8204-4E44-B5C3-C0FE3C5C3A17}"/>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1-</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7C3D24F3-15FB-480E-B55D-304401EFBFC5}"/>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FD24F999-1E8A-407C-8966-9FE9AB896BB1}"/>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
        <p:nvSpPr>
          <p:cNvPr id="9" name="Content Placeholder 2">
            <a:extLst>
              <a:ext uri="{FF2B5EF4-FFF2-40B4-BE49-F238E27FC236}">
                <a16:creationId xmlns:a16="http://schemas.microsoft.com/office/drawing/2014/main" id="{F82DF06B-7E57-4D24-8679-E6351E1A69BC}"/>
              </a:ext>
            </a:extLst>
          </p:cNvPr>
          <p:cNvSpPr>
            <a:spLocks noGrp="1"/>
          </p:cNvSpPr>
          <p:nvPr>
            <p:ph idx="17"/>
          </p:nvPr>
        </p:nvSpPr>
        <p:spPr>
          <a:xfrm>
            <a:off x="642408" y="4030054"/>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73C6F0FC-3904-4463-9504-577E5A133F42}"/>
              </a:ext>
            </a:extLst>
          </p:cNvPr>
          <p:cNvSpPr>
            <a:spLocks noGrp="1"/>
          </p:cNvSpPr>
          <p:nvPr>
            <p:ph idx="18"/>
          </p:nvPr>
        </p:nvSpPr>
        <p:spPr>
          <a:xfrm>
            <a:off x="636764" y="4822856"/>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61E3233C-E357-4622-B78E-C38344B9BC8B}"/>
              </a:ext>
            </a:extLst>
          </p:cNvPr>
          <p:cNvSpPr>
            <a:spLocks noGrp="1"/>
          </p:cNvSpPr>
          <p:nvPr>
            <p:ph idx="19"/>
          </p:nvPr>
        </p:nvSpPr>
        <p:spPr>
          <a:xfrm>
            <a:off x="636764" y="5621708"/>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788FE843-DCCB-464D-8237-8F6AE3F7E3D2}"/>
              </a:ext>
            </a:extLst>
          </p:cNvPr>
          <p:cNvSpPr>
            <a:spLocks noGrp="1"/>
          </p:cNvSpPr>
          <p:nvPr>
            <p:ph idx="20"/>
          </p:nvPr>
        </p:nvSpPr>
        <p:spPr>
          <a:xfrm>
            <a:off x="4795495" y="1752969"/>
            <a:ext cx="3918753" cy="68543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B7C08A02-64E3-4BC7-B047-42BBEECD0578}"/>
              </a:ext>
            </a:extLst>
          </p:cNvPr>
          <p:cNvSpPr>
            <a:spLocks noGrp="1"/>
          </p:cNvSpPr>
          <p:nvPr>
            <p:ph idx="21"/>
          </p:nvPr>
        </p:nvSpPr>
        <p:spPr>
          <a:xfrm>
            <a:off x="4795495" y="2563739"/>
            <a:ext cx="3969420" cy="495656"/>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a:extLst>
              <a:ext uri="{FF2B5EF4-FFF2-40B4-BE49-F238E27FC236}">
                <a16:creationId xmlns:a16="http://schemas.microsoft.com/office/drawing/2014/main" id="{2F829838-DE43-4D18-A7FA-4ABBB69BF987}"/>
              </a:ext>
            </a:extLst>
          </p:cNvPr>
          <p:cNvSpPr>
            <a:spLocks noGrp="1"/>
          </p:cNvSpPr>
          <p:nvPr>
            <p:ph idx="22"/>
          </p:nvPr>
        </p:nvSpPr>
        <p:spPr>
          <a:xfrm>
            <a:off x="4801139" y="3210549"/>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185A9FA3-00C7-40A5-A236-2B0AF49778F6}"/>
              </a:ext>
            </a:extLst>
          </p:cNvPr>
          <p:cNvSpPr>
            <a:spLocks noGrp="1"/>
          </p:cNvSpPr>
          <p:nvPr>
            <p:ph idx="23"/>
          </p:nvPr>
        </p:nvSpPr>
        <p:spPr>
          <a:xfrm>
            <a:off x="4801139" y="4030054"/>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a:extLst>
              <a:ext uri="{FF2B5EF4-FFF2-40B4-BE49-F238E27FC236}">
                <a16:creationId xmlns:a16="http://schemas.microsoft.com/office/drawing/2014/main" id="{2B83FAA2-5C68-4CE6-A32E-4FE7C68F90A9}"/>
              </a:ext>
            </a:extLst>
          </p:cNvPr>
          <p:cNvSpPr>
            <a:spLocks noGrp="1"/>
          </p:cNvSpPr>
          <p:nvPr>
            <p:ph idx="24"/>
          </p:nvPr>
        </p:nvSpPr>
        <p:spPr>
          <a:xfrm>
            <a:off x="4795495" y="4822856"/>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a:extLst>
              <a:ext uri="{FF2B5EF4-FFF2-40B4-BE49-F238E27FC236}">
                <a16:creationId xmlns:a16="http://schemas.microsoft.com/office/drawing/2014/main" id="{9A699306-6A45-466B-8A02-0FFB35220BDB}"/>
              </a:ext>
            </a:extLst>
          </p:cNvPr>
          <p:cNvSpPr>
            <a:spLocks noGrp="1"/>
          </p:cNvSpPr>
          <p:nvPr>
            <p:ph idx="25"/>
          </p:nvPr>
        </p:nvSpPr>
        <p:spPr>
          <a:xfrm>
            <a:off x="4795495" y="5621708"/>
            <a:ext cx="3969420" cy="701111"/>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867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636764" y="1752969"/>
            <a:ext cx="8117416" cy="1904632"/>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3917086"/>
            <a:ext cx="8222369"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4158193"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325174B2-05E9-4C28-BFEA-301AB50FB2D2}"/>
              </a:ext>
            </a:extLst>
          </p:cNvPr>
          <p:cNvSpPr>
            <a:spLocks noGrp="1"/>
          </p:cNvSpPr>
          <p:nvPr>
            <p:ph idx="16"/>
          </p:nvPr>
        </p:nvSpPr>
        <p:spPr>
          <a:xfrm>
            <a:off x="4985807" y="5021713"/>
            <a:ext cx="3873325"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A03F3C61-A898-49D3-9E3C-A98212C6560A}"/>
              </a:ext>
            </a:extLst>
          </p:cNvPr>
          <p:cNvSpPr>
            <a:spLocks noGrp="1"/>
          </p:cNvSpPr>
          <p:nvPr>
            <p:ph idx="17"/>
          </p:nvPr>
        </p:nvSpPr>
        <p:spPr>
          <a:xfrm>
            <a:off x="2906710" y="5022118"/>
            <a:ext cx="4158193"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203542E-43E1-46E8-8191-5A4A12D0A0DA}"/>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1-</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5" name="Content Placeholder 2">
            <a:extLst>
              <a:ext uri="{FF2B5EF4-FFF2-40B4-BE49-F238E27FC236}">
                <a16:creationId xmlns:a16="http://schemas.microsoft.com/office/drawing/2014/main" id="{BC65EF19-071C-44E7-8F1C-07DD79582B36}"/>
              </a:ext>
            </a:extLst>
          </p:cNvPr>
          <p:cNvSpPr>
            <a:spLocks noGrp="1"/>
          </p:cNvSpPr>
          <p:nvPr>
            <p:ph idx="18"/>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6" name="TextBox 15">
            <a:extLst>
              <a:ext uri="{FF2B5EF4-FFF2-40B4-BE49-F238E27FC236}">
                <a16:creationId xmlns:a16="http://schemas.microsoft.com/office/drawing/2014/main" id="{5D6B5F99-0E39-4195-8EC8-82861DFD9E68}"/>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265111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14" name="TextBox 13">
            <a:extLst>
              <a:ext uri="{FF2B5EF4-FFF2-40B4-BE49-F238E27FC236}">
                <a16:creationId xmlns:a16="http://schemas.microsoft.com/office/drawing/2014/main" id="{8CB13256-9707-4624-9967-E45405FC5475}"/>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3-</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9" name="TextBox 18">
            <a:extLst>
              <a:ext uri="{FF2B5EF4-FFF2-40B4-BE49-F238E27FC236}">
                <a16:creationId xmlns:a16="http://schemas.microsoft.com/office/drawing/2014/main" id="{FA9BCC99-37BD-48A5-B48C-A7BED22CF98E}"/>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3773460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42AF359-D28D-48A3-BBF6-A58F7E8D7D00}"/>
              </a:ext>
            </a:extLst>
          </p:cNvPr>
          <p:cNvSpPr>
            <a:spLocks noGrp="1"/>
          </p:cNvSpPr>
          <p:nvPr>
            <p:ph type="title"/>
          </p:nvPr>
        </p:nvSpPr>
        <p:spPr>
          <a:xfrm>
            <a:off x="636764" y="373675"/>
            <a:ext cx="8117416" cy="1117356"/>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3229815" y="1752969"/>
            <a:ext cx="2931315" cy="355696"/>
          </a:xfrm>
        </p:spPr>
        <p:txBody>
          <a:bodyPr/>
          <a:lstStyle>
            <a:lvl1pPr marL="114706" indent="0" algn="ctr">
              <a:buClr>
                <a:srgbClr val="000000"/>
              </a:buClr>
              <a:buNone/>
              <a:defRPr sz="1200">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endParaRPr lang="en-US" dirty="0"/>
          </a:p>
        </p:txBody>
      </p:sp>
      <p:sp>
        <p:nvSpPr>
          <p:cNvPr id="8" name="Content Placeholder 2">
            <a:extLst>
              <a:ext uri="{FF2B5EF4-FFF2-40B4-BE49-F238E27FC236}">
                <a16:creationId xmlns:a16="http://schemas.microsoft.com/office/drawing/2014/main" id="{A64769BF-5EC4-4D46-85D7-BC6DC3D12252}"/>
              </a:ext>
            </a:extLst>
          </p:cNvPr>
          <p:cNvSpPr>
            <a:spLocks noGrp="1"/>
          </p:cNvSpPr>
          <p:nvPr>
            <p:ph idx="12"/>
          </p:nvPr>
        </p:nvSpPr>
        <p:spPr>
          <a:xfrm>
            <a:off x="636763" y="2370603"/>
            <a:ext cx="8117417" cy="2429997"/>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9624C72-D329-44A9-955D-BF816EE6A75A}"/>
              </a:ext>
            </a:extLst>
          </p:cNvPr>
          <p:cNvSpPr>
            <a:spLocks noGrp="1"/>
          </p:cNvSpPr>
          <p:nvPr>
            <p:ph idx="15"/>
          </p:nvPr>
        </p:nvSpPr>
        <p:spPr>
          <a:xfrm>
            <a:off x="642407" y="5021713"/>
            <a:ext cx="8216725" cy="883514"/>
          </a:xfrm>
        </p:spPr>
        <p:txBody>
          <a:bodyPr/>
          <a:lstStyle>
            <a:lvl1pPr>
              <a:buClr>
                <a:srgbClr val="000000"/>
              </a:buClr>
              <a:defRPr>
                <a:solidFill>
                  <a:schemeClr val="tx1"/>
                </a:solidFill>
              </a:defRPr>
            </a:lvl1pPr>
            <a:lvl2pPr>
              <a:buClr>
                <a:srgbClr val="000000"/>
              </a:buClr>
              <a:defRPr>
                <a:solidFill>
                  <a:schemeClr val="tx1"/>
                </a:solidFill>
              </a:defRPr>
            </a:lvl2pPr>
            <a:lvl3pPr>
              <a:buClr>
                <a:srgbClr val="000000"/>
              </a:buClr>
              <a:defRPr>
                <a:solidFill>
                  <a:schemeClr val="tx1"/>
                </a:solidFill>
              </a:defRPr>
            </a:lvl3pPr>
            <a:lvl4pPr>
              <a:buClr>
                <a:srgbClr val="000000"/>
              </a:buClr>
              <a:defRPr>
                <a:solidFill>
                  <a:schemeClr val="tx1"/>
                </a:solidFill>
              </a:defRPr>
            </a:lvl4pPr>
            <a:lvl5pPr>
              <a:buClr>
                <a:srgbClr val="000000"/>
              </a:buClr>
              <a:defRPr>
                <a:solidFill>
                  <a:schemeClr val="tx1"/>
                </a:solidFill>
              </a:defRPr>
            </a:lvl5pPr>
          </a:lstStyle>
          <a:p>
            <a:pPr lvl="0"/>
            <a:endParaRPr lang="en-US" dirty="0"/>
          </a:p>
        </p:txBody>
      </p:sp>
      <p:sp>
        <p:nvSpPr>
          <p:cNvPr id="11" name="TextBox 10">
            <a:extLst>
              <a:ext uri="{FF2B5EF4-FFF2-40B4-BE49-F238E27FC236}">
                <a16:creationId xmlns:a16="http://schemas.microsoft.com/office/drawing/2014/main" id="{C34930DB-C090-48DD-836A-5DDD363765AD}"/>
              </a:ext>
            </a:extLst>
          </p:cNvPr>
          <p:cNvSpPr txBox="1"/>
          <p:nvPr userDrawn="1"/>
        </p:nvSpPr>
        <p:spPr>
          <a:xfrm>
            <a:off x="8037688" y="6552450"/>
            <a:ext cx="1106312" cy="275070"/>
          </a:xfrm>
          <a:prstGeom prst="rect">
            <a:avLst/>
          </a:prstGeom>
          <a:noFill/>
        </p:spPr>
        <p:txBody>
          <a:bodyPr wrap="square" lIns="103236" tIns="51618" rIns="103236" bIns="51618" rtlCol="0">
            <a:noAutofit/>
          </a:bodyPr>
          <a:lstStyle/>
          <a:p>
            <a:pPr algn="r"/>
            <a:r>
              <a:rPr lang="en-US" sz="1200" b="0" dirty="0">
                <a:solidFill>
                  <a:srgbClr val="000000"/>
                </a:solidFill>
                <a:latin typeface="+mn-lt"/>
                <a:cs typeface="Arial" panose="020B0604020202020204" pitchFamily="34" charset="0"/>
              </a:rPr>
              <a:t>3-</a:t>
            </a:r>
            <a:fld id="{AF5E6115-7E53-4F48-B2EA-EF37AED32C51}" type="slidenum">
              <a:rPr lang="en-US" altLang="en-US" sz="1200" b="0" smtClean="0">
                <a:solidFill>
                  <a:srgbClr val="000000"/>
                </a:solidFill>
                <a:latin typeface="+mn-lt"/>
                <a:cs typeface="Arial" panose="020B0604020202020204" pitchFamily="34" charset="0"/>
              </a:rPr>
              <a:pPr algn="r"/>
              <a:t>‹#›</a:t>
            </a:fld>
            <a:r>
              <a:rPr lang="en-US" altLang="en-US" sz="1200" b="0" dirty="0">
                <a:solidFill>
                  <a:srgbClr val="000000"/>
                </a:solidFill>
                <a:latin typeface="+mn-lt"/>
                <a:cs typeface="Arial" panose="020B0604020202020204" pitchFamily="34" charset="0"/>
              </a:rPr>
              <a:t> </a:t>
            </a:r>
            <a:endParaRPr lang="en-US" sz="1200" b="0" dirty="0">
              <a:solidFill>
                <a:srgbClr val="000000"/>
              </a:solidFill>
              <a:latin typeface="+mn-lt"/>
              <a:cs typeface="Arial" panose="020B0604020202020204" pitchFamily="34" charset="0"/>
            </a:endParaRPr>
          </a:p>
        </p:txBody>
      </p:sp>
      <p:sp>
        <p:nvSpPr>
          <p:cNvPr id="13" name="Content Placeholder 2">
            <a:extLst>
              <a:ext uri="{FF2B5EF4-FFF2-40B4-BE49-F238E27FC236}">
                <a16:creationId xmlns:a16="http://schemas.microsoft.com/office/drawing/2014/main" id="{9BBC46D4-2C4C-4653-8F54-AE385866E7B8}"/>
              </a:ext>
            </a:extLst>
          </p:cNvPr>
          <p:cNvSpPr>
            <a:spLocks noGrp="1"/>
          </p:cNvSpPr>
          <p:nvPr>
            <p:ph idx="16"/>
          </p:nvPr>
        </p:nvSpPr>
        <p:spPr>
          <a:xfrm>
            <a:off x="3281740" y="6442420"/>
            <a:ext cx="2845105" cy="278420"/>
          </a:xfrm>
        </p:spPr>
        <p:txBody>
          <a:bodyPr/>
          <a:lstStyle>
            <a:lvl1pPr marL="114706" indent="0" algn="ctr">
              <a:buClr>
                <a:srgbClr val="000000"/>
              </a:buClr>
              <a:buNone/>
              <a:defRPr sz="1200">
                <a:solidFill>
                  <a:schemeClr val="tx1"/>
                </a:solidFill>
              </a:defRPr>
            </a:lvl1pPr>
            <a:lvl2pPr>
              <a:defRPr>
                <a:solidFill>
                  <a:schemeClr val="accent4"/>
                </a:solidFill>
              </a:defRPr>
            </a:lvl2pPr>
            <a:lvl3pPr>
              <a:defRPr>
                <a:solidFill>
                  <a:schemeClr val="accent4"/>
                </a:solidFill>
              </a:defRPr>
            </a:lvl3pPr>
            <a:lvl4pPr>
              <a:defRPr>
                <a:solidFill>
                  <a:schemeClr val="accent4"/>
                </a:solidFill>
              </a:defRPr>
            </a:lvl4pPr>
            <a:lvl5pPr>
              <a:defRPr>
                <a:solidFill>
                  <a:schemeClr val="accent4"/>
                </a:solidFill>
              </a:defRPr>
            </a:lvl5pPr>
          </a:lstStyle>
          <a:p>
            <a:pPr lvl="0"/>
            <a:endParaRPr lang="en-US" dirty="0"/>
          </a:p>
        </p:txBody>
      </p:sp>
      <p:sp>
        <p:nvSpPr>
          <p:cNvPr id="14" name="TextBox 13">
            <a:extLst>
              <a:ext uri="{FF2B5EF4-FFF2-40B4-BE49-F238E27FC236}">
                <a16:creationId xmlns:a16="http://schemas.microsoft.com/office/drawing/2014/main" id="{4A351773-71EA-454D-B75C-CD584DAFDA96}"/>
              </a:ext>
            </a:extLst>
          </p:cNvPr>
          <p:cNvSpPr txBox="1"/>
          <p:nvPr userDrawn="1"/>
        </p:nvSpPr>
        <p:spPr>
          <a:xfrm>
            <a:off x="526416" y="6496974"/>
            <a:ext cx="1981200" cy="330546"/>
          </a:xfrm>
          <a:prstGeom prst="rect">
            <a:avLst/>
          </a:prstGeom>
          <a:noFill/>
        </p:spPr>
        <p:txBody>
          <a:bodyPr wrap="square" lIns="103236" tIns="51618" rIns="103236" bIns="51618" rtlCol="0" anchor="ctr">
            <a:noAutofit/>
          </a:bodyPr>
          <a:lstStyle/>
          <a:p>
            <a:pPr lvl="0"/>
            <a:r>
              <a:rPr lang="en-US" sz="900" dirty="0">
                <a:latin typeface="+mn-lt"/>
              </a:rPr>
              <a:t>©  McGraw Hill</a:t>
            </a:r>
          </a:p>
        </p:txBody>
      </p:sp>
    </p:spTree>
    <p:extLst>
      <p:ext uri="{BB962C8B-B14F-4D97-AF65-F5344CB8AC3E}">
        <p14:creationId xmlns:p14="http://schemas.microsoft.com/office/powerpoint/2010/main" val="222158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3.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2.jpe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1"/>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B48DDB-BBEB-41A8-9137-274ABDA4301D}"/>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sp>
        <p:nvSpPr>
          <p:cNvPr id="7" name="Rounded Rectangle 6">
            <a:extLst>
              <a:ext uri="{FF2B5EF4-FFF2-40B4-BE49-F238E27FC236}">
                <a16:creationId xmlns:a16="http://schemas.microsoft.com/office/drawing/2014/main" id="{6814E75C-B153-41AB-BD37-47EC57E1A410}"/>
              </a:ext>
            </a:extLst>
          </p:cNvPr>
          <p:cNvSpPr/>
          <p:nvPr/>
        </p:nvSpPr>
        <p:spPr>
          <a:xfrm>
            <a:off x="1568099" y="120895"/>
            <a:ext cx="7494763" cy="6663837"/>
          </a:xfrm>
          <a:prstGeom prst="roundRect">
            <a:avLst>
              <a:gd name="adj" fmla="val 1735"/>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sp>
        <p:nvSpPr>
          <p:cNvPr id="1028" name="Text Placeholder 2">
            <a:extLst>
              <a:ext uri="{FF2B5EF4-FFF2-40B4-BE49-F238E27FC236}">
                <a16:creationId xmlns:a16="http://schemas.microsoft.com/office/drawing/2014/main" id="{2ADCB421-ED7D-4ACB-8CF3-8FBDB016E78A}"/>
              </a:ext>
            </a:extLst>
          </p:cNvPr>
          <p:cNvSpPr>
            <a:spLocks noGrp="1"/>
          </p:cNvSpPr>
          <p:nvPr>
            <p:ph type="body" idx="1"/>
          </p:nvPr>
        </p:nvSpPr>
        <p:spPr bwMode="auto">
          <a:xfrm>
            <a:off x="636764" y="1752967"/>
            <a:ext cx="8117416" cy="437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143D126E-6195-436B-A8D0-20E41CE061E5}"/>
              </a:ext>
            </a:extLst>
          </p:cNvPr>
          <p:cNvSpPr>
            <a:spLocks noGrp="1"/>
          </p:cNvSpPr>
          <p:nvPr>
            <p:ph type="dt" sz="half" idx="2"/>
          </p:nvPr>
        </p:nvSpPr>
        <p:spPr>
          <a:xfrm>
            <a:off x="456848" y="6356106"/>
            <a:ext cx="2134306" cy="364515"/>
          </a:xfrm>
          <a:prstGeom prst="rect">
            <a:avLst/>
          </a:prstGeom>
        </p:spPr>
        <p:txBody>
          <a:bodyPr vert="horz" lIns="91435" tIns="45718" rIns="91435" bIns="45718" rtlCol="0" anchor="ctr"/>
          <a:lstStyle>
            <a:lvl1pPr algn="l">
              <a:defRPr sz="1200">
                <a:solidFill>
                  <a:schemeClr val="tx2"/>
                </a:solidFill>
                <a:latin typeface="Arial" charset="0"/>
              </a:defRPr>
            </a:lvl1pPr>
          </a:lstStyle>
          <a:p>
            <a:pPr>
              <a:defRPr/>
            </a:pPr>
            <a:endParaRPr lang="en-US" dirty="0">
              <a:solidFill>
                <a:srgbClr val="303030"/>
              </a:solidFill>
            </a:endParaRPr>
          </a:p>
        </p:txBody>
      </p:sp>
      <p:sp>
        <p:nvSpPr>
          <p:cNvPr id="9" name="Rectangle 8">
            <a:extLst>
              <a:ext uri="{FF2B5EF4-FFF2-40B4-BE49-F238E27FC236}">
                <a16:creationId xmlns:a16="http://schemas.microsoft.com/office/drawing/2014/main" id="{D5E553C3-61E4-4E9B-8D06-790DD1A2A293}"/>
              </a:ext>
            </a:extLst>
          </p:cNvPr>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defTabSz="914359" eaLnBrk="1" hangingPunct="1">
              <a:defRPr/>
            </a:pPr>
            <a:endParaRPr lang="en-US" dirty="0">
              <a:solidFill>
                <a:prstClr val="white"/>
              </a:solidFill>
            </a:endParaRPr>
          </a:p>
        </p:txBody>
      </p:sp>
      <p:sp>
        <p:nvSpPr>
          <p:cNvPr id="2" name="Title Placeholder 1">
            <a:extLst>
              <a:ext uri="{FF2B5EF4-FFF2-40B4-BE49-F238E27FC236}">
                <a16:creationId xmlns:a16="http://schemas.microsoft.com/office/drawing/2014/main" id="{3B2430BC-BD61-42F9-AD93-6A6DBA9C643B}"/>
              </a:ext>
            </a:extLst>
          </p:cNvPr>
          <p:cNvSpPr>
            <a:spLocks noGrp="1"/>
          </p:cNvSpPr>
          <p:nvPr>
            <p:ph type="title"/>
          </p:nvPr>
        </p:nvSpPr>
        <p:spPr>
          <a:xfrm>
            <a:off x="636764" y="373674"/>
            <a:ext cx="8117416" cy="1117356"/>
          </a:xfrm>
          <a:prstGeom prst="rect">
            <a:avLst/>
          </a:prstGeom>
          <a:noFill/>
        </p:spPr>
        <p:txBody>
          <a:bodyPr vert="horz" lIns="91435" tIns="45718" rIns="91435" bIns="45718" rtlCol="0" anchor="ctr" anchorCtr="1">
            <a:noAutofit/>
          </a:bodyPr>
          <a:lstStyle/>
          <a:p>
            <a:r>
              <a:rPr lang="en-US" dirty="0"/>
              <a:t>Click to edit Master title style</a:t>
            </a:r>
          </a:p>
        </p:txBody>
      </p:sp>
      <p:sp>
        <p:nvSpPr>
          <p:cNvPr id="11" name="Rectangle 10">
            <a:extLst>
              <a:ext uri="{FF2B5EF4-FFF2-40B4-BE49-F238E27FC236}">
                <a16:creationId xmlns:a16="http://schemas.microsoft.com/office/drawing/2014/main" id="{0B887861-95E1-4288-A9B0-13309EE8B21C}"/>
              </a:ext>
            </a:extLst>
          </p:cNvPr>
          <p:cNvSpPr/>
          <p:nvPr userDrawn="1"/>
        </p:nvSpPr>
        <p:spPr>
          <a:xfrm>
            <a:off x="636765" y="373674"/>
            <a:ext cx="8117417" cy="111735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pic>
        <p:nvPicPr>
          <p:cNvPr id="13" name="Picture 12">
            <a:extLst>
              <a:ext uri="{FF2B5EF4-FFF2-40B4-BE49-F238E27FC236}">
                <a16:creationId xmlns:a16="http://schemas.microsoft.com/office/drawing/2014/main" id="{42845F35-6865-4B5E-9C31-2A0EFDD594E8}"/>
              </a:ext>
            </a:extLst>
          </p:cNvPr>
          <p:cNvPicPr>
            <a:picLocks noChangeAspect="1"/>
          </p:cNvPicPr>
          <p:nvPr userDrawn="1"/>
        </p:nvPicPr>
        <p:blipFill>
          <a:blip r:embed="rId22"/>
          <a:stretch>
            <a:fillRect/>
          </a:stretch>
        </p:blipFill>
        <p:spPr>
          <a:xfrm>
            <a:off x="32648" y="104775"/>
            <a:ext cx="404245" cy="6750130"/>
          </a:xfrm>
          <a:prstGeom prst="rect">
            <a:avLst/>
          </a:prstGeom>
        </p:spPr>
      </p:pic>
    </p:spTree>
    <p:extLst>
      <p:ext uri="{BB962C8B-B14F-4D97-AF65-F5344CB8AC3E}">
        <p14:creationId xmlns:p14="http://schemas.microsoft.com/office/powerpoint/2010/main" val="331171361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64" r:id="rId3"/>
    <p:sldLayoutId id="2147483765" r:id="rId4"/>
    <p:sldLayoutId id="2147483769" r:id="rId5"/>
    <p:sldLayoutId id="2147483770" r:id="rId6"/>
    <p:sldLayoutId id="2147483766" r:id="rId7"/>
    <p:sldLayoutId id="2147483767" r:id="rId8"/>
    <p:sldLayoutId id="2147483768"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Lst>
  <p:hf sldNum="0" hdr="0" dt="0"/>
  <p:txStyles>
    <p:titleStyle>
      <a:lvl1pPr algn="ctr" defTabSz="914067" rtl="0" eaLnBrk="0" fontAlgn="base" hangingPunct="0">
        <a:spcBef>
          <a:spcPct val="0"/>
        </a:spcBef>
        <a:spcAft>
          <a:spcPct val="0"/>
        </a:spcAft>
        <a:defRPr sz="4100" kern="1200" cap="all">
          <a:solidFill>
            <a:srgbClr val="BF2600"/>
          </a:solidFill>
          <a:latin typeface="+mj-lt"/>
          <a:ea typeface="+mj-ea"/>
          <a:cs typeface="+mj-cs"/>
        </a:defRPr>
      </a:lvl1pPr>
      <a:lvl2pPr algn="ctr" defTabSz="914067" rtl="0" eaLnBrk="0" fontAlgn="base" hangingPunct="0">
        <a:spcBef>
          <a:spcPct val="0"/>
        </a:spcBef>
        <a:spcAft>
          <a:spcPct val="0"/>
        </a:spcAft>
        <a:defRPr sz="3500">
          <a:solidFill>
            <a:srgbClr val="BF2600"/>
          </a:solidFill>
          <a:latin typeface="Book Antiqua" panose="02040602050305030304" pitchFamily="18" charset="0"/>
        </a:defRPr>
      </a:lvl2pPr>
      <a:lvl3pPr algn="ctr" defTabSz="914067" rtl="0" eaLnBrk="0" fontAlgn="base" hangingPunct="0">
        <a:spcBef>
          <a:spcPct val="0"/>
        </a:spcBef>
        <a:spcAft>
          <a:spcPct val="0"/>
        </a:spcAft>
        <a:defRPr sz="3500">
          <a:solidFill>
            <a:srgbClr val="BF2600"/>
          </a:solidFill>
          <a:latin typeface="Book Antiqua" panose="02040602050305030304" pitchFamily="18" charset="0"/>
        </a:defRPr>
      </a:lvl3pPr>
      <a:lvl4pPr algn="ctr" defTabSz="914067" rtl="0" eaLnBrk="0" fontAlgn="base" hangingPunct="0">
        <a:spcBef>
          <a:spcPct val="0"/>
        </a:spcBef>
        <a:spcAft>
          <a:spcPct val="0"/>
        </a:spcAft>
        <a:defRPr sz="3500">
          <a:solidFill>
            <a:srgbClr val="BF2600"/>
          </a:solidFill>
          <a:latin typeface="Book Antiqua" panose="02040602050305030304" pitchFamily="18" charset="0"/>
        </a:defRPr>
      </a:lvl4pPr>
      <a:lvl5pPr algn="ctr" defTabSz="914067" rtl="0" eaLnBrk="0" fontAlgn="base" hangingPunct="0">
        <a:spcBef>
          <a:spcPct val="0"/>
        </a:spcBef>
        <a:spcAft>
          <a:spcPct val="0"/>
        </a:spcAft>
        <a:defRPr sz="3500">
          <a:solidFill>
            <a:srgbClr val="BF2600"/>
          </a:solidFill>
          <a:latin typeface="Book Antiqua" panose="02040602050305030304" pitchFamily="18" charset="0"/>
        </a:defRPr>
      </a:lvl5pPr>
      <a:lvl6pPr marL="516179" algn="ctr" defTabSz="914067" rtl="0" fontAlgn="base">
        <a:spcBef>
          <a:spcPct val="0"/>
        </a:spcBef>
        <a:spcAft>
          <a:spcPct val="0"/>
        </a:spcAft>
        <a:defRPr sz="3500">
          <a:solidFill>
            <a:srgbClr val="BF2600"/>
          </a:solidFill>
          <a:latin typeface="Book Antiqua" panose="02040602050305030304" pitchFamily="18" charset="0"/>
        </a:defRPr>
      </a:lvl6pPr>
      <a:lvl7pPr marL="1032358" algn="ctr" defTabSz="914067" rtl="0" fontAlgn="base">
        <a:spcBef>
          <a:spcPct val="0"/>
        </a:spcBef>
        <a:spcAft>
          <a:spcPct val="0"/>
        </a:spcAft>
        <a:defRPr sz="3500">
          <a:solidFill>
            <a:srgbClr val="BF2600"/>
          </a:solidFill>
          <a:latin typeface="Book Antiqua" panose="02040602050305030304" pitchFamily="18" charset="0"/>
        </a:defRPr>
      </a:lvl7pPr>
      <a:lvl8pPr marL="1548536" algn="ctr" defTabSz="914067" rtl="0" fontAlgn="base">
        <a:spcBef>
          <a:spcPct val="0"/>
        </a:spcBef>
        <a:spcAft>
          <a:spcPct val="0"/>
        </a:spcAft>
        <a:defRPr sz="3500">
          <a:solidFill>
            <a:srgbClr val="BF2600"/>
          </a:solidFill>
          <a:latin typeface="Book Antiqua" panose="02040602050305030304" pitchFamily="18" charset="0"/>
        </a:defRPr>
      </a:lvl8pPr>
      <a:lvl9pPr marL="2064715" algn="ctr" defTabSz="914067" rtl="0" fontAlgn="base">
        <a:spcBef>
          <a:spcPct val="0"/>
        </a:spcBef>
        <a:spcAft>
          <a:spcPct val="0"/>
        </a:spcAft>
        <a:defRPr sz="3500">
          <a:solidFill>
            <a:srgbClr val="BF2600"/>
          </a:solidFill>
          <a:latin typeface="Book Antiqua" panose="02040602050305030304" pitchFamily="18" charset="0"/>
        </a:defRPr>
      </a:lvl9pPr>
    </p:titleStyle>
    <p:bodyStyle>
      <a:lvl1pPr marL="292608" indent="-292608" algn="l" defTabSz="914067" rtl="0" eaLnBrk="0" fontAlgn="base" hangingPunct="0">
        <a:spcBef>
          <a:spcPts val="1000"/>
        </a:spcBef>
        <a:spcAft>
          <a:spcPct val="0"/>
        </a:spcAft>
        <a:buClr>
          <a:schemeClr val="accent1"/>
        </a:buClr>
        <a:buFont typeface="Arial" panose="020B0604020202020204" pitchFamily="34" charset="0"/>
        <a:buChar char="•"/>
        <a:defRPr sz="2400" kern="1200">
          <a:solidFill>
            <a:schemeClr val="tx2"/>
          </a:solidFill>
          <a:latin typeface="+mn-lt"/>
          <a:ea typeface="+mn-ea"/>
          <a:cs typeface="+mn-cs"/>
        </a:defRPr>
      </a:lvl1pPr>
      <a:lvl2pPr marL="621792" indent="-320040" algn="l" defTabSz="914067" rtl="0" eaLnBrk="0" fontAlgn="base" hangingPunct="0">
        <a:spcBef>
          <a:spcPts val="500"/>
        </a:spcBef>
        <a:spcAft>
          <a:spcPct val="0"/>
        </a:spcAft>
        <a:buClr>
          <a:schemeClr val="accent2"/>
        </a:buClr>
        <a:buFont typeface="Arial" panose="020B0604020202020204" pitchFamily="34" charset="0"/>
        <a:buChar char="•"/>
        <a:defRPr sz="2200" kern="1200" baseline="0">
          <a:solidFill>
            <a:schemeClr val="tx2"/>
          </a:solidFill>
          <a:latin typeface="+mn-lt"/>
          <a:ea typeface="+mn-ea"/>
          <a:cs typeface="+mn-cs"/>
        </a:defRPr>
      </a:lvl2pPr>
      <a:lvl3pPr marL="1143000" indent="-228600" algn="l" defTabSz="914067" rtl="0" eaLnBrk="0" fontAlgn="base" hangingPunct="0">
        <a:spcBef>
          <a:spcPts val="500"/>
        </a:spcBef>
        <a:spcAft>
          <a:spcPct val="0"/>
        </a:spcAft>
        <a:buClr>
          <a:srgbClr val="4A66AC"/>
        </a:buClr>
        <a:buFont typeface="Arial" panose="020B0604020202020204" pitchFamily="34" charset="0"/>
        <a:buChar char="•"/>
        <a:defRPr sz="2000" kern="1200" baseline="0">
          <a:solidFill>
            <a:schemeClr val="tx2"/>
          </a:solidFill>
          <a:latin typeface="+mn-lt"/>
          <a:ea typeface="+mn-ea"/>
          <a:cs typeface="+mn-cs"/>
        </a:defRPr>
      </a:lvl3pPr>
      <a:lvl4pPr marL="1279693" indent="-227621" algn="l" defTabSz="914067" rtl="0" eaLnBrk="0" fontAlgn="base" hangingPunct="0">
        <a:spcBef>
          <a:spcPct val="20000"/>
        </a:spcBef>
        <a:spcAft>
          <a:spcPct val="0"/>
        </a:spcAft>
        <a:buClr>
          <a:srgbClr val="008080"/>
        </a:buClr>
        <a:buFont typeface="Arial" panose="020B0604020202020204" pitchFamily="34" charset="0"/>
        <a:buChar char="•"/>
        <a:defRPr sz="1600" kern="1200">
          <a:solidFill>
            <a:schemeClr val="tx2"/>
          </a:solidFill>
          <a:latin typeface="+mn-lt"/>
          <a:ea typeface="+mn-ea"/>
          <a:cs typeface="+mn-cs"/>
        </a:defRPr>
      </a:lvl4pPr>
      <a:lvl5pPr marL="1553914" indent="-227621" algn="l" defTabSz="914067" rtl="0" eaLnBrk="0" fontAlgn="base" hangingPunct="0">
        <a:spcBef>
          <a:spcPct val="20000"/>
        </a:spcBef>
        <a:spcAft>
          <a:spcPct val="0"/>
        </a:spcAft>
        <a:buClr>
          <a:srgbClr val="5AA2AE"/>
        </a:buClr>
        <a:buFont typeface="Arial" panose="020B0604020202020204" pitchFamily="34" charset="0"/>
        <a:buChar char="•"/>
        <a:defRPr sz="1600" kern="1200">
          <a:solidFill>
            <a:schemeClr val="tx2"/>
          </a:solidFill>
          <a:latin typeface="+mn-lt"/>
          <a:ea typeface="+mn-ea"/>
          <a:cs typeface="+mn-cs"/>
        </a:defRPr>
      </a:lvl5pPr>
      <a:lvl6pPr marL="1737283" indent="-182872" algn="l" defTabSz="914359"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590" indent="-182872" algn="l" defTabSz="914359"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462" indent="-182872" algn="l" defTabSz="914359"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334" indent="-182872" algn="l" defTabSz="914359"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B48DDB-BBEB-41A8-9137-274ABDA4301D}"/>
              </a:ext>
            </a:extLst>
          </p:cNvPr>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sp>
        <p:nvSpPr>
          <p:cNvPr id="7" name="Rounded Rectangle 6">
            <a:extLst>
              <a:ext uri="{FF2B5EF4-FFF2-40B4-BE49-F238E27FC236}">
                <a16:creationId xmlns:a16="http://schemas.microsoft.com/office/drawing/2014/main" id="{6814E75C-B153-41AB-BD37-47EC57E1A410}"/>
              </a:ext>
            </a:extLst>
          </p:cNvPr>
          <p:cNvSpPr/>
          <p:nvPr/>
        </p:nvSpPr>
        <p:spPr>
          <a:xfrm>
            <a:off x="1568099" y="120895"/>
            <a:ext cx="7494763" cy="6663837"/>
          </a:xfrm>
          <a:prstGeom prst="roundRect">
            <a:avLst>
              <a:gd name="adj" fmla="val 1735"/>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sp>
        <p:nvSpPr>
          <p:cNvPr id="1028" name="Text Placeholder 2">
            <a:extLst>
              <a:ext uri="{FF2B5EF4-FFF2-40B4-BE49-F238E27FC236}">
                <a16:creationId xmlns:a16="http://schemas.microsoft.com/office/drawing/2014/main" id="{2ADCB421-ED7D-4ACB-8CF3-8FBDB016E78A}"/>
              </a:ext>
            </a:extLst>
          </p:cNvPr>
          <p:cNvSpPr>
            <a:spLocks noGrp="1"/>
          </p:cNvSpPr>
          <p:nvPr>
            <p:ph type="body" idx="1"/>
          </p:nvPr>
        </p:nvSpPr>
        <p:spPr bwMode="auto">
          <a:xfrm>
            <a:off x="636764" y="1752967"/>
            <a:ext cx="8117416" cy="437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143D126E-6195-436B-A8D0-20E41CE061E5}"/>
              </a:ext>
            </a:extLst>
          </p:cNvPr>
          <p:cNvSpPr>
            <a:spLocks noGrp="1"/>
          </p:cNvSpPr>
          <p:nvPr>
            <p:ph type="dt" sz="half" idx="2"/>
          </p:nvPr>
        </p:nvSpPr>
        <p:spPr>
          <a:xfrm>
            <a:off x="456848" y="6356106"/>
            <a:ext cx="2134306" cy="364515"/>
          </a:xfrm>
          <a:prstGeom prst="rect">
            <a:avLst/>
          </a:prstGeom>
        </p:spPr>
        <p:txBody>
          <a:bodyPr vert="horz" lIns="91435" tIns="45718" rIns="91435" bIns="45718" rtlCol="0" anchor="ctr"/>
          <a:lstStyle>
            <a:lvl1pPr algn="l">
              <a:defRPr sz="1200">
                <a:solidFill>
                  <a:schemeClr val="tx2"/>
                </a:solidFill>
                <a:latin typeface="Arial" charset="0"/>
              </a:defRPr>
            </a:lvl1pPr>
          </a:lstStyle>
          <a:p>
            <a:pPr>
              <a:defRPr/>
            </a:pPr>
            <a:endParaRPr lang="en-US" dirty="0">
              <a:solidFill>
                <a:srgbClr val="303030"/>
              </a:solidFill>
            </a:endParaRPr>
          </a:p>
        </p:txBody>
      </p:sp>
      <p:sp>
        <p:nvSpPr>
          <p:cNvPr id="9" name="Rectangle 8">
            <a:extLst>
              <a:ext uri="{FF2B5EF4-FFF2-40B4-BE49-F238E27FC236}">
                <a16:creationId xmlns:a16="http://schemas.microsoft.com/office/drawing/2014/main" id="{D5E553C3-61E4-4E9B-8D06-790DD1A2A293}"/>
              </a:ext>
            </a:extLst>
          </p:cNvPr>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defTabSz="914359" eaLnBrk="1" hangingPunct="1">
              <a:defRPr/>
            </a:pPr>
            <a:endParaRPr lang="en-US" dirty="0">
              <a:solidFill>
                <a:prstClr val="white"/>
              </a:solidFill>
            </a:endParaRPr>
          </a:p>
        </p:txBody>
      </p:sp>
      <p:sp>
        <p:nvSpPr>
          <p:cNvPr id="2" name="Title Placeholder 1">
            <a:extLst>
              <a:ext uri="{FF2B5EF4-FFF2-40B4-BE49-F238E27FC236}">
                <a16:creationId xmlns:a16="http://schemas.microsoft.com/office/drawing/2014/main" id="{3B2430BC-BD61-42F9-AD93-6A6DBA9C643B}"/>
              </a:ext>
            </a:extLst>
          </p:cNvPr>
          <p:cNvSpPr>
            <a:spLocks noGrp="1"/>
          </p:cNvSpPr>
          <p:nvPr>
            <p:ph type="title"/>
          </p:nvPr>
        </p:nvSpPr>
        <p:spPr>
          <a:xfrm>
            <a:off x="636764" y="373674"/>
            <a:ext cx="8117416" cy="1117356"/>
          </a:xfrm>
          <a:prstGeom prst="rect">
            <a:avLst/>
          </a:prstGeom>
          <a:noFill/>
        </p:spPr>
        <p:txBody>
          <a:bodyPr vert="horz" lIns="91435" tIns="45718" rIns="91435" bIns="45718" rtlCol="0" anchor="ctr" anchorCtr="1">
            <a:noAutofit/>
          </a:bodyPr>
          <a:lstStyle/>
          <a:p>
            <a:r>
              <a:rPr lang="en-US" dirty="0"/>
              <a:t>Click to edit Master title style</a:t>
            </a:r>
          </a:p>
        </p:txBody>
      </p:sp>
      <p:sp>
        <p:nvSpPr>
          <p:cNvPr id="11" name="Rectangle 10">
            <a:extLst>
              <a:ext uri="{FF2B5EF4-FFF2-40B4-BE49-F238E27FC236}">
                <a16:creationId xmlns:a16="http://schemas.microsoft.com/office/drawing/2014/main" id="{0B887861-95E1-4288-A9B0-13309EE8B21C}"/>
              </a:ext>
            </a:extLst>
          </p:cNvPr>
          <p:cNvSpPr/>
          <p:nvPr userDrawn="1"/>
        </p:nvSpPr>
        <p:spPr>
          <a:xfrm>
            <a:off x="636765" y="373674"/>
            <a:ext cx="8117417" cy="1117356"/>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anchor="ctr"/>
          <a:lstStyle/>
          <a:p>
            <a:pPr algn="ctr">
              <a:defRPr/>
            </a:pPr>
            <a:endParaRPr lang="en-US" dirty="0">
              <a:solidFill>
                <a:prstClr val="white"/>
              </a:solidFill>
            </a:endParaRPr>
          </a:p>
        </p:txBody>
      </p:sp>
      <p:pic>
        <p:nvPicPr>
          <p:cNvPr id="13" name="Picture 12">
            <a:extLst>
              <a:ext uri="{FF2B5EF4-FFF2-40B4-BE49-F238E27FC236}">
                <a16:creationId xmlns:a16="http://schemas.microsoft.com/office/drawing/2014/main" id="{42845F35-6865-4B5E-9C31-2A0EFDD594E8}"/>
              </a:ext>
            </a:extLst>
          </p:cNvPr>
          <p:cNvPicPr>
            <a:picLocks noChangeAspect="1"/>
          </p:cNvPicPr>
          <p:nvPr userDrawn="1"/>
        </p:nvPicPr>
        <p:blipFill>
          <a:blip r:embed="rId20"/>
          <a:stretch>
            <a:fillRect/>
          </a:stretch>
        </p:blipFill>
        <p:spPr>
          <a:xfrm>
            <a:off x="32648" y="104775"/>
            <a:ext cx="404245" cy="6750130"/>
          </a:xfrm>
          <a:prstGeom prst="rect">
            <a:avLst/>
          </a:prstGeom>
        </p:spPr>
      </p:pic>
    </p:spTree>
    <p:extLst>
      <p:ext uri="{BB962C8B-B14F-4D97-AF65-F5344CB8AC3E}">
        <p14:creationId xmlns:p14="http://schemas.microsoft.com/office/powerpoint/2010/main" val="4214428436"/>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Lst>
  <p:hf sldNum="0" hdr="0" dt="0"/>
  <p:txStyles>
    <p:titleStyle>
      <a:lvl1pPr algn="ctr" defTabSz="914067" rtl="0" eaLnBrk="0" fontAlgn="base" hangingPunct="0">
        <a:spcBef>
          <a:spcPct val="0"/>
        </a:spcBef>
        <a:spcAft>
          <a:spcPct val="0"/>
        </a:spcAft>
        <a:defRPr sz="4100" kern="1200" cap="all">
          <a:solidFill>
            <a:srgbClr val="BF2600"/>
          </a:solidFill>
          <a:latin typeface="+mj-lt"/>
          <a:ea typeface="+mj-ea"/>
          <a:cs typeface="+mj-cs"/>
        </a:defRPr>
      </a:lvl1pPr>
      <a:lvl2pPr algn="ctr" defTabSz="914067" rtl="0" eaLnBrk="0" fontAlgn="base" hangingPunct="0">
        <a:spcBef>
          <a:spcPct val="0"/>
        </a:spcBef>
        <a:spcAft>
          <a:spcPct val="0"/>
        </a:spcAft>
        <a:defRPr sz="3500">
          <a:solidFill>
            <a:srgbClr val="BF2600"/>
          </a:solidFill>
          <a:latin typeface="Book Antiqua" panose="02040602050305030304" pitchFamily="18" charset="0"/>
        </a:defRPr>
      </a:lvl2pPr>
      <a:lvl3pPr algn="ctr" defTabSz="914067" rtl="0" eaLnBrk="0" fontAlgn="base" hangingPunct="0">
        <a:spcBef>
          <a:spcPct val="0"/>
        </a:spcBef>
        <a:spcAft>
          <a:spcPct val="0"/>
        </a:spcAft>
        <a:defRPr sz="3500">
          <a:solidFill>
            <a:srgbClr val="BF2600"/>
          </a:solidFill>
          <a:latin typeface="Book Antiqua" panose="02040602050305030304" pitchFamily="18" charset="0"/>
        </a:defRPr>
      </a:lvl3pPr>
      <a:lvl4pPr algn="ctr" defTabSz="914067" rtl="0" eaLnBrk="0" fontAlgn="base" hangingPunct="0">
        <a:spcBef>
          <a:spcPct val="0"/>
        </a:spcBef>
        <a:spcAft>
          <a:spcPct val="0"/>
        </a:spcAft>
        <a:defRPr sz="3500">
          <a:solidFill>
            <a:srgbClr val="BF2600"/>
          </a:solidFill>
          <a:latin typeface="Book Antiqua" panose="02040602050305030304" pitchFamily="18" charset="0"/>
        </a:defRPr>
      </a:lvl4pPr>
      <a:lvl5pPr algn="ctr" defTabSz="914067" rtl="0" eaLnBrk="0" fontAlgn="base" hangingPunct="0">
        <a:spcBef>
          <a:spcPct val="0"/>
        </a:spcBef>
        <a:spcAft>
          <a:spcPct val="0"/>
        </a:spcAft>
        <a:defRPr sz="3500">
          <a:solidFill>
            <a:srgbClr val="BF2600"/>
          </a:solidFill>
          <a:latin typeface="Book Antiqua" panose="02040602050305030304" pitchFamily="18" charset="0"/>
        </a:defRPr>
      </a:lvl5pPr>
      <a:lvl6pPr marL="516179" algn="ctr" defTabSz="914067" rtl="0" fontAlgn="base">
        <a:spcBef>
          <a:spcPct val="0"/>
        </a:spcBef>
        <a:spcAft>
          <a:spcPct val="0"/>
        </a:spcAft>
        <a:defRPr sz="3500">
          <a:solidFill>
            <a:srgbClr val="BF2600"/>
          </a:solidFill>
          <a:latin typeface="Book Antiqua" panose="02040602050305030304" pitchFamily="18" charset="0"/>
        </a:defRPr>
      </a:lvl6pPr>
      <a:lvl7pPr marL="1032358" algn="ctr" defTabSz="914067" rtl="0" fontAlgn="base">
        <a:spcBef>
          <a:spcPct val="0"/>
        </a:spcBef>
        <a:spcAft>
          <a:spcPct val="0"/>
        </a:spcAft>
        <a:defRPr sz="3500">
          <a:solidFill>
            <a:srgbClr val="BF2600"/>
          </a:solidFill>
          <a:latin typeface="Book Antiqua" panose="02040602050305030304" pitchFamily="18" charset="0"/>
        </a:defRPr>
      </a:lvl7pPr>
      <a:lvl8pPr marL="1548536" algn="ctr" defTabSz="914067" rtl="0" fontAlgn="base">
        <a:spcBef>
          <a:spcPct val="0"/>
        </a:spcBef>
        <a:spcAft>
          <a:spcPct val="0"/>
        </a:spcAft>
        <a:defRPr sz="3500">
          <a:solidFill>
            <a:srgbClr val="BF2600"/>
          </a:solidFill>
          <a:latin typeface="Book Antiqua" panose="02040602050305030304" pitchFamily="18" charset="0"/>
        </a:defRPr>
      </a:lvl8pPr>
      <a:lvl9pPr marL="2064715" algn="ctr" defTabSz="914067" rtl="0" fontAlgn="base">
        <a:spcBef>
          <a:spcPct val="0"/>
        </a:spcBef>
        <a:spcAft>
          <a:spcPct val="0"/>
        </a:spcAft>
        <a:defRPr sz="3500">
          <a:solidFill>
            <a:srgbClr val="BF2600"/>
          </a:solidFill>
          <a:latin typeface="Book Antiqua" panose="02040602050305030304" pitchFamily="18" charset="0"/>
        </a:defRPr>
      </a:lvl9pPr>
    </p:titleStyle>
    <p:bodyStyle>
      <a:lvl1pPr marL="342327" indent="-227621" algn="l" defTabSz="914067" rtl="0" eaLnBrk="0" fontAlgn="base" hangingPunct="0">
        <a:spcBef>
          <a:spcPct val="20000"/>
        </a:spcBef>
        <a:spcAft>
          <a:spcPct val="0"/>
        </a:spcAft>
        <a:buClr>
          <a:schemeClr val="accent1"/>
        </a:buClr>
        <a:buFont typeface="Arial" panose="020B0604020202020204" pitchFamily="34" charset="0"/>
        <a:buChar char="•"/>
        <a:defRPr sz="2400" kern="1200">
          <a:solidFill>
            <a:schemeClr val="tx2"/>
          </a:solidFill>
          <a:latin typeface="+mn-lt"/>
          <a:ea typeface="+mn-ea"/>
          <a:cs typeface="+mn-cs"/>
        </a:defRPr>
      </a:lvl1pPr>
      <a:lvl2pPr marL="639847" indent="-227621" algn="l" defTabSz="914067" rtl="0" eaLnBrk="0" fontAlgn="base" hangingPunct="0">
        <a:spcBef>
          <a:spcPct val="20000"/>
        </a:spcBef>
        <a:spcAft>
          <a:spcPct val="0"/>
        </a:spcAft>
        <a:buClr>
          <a:schemeClr val="accent2"/>
        </a:buClr>
        <a:buFont typeface="Arial" panose="020B0604020202020204" pitchFamily="34" charset="0"/>
        <a:buChar char="•"/>
        <a:defRPr kern="1200">
          <a:solidFill>
            <a:schemeClr val="tx2"/>
          </a:solidFill>
          <a:latin typeface="+mn-lt"/>
          <a:ea typeface="+mn-ea"/>
          <a:cs typeface="+mn-cs"/>
        </a:defRPr>
      </a:lvl2pPr>
      <a:lvl3pPr marL="914067" indent="-227621" algn="l" defTabSz="914067" rtl="0" eaLnBrk="0" fontAlgn="base" hangingPunct="0">
        <a:spcBef>
          <a:spcPct val="20000"/>
        </a:spcBef>
        <a:spcAft>
          <a:spcPct val="0"/>
        </a:spcAft>
        <a:buClr>
          <a:srgbClr val="4A66AC"/>
        </a:buClr>
        <a:buFont typeface="Arial" panose="020B0604020202020204" pitchFamily="34" charset="0"/>
        <a:buChar char="•"/>
        <a:defRPr sz="1800" kern="1200">
          <a:solidFill>
            <a:schemeClr val="tx2"/>
          </a:solidFill>
          <a:latin typeface="+mn-lt"/>
          <a:ea typeface="+mn-ea"/>
          <a:cs typeface="+mn-cs"/>
        </a:defRPr>
      </a:lvl3pPr>
      <a:lvl4pPr marL="1279693" indent="-227621" algn="l" defTabSz="914067" rtl="0" eaLnBrk="0" fontAlgn="base" hangingPunct="0">
        <a:spcBef>
          <a:spcPct val="20000"/>
        </a:spcBef>
        <a:spcAft>
          <a:spcPct val="0"/>
        </a:spcAft>
        <a:buClr>
          <a:srgbClr val="008080"/>
        </a:buClr>
        <a:buFont typeface="Arial" panose="020B0604020202020204" pitchFamily="34" charset="0"/>
        <a:buChar char="•"/>
        <a:defRPr sz="1600" kern="1200">
          <a:solidFill>
            <a:schemeClr val="tx2"/>
          </a:solidFill>
          <a:latin typeface="+mn-lt"/>
          <a:ea typeface="+mn-ea"/>
          <a:cs typeface="+mn-cs"/>
        </a:defRPr>
      </a:lvl4pPr>
      <a:lvl5pPr marL="1553914" indent="-227621" algn="l" defTabSz="914067" rtl="0" eaLnBrk="0" fontAlgn="base" hangingPunct="0">
        <a:spcBef>
          <a:spcPct val="20000"/>
        </a:spcBef>
        <a:spcAft>
          <a:spcPct val="0"/>
        </a:spcAft>
        <a:buClr>
          <a:srgbClr val="5AA2AE"/>
        </a:buClr>
        <a:buFont typeface="Arial" panose="020B0604020202020204" pitchFamily="34" charset="0"/>
        <a:buChar char="•"/>
        <a:defRPr sz="1600" kern="1200">
          <a:solidFill>
            <a:schemeClr val="tx2"/>
          </a:solidFill>
          <a:latin typeface="+mn-lt"/>
          <a:ea typeface="+mn-ea"/>
          <a:cs typeface="+mn-cs"/>
        </a:defRPr>
      </a:lvl5pPr>
      <a:lvl6pPr marL="1737283" indent="-182872" algn="l" defTabSz="914359"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590" indent="-182872" algn="l" defTabSz="914359"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462" indent="-182872" algn="l" defTabSz="914359"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334" indent="-182872" algn="l" defTabSz="914359"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359" rtl="0" eaLnBrk="1" latinLnBrk="0" hangingPunct="1">
        <a:defRPr sz="1800" kern="1200">
          <a:solidFill>
            <a:schemeClr val="tx1"/>
          </a:solidFill>
          <a:latin typeface="+mn-lt"/>
          <a:ea typeface="+mn-ea"/>
          <a:cs typeface="+mn-cs"/>
        </a:defRPr>
      </a:lvl1pPr>
      <a:lvl2pPr marL="457180" algn="l" defTabSz="914359" rtl="0" eaLnBrk="1" latinLnBrk="0" hangingPunct="1">
        <a:defRPr sz="1800" kern="1200">
          <a:solidFill>
            <a:schemeClr val="tx1"/>
          </a:solidFill>
          <a:latin typeface="+mn-lt"/>
          <a:ea typeface="+mn-ea"/>
          <a:cs typeface="+mn-cs"/>
        </a:defRPr>
      </a:lvl2pPr>
      <a:lvl3pPr marL="914359" algn="l" defTabSz="914359" rtl="0" eaLnBrk="1" latinLnBrk="0" hangingPunct="1">
        <a:defRPr sz="1800" kern="1200">
          <a:solidFill>
            <a:schemeClr val="tx1"/>
          </a:solidFill>
          <a:latin typeface="+mn-lt"/>
          <a:ea typeface="+mn-ea"/>
          <a:cs typeface="+mn-cs"/>
        </a:defRPr>
      </a:lvl3pPr>
      <a:lvl4pPr marL="1371539" algn="l" defTabSz="914359" rtl="0" eaLnBrk="1" latinLnBrk="0" hangingPunct="1">
        <a:defRPr sz="1800" kern="1200">
          <a:solidFill>
            <a:schemeClr val="tx1"/>
          </a:solidFill>
          <a:latin typeface="+mn-lt"/>
          <a:ea typeface="+mn-ea"/>
          <a:cs typeface="+mn-cs"/>
        </a:defRPr>
      </a:lvl4pPr>
      <a:lvl5pPr marL="1828718" algn="l" defTabSz="914359" rtl="0" eaLnBrk="1" latinLnBrk="0" hangingPunct="1">
        <a:defRPr sz="1800" kern="1200">
          <a:solidFill>
            <a:schemeClr val="tx1"/>
          </a:solidFill>
          <a:latin typeface="+mn-lt"/>
          <a:ea typeface="+mn-ea"/>
          <a:cs typeface="+mn-cs"/>
        </a:defRPr>
      </a:lvl5pPr>
      <a:lvl6pPr marL="2285898" algn="l" defTabSz="914359" rtl="0" eaLnBrk="1" latinLnBrk="0" hangingPunct="1">
        <a:defRPr sz="1800" kern="1200">
          <a:solidFill>
            <a:schemeClr val="tx1"/>
          </a:solidFill>
          <a:latin typeface="+mn-lt"/>
          <a:ea typeface="+mn-ea"/>
          <a:cs typeface="+mn-cs"/>
        </a:defRPr>
      </a:lvl6pPr>
      <a:lvl7pPr marL="2743077" algn="l" defTabSz="914359" rtl="0" eaLnBrk="1" latinLnBrk="0" hangingPunct="1">
        <a:defRPr sz="1800" kern="1200">
          <a:solidFill>
            <a:schemeClr val="tx1"/>
          </a:solidFill>
          <a:latin typeface="+mn-lt"/>
          <a:ea typeface="+mn-ea"/>
          <a:cs typeface="+mn-cs"/>
        </a:defRPr>
      </a:lvl7pPr>
      <a:lvl8pPr marL="3200257" algn="l" defTabSz="914359" rtl="0" eaLnBrk="1" latinLnBrk="0" hangingPunct="1">
        <a:defRPr sz="1800" kern="1200">
          <a:solidFill>
            <a:schemeClr val="tx1"/>
          </a:solidFill>
          <a:latin typeface="+mn-lt"/>
          <a:ea typeface="+mn-ea"/>
          <a:cs typeface="+mn-cs"/>
        </a:defRPr>
      </a:lvl8pPr>
      <a:lvl9pPr marL="3657436" algn="l" defTabSz="9143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37518-F5D0-4479-9FD2-93D4DBE69AC1}"/>
              </a:ext>
            </a:extLst>
          </p:cNvPr>
          <p:cNvSpPr>
            <a:spLocks noGrp="1"/>
          </p:cNvSpPr>
          <p:nvPr>
            <p:ph type="ctrTitle"/>
          </p:nvPr>
        </p:nvSpPr>
        <p:spPr/>
        <p:txBody>
          <a:bodyPr/>
          <a:lstStyle/>
          <a:p>
            <a:r>
              <a:rPr lang="en-US" noProof="0" dirty="0">
                <a:solidFill>
                  <a:schemeClr val="tx2"/>
                </a:solidFill>
              </a:rPr>
              <a:t>Chapter 1</a:t>
            </a:r>
          </a:p>
        </p:txBody>
      </p:sp>
      <p:sp>
        <p:nvSpPr>
          <p:cNvPr id="5123" name="Subtitle 2">
            <a:extLst>
              <a:ext uri="{FF2B5EF4-FFF2-40B4-BE49-F238E27FC236}">
                <a16:creationId xmlns:a16="http://schemas.microsoft.com/office/drawing/2014/main" id="{9446476D-C5F9-44C9-AFDF-052D0174653E}"/>
              </a:ext>
            </a:extLst>
          </p:cNvPr>
          <p:cNvSpPr>
            <a:spLocks noGrp="1" noChangeArrowheads="1"/>
          </p:cNvSpPr>
          <p:nvPr>
            <p:ph type="subTitle" idx="1"/>
          </p:nvPr>
        </p:nvSpPr>
        <p:spPr/>
        <p:txBody>
          <a:bodyPr>
            <a:noAutofit/>
          </a:bodyPr>
          <a:lstStyle/>
          <a:p>
            <a:r>
              <a:rPr lang="en-US" noProof="0" dirty="0"/>
              <a:t>Introduction to Corporate Finance</a:t>
            </a:r>
          </a:p>
        </p:txBody>
      </p:sp>
      <p:sp>
        <p:nvSpPr>
          <p:cNvPr id="4" name="Content Placeholder 3">
            <a:extLst>
              <a:ext uri="{FF2B5EF4-FFF2-40B4-BE49-F238E27FC236}">
                <a16:creationId xmlns:a16="http://schemas.microsoft.com/office/drawing/2014/main" id="{CA544318-35B8-432D-A3FD-DA486F0BC7FE}"/>
              </a:ext>
            </a:extLst>
          </p:cNvPr>
          <p:cNvSpPr>
            <a:spLocks noGrp="1"/>
          </p:cNvSpPr>
          <p:nvPr>
            <p:ph idx="13"/>
          </p:nvPr>
        </p:nvSpPr>
        <p:spPr>
          <a:xfrm>
            <a:off x="73133" y="6427180"/>
            <a:ext cx="8994667" cy="278420"/>
          </a:xfrm>
        </p:spPr>
        <p:txBody>
          <a:bodyPr/>
          <a:lstStyle/>
          <a:p>
            <a:r>
              <a:rPr lang="en-US" noProof="0" dirty="0"/>
              <a:t>Copyright 2022 © McGraw Hill LLC. All rights reserved. No reproduction or distribution without the prior written consent of McGraw Hill LLC.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a:extLst>
              <a:ext uri="{FF2B5EF4-FFF2-40B4-BE49-F238E27FC236}">
                <a16:creationId xmlns:a16="http://schemas.microsoft.com/office/drawing/2014/main" id="{D04173AB-E87D-4987-AF83-2B41ED7BEA67}"/>
              </a:ext>
            </a:extLst>
          </p:cNvPr>
          <p:cNvSpPr>
            <a:spLocks noGrp="1" noChangeArrowheads="1"/>
          </p:cNvSpPr>
          <p:nvPr>
            <p:ph type="title"/>
          </p:nvPr>
        </p:nvSpPr>
        <p:spPr/>
        <p:txBody>
          <a:bodyPr>
            <a:noAutofit/>
          </a:bodyPr>
          <a:lstStyle/>
          <a:p>
            <a:pPr eaLnBrk="1" fontAlgn="auto" hangingPunct="1">
              <a:spcAft>
                <a:spcPts val="0"/>
              </a:spcAft>
              <a:defRPr/>
            </a:pPr>
            <a:r>
              <a:rPr lang="en-US" altLang="en-US" sz="3600" cap="none" noProof="0" dirty="0"/>
              <a:t>Financial management decisions</a:t>
            </a:r>
            <a:endParaRPr lang="en-US" altLang="en-US" sz="3600" cap="none" noProof="0" dirty="0">
              <a:solidFill>
                <a:schemeClr val="accent1">
                  <a:lumMod val="75000"/>
                </a:schemeClr>
              </a:solidFill>
            </a:endParaRPr>
          </a:p>
        </p:txBody>
      </p:sp>
      <p:sp>
        <p:nvSpPr>
          <p:cNvPr id="2" name="Content Placeholder 1"/>
          <p:cNvSpPr>
            <a:spLocks noGrp="1"/>
          </p:cNvSpPr>
          <p:nvPr>
            <p:ph idx="1"/>
          </p:nvPr>
        </p:nvSpPr>
        <p:spPr/>
        <p:txBody>
          <a:bodyPr/>
          <a:lstStyle/>
          <a:p>
            <a:r>
              <a:rPr lang="en-US" sz="2000" noProof="0" dirty="0"/>
              <a:t>The financial manager must be concerned with three basic types of questions:</a:t>
            </a:r>
          </a:p>
        </p:txBody>
      </p:sp>
      <p:sp>
        <p:nvSpPr>
          <p:cNvPr id="6" name="Content Placeholder 5"/>
          <p:cNvSpPr>
            <a:spLocks noGrp="1"/>
          </p:cNvSpPr>
          <p:nvPr>
            <p:ph idx="12"/>
          </p:nvPr>
        </p:nvSpPr>
        <p:spPr>
          <a:xfrm>
            <a:off x="636763" y="2563739"/>
            <a:ext cx="8222369" cy="632354"/>
          </a:xfrm>
        </p:spPr>
        <p:txBody>
          <a:bodyPr/>
          <a:lstStyle/>
          <a:p>
            <a:pPr marL="402336" indent="-402336">
              <a:buFont typeface="+mj-lt"/>
              <a:buAutoNum type="arabicPeriod"/>
            </a:pPr>
            <a:r>
              <a:rPr lang="en-US" sz="2000" b="1" noProof="0" dirty="0"/>
              <a:t>Capital budgeting </a:t>
            </a:r>
            <a:r>
              <a:rPr lang="en-US" sz="2000" noProof="0" dirty="0"/>
              <a:t>is the process of planning and managing a firm’s long-term investments.</a:t>
            </a:r>
          </a:p>
        </p:txBody>
      </p:sp>
      <p:sp>
        <p:nvSpPr>
          <p:cNvPr id="8" name="Content Placeholder 7"/>
          <p:cNvSpPr>
            <a:spLocks noGrp="1"/>
          </p:cNvSpPr>
          <p:nvPr>
            <p:ph idx="15"/>
          </p:nvPr>
        </p:nvSpPr>
        <p:spPr>
          <a:xfrm>
            <a:off x="636762" y="3303931"/>
            <a:ext cx="8222369" cy="658469"/>
          </a:xfrm>
        </p:spPr>
        <p:txBody>
          <a:bodyPr/>
          <a:lstStyle/>
          <a:p>
            <a:r>
              <a:rPr lang="en-US" sz="2000" noProof="0" dirty="0"/>
              <a:t>Evaluating the size, </a:t>
            </a:r>
            <a:r>
              <a:rPr lang="en-US" sz="2000" i="1" noProof="0" dirty="0"/>
              <a:t>timing, </a:t>
            </a:r>
            <a:r>
              <a:rPr lang="en-US" sz="2000" noProof="0" dirty="0"/>
              <a:t>and </a:t>
            </a:r>
            <a:r>
              <a:rPr lang="en-US" sz="2000" i="1" noProof="0" dirty="0"/>
              <a:t>risk </a:t>
            </a:r>
            <a:r>
              <a:rPr lang="en-US" sz="2000" noProof="0" dirty="0"/>
              <a:t>of future cash flows is the essence of capital budgeting.</a:t>
            </a:r>
          </a:p>
        </p:txBody>
      </p:sp>
      <p:sp>
        <p:nvSpPr>
          <p:cNvPr id="10" name="Content Placeholder 9"/>
          <p:cNvSpPr>
            <a:spLocks noGrp="1"/>
          </p:cNvSpPr>
          <p:nvPr>
            <p:ph idx="17"/>
          </p:nvPr>
        </p:nvSpPr>
        <p:spPr>
          <a:xfrm>
            <a:off x="636762" y="4049565"/>
            <a:ext cx="8222369" cy="370036"/>
          </a:xfrm>
        </p:spPr>
        <p:txBody>
          <a:bodyPr/>
          <a:lstStyle/>
          <a:p>
            <a:pPr marL="402336" indent="-402336">
              <a:buFont typeface="+mj-lt"/>
              <a:buAutoNum type="arabicPeriod" startAt="2"/>
            </a:pPr>
            <a:r>
              <a:rPr lang="en-US" sz="2000" b="1" noProof="0" dirty="0"/>
              <a:t>Capital structure </a:t>
            </a:r>
            <a:r>
              <a:rPr lang="en-US" sz="2000" noProof="0" dirty="0"/>
              <a:t>is the mixture of debt and equity maintained by a firm.</a:t>
            </a:r>
          </a:p>
        </p:txBody>
      </p:sp>
      <p:sp>
        <p:nvSpPr>
          <p:cNvPr id="11" name="Content Placeholder 10"/>
          <p:cNvSpPr>
            <a:spLocks noGrp="1"/>
          </p:cNvSpPr>
          <p:nvPr>
            <p:ph idx="18"/>
          </p:nvPr>
        </p:nvSpPr>
        <p:spPr>
          <a:xfrm>
            <a:off x="636762" y="4506767"/>
            <a:ext cx="8222369" cy="1132034"/>
          </a:xfrm>
        </p:spPr>
        <p:txBody>
          <a:bodyPr/>
          <a:lstStyle/>
          <a:p>
            <a:r>
              <a:rPr lang="en-US" sz="2000" noProof="0" dirty="0"/>
              <a:t>How much should the firm borrow (That is, what mixture of debt and equity is best)?</a:t>
            </a:r>
          </a:p>
          <a:p>
            <a:r>
              <a:rPr lang="en-US" sz="2000" noProof="0" dirty="0"/>
              <a:t>What are the least expensive sources of funds for the firm?</a:t>
            </a:r>
          </a:p>
        </p:txBody>
      </p:sp>
      <p:sp>
        <p:nvSpPr>
          <p:cNvPr id="12" name="Content Placeholder 11"/>
          <p:cNvSpPr>
            <a:spLocks noGrp="1"/>
          </p:cNvSpPr>
          <p:nvPr>
            <p:ph idx="19"/>
          </p:nvPr>
        </p:nvSpPr>
        <p:spPr>
          <a:xfrm>
            <a:off x="636763" y="5725968"/>
            <a:ext cx="8222369" cy="751032"/>
          </a:xfrm>
        </p:spPr>
        <p:txBody>
          <a:bodyPr/>
          <a:lstStyle/>
          <a:p>
            <a:pPr marL="457200" indent="-457200">
              <a:buFont typeface="+mj-lt"/>
              <a:buAutoNum type="arabicPeriod" startAt="3"/>
            </a:pPr>
            <a:r>
              <a:rPr lang="en-US" sz="2000" b="1" noProof="0" dirty="0"/>
              <a:t>Working capital management </a:t>
            </a:r>
            <a:r>
              <a:rPr lang="en-US" sz="2000" noProof="0" dirty="0"/>
              <a:t>refers to a firm’s short-term assets and liabilities.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DAF11DE-0110-09F8-85AC-CD73225C87A6}"/>
              </a:ext>
            </a:extLst>
          </p:cNvPr>
          <p:cNvSpPr>
            <a:spLocks noGrp="1"/>
          </p:cNvSpPr>
          <p:nvPr>
            <p:ph type="title"/>
          </p:nvPr>
        </p:nvSpPr>
        <p:spPr/>
        <p:txBody>
          <a:bodyPr/>
          <a:lstStyle/>
          <a:p>
            <a:r>
              <a:rPr lang="en-US" cap="none" dirty="0"/>
              <a:t>Practice question</a:t>
            </a:r>
          </a:p>
        </p:txBody>
      </p:sp>
      <p:sp>
        <p:nvSpPr>
          <p:cNvPr id="11" name="Content Placeholder 10">
            <a:extLst>
              <a:ext uri="{FF2B5EF4-FFF2-40B4-BE49-F238E27FC236}">
                <a16:creationId xmlns:a16="http://schemas.microsoft.com/office/drawing/2014/main" id="{588A7E8D-18A0-9328-51C8-90AD60E83656}"/>
              </a:ext>
            </a:extLst>
          </p:cNvPr>
          <p:cNvSpPr>
            <a:spLocks noGrp="1"/>
          </p:cNvSpPr>
          <p:nvPr>
            <p:ph idx="1"/>
          </p:nvPr>
        </p:nvSpPr>
        <p:spPr/>
        <p:txBody>
          <a:bodyPr/>
          <a:lstStyle/>
          <a:p>
            <a:r>
              <a:rPr lang="en-US" dirty="0"/>
              <a:t>Which one of the following questions involves a capital budgeting decision?</a:t>
            </a:r>
          </a:p>
          <a:p>
            <a:endParaRPr lang="en-US" dirty="0"/>
          </a:p>
          <a:p>
            <a:r>
              <a:rPr lang="en-US" dirty="0"/>
              <a:t>A. How many shares of stock should the firm issue?</a:t>
            </a:r>
          </a:p>
          <a:p>
            <a:r>
              <a:rPr lang="en-US" dirty="0"/>
              <a:t>B. Should the firm purchase a new machine for the production line?</a:t>
            </a:r>
          </a:p>
          <a:p>
            <a:r>
              <a:rPr lang="en-US" dirty="0"/>
              <a:t>C. Should the firm borrow money to acquire new equipment?</a:t>
            </a:r>
          </a:p>
          <a:p>
            <a:r>
              <a:rPr lang="en-US" dirty="0"/>
              <a:t>D. How much inventory should the firm keep on hand?</a:t>
            </a:r>
          </a:p>
          <a:p>
            <a:r>
              <a:rPr lang="en-US" dirty="0"/>
              <a:t>E. How much money should be kept in the checking account?</a:t>
            </a:r>
          </a:p>
        </p:txBody>
      </p:sp>
      <p:sp>
        <p:nvSpPr>
          <p:cNvPr id="12" name="Content Placeholder 11">
            <a:extLst>
              <a:ext uri="{FF2B5EF4-FFF2-40B4-BE49-F238E27FC236}">
                <a16:creationId xmlns:a16="http://schemas.microsoft.com/office/drawing/2014/main" id="{030AE139-3941-C386-FD0A-ED6D8287476C}"/>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75157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024BF808-38A4-4BCD-9E4E-538699B55758}"/>
              </a:ext>
            </a:extLst>
          </p:cNvPr>
          <p:cNvSpPr>
            <a:spLocks noGrp="1" noChangeArrowheads="1"/>
          </p:cNvSpPr>
          <p:nvPr>
            <p:ph type="title"/>
          </p:nvPr>
        </p:nvSpPr>
        <p:spPr/>
        <p:txBody>
          <a:bodyPr>
            <a:noAutofit/>
          </a:bodyPr>
          <a:lstStyle/>
          <a:p>
            <a:pPr eaLnBrk="1" fontAlgn="auto" hangingPunct="1">
              <a:spcAft>
                <a:spcPts val="0"/>
              </a:spcAft>
              <a:defRPr/>
            </a:pPr>
            <a:r>
              <a:rPr lang="en-US" altLang="en-US" cap="none" noProof="0" dirty="0"/>
              <a:t>Forms of business organization</a:t>
            </a:r>
            <a:endParaRPr lang="en-US" altLang="en-US" cap="none" noProof="0" dirty="0">
              <a:solidFill>
                <a:schemeClr val="accent1">
                  <a:lumMod val="75000"/>
                </a:schemeClr>
              </a:solidFill>
            </a:endParaRPr>
          </a:p>
        </p:txBody>
      </p:sp>
      <p:sp>
        <p:nvSpPr>
          <p:cNvPr id="4" name="Content Placeholder 3">
            <a:extLst>
              <a:ext uri="{FF2B5EF4-FFF2-40B4-BE49-F238E27FC236}">
                <a16:creationId xmlns:a16="http://schemas.microsoft.com/office/drawing/2014/main" id="{14B28DFD-8825-4330-9F28-580808D048DF}"/>
              </a:ext>
            </a:extLst>
          </p:cNvPr>
          <p:cNvSpPr>
            <a:spLocks noGrp="1"/>
          </p:cNvSpPr>
          <p:nvPr>
            <p:ph idx="1"/>
          </p:nvPr>
        </p:nvSpPr>
        <p:spPr>
          <a:xfrm>
            <a:off x="636764" y="1752969"/>
            <a:ext cx="8236480" cy="1676031"/>
          </a:xfrm>
        </p:spPr>
        <p:txBody>
          <a:bodyPr/>
          <a:lstStyle/>
          <a:p>
            <a:pPr eaLnBrk="1" fontAlgn="auto" hangingPunct="1">
              <a:spcAft>
                <a:spcPts val="0"/>
              </a:spcAft>
              <a:defRPr/>
            </a:pPr>
            <a:r>
              <a:rPr lang="en-US" altLang="en-US" sz="2200" noProof="0" dirty="0">
                <a:solidFill>
                  <a:schemeClr val="tx2"/>
                </a:solidFill>
              </a:rPr>
              <a:t>Large firms in the U.S. are almost all organized as corporations.</a:t>
            </a:r>
          </a:p>
          <a:p>
            <a:pPr eaLnBrk="1" fontAlgn="auto" hangingPunct="1">
              <a:spcAft>
                <a:spcPts val="0"/>
              </a:spcAft>
              <a:defRPr/>
            </a:pPr>
            <a:r>
              <a:rPr lang="en-US" altLang="en-US" sz="2200" noProof="0" dirty="0">
                <a:solidFill>
                  <a:schemeClr val="tx2"/>
                </a:solidFill>
              </a:rPr>
              <a:t>Three different legal forms of business organization exist, each with its own advantages and disadvantages for the life of the business, the ability of the business to raise cash, and taxes:</a:t>
            </a:r>
          </a:p>
        </p:txBody>
      </p:sp>
      <p:sp>
        <p:nvSpPr>
          <p:cNvPr id="5" name="Content Placeholder 4">
            <a:extLst>
              <a:ext uri="{FF2B5EF4-FFF2-40B4-BE49-F238E27FC236}">
                <a16:creationId xmlns:a16="http://schemas.microsoft.com/office/drawing/2014/main" id="{1F19130C-83E7-41E4-B7FD-064273C925D4}"/>
              </a:ext>
            </a:extLst>
          </p:cNvPr>
          <p:cNvSpPr>
            <a:spLocks noGrp="1"/>
          </p:cNvSpPr>
          <p:nvPr>
            <p:ph idx="12"/>
          </p:nvPr>
        </p:nvSpPr>
        <p:spPr>
          <a:xfrm>
            <a:off x="636764" y="3657600"/>
            <a:ext cx="8236480" cy="2719450"/>
          </a:xfrm>
        </p:spPr>
        <p:txBody>
          <a:bodyPr/>
          <a:lstStyle/>
          <a:p>
            <a:pPr marL="402336" indent="-402336" eaLnBrk="1" fontAlgn="auto" hangingPunct="1">
              <a:spcAft>
                <a:spcPts val="0"/>
              </a:spcAft>
              <a:buFont typeface="+mj-lt"/>
              <a:buAutoNum type="arabicPeriod"/>
              <a:defRPr/>
            </a:pPr>
            <a:r>
              <a:rPr lang="en-US" noProof="0" dirty="0"/>
              <a:t>Sole proprietorship.</a:t>
            </a:r>
          </a:p>
          <a:p>
            <a:pPr marL="402336" indent="-402336" eaLnBrk="1" fontAlgn="auto" hangingPunct="1">
              <a:spcAft>
                <a:spcPts val="0"/>
              </a:spcAft>
              <a:buFont typeface="+mj-lt"/>
              <a:buAutoNum type="arabicPeriod"/>
              <a:defRPr/>
            </a:pPr>
            <a:r>
              <a:rPr lang="en-US" noProof="0" dirty="0"/>
              <a:t>Partnership.</a:t>
            </a:r>
          </a:p>
          <a:p>
            <a:pPr marL="402336" indent="-402336" eaLnBrk="1" fontAlgn="auto" hangingPunct="1">
              <a:spcAft>
                <a:spcPts val="0"/>
              </a:spcAft>
              <a:buFont typeface="+mj-lt"/>
              <a:buAutoNum type="arabicPeriod"/>
              <a:defRPr/>
            </a:pPr>
            <a:r>
              <a:rPr lang="en-US" noProof="0" dirty="0"/>
              <a:t>Corporation.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024BF808-38A4-4BCD-9E4E-538699B55758}"/>
              </a:ext>
            </a:extLst>
          </p:cNvPr>
          <p:cNvSpPr>
            <a:spLocks noGrp="1" noChangeArrowheads="1"/>
          </p:cNvSpPr>
          <p:nvPr>
            <p:ph type="title"/>
          </p:nvPr>
        </p:nvSpPr>
        <p:spPr/>
        <p:txBody>
          <a:bodyPr>
            <a:noAutofit/>
          </a:bodyPr>
          <a:lstStyle/>
          <a:p>
            <a:pPr eaLnBrk="1" fontAlgn="auto" hangingPunct="1">
              <a:spcAft>
                <a:spcPts val="0"/>
              </a:spcAft>
              <a:defRPr/>
            </a:pPr>
            <a:r>
              <a:rPr lang="en-US" altLang="en-US" sz="3600" cap="none" noProof="0" dirty="0"/>
              <a:t>Sole proprietorship</a:t>
            </a:r>
            <a:endParaRPr lang="en-US" altLang="en-US" sz="1000" cap="none" noProof="0" dirty="0">
              <a:solidFill>
                <a:schemeClr val="accent1">
                  <a:lumMod val="75000"/>
                </a:schemeClr>
              </a:solidFill>
            </a:endParaRPr>
          </a:p>
        </p:txBody>
      </p:sp>
      <p:sp>
        <p:nvSpPr>
          <p:cNvPr id="2" name="Content Placeholder 1"/>
          <p:cNvSpPr>
            <a:spLocks noGrp="1"/>
          </p:cNvSpPr>
          <p:nvPr>
            <p:ph idx="1"/>
          </p:nvPr>
        </p:nvSpPr>
        <p:spPr>
          <a:xfrm>
            <a:off x="636764" y="1752969"/>
            <a:ext cx="8117416" cy="1904631"/>
          </a:xfrm>
        </p:spPr>
        <p:txBody>
          <a:bodyPr/>
          <a:lstStyle/>
          <a:p>
            <a:pPr marL="0" indent="0">
              <a:buNone/>
            </a:pPr>
            <a:r>
              <a:rPr lang="en-US" sz="2000" b="1" noProof="0" dirty="0"/>
              <a:t>Sole proprietorship </a:t>
            </a:r>
            <a:r>
              <a:rPr lang="en-US" sz="2000" noProof="0" dirty="0"/>
              <a:t>is a business owned by a </a:t>
            </a:r>
            <a:r>
              <a:rPr lang="en-US" sz="2000" b="1" noProof="0" dirty="0"/>
              <a:t>single individual</a:t>
            </a:r>
            <a:r>
              <a:rPr lang="en-US" sz="2000" noProof="0" dirty="0"/>
              <a:t>.</a:t>
            </a:r>
          </a:p>
          <a:p>
            <a:pPr marL="0" indent="0">
              <a:buNone/>
            </a:pPr>
            <a:r>
              <a:rPr lang="en-US" sz="2000" b="1" noProof="0" dirty="0"/>
              <a:t>Advantages</a:t>
            </a:r>
            <a:r>
              <a:rPr lang="en-US" sz="2000" noProof="0" dirty="0"/>
              <a:t> include the following:</a:t>
            </a:r>
          </a:p>
          <a:p>
            <a:pPr>
              <a:spcBef>
                <a:spcPts val="500"/>
              </a:spcBef>
            </a:pPr>
            <a:r>
              <a:rPr lang="en-US" sz="2000" noProof="0" dirty="0"/>
              <a:t>Simplest type of business to start.</a:t>
            </a:r>
          </a:p>
          <a:p>
            <a:pPr>
              <a:spcBef>
                <a:spcPts val="500"/>
              </a:spcBef>
            </a:pPr>
            <a:r>
              <a:rPr lang="en-US" sz="2000" noProof="0" dirty="0"/>
              <a:t>Least regulated form of organization.</a:t>
            </a:r>
          </a:p>
          <a:p>
            <a:pPr>
              <a:spcBef>
                <a:spcPts val="500"/>
              </a:spcBef>
            </a:pPr>
            <a:r>
              <a:rPr lang="en-US" sz="2000" noProof="0" dirty="0"/>
              <a:t>Owner keeps all the profits.</a:t>
            </a:r>
          </a:p>
        </p:txBody>
      </p:sp>
      <p:sp>
        <p:nvSpPr>
          <p:cNvPr id="4" name="Content Placeholder 3"/>
          <p:cNvSpPr>
            <a:spLocks noGrp="1"/>
          </p:cNvSpPr>
          <p:nvPr>
            <p:ph idx="12"/>
          </p:nvPr>
        </p:nvSpPr>
        <p:spPr>
          <a:xfrm>
            <a:off x="636764" y="3733800"/>
            <a:ext cx="8222369" cy="2666632"/>
          </a:xfrm>
        </p:spPr>
        <p:txBody>
          <a:bodyPr/>
          <a:lstStyle/>
          <a:p>
            <a:pPr marL="0" indent="0">
              <a:spcBef>
                <a:spcPts val="500"/>
              </a:spcBef>
              <a:buNone/>
            </a:pPr>
            <a:r>
              <a:rPr lang="en-US" sz="2000" b="1" noProof="0" dirty="0"/>
              <a:t>Disadvantages</a:t>
            </a:r>
            <a:r>
              <a:rPr lang="en-US" sz="2000" noProof="0" dirty="0"/>
              <a:t> include the following:</a:t>
            </a:r>
          </a:p>
          <a:p>
            <a:pPr>
              <a:spcBef>
                <a:spcPts val="500"/>
              </a:spcBef>
            </a:pPr>
            <a:r>
              <a:rPr lang="en-US" sz="2000" noProof="0" dirty="0"/>
              <a:t>Owner has </a:t>
            </a:r>
            <a:r>
              <a:rPr lang="en-US" sz="2000" b="1" i="1" noProof="0" dirty="0"/>
              <a:t>unlimited liability </a:t>
            </a:r>
            <a:r>
              <a:rPr lang="en-US" sz="2000" noProof="0" dirty="0"/>
              <a:t>for business debts.</a:t>
            </a:r>
          </a:p>
          <a:p>
            <a:pPr>
              <a:spcBef>
                <a:spcPts val="500"/>
              </a:spcBef>
            </a:pPr>
            <a:r>
              <a:rPr lang="en-US" sz="2000" noProof="0" dirty="0"/>
              <a:t>All business income is taxed as </a:t>
            </a:r>
            <a:r>
              <a:rPr lang="en-US" sz="2000" b="1" noProof="0" dirty="0"/>
              <a:t>personal income</a:t>
            </a:r>
            <a:r>
              <a:rPr lang="en-US" sz="2000" noProof="0" dirty="0"/>
              <a:t>.</a:t>
            </a:r>
          </a:p>
          <a:p>
            <a:pPr>
              <a:spcBef>
                <a:spcPts val="500"/>
              </a:spcBef>
            </a:pPr>
            <a:r>
              <a:rPr lang="en-US" sz="2000" noProof="0" dirty="0"/>
              <a:t>Life of sole proprietorship is limited to owner’s life span.</a:t>
            </a:r>
          </a:p>
          <a:p>
            <a:pPr>
              <a:spcBef>
                <a:spcPts val="500"/>
              </a:spcBef>
            </a:pPr>
            <a:r>
              <a:rPr lang="en-US" sz="2000" noProof="0" dirty="0"/>
              <a:t>Amount of equity that can be raised is limited to the amount of the proprietor’s personal wealth.</a:t>
            </a:r>
          </a:p>
          <a:p>
            <a:pPr>
              <a:spcBef>
                <a:spcPts val="500"/>
              </a:spcBef>
            </a:pPr>
            <a:r>
              <a:rPr lang="en-US" sz="2000" noProof="0" dirty="0"/>
              <a:t>Ownership may be difficult to transfer.</a:t>
            </a:r>
          </a:p>
        </p:txBody>
      </p:sp>
    </p:spTree>
    <p:extLst>
      <p:ext uri="{BB962C8B-B14F-4D97-AF65-F5344CB8AC3E}">
        <p14:creationId xmlns:p14="http://schemas.microsoft.com/office/powerpoint/2010/main" val="153671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a:extLst>
              <a:ext uri="{FF2B5EF4-FFF2-40B4-BE49-F238E27FC236}">
                <a16:creationId xmlns:a16="http://schemas.microsoft.com/office/drawing/2014/main" id="{024BF808-38A4-4BCD-9E4E-538699B55758}"/>
              </a:ext>
            </a:extLst>
          </p:cNvPr>
          <p:cNvSpPr>
            <a:spLocks noGrp="1" noChangeArrowheads="1"/>
          </p:cNvSpPr>
          <p:nvPr>
            <p:ph type="title"/>
          </p:nvPr>
        </p:nvSpPr>
        <p:spPr/>
        <p:txBody>
          <a:bodyPr>
            <a:noAutofit/>
          </a:bodyPr>
          <a:lstStyle/>
          <a:p>
            <a:pPr eaLnBrk="1" fontAlgn="auto" hangingPunct="1">
              <a:spcAft>
                <a:spcPts val="0"/>
              </a:spcAft>
              <a:defRPr/>
            </a:pPr>
            <a:r>
              <a:rPr lang="en-US" altLang="en-US" sz="3600" cap="none" noProof="0" dirty="0"/>
              <a:t>Partnership</a:t>
            </a:r>
            <a:endParaRPr lang="en-US" altLang="en-US" sz="3600" cap="none" noProof="0" dirty="0">
              <a:solidFill>
                <a:schemeClr val="accent1">
                  <a:lumMod val="75000"/>
                </a:schemeClr>
              </a:solidFill>
            </a:endParaRPr>
          </a:p>
        </p:txBody>
      </p:sp>
      <p:sp>
        <p:nvSpPr>
          <p:cNvPr id="4" name="Content Placeholder 3"/>
          <p:cNvSpPr>
            <a:spLocks noGrp="1"/>
          </p:cNvSpPr>
          <p:nvPr>
            <p:ph idx="1"/>
          </p:nvPr>
        </p:nvSpPr>
        <p:spPr>
          <a:xfrm>
            <a:off x="636764" y="1752969"/>
            <a:ext cx="8117416" cy="1218831"/>
          </a:xfrm>
        </p:spPr>
        <p:txBody>
          <a:bodyPr/>
          <a:lstStyle/>
          <a:p>
            <a:pPr>
              <a:spcBef>
                <a:spcPts val="500"/>
              </a:spcBef>
            </a:pPr>
            <a:r>
              <a:rPr lang="en-US" sz="2200" noProof="0" dirty="0"/>
              <a:t>A </a:t>
            </a:r>
            <a:r>
              <a:rPr lang="en-US" sz="2200" b="1" noProof="0" dirty="0"/>
              <a:t>partnership</a:t>
            </a:r>
            <a:r>
              <a:rPr lang="en-US" sz="2200" noProof="0" dirty="0"/>
              <a:t> is a business formed by two or more individuals or entities.</a:t>
            </a:r>
          </a:p>
          <a:p>
            <a:pPr>
              <a:spcBef>
                <a:spcPts val="500"/>
              </a:spcBef>
            </a:pPr>
            <a:r>
              <a:rPr lang="en-US" sz="2200" i="1" noProof="0" dirty="0"/>
              <a:t>General partnership versus limited partnership</a:t>
            </a:r>
            <a:r>
              <a:rPr lang="en-US" sz="2200" noProof="0" dirty="0"/>
              <a:t>.</a:t>
            </a:r>
          </a:p>
        </p:txBody>
      </p:sp>
      <p:sp>
        <p:nvSpPr>
          <p:cNvPr id="5" name="Content Placeholder 4"/>
          <p:cNvSpPr>
            <a:spLocks noGrp="1"/>
          </p:cNvSpPr>
          <p:nvPr>
            <p:ph idx="12"/>
          </p:nvPr>
        </p:nvSpPr>
        <p:spPr>
          <a:xfrm>
            <a:off x="636763" y="3276600"/>
            <a:ext cx="8222369" cy="3352800"/>
          </a:xfrm>
        </p:spPr>
        <p:txBody>
          <a:bodyPr/>
          <a:lstStyle/>
          <a:p>
            <a:pPr marL="0" indent="0">
              <a:buNone/>
            </a:pPr>
            <a:r>
              <a:rPr lang="en-US" sz="2200" b="1" noProof="0" dirty="0"/>
              <a:t>Advantages</a:t>
            </a:r>
            <a:r>
              <a:rPr lang="en-US" sz="2200" noProof="0" dirty="0"/>
              <a:t> and disadvantages are basically the same as those of a proprietorship.</a:t>
            </a:r>
          </a:p>
          <a:p>
            <a:pPr marL="0" indent="0">
              <a:buNone/>
            </a:pPr>
            <a:r>
              <a:rPr lang="en-US" sz="2200" noProof="0" dirty="0"/>
              <a:t>Primary </a:t>
            </a:r>
            <a:r>
              <a:rPr lang="en-US" sz="2200" b="1" noProof="0" dirty="0"/>
              <a:t>disadvantages</a:t>
            </a:r>
            <a:r>
              <a:rPr lang="en-US" sz="2200" noProof="0" dirty="0"/>
              <a:t> of sole proprietorships and partnerships are the following, which add up to a single, central problem of the </a:t>
            </a:r>
            <a:r>
              <a:rPr lang="en-US" sz="2200" i="1" noProof="0" dirty="0"/>
              <a:t>inability to raise cash </a:t>
            </a:r>
            <a:r>
              <a:rPr lang="en-US" sz="2200" noProof="0" dirty="0"/>
              <a:t>for investment: </a:t>
            </a:r>
          </a:p>
          <a:p>
            <a:r>
              <a:rPr lang="en-US" sz="2200" noProof="0" dirty="0"/>
              <a:t>Unlimited liability for business debts on the part of the owners.</a:t>
            </a:r>
          </a:p>
          <a:p>
            <a:r>
              <a:rPr lang="en-US" sz="2200" noProof="0" dirty="0"/>
              <a:t>Limited life of the business.</a:t>
            </a:r>
          </a:p>
          <a:p>
            <a:r>
              <a:rPr lang="en-US" sz="2200" noProof="0" dirty="0"/>
              <a:t>Difficulty of transferring ownership.</a:t>
            </a:r>
          </a:p>
        </p:txBody>
      </p:sp>
    </p:spTree>
    <p:extLst>
      <p:ext uri="{BB962C8B-B14F-4D97-AF65-F5344CB8AC3E}">
        <p14:creationId xmlns:p14="http://schemas.microsoft.com/office/powerpoint/2010/main" val="4239198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a:extLst>
              <a:ext uri="{FF2B5EF4-FFF2-40B4-BE49-F238E27FC236}">
                <a16:creationId xmlns:a16="http://schemas.microsoft.com/office/drawing/2014/main" id="{A117B9BA-6AA6-4697-BBD1-270A79A71099}"/>
              </a:ext>
            </a:extLst>
          </p:cNvPr>
          <p:cNvSpPr>
            <a:spLocks noGrp="1" noChangeArrowheads="1"/>
          </p:cNvSpPr>
          <p:nvPr>
            <p:ph type="title"/>
          </p:nvPr>
        </p:nvSpPr>
        <p:spPr/>
        <p:txBody>
          <a:bodyPr>
            <a:normAutofit/>
          </a:bodyPr>
          <a:lstStyle/>
          <a:p>
            <a:pPr eaLnBrk="1" fontAlgn="auto" hangingPunct="1">
              <a:spcAft>
                <a:spcPts val="0"/>
              </a:spcAft>
              <a:defRPr/>
            </a:pPr>
            <a:r>
              <a:rPr lang="en-US" altLang="en-US" cap="none" noProof="0" dirty="0"/>
              <a:t>Corporation</a:t>
            </a:r>
            <a:endParaRPr lang="en-US" altLang="en-US" sz="4000" cap="none" noProof="0" dirty="0">
              <a:solidFill>
                <a:schemeClr val="accent1">
                  <a:lumMod val="75000"/>
                </a:schemeClr>
              </a:solidFill>
            </a:endParaRPr>
          </a:p>
        </p:txBody>
      </p:sp>
      <p:sp>
        <p:nvSpPr>
          <p:cNvPr id="5" name="Content Placeholder 4"/>
          <p:cNvSpPr>
            <a:spLocks noGrp="1"/>
          </p:cNvSpPr>
          <p:nvPr>
            <p:ph idx="1"/>
          </p:nvPr>
        </p:nvSpPr>
        <p:spPr>
          <a:xfrm>
            <a:off x="636764" y="1752969"/>
            <a:ext cx="8117416" cy="1752229"/>
          </a:xfrm>
        </p:spPr>
        <p:txBody>
          <a:bodyPr/>
          <a:lstStyle/>
          <a:p>
            <a:pPr marL="0" indent="0">
              <a:buNone/>
            </a:pPr>
            <a:r>
              <a:rPr lang="en-US" sz="2000" noProof="0" dirty="0"/>
              <a:t>A </a:t>
            </a:r>
            <a:r>
              <a:rPr lang="en-US" sz="2000" b="1" noProof="0" dirty="0"/>
              <a:t>corporation</a:t>
            </a:r>
            <a:r>
              <a:rPr lang="en-US" sz="2000" noProof="0" dirty="0"/>
              <a:t> is a business created as a distinct legal entity composed of one or more individuals or entities.</a:t>
            </a:r>
          </a:p>
          <a:p>
            <a:pPr>
              <a:spcBef>
                <a:spcPts val="500"/>
              </a:spcBef>
            </a:pPr>
            <a:r>
              <a:rPr lang="en-US" sz="2000" noProof="0" dirty="0"/>
              <a:t>Legal “person,” separate and distinct from its owners with many of the rights, duties, and privileges of an actual person.</a:t>
            </a:r>
          </a:p>
          <a:p>
            <a:pPr>
              <a:spcBef>
                <a:spcPts val="500"/>
              </a:spcBef>
            </a:pPr>
            <a:r>
              <a:rPr lang="en-US" sz="2000" noProof="0" dirty="0"/>
              <a:t>Stockholders and managers are usually separate groups.</a:t>
            </a:r>
          </a:p>
        </p:txBody>
      </p:sp>
      <p:sp>
        <p:nvSpPr>
          <p:cNvPr id="7" name="Content Placeholder 6"/>
          <p:cNvSpPr>
            <a:spLocks noGrp="1"/>
          </p:cNvSpPr>
          <p:nvPr>
            <p:ph idx="12"/>
          </p:nvPr>
        </p:nvSpPr>
        <p:spPr>
          <a:xfrm>
            <a:off x="599289" y="3581399"/>
            <a:ext cx="8222369" cy="1524001"/>
          </a:xfrm>
        </p:spPr>
        <p:txBody>
          <a:bodyPr/>
          <a:lstStyle/>
          <a:p>
            <a:pPr marL="0" indent="0">
              <a:buNone/>
            </a:pPr>
            <a:r>
              <a:rPr lang="en-US" sz="2000" b="1" noProof="0" dirty="0"/>
              <a:t>Advantages</a:t>
            </a:r>
            <a:r>
              <a:rPr lang="en-US" sz="2000" noProof="0" dirty="0"/>
              <a:t> include the following:</a:t>
            </a:r>
          </a:p>
          <a:p>
            <a:pPr>
              <a:spcBef>
                <a:spcPts val="500"/>
              </a:spcBef>
            </a:pPr>
            <a:r>
              <a:rPr lang="en-US" sz="2000" noProof="0" dirty="0"/>
              <a:t>Ownership can be readily transferred.</a:t>
            </a:r>
          </a:p>
          <a:p>
            <a:pPr>
              <a:spcBef>
                <a:spcPts val="500"/>
              </a:spcBef>
            </a:pPr>
            <a:r>
              <a:rPr lang="en-US" sz="2000" noProof="0" dirty="0"/>
              <a:t>Life of corporation is unlimited.</a:t>
            </a:r>
          </a:p>
          <a:p>
            <a:pPr>
              <a:spcBef>
                <a:spcPts val="500"/>
              </a:spcBef>
            </a:pPr>
            <a:r>
              <a:rPr lang="en-US" sz="2000" noProof="0" dirty="0"/>
              <a:t>Limited liability for stockholders.</a:t>
            </a:r>
          </a:p>
        </p:txBody>
      </p:sp>
      <p:sp>
        <p:nvSpPr>
          <p:cNvPr id="8" name="Content Placeholder 7"/>
          <p:cNvSpPr>
            <a:spLocks noGrp="1"/>
          </p:cNvSpPr>
          <p:nvPr>
            <p:ph idx="15"/>
          </p:nvPr>
        </p:nvSpPr>
        <p:spPr>
          <a:xfrm>
            <a:off x="636764" y="5181601"/>
            <a:ext cx="8222369" cy="1447799"/>
          </a:xfrm>
        </p:spPr>
        <p:txBody>
          <a:bodyPr/>
          <a:lstStyle/>
          <a:p>
            <a:pPr>
              <a:spcBef>
                <a:spcPts val="500"/>
              </a:spcBef>
            </a:pPr>
            <a:r>
              <a:rPr lang="en-US" sz="2000" noProof="0" dirty="0"/>
              <a:t>Significant </a:t>
            </a:r>
            <a:r>
              <a:rPr lang="en-US" sz="2000" b="1" noProof="0" dirty="0"/>
              <a:t>disadvantage</a:t>
            </a:r>
            <a:r>
              <a:rPr lang="en-US" sz="2000" noProof="0" dirty="0"/>
              <a:t> includes the following:</a:t>
            </a:r>
          </a:p>
          <a:p>
            <a:pPr>
              <a:spcBef>
                <a:spcPts val="500"/>
              </a:spcBef>
            </a:pPr>
            <a:r>
              <a:rPr lang="en-US" sz="2000" b="1" noProof="0" dirty="0"/>
              <a:t>Double taxation</a:t>
            </a:r>
            <a:r>
              <a:rPr lang="en-US" sz="2000" noProof="0" dirty="0"/>
              <a:t>, meaning corporate profits are taxed twice, first at the corporate level when they are earned and again at the personal level when they are paid out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a:extLst>
              <a:ext uri="{FF2B5EF4-FFF2-40B4-BE49-F238E27FC236}">
                <a16:creationId xmlns:a16="http://schemas.microsoft.com/office/drawing/2014/main" id="{10434CF7-6D81-416B-A1A6-F18747C47B95}"/>
              </a:ext>
            </a:extLst>
          </p:cNvPr>
          <p:cNvSpPr>
            <a:spLocks noGrp="1" noChangeArrowheads="1"/>
          </p:cNvSpPr>
          <p:nvPr>
            <p:ph type="title"/>
          </p:nvPr>
        </p:nvSpPr>
        <p:spPr/>
        <p:txBody>
          <a:bodyPr>
            <a:normAutofit/>
          </a:bodyPr>
          <a:lstStyle/>
          <a:p>
            <a:pPr eaLnBrk="1" fontAlgn="auto" hangingPunct="1">
              <a:spcAft>
                <a:spcPts val="0"/>
              </a:spcAft>
              <a:defRPr/>
            </a:pPr>
            <a:r>
              <a:rPr lang="en-US" altLang="en-US" cap="none" noProof="0" dirty="0"/>
              <a:t>A corporation by another name…</a:t>
            </a:r>
            <a:endParaRPr lang="en-US" altLang="en-US" cap="none" noProof="0" dirty="0">
              <a:solidFill>
                <a:schemeClr val="accent1">
                  <a:lumMod val="75000"/>
                </a:schemeClr>
              </a:solidFill>
            </a:endParaRPr>
          </a:p>
        </p:txBody>
      </p:sp>
      <p:sp>
        <p:nvSpPr>
          <p:cNvPr id="3" name="Content Placeholder 2"/>
          <p:cNvSpPr>
            <a:spLocks noGrp="1"/>
          </p:cNvSpPr>
          <p:nvPr>
            <p:ph idx="1"/>
          </p:nvPr>
        </p:nvSpPr>
        <p:spPr>
          <a:xfrm>
            <a:off x="636764" y="1752969"/>
            <a:ext cx="8117416" cy="1066431"/>
          </a:xfrm>
        </p:spPr>
        <p:txBody>
          <a:bodyPr/>
          <a:lstStyle/>
          <a:p>
            <a:pPr marL="0" indent="0">
              <a:spcBef>
                <a:spcPts val="500"/>
              </a:spcBef>
              <a:buNone/>
            </a:pPr>
            <a:r>
              <a:rPr lang="en-US" sz="2000" noProof="0" dirty="0"/>
              <a:t>Corporate form of organization has many variations worldwide.</a:t>
            </a:r>
          </a:p>
          <a:p>
            <a:pPr>
              <a:spcBef>
                <a:spcPts val="500"/>
              </a:spcBef>
            </a:pPr>
            <a:r>
              <a:rPr lang="en-US" sz="2000" noProof="0" dirty="0"/>
              <a:t>May be referred to as joint stock companies, public limited companies, or limited liability companies.</a:t>
            </a:r>
          </a:p>
        </p:txBody>
      </p:sp>
      <p:sp>
        <p:nvSpPr>
          <p:cNvPr id="7" name="Content Placeholder 6"/>
          <p:cNvSpPr>
            <a:spLocks noGrp="1"/>
          </p:cNvSpPr>
          <p:nvPr>
            <p:ph idx="12"/>
          </p:nvPr>
        </p:nvSpPr>
        <p:spPr>
          <a:xfrm>
            <a:off x="636763" y="2895600"/>
            <a:ext cx="8222369" cy="685800"/>
          </a:xfrm>
        </p:spPr>
        <p:txBody>
          <a:bodyPr/>
          <a:lstStyle/>
          <a:p>
            <a:pPr>
              <a:spcBef>
                <a:spcPts val="500"/>
              </a:spcBef>
            </a:pPr>
            <a:r>
              <a:rPr lang="en-US" sz="2000" noProof="0" dirty="0"/>
              <a:t>A </a:t>
            </a:r>
            <a:r>
              <a:rPr lang="en-US" sz="2000" i="1" noProof="0" dirty="0"/>
              <a:t>benefit corporation </a:t>
            </a:r>
            <a:r>
              <a:rPr lang="en-US" sz="2000" noProof="0" dirty="0"/>
              <a:t>is for profit, but it has three additional legal attributes:</a:t>
            </a:r>
          </a:p>
        </p:txBody>
      </p:sp>
      <p:sp>
        <p:nvSpPr>
          <p:cNvPr id="8" name="Content Placeholder 7"/>
          <p:cNvSpPr>
            <a:spLocks noGrp="1"/>
          </p:cNvSpPr>
          <p:nvPr>
            <p:ph idx="15"/>
          </p:nvPr>
        </p:nvSpPr>
        <p:spPr>
          <a:xfrm>
            <a:off x="642407" y="3657600"/>
            <a:ext cx="8222369" cy="2971800"/>
          </a:xfrm>
        </p:spPr>
        <p:txBody>
          <a:bodyPr/>
          <a:lstStyle/>
          <a:p>
            <a:pPr marL="402336" indent="-402336">
              <a:spcBef>
                <a:spcPts val="500"/>
              </a:spcBef>
              <a:buFont typeface="+mj-lt"/>
              <a:buAutoNum type="arabicPeriod"/>
            </a:pPr>
            <a:r>
              <a:rPr lang="en-US" sz="2000" b="1" i="1" noProof="0" dirty="0"/>
              <a:t>Accountability</a:t>
            </a:r>
            <a:r>
              <a:rPr lang="en-US" sz="2000" i="1" noProof="0" dirty="0"/>
              <a:t> </a:t>
            </a:r>
            <a:r>
              <a:rPr lang="en-US" sz="2000" noProof="0" dirty="0"/>
              <a:t>refers to the fact that a benefit corporation must consider how an action will affect shareholders, employees, customers, the community, and the environment.</a:t>
            </a:r>
          </a:p>
          <a:p>
            <a:pPr marL="402336" indent="-402336">
              <a:spcBef>
                <a:spcPts val="500"/>
              </a:spcBef>
              <a:buFont typeface="+mj-lt"/>
              <a:buAutoNum type="arabicPeriod"/>
            </a:pPr>
            <a:r>
              <a:rPr lang="en-US" sz="2000" b="1" i="1" noProof="0" dirty="0"/>
              <a:t>Transparency</a:t>
            </a:r>
            <a:r>
              <a:rPr lang="en-US" sz="2000" noProof="0" dirty="0"/>
              <a:t> means that, in addition to standard corporate reports, a benefit corporation must provide an annual report detailing how the company pursued a public benefit during the year, or any factors that inhibited the pursuit of this goal.</a:t>
            </a:r>
          </a:p>
          <a:p>
            <a:pPr marL="402336" indent="-402336">
              <a:spcBef>
                <a:spcPts val="500"/>
              </a:spcBef>
              <a:buFont typeface="+mj-lt"/>
              <a:buAutoNum type="arabicPeriod"/>
            </a:pPr>
            <a:r>
              <a:rPr lang="en-US" sz="2000" b="1" i="1" noProof="0" dirty="0"/>
              <a:t>Purpose</a:t>
            </a:r>
            <a:r>
              <a:rPr lang="en-US" sz="2000" noProof="0" dirty="0"/>
              <a:t> refers to the idea that a benefit corporation must provide a public benefit, either to society as a whole or the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F61EAB-D164-535A-E66B-38BC01838517}"/>
              </a:ext>
            </a:extLst>
          </p:cNvPr>
          <p:cNvSpPr>
            <a:spLocks noGrp="1"/>
          </p:cNvSpPr>
          <p:nvPr>
            <p:ph type="title"/>
          </p:nvPr>
        </p:nvSpPr>
        <p:spPr/>
        <p:txBody>
          <a:bodyPr/>
          <a:lstStyle/>
          <a:p>
            <a:r>
              <a:rPr lang="en-US" cap="none" dirty="0"/>
              <a:t>Practice question</a:t>
            </a:r>
          </a:p>
        </p:txBody>
      </p:sp>
      <p:sp>
        <p:nvSpPr>
          <p:cNvPr id="8" name="Content Placeholder 7">
            <a:extLst>
              <a:ext uri="{FF2B5EF4-FFF2-40B4-BE49-F238E27FC236}">
                <a16:creationId xmlns:a16="http://schemas.microsoft.com/office/drawing/2014/main" id="{A9BD7466-37EA-74B5-7024-DD74D17B276F}"/>
              </a:ext>
            </a:extLst>
          </p:cNvPr>
          <p:cNvSpPr>
            <a:spLocks noGrp="1"/>
          </p:cNvSpPr>
          <p:nvPr>
            <p:ph idx="1"/>
          </p:nvPr>
        </p:nvSpPr>
        <p:spPr/>
        <p:txBody>
          <a:bodyPr/>
          <a:lstStyle/>
          <a:p>
            <a:r>
              <a:rPr lang="en-US" dirty="0"/>
              <a:t>A firm owned by a single person who has unlimited liability for the firm’s debt is called a:</a:t>
            </a:r>
          </a:p>
          <a:p>
            <a:endParaRPr lang="en-US" dirty="0"/>
          </a:p>
          <a:p>
            <a:r>
              <a:rPr lang="en-US" dirty="0"/>
              <a:t>A. corporation</a:t>
            </a:r>
          </a:p>
          <a:p>
            <a:r>
              <a:rPr lang="en-US" dirty="0"/>
              <a:t>B. sole proprietorship</a:t>
            </a:r>
          </a:p>
          <a:p>
            <a:r>
              <a:rPr lang="en-US" dirty="0"/>
              <a:t>C. general partnership</a:t>
            </a:r>
          </a:p>
          <a:p>
            <a:r>
              <a:rPr lang="en-US" dirty="0"/>
              <a:t>D. limited partnership</a:t>
            </a:r>
          </a:p>
          <a:p>
            <a:r>
              <a:rPr lang="en-US" dirty="0"/>
              <a:t>E.  Limited liability company</a:t>
            </a:r>
          </a:p>
        </p:txBody>
      </p:sp>
      <p:sp>
        <p:nvSpPr>
          <p:cNvPr id="9" name="Content Placeholder 8">
            <a:extLst>
              <a:ext uri="{FF2B5EF4-FFF2-40B4-BE49-F238E27FC236}">
                <a16:creationId xmlns:a16="http://schemas.microsoft.com/office/drawing/2014/main" id="{4201FC01-16AD-3ABA-48B2-7558D793133E}"/>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3836370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F61EAB-D164-535A-E66B-38BC01838517}"/>
              </a:ext>
            </a:extLst>
          </p:cNvPr>
          <p:cNvSpPr>
            <a:spLocks noGrp="1"/>
          </p:cNvSpPr>
          <p:nvPr>
            <p:ph type="title"/>
          </p:nvPr>
        </p:nvSpPr>
        <p:spPr/>
        <p:txBody>
          <a:bodyPr/>
          <a:lstStyle/>
          <a:p>
            <a:r>
              <a:rPr lang="en-US" cap="none" dirty="0"/>
              <a:t>Practice question</a:t>
            </a:r>
          </a:p>
        </p:txBody>
      </p:sp>
      <p:sp>
        <p:nvSpPr>
          <p:cNvPr id="8" name="Content Placeholder 7">
            <a:extLst>
              <a:ext uri="{FF2B5EF4-FFF2-40B4-BE49-F238E27FC236}">
                <a16:creationId xmlns:a16="http://schemas.microsoft.com/office/drawing/2014/main" id="{A9BD7466-37EA-74B5-7024-DD74D17B276F}"/>
              </a:ext>
            </a:extLst>
          </p:cNvPr>
          <p:cNvSpPr>
            <a:spLocks noGrp="1"/>
          </p:cNvSpPr>
          <p:nvPr>
            <p:ph idx="1"/>
          </p:nvPr>
        </p:nvSpPr>
        <p:spPr/>
        <p:txBody>
          <a:bodyPr/>
          <a:lstStyle/>
          <a:p>
            <a:r>
              <a:rPr lang="en-US" dirty="0"/>
              <a:t>A firm owned by two or more people who each have unlimited liability for all of the firm’s debts is called a:</a:t>
            </a:r>
            <a:br>
              <a:rPr lang="en-US" dirty="0"/>
            </a:br>
            <a:endParaRPr lang="en-US" dirty="0"/>
          </a:p>
          <a:p>
            <a:r>
              <a:rPr lang="en-US" dirty="0"/>
              <a:t>A. corporation</a:t>
            </a:r>
          </a:p>
          <a:p>
            <a:r>
              <a:rPr lang="en-US" dirty="0"/>
              <a:t>B. sole proprietorship</a:t>
            </a:r>
          </a:p>
          <a:p>
            <a:r>
              <a:rPr lang="en-US" dirty="0"/>
              <a:t>C. general partnership</a:t>
            </a:r>
          </a:p>
          <a:p>
            <a:r>
              <a:rPr lang="en-US" dirty="0"/>
              <a:t>D. limited partnership</a:t>
            </a:r>
          </a:p>
          <a:p>
            <a:r>
              <a:rPr lang="en-US" dirty="0"/>
              <a:t>E.  Limited liability company</a:t>
            </a:r>
          </a:p>
        </p:txBody>
      </p:sp>
      <p:sp>
        <p:nvSpPr>
          <p:cNvPr id="9" name="Content Placeholder 8">
            <a:extLst>
              <a:ext uri="{FF2B5EF4-FFF2-40B4-BE49-F238E27FC236}">
                <a16:creationId xmlns:a16="http://schemas.microsoft.com/office/drawing/2014/main" id="{4201FC01-16AD-3ABA-48B2-7558D793133E}"/>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3446746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F61EAB-D164-535A-E66B-38BC01838517}"/>
              </a:ext>
            </a:extLst>
          </p:cNvPr>
          <p:cNvSpPr>
            <a:spLocks noGrp="1"/>
          </p:cNvSpPr>
          <p:nvPr>
            <p:ph type="title"/>
          </p:nvPr>
        </p:nvSpPr>
        <p:spPr/>
        <p:txBody>
          <a:bodyPr/>
          <a:lstStyle/>
          <a:p>
            <a:r>
              <a:rPr lang="en-US" cap="none" dirty="0"/>
              <a:t>Practice question</a:t>
            </a:r>
          </a:p>
        </p:txBody>
      </p:sp>
      <p:sp>
        <p:nvSpPr>
          <p:cNvPr id="8" name="Content Placeholder 7">
            <a:extLst>
              <a:ext uri="{FF2B5EF4-FFF2-40B4-BE49-F238E27FC236}">
                <a16:creationId xmlns:a16="http://schemas.microsoft.com/office/drawing/2014/main" id="{A9BD7466-37EA-74B5-7024-DD74D17B276F}"/>
              </a:ext>
            </a:extLst>
          </p:cNvPr>
          <p:cNvSpPr>
            <a:spLocks noGrp="1"/>
          </p:cNvSpPr>
          <p:nvPr>
            <p:ph idx="1"/>
          </p:nvPr>
        </p:nvSpPr>
        <p:spPr>
          <a:xfrm>
            <a:off x="636764" y="1752968"/>
            <a:ext cx="8117416" cy="4495432"/>
          </a:xfrm>
        </p:spPr>
        <p:txBody>
          <a:bodyPr/>
          <a:lstStyle/>
          <a:p>
            <a:r>
              <a:rPr lang="en-US" dirty="0"/>
              <a:t>Which one of the following statements regarding corporations is correct?</a:t>
            </a:r>
          </a:p>
          <a:p>
            <a:r>
              <a:rPr lang="en-US" dirty="0"/>
              <a:t>A. The majority of firms in the US are structured as corporations</a:t>
            </a:r>
          </a:p>
          <a:p>
            <a:r>
              <a:rPr lang="en-US" dirty="0"/>
              <a:t>B. Undistributed corporate profits are taxable income to the shareholders</a:t>
            </a:r>
          </a:p>
          <a:p>
            <a:r>
              <a:rPr lang="en-US" dirty="0"/>
              <a:t>C. Corporations can have an unlimited life</a:t>
            </a:r>
          </a:p>
          <a:p>
            <a:r>
              <a:rPr lang="en-US" dirty="0"/>
              <a:t>D. Shareholders are protected from all potential losses</a:t>
            </a:r>
          </a:p>
          <a:p>
            <a:r>
              <a:rPr lang="en-US" dirty="0"/>
              <a:t>E.  Shareholders directly elect the chief financial officer</a:t>
            </a:r>
          </a:p>
        </p:txBody>
      </p:sp>
      <p:sp>
        <p:nvSpPr>
          <p:cNvPr id="9" name="Content Placeholder 8">
            <a:extLst>
              <a:ext uri="{FF2B5EF4-FFF2-40B4-BE49-F238E27FC236}">
                <a16:creationId xmlns:a16="http://schemas.microsoft.com/office/drawing/2014/main" id="{4201FC01-16AD-3ABA-48B2-7558D793133E}"/>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312457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2">
            <a:extLst>
              <a:ext uri="{FF2B5EF4-FFF2-40B4-BE49-F238E27FC236}">
                <a16:creationId xmlns:a16="http://schemas.microsoft.com/office/drawing/2014/main" id="{78EE884D-BB8D-40AD-A801-001D36B2A2C8}"/>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t>Learning objectives</a:t>
            </a:r>
            <a:endParaRPr lang="en-US" altLang="en-US" cap="none" noProof="0" dirty="0">
              <a:solidFill>
                <a:schemeClr val="accent1">
                  <a:lumMod val="75000"/>
                </a:schemeClr>
              </a:solidFill>
            </a:endParaRPr>
          </a:p>
        </p:txBody>
      </p:sp>
      <p:sp>
        <p:nvSpPr>
          <p:cNvPr id="6147" name="Content Placeholder 2">
            <a:extLst>
              <a:ext uri="{FF2B5EF4-FFF2-40B4-BE49-F238E27FC236}">
                <a16:creationId xmlns:a16="http://schemas.microsoft.com/office/drawing/2014/main" id="{34D0AE10-2C9B-49C1-9BF9-2158033B9AE2}"/>
              </a:ext>
            </a:extLst>
          </p:cNvPr>
          <p:cNvSpPr>
            <a:spLocks noGrp="1" noChangeArrowheads="1"/>
          </p:cNvSpPr>
          <p:nvPr>
            <p:ph idx="1"/>
          </p:nvPr>
        </p:nvSpPr>
        <p:spPr/>
        <p:txBody>
          <a:bodyPr rtlCol="0">
            <a:normAutofit/>
          </a:bodyPr>
          <a:lstStyle/>
          <a:p>
            <a:pPr marL="291600" indent="-291600" eaLnBrk="1" hangingPunct="1"/>
            <a:r>
              <a:rPr lang="en-US" altLang="en-US" sz="2600" noProof="0" dirty="0">
                <a:solidFill>
                  <a:schemeClr val="tx2"/>
                </a:solidFill>
              </a:rPr>
              <a:t>Define the basic types of financial management decisions and the role of the financial manager.</a:t>
            </a:r>
          </a:p>
          <a:p>
            <a:pPr marL="291600" indent="-291600" eaLnBrk="1" hangingPunct="1"/>
            <a:r>
              <a:rPr lang="en-US" altLang="en-US" sz="2600" noProof="0" dirty="0">
                <a:solidFill>
                  <a:schemeClr val="tx2"/>
                </a:solidFill>
              </a:rPr>
              <a:t>Explain the goal of financial management.</a:t>
            </a:r>
          </a:p>
          <a:p>
            <a:pPr marL="291600" indent="-291600" eaLnBrk="1" hangingPunct="1"/>
            <a:r>
              <a:rPr lang="en-US" altLang="en-US" sz="2600" noProof="0" dirty="0">
                <a:solidFill>
                  <a:schemeClr val="tx2"/>
                </a:solidFill>
              </a:rPr>
              <a:t>Articulate the financial implications of the different forms of business organization.</a:t>
            </a:r>
          </a:p>
          <a:p>
            <a:pPr marL="291600" indent="-291600" eaLnBrk="1" hangingPunct="1"/>
            <a:r>
              <a:rPr lang="en-US" altLang="en-US" sz="2600" noProof="0" dirty="0">
                <a:solidFill>
                  <a:schemeClr val="tx2"/>
                </a:solidFill>
              </a:rPr>
              <a:t>Explain the conflicts of interest that can arise between managers and owners.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a:extLst>
              <a:ext uri="{FF2B5EF4-FFF2-40B4-BE49-F238E27FC236}">
                <a16:creationId xmlns:a16="http://schemas.microsoft.com/office/drawing/2014/main" id="{13415A39-325B-4358-9E24-9732572E558B}"/>
              </a:ext>
            </a:extLst>
          </p:cNvPr>
          <p:cNvSpPr>
            <a:spLocks noGrp="1" noChangeArrowheads="1"/>
          </p:cNvSpPr>
          <p:nvPr>
            <p:ph type="title"/>
          </p:nvPr>
        </p:nvSpPr>
        <p:spPr/>
        <p:txBody>
          <a:bodyPr>
            <a:noAutofit/>
          </a:bodyPr>
          <a:lstStyle/>
          <a:p>
            <a:pPr eaLnBrk="1" fontAlgn="auto" hangingPunct="1">
              <a:spcAft>
                <a:spcPts val="0"/>
              </a:spcAft>
              <a:defRPr/>
            </a:pPr>
            <a:r>
              <a:rPr lang="en-US" altLang="en-US" cap="none" noProof="0" dirty="0"/>
              <a:t>Goal of financial management</a:t>
            </a:r>
            <a:endParaRPr lang="en-US" altLang="en-US" cap="none" noProof="0" dirty="0">
              <a:solidFill>
                <a:schemeClr val="accent1">
                  <a:lumMod val="75000"/>
                </a:schemeClr>
              </a:solidFill>
            </a:endParaRPr>
          </a:p>
        </p:txBody>
      </p:sp>
      <p:sp>
        <p:nvSpPr>
          <p:cNvPr id="3" name="Content Placeholder 2">
            <a:extLst>
              <a:ext uri="{FF2B5EF4-FFF2-40B4-BE49-F238E27FC236}">
                <a16:creationId xmlns:a16="http://schemas.microsoft.com/office/drawing/2014/main" id="{B289450B-777C-44A5-BE38-06C079CB7F6E}"/>
              </a:ext>
            </a:extLst>
          </p:cNvPr>
          <p:cNvSpPr>
            <a:spLocks noGrp="1"/>
          </p:cNvSpPr>
          <p:nvPr>
            <p:ph idx="1"/>
          </p:nvPr>
        </p:nvSpPr>
        <p:spPr>
          <a:xfrm>
            <a:off x="636764" y="1752969"/>
            <a:ext cx="8117416" cy="3047632"/>
          </a:xfrm>
        </p:spPr>
        <p:txBody>
          <a:bodyPr/>
          <a:lstStyle/>
          <a:p>
            <a:pPr marL="0" indent="0" eaLnBrk="1" hangingPunct="1">
              <a:buNone/>
            </a:pPr>
            <a:r>
              <a:rPr lang="en-US" altLang="en-US" sz="2200" noProof="0" dirty="0">
                <a:solidFill>
                  <a:schemeClr val="tx2"/>
                </a:solidFill>
              </a:rPr>
              <a:t>In a for-profit business, the goal of financial management is to make money or add value for the owners</a:t>
            </a:r>
          </a:p>
          <a:p>
            <a:pPr marL="0" indent="0" eaLnBrk="1" hangingPunct="1">
              <a:buNone/>
            </a:pPr>
            <a:r>
              <a:rPr lang="en-US" altLang="en-US" sz="2200" noProof="0" dirty="0">
                <a:solidFill>
                  <a:schemeClr val="tx2"/>
                </a:solidFill>
              </a:rPr>
              <a:t>What are some possible financial goals of a corporation?</a:t>
            </a:r>
          </a:p>
          <a:p>
            <a:pPr eaLnBrk="1" hangingPunct="1"/>
            <a:r>
              <a:rPr lang="en-US" altLang="en-US" sz="2200" noProof="0" dirty="0">
                <a:solidFill>
                  <a:schemeClr val="tx2"/>
                </a:solidFill>
              </a:rPr>
              <a:t>Goals tend to fall into two classes:</a:t>
            </a:r>
          </a:p>
          <a:p>
            <a:pPr lvl="1" eaLnBrk="1" hangingPunct="1"/>
            <a:r>
              <a:rPr lang="en-US" altLang="en-US" sz="2000" noProof="0" dirty="0">
                <a:solidFill>
                  <a:schemeClr val="tx2"/>
                </a:solidFill>
              </a:rPr>
              <a:t>Profitability goals relate to different ways of earning or increasing profits (For Example, sales, market share, and cost control).</a:t>
            </a:r>
          </a:p>
          <a:p>
            <a:pPr lvl="1" eaLnBrk="1" hangingPunct="1"/>
            <a:r>
              <a:rPr lang="en-US" altLang="en-US" sz="2000" noProof="0" dirty="0">
                <a:solidFill>
                  <a:schemeClr val="tx2"/>
                </a:solidFill>
              </a:rPr>
              <a:t>Goals focused on controlling risk (For Example, bankruptcy avoidance, stability, and safety).</a:t>
            </a:r>
          </a:p>
        </p:txBody>
      </p:sp>
      <p:sp>
        <p:nvSpPr>
          <p:cNvPr id="4" name="Content Placeholder 3"/>
          <p:cNvSpPr>
            <a:spLocks noGrp="1"/>
          </p:cNvSpPr>
          <p:nvPr>
            <p:ph idx="12"/>
          </p:nvPr>
        </p:nvSpPr>
        <p:spPr>
          <a:xfrm>
            <a:off x="636764" y="4953000"/>
            <a:ext cx="8222369" cy="1531325"/>
          </a:xfrm>
        </p:spPr>
        <p:txBody>
          <a:bodyPr/>
          <a:lstStyle/>
          <a:p>
            <a:pPr marL="0" indent="0">
              <a:buNone/>
            </a:pPr>
            <a:r>
              <a:rPr lang="en-US" sz="2200" noProof="0" dirty="0"/>
              <a:t>From the stockholders’ point of view, what is a good financial management decision?</a:t>
            </a:r>
          </a:p>
          <a:p>
            <a:r>
              <a:rPr lang="en-US" sz="2200" noProof="0" dirty="0"/>
              <a:t>Goal of financial management is to maximize the current value per share of the existing stock.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p:txBody>
          <a:bodyPr/>
          <a:lstStyle/>
          <a:p>
            <a:r>
              <a:rPr lang="en-US" altLang="en-US" cap="none" noProof="0" dirty="0"/>
              <a:t>A more general goal</a:t>
            </a:r>
            <a:endParaRPr lang="en-US" cap="none" noProof="0" dirty="0"/>
          </a:p>
        </p:txBody>
      </p:sp>
      <p:sp>
        <p:nvSpPr>
          <p:cNvPr id="3" name="Content Placeholder 2"/>
          <p:cNvSpPr>
            <a:spLocks noGrp="1"/>
          </p:cNvSpPr>
          <p:nvPr>
            <p:ph idx="1"/>
          </p:nvPr>
        </p:nvSpPr>
        <p:spPr>
          <a:xfrm>
            <a:off x="636764" y="1752969"/>
            <a:ext cx="8117416" cy="837831"/>
          </a:xfrm>
        </p:spPr>
        <p:txBody>
          <a:bodyPr/>
          <a:lstStyle/>
          <a:p>
            <a:pPr marL="0" indent="0">
              <a:buNone/>
            </a:pPr>
            <a:r>
              <a:rPr lang="en-US" sz="2200" noProof="0" dirty="0"/>
              <a:t>What is the appropriate goal when the firm has no traded stock?</a:t>
            </a:r>
          </a:p>
          <a:p>
            <a:r>
              <a:rPr lang="en-US" sz="2200" noProof="0" dirty="0"/>
              <a:t>Maximize the market value of the existing owners’ equity.</a:t>
            </a:r>
          </a:p>
        </p:txBody>
      </p:sp>
      <p:sp>
        <p:nvSpPr>
          <p:cNvPr id="4" name="Content Placeholder 3"/>
          <p:cNvSpPr>
            <a:spLocks noGrp="1"/>
          </p:cNvSpPr>
          <p:nvPr>
            <p:ph idx="12"/>
          </p:nvPr>
        </p:nvSpPr>
        <p:spPr>
          <a:xfrm>
            <a:off x="636763" y="2667000"/>
            <a:ext cx="8222369" cy="3810000"/>
          </a:xfrm>
        </p:spPr>
        <p:txBody>
          <a:bodyPr/>
          <a:lstStyle/>
          <a:p>
            <a:pPr marL="0" indent="0">
              <a:buNone/>
            </a:pPr>
            <a:r>
              <a:rPr lang="en-US" sz="2200" noProof="0" dirty="0"/>
              <a:t>Goal does not imply the financial manager should take illegal or unethical actions to increase the value of equity in the firm.</a:t>
            </a:r>
          </a:p>
          <a:p>
            <a:pPr marL="0" indent="0">
              <a:buNone/>
            </a:pPr>
            <a:r>
              <a:rPr lang="en-US" sz="2200" noProof="0" dirty="0"/>
              <a:t>Sarbanes-Oxley Act (That is, “S</a:t>
            </a:r>
            <a:r>
              <a:rPr lang="en-US" sz="100" noProof="0" dirty="0"/>
              <a:t> </a:t>
            </a:r>
            <a:r>
              <a:rPr lang="en-US" sz="2200" noProof="0" dirty="0"/>
              <a:t>O</a:t>
            </a:r>
            <a:r>
              <a:rPr lang="en-US" sz="100" noProof="0" dirty="0"/>
              <a:t> </a:t>
            </a:r>
            <a:r>
              <a:rPr lang="en-US" sz="2200" noProof="0" dirty="0"/>
              <a:t>X”), enacted in 2002, is intended to protect investors from corporate abuses.</a:t>
            </a:r>
          </a:p>
          <a:p>
            <a:r>
              <a:rPr lang="en-US" sz="2200" noProof="0" dirty="0"/>
              <a:t>Key requirements of S</a:t>
            </a:r>
            <a:r>
              <a:rPr lang="en-US" sz="100" noProof="0" dirty="0"/>
              <a:t> </a:t>
            </a:r>
            <a:r>
              <a:rPr lang="en-US" sz="2200" noProof="0" dirty="0"/>
              <a:t>O</a:t>
            </a:r>
            <a:r>
              <a:rPr lang="en-US" sz="100" noProof="0" dirty="0"/>
              <a:t> </a:t>
            </a:r>
            <a:r>
              <a:rPr lang="en-US" sz="2200" noProof="0" dirty="0"/>
              <a:t>X include the following:</a:t>
            </a:r>
          </a:p>
          <a:p>
            <a:pPr lvl="1"/>
            <a:r>
              <a:rPr lang="en-US" sz="2000" noProof="0" dirty="0"/>
              <a:t>Section 404 requires each company’s annual report to have an assessment of the company’s internal control structure and financial reporting.</a:t>
            </a:r>
          </a:p>
          <a:p>
            <a:pPr lvl="1"/>
            <a:r>
              <a:rPr lang="en-US" sz="2000" noProof="0" dirty="0"/>
              <a:t>Officers of corporation must review and sign annual reports.</a:t>
            </a:r>
          </a:p>
          <a:p>
            <a:pPr lvl="1"/>
            <a:r>
              <a:rPr lang="en-US" sz="2000" noProof="0" dirty="0"/>
              <a:t>Annual report must list any deficient in internal controls.</a:t>
            </a:r>
            <a:endParaRPr lang="en-US" sz="2200" noProof="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BC42-1FC7-916C-4A3D-CF856EFBE8E9}"/>
              </a:ext>
            </a:extLst>
          </p:cNvPr>
          <p:cNvSpPr>
            <a:spLocks noGrp="1"/>
          </p:cNvSpPr>
          <p:nvPr>
            <p:ph type="title"/>
          </p:nvPr>
        </p:nvSpPr>
        <p:spPr/>
        <p:txBody>
          <a:bodyPr/>
          <a:lstStyle/>
          <a:p>
            <a:r>
              <a:rPr lang="en-US" cap="none" dirty="0"/>
              <a:t>Practice question</a:t>
            </a:r>
          </a:p>
        </p:txBody>
      </p:sp>
      <p:sp>
        <p:nvSpPr>
          <p:cNvPr id="3" name="Content Placeholder 2">
            <a:extLst>
              <a:ext uri="{FF2B5EF4-FFF2-40B4-BE49-F238E27FC236}">
                <a16:creationId xmlns:a16="http://schemas.microsoft.com/office/drawing/2014/main" id="{C89AAB94-3559-17AF-F6A9-6B21D3FD3214}"/>
              </a:ext>
            </a:extLst>
          </p:cNvPr>
          <p:cNvSpPr>
            <a:spLocks noGrp="1"/>
          </p:cNvSpPr>
          <p:nvPr>
            <p:ph idx="1"/>
          </p:nvPr>
        </p:nvSpPr>
        <p:spPr/>
        <p:txBody>
          <a:bodyPr/>
          <a:lstStyle/>
          <a:p>
            <a:r>
              <a:rPr lang="en-US" dirty="0"/>
              <a:t>The Sarbanes-Oxley Act of 2002 is a governmental response to: </a:t>
            </a:r>
          </a:p>
          <a:p>
            <a:endParaRPr lang="en-US" dirty="0"/>
          </a:p>
          <a:p>
            <a:r>
              <a:rPr lang="en-US" dirty="0"/>
              <a:t>A. decreasing corporate profits</a:t>
            </a:r>
          </a:p>
          <a:p>
            <a:r>
              <a:rPr lang="en-US" dirty="0"/>
              <a:t>B. the terrorist attacks on 9/11/2001</a:t>
            </a:r>
          </a:p>
          <a:p>
            <a:r>
              <a:rPr lang="en-US" dirty="0"/>
              <a:t>C. the harm caused to stock markets by SARS, MERS, COVID, and other pandemics</a:t>
            </a:r>
          </a:p>
          <a:p>
            <a:r>
              <a:rPr lang="en-US" dirty="0"/>
              <a:t>D. deregulation of the stock exchanges</a:t>
            </a:r>
          </a:p>
          <a:p>
            <a:r>
              <a:rPr lang="en-US" dirty="0"/>
              <a:t>E. management greed and abuses</a:t>
            </a:r>
          </a:p>
        </p:txBody>
      </p:sp>
      <p:sp>
        <p:nvSpPr>
          <p:cNvPr id="4" name="Content Placeholder 3">
            <a:extLst>
              <a:ext uri="{FF2B5EF4-FFF2-40B4-BE49-F238E27FC236}">
                <a16:creationId xmlns:a16="http://schemas.microsoft.com/office/drawing/2014/main" id="{5AA46549-15BF-80D4-A845-8CE82C5F1A21}"/>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4187087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2">
            <a:extLst>
              <a:ext uri="{FF2B5EF4-FFF2-40B4-BE49-F238E27FC236}">
                <a16:creationId xmlns:a16="http://schemas.microsoft.com/office/drawing/2014/main" id="{48C95179-8916-47FD-AC1D-35CCCC378AC3}"/>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en-US" cap="none" noProof="0" dirty="0"/>
              <a:t>The agency problem and </a:t>
            </a:r>
            <a:br>
              <a:rPr lang="en-US" altLang="en-US" cap="none" noProof="0" dirty="0"/>
            </a:br>
            <a:r>
              <a:rPr lang="en-US" altLang="en-US" cap="none" noProof="0" dirty="0"/>
              <a:t>control of the corporation</a:t>
            </a:r>
            <a:endParaRPr lang="en-US" altLang="en-US" sz="4000" cap="none" noProof="0" dirty="0">
              <a:solidFill>
                <a:schemeClr val="accent1">
                  <a:lumMod val="75000"/>
                </a:schemeClr>
              </a:solidFill>
            </a:endParaRPr>
          </a:p>
        </p:txBody>
      </p:sp>
      <p:sp>
        <p:nvSpPr>
          <p:cNvPr id="3" name="Content Placeholder 2"/>
          <p:cNvSpPr>
            <a:spLocks noGrp="1"/>
          </p:cNvSpPr>
          <p:nvPr>
            <p:ph idx="1"/>
          </p:nvPr>
        </p:nvSpPr>
        <p:spPr>
          <a:xfrm>
            <a:off x="636764" y="1752969"/>
            <a:ext cx="8117416" cy="1371231"/>
          </a:xfrm>
        </p:spPr>
        <p:txBody>
          <a:bodyPr/>
          <a:lstStyle/>
          <a:p>
            <a:pPr marL="0" indent="0">
              <a:buNone/>
            </a:pPr>
            <a:r>
              <a:rPr lang="en-US" sz="2000" noProof="0" dirty="0"/>
              <a:t>Relationship between stockholders and management is called an </a:t>
            </a:r>
            <a:r>
              <a:rPr lang="en-US" sz="2000" i="1" noProof="0" dirty="0"/>
              <a:t>agency relationship</a:t>
            </a:r>
            <a:r>
              <a:rPr lang="en-US" sz="2000" noProof="0" dirty="0"/>
              <a:t>.</a:t>
            </a:r>
          </a:p>
          <a:p>
            <a:r>
              <a:rPr lang="en-US" sz="2000" noProof="0" dirty="0"/>
              <a:t>Exists when someone (the principal) hires another (the agent) to represent his or her interests.</a:t>
            </a:r>
          </a:p>
        </p:txBody>
      </p:sp>
      <p:sp>
        <p:nvSpPr>
          <p:cNvPr id="5" name="Content Placeholder 4"/>
          <p:cNvSpPr>
            <a:spLocks noGrp="1"/>
          </p:cNvSpPr>
          <p:nvPr>
            <p:ph idx="12"/>
          </p:nvPr>
        </p:nvSpPr>
        <p:spPr>
          <a:xfrm>
            <a:off x="636763" y="3200400"/>
            <a:ext cx="8222369" cy="2133600"/>
          </a:xfrm>
        </p:spPr>
        <p:txBody>
          <a:bodyPr/>
          <a:lstStyle/>
          <a:p>
            <a:pPr marL="0" indent="0">
              <a:spcBef>
                <a:spcPts val="500"/>
              </a:spcBef>
              <a:buNone/>
            </a:pPr>
            <a:r>
              <a:rPr lang="en-US" sz="2000" noProof="0" dirty="0"/>
              <a:t>The </a:t>
            </a:r>
            <a:r>
              <a:rPr lang="en-US" sz="2000" b="1" noProof="0" dirty="0"/>
              <a:t>agency problem </a:t>
            </a:r>
            <a:r>
              <a:rPr lang="en-US" sz="2000" noProof="0" dirty="0"/>
              <a:t>is the possibility of conflict of interest between the stockholders and management of a firm.</a:t>
            </a:r>
          </a:p>
          <a:p>
            <a:pPr marL="0" indent="0">
              <a:spcBef>
                <a:spcPts val="500"/>
              </a:spcBef>
              <a:buNone/>
            </a:pPr>
            <a:r>
              <a:rPr lang="en-US" sz="2000" noProof="0" dirty="0"/>
              <a:t>Agency costs refer to the costs of the conflict of interest between stockholders and management.</a:t>
            </a:r>
          </a:p>
          <a:p>
            <a:pPr>
              <a:spcBef>
                <a:spcPts val="500"/>
              </a:spcBef>
            </a:pPr>
            <a:r>
              <a:rPr lang="en-US" sz="2000" i="1" noProof="0" dirty="0"/>
              <a:t>Indirect agency costs </a:t>
            </a:r>
            <a:r>
              <a:rPr lang="en-US" sz="2000" noProof="0" dirty="0"/>
              <a:t>are lost opportunities.</a:t>
            </a:r>
          </a:p>
          <a:p>
            <a:pPr>
              <a:spcBef>
                <a:spcPts val="500"/>
              </a:spcBef>
            </a:pPr>
            <a:r>
              <a:rPr lang="en-US" sz="2000" i="1" noProof="0" dirty="0"/>
              <a:t>Direct agency costs </a:t>
            </a:r>
            <a:r>
              <a:rPr lang="en-US" sz="2000" noProof="0" dirty="0"/>
              <a:t>come in two forms:</a:t>
            </a:r>
          </a:p>
        </p:txBody>
      </p:sp>
      <p:sp>
        <p:nvSpPr>
          <p:cNvPr id="6" name="Content Placeholder 5"/>
          <p:cNvSpPr>
            <a:spLocks noGrp="1"/>
          </p:cNvSpPr>
          <p:nvPr>
            <p:ph idx="15"/>
          </p:nvPr>
        </p:nvSpPr>
        <p:spPr>
          <a:xfrm>
            <a:off x="636763" y="5410200"/>
            <a:ext cx="8222369" cy="1066800"/>
          </a:xfrm>
        </p:spPr>
        <p:txBody>
          <a:bodyPr/>
          <a:lstStyle/>
          <a:p>
            <a:pPr marL="402336" indent="-402336">
              <a:spcBef>
                <a:spcPts val="500"/>
              </a:spcBef>
              <a:buFont typeface="+mj-lt"/>
              <a:buAutoNum type="arabicPeriod"/>
            </a:pPr>
            <a:r>
              <a:rPr lang="en-US" sz="2000" noProof="0" dirty="0"/>
              <a:t>Corporate expenditures that benefits management but costs the stockholder (For Example, luxurious and unneeded corporate jet).</a:t>
            </a:r>
          </a:p>
          <a:p>
            <a:pPr marL="402336" indent="-402336">
              <a:spcBef>
                <a:spcPts val="500"/>
              </a:spcBef>
              <a:buFont typeface="+mj-lt"/>
              <a:buAutoNum type="arabicPeriod"/>
            </a:pPr>
            <a:r>
              <a:rPr lang="en-US" sz="2000" noProof="0" dirty="0"/>
              <a:t>Expense that arises from the need to monitor management actions.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FBC9-0226-CDD8-D0CE-A7220A866DE2}"/>
              </a:ext>
            </a:extLst>
          </p:cNvPr>
          <p:cNvSpPr>
            <a:spLocks noGrp="1"/>
          </p:cNvSpPr>
          <p:nvPr>
            <p:ph type="title"/>
          </p:nvPr>
        </p:nvSpPr>
        <p:spPr/>
        <p:txBody>
          <a:bodyPr/>
          <a:lstStyle/>
          <a:p>
            <a:r>
              <a:rPr lang="en-US" cap="none" dirty="0"/>
              <a:t>Practice question</a:t>
            </a:r>
          </a:p>
        </p:txBody>
      </p:sp>
      <p:sp>
        <p:nvSpPr>
          <p:cNvPr id="3" name="Content Placeholder 2">
            <a:extLst>
              <a:ext uri="{FF2B5EF4-FFF2-40B4-BE49-F238E27FC236}">
                <a16:creationId xmlns:a16="http://schemas.microsoft.com/office/drawing/2014/main" id="{FFBEA5FA-F9F8-8F86-38EB-8B5580252D2A}"/>
              </a:ext>
            </a:extLst>
          </p:cNvPr>
          <p:cNvSpPr>
            <a:spLocks noGrp="1"/>
          </p:cNvSpPr>
          <p:nvPr>
            <p:ph idx="1"/>
          </p:nvPr>
        </p:nvSpPr>
        <p:spPr>
          <a:xfrm>
            <a:off x="636764" y="1491031"/>
            <a:ext cx="8117416" cy="4372341"/>
          </a:xfrm>
        </p:spPr>
        <p:txBody>
          <a:bodyPr/>
          <a:lstStyle/>
          <a:p>
            <a:r>
              <a:rPr lang="en-US" dirty="0"/>
              <a:t>Which of the following actions would be considered an agency problem?</a:t>
            </a:r>
          </a:p>
          <a:p>
            <a:r>
              <a:rPr lang="en-US" dirty="0"/>
              <a:t>A. An owner of a sole proprietorship takes company office supplies for personal use</a:t>
            </a:r>
          </a:p>
          <a:p>
            <a:r>
              <a:rPr lang="en-US" dirty="0"/>
              <a:t>B. Both partners in a general partnership close the office early one day to go skiing</a:t>
            </a:r>
          </a:p>
          <a:p>
            <a:r>
              <a:rPr lang="en-US" dirty="0"/>
              <a:t>C. A manager in a corporation buys shares of the company’s stock when the price falls</a:t>
            </a:r>
          </a:p>
          <a:p>
            <a:r>
              <a:rPr lang="en-US" dirty="0"/>
              <a:t>D. A manager in a corporation makes online personal travel arrangements during work hours</a:t>
            </a:r>
          </a:p>
          <a:p>
            <a:r>
              <a:rPr lang="en-US" dirty="0"/>
              <a:t>E. A shareholder in a corporation sells shares of the company’s stock when the price rises</a:t>
            </a:r>
          </a:p>
        </p:txBody>
      </p:sp>
    </p:spTree>
    <p:extLst>
      <p:ext uri="{BB962C8B-B14F-4D97-AF65-F5344CB8AC3E}">
        <p14:creationId xmlns:p14="http://schemas.microsoft.com/office/powerpoint/2010/main" val="2419659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p:txBody>
          <a:bodyPr/>
          <a:lstStyle/>
          <a:p>
            <a:r>
              <a:rPr lang="en-US" altLang="en-US" cap="none" noProof="0" dirty="0"/>
              <a:t>Do managers act in the </a:t>
            </a:r>
            <a:br>
              <a:rPr lang="en-US" altLang="en-US" cap="none" noProof="0" dirty="0"/>
            </a:br>
            <a:r>
              <a:rPr lang="en-US" altLang="en-US" cap="none" noProof="0" dirty="0"/>
              <a:t>stockholders’ interests?</a:t>
            </a:r>
            <a:endParaRPr lang="en-US" cap="none" noProof="0" dirty="0"/>
          </a:p>
        </p:txBody>
      </p:sp>
      <p:sp>
        <p:nvSpPr>
          <p:cNvPr id="5" name="Content Placeholder 4"/>
          <p:cNvSpPr>
            <a:spLocks noGrp="1"/>
          </p:cNvSpPr>
          <p:nvPr>
            <p:ph idx="1"/>
          </p:nvPr>
        </p:nvSpPr>
        <p:spPr>
          <a:xfrm>
            <a:off x="636764" y="1752970"/>
            <a:ext cx="8117416" cy="1142632"/>
          </a:xfrm>
        </p:spPr>
        <p:txBody>
          <a:bodyPr/>
          <a:lstStyle/>
          <a:p>
            <a:pPr marL="0" indent="0">
              <a:spcBef>
                <a:spcPts val="500"/>
              </a:spcBef>
              <a:buNone/>
            </a:pPr>
            <a:r>
              <a:rPr lang="en-US" sz="2000" i="1" noProof="0" dirty="0"/>
              <a:t>Managerial compensation:</a:t>
            </a:r>
          </a:p>
          <a:p>
            <a:pPr>
              <a:spcBef>
                <a:spcPts val="500"/>
              </a:spcBef>
            </a:pPr>
            <a:r>
              <a:rPr lang="en-US" sz="2000" noProof="0" dirty="0"/>
              <a:t>Management will frequently have a significant economic incentive to increase share value for two reasons:</a:t>
            </a:r>
          </a:p>
        </p:txBody>
      </p:sp>
      <p:sp>
        <p:nvSpPr>
          <p:cNvPr id="6" name="Content Placeholder 5"/>
          <p:cNvSpPr>
            <a:spLocks noGrp="1"/>
          </p:cNvSpPr>
          <p:nvPr>
            <p:ph idx="12"/>
          </p:nvPr>
        </p:nvSpPr>
        <p:spPr>
          <a:xfrm>
            <a:off x="636763" y="3048000"/>
            <a:ext cx="8222369" cy="1371600"/>
          </a:xfrm>
        </p:spPr>
        <p:txBody>
          <a:bodyPr/>
          <a:lstStyle/>
          <a:p>
            <a:pPr marL="402336" indent="-402336">
              <a:spcBef>
                <a:spcPts val="500"/>
              </a:spcBef>
              <a:buFont typeface="+mj-lt"/>
              <a:buAutoNum type="arabicPeriod"/>
            </a:pPr>
            <a:r>
              <a:rPr lang="en-US" sz="2000" noProof="0" dirty="0"/>
              <a:t>Managerial compensation is usually tied to financial performance in general and often to share value in particular.</a:t>
            </a:r>
          </a:p>
          <a:p>
            <a:pPr marL="402336" indent="-402336">
              <a:spcBef>
                <a:spcPts val="500"/>
              </a:spcBef>
              <a:buFont typeface="+mj-lt"/>
              <a:buAutoNum type="arabicPeriod"/>
            </a:pPr>
            <a:r>
              <a:rPr lang="en-US" sz="2000" noProof="0" dirty="0"/>
              <a:t>Managers who are successful in pursuing stockholder goals will be in greater demand in the labor market and thus command higher salaries.</a:t>
            </a:r>
          </a:p>
        </p:txBody>
      </p:sp>
      <p:sp>
        <p:nvSpPr>
          <p:cNvPr id="7" name="Content Placeholder 6"/>
          <p:cNvSpPr>
            <a:spLocks noGrp="1"/>
          </p:cNvSpPr>
          <p:nvPr>
            <p:ph idx="15"/>
          </p:nvPr>
        </p:nvSpPr>
        <p:spPr>
          <a:xfrm>
            <a:off x="642407" y="4571999"/>
            <a:ext cx="8222369" cy="1752602"/>
          </a:xfrm>
        </p:spPr>
        <p:txBody>
          <a:bodyPr/>
          <a:lstStyle/>
          <a:p>
            <a:pPr marL="0" indent="0">
              <a:spcBef>
                <a:spcPts val="500"/>
              </a:spcBef>
              <a:buNone/>
            </a:pPr>
            <a:r>
              <a:rPr lang="en-US" sz="2000" i="1" noProof="0" dirty="0"/>
              <a:t>Control of the firm:</a:t>
            </a:r>
          </a:p>
          <a:p>
            <a:pPr>
              <a:spcBef>
                <a:spcPts val="500"/>
              </a:spcBef>
            </a:pPr>
            <a:r>
              <a:rPr lang="en-US" sz="2000" noProof="0" dirty="0"/>
              <a:t>Stockholders ultimately control the firm, as they elect the board of directors, who in turn hire and fire managers.</a:t>
            </a:r>
          </a:p>
          <a:p>
            <a:pPr>
              <a:spcBef>
                <a:spcPts val="500"/>
              </a:spcBef>
            </a:pPr>
            <a:r>
              <a:rPr lang="en-US" sz="2000" noProof="0" dirty="0"/>
              <a:t>Existing management may be replaced by stockholders via </a:t>
            </a:r>
            <a:r>
              <a:rPr lang="en-US" sz="2000" i="1" noProof="0" dirty="0"/>
              <a:t>proxy fights </a:t>
            </a:r>
            <a:r>
              <a:rPr lang="en-US" sz="2000" noProof="0" dirty="0"/>
              <a:t>and takeovers.</a:t>
            </a:r>
          </a:p>
        </p:txBody>
      </p:sp>
    </p:spTree>
    <p:extLst>
      <p:ext uri="{BB962C8B-B14F-4D97-AF65-F5344CB8AC3E}">
        <p14:creationId xmlns:p14="http://schemas.microsoft.com/office/powerpoint/2010/main" val="1450062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52F2-4448-6BCF-7814-C629874DD2DF}"/>
              </a:ext>
            </a:extLst>
          </p:cNvPr>
          <p:cNvSpPr>
            <a:spLocks noGrp="1"/>
          </p:cNvSpPr>
          <p:nvPr>
            <p:ph type="title"/>
          </p:nvPr>
        </p:nvSpPr>
        <p:spPr/>
        <p:txBody>
          <a:bodyPr/>
          <a:lstStyle/>
          <a:p>
            <a:r>
              <a:rPr lang="en-US" cap="none" dirty="0"/>
              <a:t>Practice question</a:t>
            </a:r>
          </a:p>
        </p:txBody>
      </p:sp>
      <p:sp>
        <p:nvSpPr>
          <p:cNvPr id="3" name="Content Placeholder 2">
            <a:extLst>
              <a:ext uri="{FF2B5EF4-FFF2-40B4-BE49-F238E27FC236}">
                <a16:creationId xmlns:a16="http://schemas.microsoft.com/office/drawing/2014/main" id="{1245E029-80EC-D228-7094-2C1B708CF289}"/>
              </a:ext>
            </a:extLst>
          </p:cNvPr>
          <p:cNvSpPr>
            <a:spLocks noGrp="1"/>
          </p:cNvSpPr>
          <p:nvPr>
            <p:ph idx="1"/>
          </p:nvPr>
        </p:nvSpPr>
        <p:spPr/>
        <p:txBody>
          <a:bodyPr/>
          <a:lstStyle/>
          <a:p>
            <a:r>
              <a:rPr lang="en-US" dirty="0"/>
              <a:t>Which one of the following grants an individual the right to vote on behalf of a shareholder?</a:t>
            </a:r>
          </a:p>
          <a:p>
            <a:endParaRPr lang="en-US" dirty="0"/>
          </a:p>
          <a:p>
            <a:r>
              <a:rPr lang="en-US" dirty="0"/>
              <a:t>A. Proxy</a:t>
            </a:r>
          </a:p>
          <a:p>
            <a:r>
              <a:rPr lang="en-US" dirty="0"/>
              <a:t>B. Bylaws</a:t>
            </a:r>
          </a:p>
          <a:p>
            <a:r>
              <a:rPr lang="en-US" dirty="0"/>
              <a:t>C. Indenture agreement</a:t>
            </a:r>
          </a:p>
          <a:p>
            <a:r>
              <a:rPr lang="en-US" dirty="0"/>
              <a:t>D. Stock option</a:t>
            </a:r>
          </a:p>
          <a:p>
            <a:r>
              <a:rPr lang="en-US" dirty="0"/>
              <a:t>E. Stock audit</a:t>
            </a:r>
          </a:p>
        </p:txBody>
      </p:sp>
      <p:sp>
        <p:nvSpPr>
          <p:cNvPr id="4" name="Content Placeholder 3">
            <a:extLst>
              <a:ext uri="{FF2B5EF4-FFF2-40B4-BE49-F238E27FC236}">
                <a16:creationId xmlns:a16="http://schemas.microsoft.com/office/drawing/2014/main" id="{66466956-7BB8-FDBF-8CFB-ECECE145AE91}"/>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1525664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a:extLst>
              <a:ext uri="{FF2B5EF4-FFF2-40B4-BE49-F238E27FC236}">
                <a16:creationId xmlns:a16="http://schemas.microsoft.com/office/drawing/2014/main" id="{7191CF8C-BA43-4149-B207-2B674A34B180}"/>
              </a:ext>
            </a:extLst>
          </p:cNvPr>
          <p:cNvSpPr>
            <a:spLocks noGrp="1" noChangeArrowheads="1"/>
          </p:cNvSpPr>
          <p:nvPr>
            <p:ph type="title"/>
          </p:nvPr>
        </p:nvSpPr>
        <p:spPr/>
        <p:txBody>
          <a:bodyPr>
            <a:normAutofit/>
          </a:bodyPr>
          <a:lstStyle/>
          <a:p>
            <a:pPr eaLnBrk="1" fontAlgn="auto" hangingPunct="1">
              <a:spcAft>
                <a:spcPts val="0"/>
              </a:spcAft>
              <a:defRPr/>
            </a:pPr>
            <a:r>
              <a:rPr lang="en-US" altLang="en-US" cap="none" noProof="0" dirty="0"/>
              <a:t>Stakeholders</a:t>
            </a:r>
            <a:endParaRPr lang="en-US" altLang="en-US" cap="none" noProof="0" dirty="0">
              <a:solidFill>
                <a:schemeClr val="accent1">
                  <a:lumMod val="75000"/>
                </a:schemeClr>
              </a:solidFill>
            </a:endParaRPr>
          </a:p>
        </p:txBody>
      </p:sp>
      <p:sp>
        <p:nvSpPr>
          <p:cNvPr id="3" name="Content Placeholder 2">
            <a:extLst>
              <a:ext uri="{FF2B5EF4-FFF2-40B4-BE49-F238E27FC236}">
                <a16:creationId xmlns:a16="http://schemas.microsoft.com/office/drawing/2014/main" id="{FFC4B3B6-3EE4-4F94-86AE-8B372F0459F0}"/>
              </a:ext>
            </a:extLst>
          </p:cNvPr>
          <p:cNvSpPr>
            <a:spLocks noGrp="1"/>
          </p:cNvSpPr>
          <p:nvPr>
            <p:ph idx="1"/>
          </p:nvPr>
        </p:nvSpPr>
        <p:spPr>
          <a:xfrm>
            <a:off x="636764" y="1752969"/>
            <a:ext cx="8117416" cy="1599831"/>
          </a:xfrm>
        </p:spPr>
        <p:txBody>
          <a:bodyPr/>
          <a:lstStyle/>
          <a:p>
            <a:pPr marL="0" indent="0">
              <a:lnSpc>
                <a:spcPct val="90000"/>
              </a:lnSpc>
              <a:buNone/>
            </a:pPr>
            <a:r>
              <a:rPr lang="en-US" noProof="0" dirty="0">
                <a:solidFill>
                  <a:schemeClr val="tx2"/>
                </a:solidFill>
              </a:rPr>
              <a:t>Management and stockholders are not the only parties with an interest in the firm’s decisions.</a:t>
            </a:r>
          </a:p>
          <a:p>
            <a:pPr>
              <a:lnSpc>
                <a:spcPct val="90000"/>
              </a:lnSpc>
            </a:pPr>
            <a:r>
              <a:rPr lang="en-US" noProof="0" dirty="0">
                <a:solidFill>
                  <a:schemeClr val="tx2"/>
                </a:solidFill>
              </a:rPr>
              <a:t>Employees, customers, suppliers, and even the government all have a financial interest in the firm.</a:t>
            </a:r>
          </a:p>
        </p:txBody>
      </p:sp>
      <p:sp>
        <p:nvSpPr>
          <p:cNvPr id="13" name="Content Placeholder 12">
            <a:extLst>
              <a:ext uri="{FF2B5EF4-FFF2-40B4-BE49-F238E27FC236}">
                <a16:creationId xmlns:a16="http://schemas.microsoft.com/office/drawing/2014/main" id="{FFBAD1F8-C7F9-468F-9CCE-A4D5CE0A9441}"/>
              </a:ext>
            </a:extLst>
          </p:cNvPr>
          <p:cNvSpPr>
            <a:spLocks noGrp="1"/>
          </p:cNvSpPr>
          <p:nvPr>
            <p:ph idx="15"/>
          </p:nvPr>
        </p:nvSpPr>
        <p:spPr>
          <a:xfrm>
            <a:off x="636764" y="3614738"/>
            <a:ext cx="8349193" cy="2633662"/>
          </a:xfrm>
        </p:spPr>
        <p:txBody>
          <a:bodyPr/>
          <a:lstStyle/>
          <a:p>
            <a:pPr marL="0" indent="0">
              <a:lnSpc>
                <a:spcPct val="90000"/>
              </a:lnSpc>
              <a:buNone/>
            </a:pPr>
            <a:r>
              <a:rPr lang="en-US" noProof="0" dirty="0">
                <a:solidFill>
                  <a:schemeClr val="tx2"/>
                </a:solidFill>
              </a:rPr>
              <a:t>A </a:t>
            </a:r>
            <a:r>
              <a:rPr lang="en-US" b="1" noProof="0" dirty="0">
                <a:solidFill>
                  <a:schemeClr val="tx2"/>
                </a:solidFill>
              </a:rPr>
              <a:t>stakeholder</a:t>
            </a:r>
            <a:r>
              <a:rPr lang="en-US" noProof="0" dirty="0">
                <a:solidFill>
                  <a:schemeClr val="tx2"/>
                </a:solidFill>
              </a:rPr>
              <a:t> is someone other than a stockholder or creditor who potentially has a claim on the cash flows of the firm.</a:t>
            </a:r>
          </a:p>
          <a:p>
            <a:pPr>
              <a:lnSpc>
                <a:spcPct val="90000"/>
              </a:lnSpc>
            </a:pPr>
            <a:r>
              <a:rPr lang="en-US" noProof="0" dirty="0">
                <a:solidFill>
                  <a:schemeClr val="tx2"/>
                </a:solidFill>
              </a:rPr>
              <a:t>Such groups will also attempt to exert control over the firm, perhaps to the detriment of the owners.</a:t>
            </a:r>
          </a:p>
        </p:txBody>
      </p:sp>
    </p:spTree>
    <p:extLst>
      <p:ext uri="{BB962C8B-B14F-4D97-AF65-F5344CB8AC3E}">
        <p14:creationId xmlns:p14="http://schemas.microsoft.com/office/powerpoint/2010/main" val="3741427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p:txBody>
          <a:bodyPr/>
          <a:lstStyle/>
          <a:p>
            <a:r>
              <a:rPr lang="en-US" altLang="en-US" cap="none" noProof="0" dirty="0"/>
              <a:t>Financial markets and the corporation </a:t>
            </a:r>
            <a:endParaRPr lang="en-US" sz="1000" cap="none" noProof="0" dirty="0"/>
          </a:p>
        </p:txBody>
      </p:sp>
      <p:sp>
        <p:nvSpPr>
          <p:cNvPr id="10" name="Content Placeholder 9"/>
          <p:cNvSpPr>
            <a:spLocks noGrp="1"/>
          </p:cNvSpPr>
          <p:nvPr>
            <p:ph idx="1"/>
          </p:nvPr>
        </p:nvSpPr>
        <p:spPr>
          <a:xfrm>
            <a:off x="636764" y="1752969"/>
            <a:ext cx="8117416" cy="1676031"/>
          </a:xfrm>
        </p:spPr>
        <p:txBody>
          <a:bodyPr/>
          <a:lstStyle/>
          <a:p>
            <a:pPr marL="0" indent="0">
              <a:buNone/>
            </a:pPr>
            <a:r>
              <a:rPr lang="en-US" sz="2000" noProof="0" dirty="0"/>
              <a:t>A </a:t>
            </a:r>
            <a:r>
              <a:rPr lang="en-US" sz="2000" i="1" noProof="0" dirty="0"/>
              <a:t>financial market </a:t>
            </a:r>
            <a:r>
              <a:rPr lang="en-US" sz="2000" noProof="0" dirty="0"/>
              <a:t>is just a way of bringing buyers and sellers together to buy and sell debt and equity securities.</a:t>
            </a:r>
          </a:p>
          <a:p>
            <a:r>
              <a:rPr lang="en-US" sz="2000" noProof="0" dirty="0"/>
              <a:t>Most important differences between financial markets concern the types of securities that are traded, how trading is conducted, and who the buyers and sellers are.</a:t>
            </a:r>
          </a:p>
        </p:txBody>
      </p:sp>
      <p:sp>
        <p:nvSpPr>
          <p:cNvPr id="12" name="Content Placeholder 11"/>
          <p:cNvSpPr>
            <a:spLocks noGrp="1"/>
          </p:cNvSpPr>
          <p:nvPr>
            <p:ph idx="12"/>
          </p:nvPr>
        </p:nvSpPr>
        <p:spPr>
          <a:xfrm>
            <a:off x="636763" y="3581400"/>
            <a:ext cx="8222369" cy="2895600"/>
          </a:xfrm>
        </p:spPr>
        <p:txBody>
          <a:bodyPr/>
          <a:lstStyle/>
          <a:p>
            <a:pPr marL="0" indent="0">
              <a:spcBef>
                <a:spcPts val="500"/>
              </a:spcBef>
              <a:buNone/>
            </a:pPr>
            <a:r>
              <a:rPr lang="en-US" sz="2000" b="1" noProof="0" dirty="0"/>
              <a:t>Primary vs. secondary markets:</a:t>
            </a:r>
          </a:p>
          <a:p>
            <a:pPr>
              <a:spcBef>
                <a:spcPts val="500"/>
              </a:spcBef>
            </a:pPr>
            <a:r>
              <a:rPr lang="en-US" sz="2000" noProof="0" dirty="0"/>
              <a:t>In a </a:t>
            </a:r>
            <a:r>
              <a:rPr lang="en-US" sz="2000" i="1" noProof="0" dirty="0"/>
              <a:t>primary market transaction</a:t>
            </a:r>
            <a:r>
              <a:rPr lang="en-US" sz="2000" noProof="0" dirty="0"/>
              <a:t>, the corporation is the seller, and the transaction raises money for the corporation.</a:t>
            </a:r>
          </a:p>
          <a:p>
            <a:pPr lvl="1"/>
            <a:r>
              <a:rPr lang="en-US" sz="1800" i="1" noProof="0" dirty="0"/>
              <a:t>Public offerings </a:t>
            </a:r>
            <a:r>
              <a:rPr lang="en-US" sz="1800" noProof="0" dirty="0"/>
              <a:t>involve selling securities to the general public.</a:t>
            </a:r>
          </a:p>
          <a:p>
            <a:pPr lvl="1"/>
            <a:r>
              <a:rPr lang="en-US" sz="1800" i="1" noProof="0" dirty="0"/>
              <a:t>Private placements </a:t>
            </a:r>
            <a:r>
              <a:rPr lang="en-US" sz="1800" noProof="0" dirty="0"/>
              <a:t>are negotiated sales involving a specific buyer.</a:t>
            </a:r>
          </a:p>
          <a:p>
            <a:pPr>
              <a:spcBef>
                <a:spcPts val="500"/>
              </a:spcBef>
            </a:pPr>
            <a:r>
              <a:rPr lang="en-US" sz="2000" noProof="0" dirty="0"/>
              <a:t>A </a:t>
            </a:r>
            <a:r>
              <a:rPr lang="en-US" sz="2000" i="1" noProof="0" dirty="0"/>
              <a:t>secondary market transaction </a:t>
            </a:r>
            <a:r>
              <a:rPr lang="en-US" sz="2000" noProof="0" dirty="0"/>
              <a:t>involves one owner or creditor selling to another.</a:t>
            </a:r>
          </a:p>
          <a:p>
            <a:pPr lvl="1"/>
            <a:r>
              <a:rPr lang="en-US" sz="1800" noProof="0" dirty="0"/>
              <a:t>Serve as a means for transferring ownership of corporate securities.</a:t>
            </a:r>
          </a:p>
        </p:txBody>
      </p:sp>
    </p:spTree>
    <p:extLst>
      <p:ext uri="{BB962C8B-B14F-4D97-AF65-F5344CB8AC3E}">
        <p14:creationId xmlns:p14="http://schemas.microsoft.com/office/powerpoint/2010/main" val="3495343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a:extLst>
              <a:ext uri="{FF2B5EF4-FFF2-40B4-BE49-F238E27FC236}">
                <a16:creationId xmlns:a16="http://schemas.microsoft.com/office/drawing/2014/main" id="{4577C00A-C68C-47DE-B15A-475B6B8413FD}"/>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t>Cash flows between the firm and </a:t>
            </a:r>
            <a:br>
              <a:rPr lang="en-US" altLang="en-US" cap="none" noProof="0" dirty="0"/>
            </a:br>
            <a:r>
              <a:rPr lang="en-US" altLang="en-US" cap="none" noProof="0" dirty="0"/>
              <a:t>the financial markets</a:t>
            </a:r>
            <a:endParaRPr lang="en-US" altLang="en-US" cap="none" noProof="0" dirty="0">
              <a:solidFill>
                <a:schemeClr val="accent1">
                  <a:lumMod val="75000"/>
                </a:schemeClr>
              </a:solidFill>
            </a:endParaRPr>
          </a:p>
        </p:txBody>
      </p:sp>
      <p:pic>
        <p:nvPicPr>
          <p:cNvPr id="6" name="Picture 5" descr="A flowchart of cash flows between a firm and financial markets"/>
          <p:cNvPicPr>
            <a:picLocks noChangeAspect="1"/>
          </p:cNvPicPr>
          <p:nvPr/>
        </p:nvPicPr>
        <p:blipFill>
          <a:blip r:embed="rId3"/>
          <a:stretch>
            <a:fillRect/>
          </a:stretch>
        </p:blipFill>
        <p:spPr>
          <a:xfrm>
            <a:off x="2034012" y="1805506"/>
            <a:ext cx="5340559" cy="43224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a:extLst>
              <a:ext uri="{FF2B5EF4-FFF2-40B4-BE49-F238E27FC236}">
                <a16:creationId xmlns:a16="http://schemas.microsoft.com/office/drawing/2014/main" id="{7198047D-BED9-4C2A-87F0-78A50197CC79}"/>
              </a:ext>
            </a:extLst>
          </p:cNvPr>
          <p:cNvSpPr>
            <a:spLocks noGrp="1" noChangeArrowheads="1"/>
          </p:cNvSpPr>
          <p:nvPr>
            <p:ph type="title"/>
          </p:nvPr>
        </p:nvSpPr>
        <p:spPr/>
        <p:txBody>
          <a:bodyPr/>
          <a:lstStyle/>
          <a:p>
            <a:pPr eaLnBrk="1" fontAlgn="auto" hangingPunct="1">
              <a:spcAft>
                <a:spcPts val="0"/>
              </a:spcAft>
              <a:defRPr/>
            </a:pPr>
            <a:r>
              <a:rPr lang="en-US" altLang="en-US" cap="none" noProof="0" dirty="0">
                <a:solidFill>
                  <a:schemeClr val="accent1">
                    <a:lumMod val="75000"/>
                  </a:schemeClr>
                </a:solidFill>
              </a:rPr>
              <a:t>Chapter outline</a:t>
            </a:r>
          </a:p>
        </p:txBody>
      </p:sp>
      <p:sp>
        <p:nvSpPr>
          <p:cNvPr id="15363" name="Content Placeholder 2">
            <a:extLst>
              <a:ext uri="{FF2B5EF4-FFF2-40B4-BE49-F238E27FC236}">
                <a16:creationId xmlns:a16="http://schemas.microsoft.com/office/drawing/2014/main" id="{3A0DDB4D-A443-4531-9A6F-AD8EB87594A5}"/>
              </a:ext>
            </a:extLst>
          </p:cNvPr>
          <p:cNvSpPr>
            <a:spLocks noGrp="1" noChangeArrowheads="1"/>
          </p:cNvSpPr>
          <p:nvPr>
            <p:ph idx="1"/>
          </p:nvPr>
        </p:nvSpPr>
        <p:spPr/>
        <p:txBody>
          <a:bodyPr/>
          <a:lstStyle/>
          <a:p>
            <a:pPr marL="291600" indent="-291600" eaLnBrk="1" fontAlgn="auto" hangingPunct="1">
              <a:spcAft>
                <a:spcPts val="0"/>
              </a:spcAft>
              <a:defRPr/>
            </a:pPr>
            <a:r>
              <a:rPr lang="en-US" altLang="en-US" sz="2600" noProof="0" dirty="0">
                <a:solidFill>
                  <a:schemeClr val="tx2"/>
                </a:solidFill>
              </a:rPr>
              <a:t>Finance: A Quick Look.</a:t>
            </a:r>
          </a:p>
          <a:p>
            <a:pPr marL="291600" indent="-291600" eaLnBrk="1" fontAlgn="auto" hangingPunct="1">
              <a:spcAft>
                <a:spcPts val="0"/>
              </a:spcAft>
              <a:defRPr/>
            </a:pPr>
            <a:r>
              <a:rPr lang="en-US" altLang="en-US" sz="2600" noProof="0" dirty="0">
                <a:solidFill>
                  <a:schemeClr val="tx2"/>
                </a:solidFill>
              </a:rPr>
              <a:t>Corporate Finance and the Financial Manager.</a:t>
            </a:r>
          </a:p>
          <a:p>
            <a:pPr marL="291600" indent="-291600" eaLnBrk="1" fontAlgn="auto" hangingPunct="1">
              <a:spcAft>
                <a:spcPts val="0"/>
              </a:spcAft>
              <a:defRPr/>
            </a:pPr>
            <a:r>
              <a:rPr lang="en-US" altLang="en-US" sz="2600" noProof="0" dirty="0">
                <a:solidFill>
                  <a:schemeClr val="tx2"/>
                </a:solidFill>
              </a:rPr>
              <a:t>Forms of Business Organization.</a:t>
            </a:r>
          </a:p>
          <a:p>
            <a:pPr marL="291600" indent="-291600" eaLnBrk="1" fontAlgn="auto" hangingPunct="1">
              <a:spcAft>
                <a:spcPts val="0"/>
              </a:spcAft>
              <a:defRPr/>
            </a:pPr>
            <a:r>
              <a:rPr lang="en-US" altLang="en-US" sz="2600" noProof="0" dirty="0">
                <a:solidFill>
                  <a:schemeClr val="tx2"/>
                </a:solidFill>
              </a:rPr>
              <a:t>The Goal of Financial Management.</a:t>
            </a:r>
          </a:p>
          <a:p>
            <a:pPr marL="291600" indent="-291600" eaLnBrk="1" fontAlgn="auto" hangingPunct="1">
              <a:spcAft>
                <a:spcPts val="0"/>
              </a:spcAft>
              <a:defRPr/>
            </a:pPr>
            <a:r>
              <a:rPr lang="en-US" altLang="en-US" sz="2600" noProof="0" dirty="0">
                <a:solidFill>
                  <a:schemeClr val="tx2"/>
                </a:solidFill>
              </a:rPr>
              <a:t>The Agency Problem and Control of the Corporation.</a:t>
            </a:r>
          </a:p>
          <a:p>
            <a:pPr marL="291600" indent="-291600" eaLnBrk="1" fontAlgn="auto" hangingPunct="1">
              <a:spcAft>
                <a:spcPts val="0"/>
              </a:spcAft>
              <a:defRPr/>
            </a:pPr>
            <a:r>
              <a:rPr lang="en-US" altLang="en-US" sz="2600" noProof="0" dirty="0">
                <a:solidFill>
                  <a:schemeClr val="tx2"/>
                </a:solidFill>
              </a:rPr>
              <a:t>Financial Markets and the Corporation.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B82AB62-BBF6-4235-9637-B0FB88EC31B8}"/>
              </a:ext>
            </a:extLst>
          </p:cNvPr>
          <p:cNvSpPr>
            <a:spLocks noGrp="1"/>
          </p:cNvSpPr>
          <p:nvPr>
            <p:ph type="title"/>
          </p:nvPr>
        </p:nvSpPr>
        <p:spPr/>
        <p:txBody>
          <a:bodyPr/>
          <a:lstStyle/>
          <a:p>
            <a:r>
              <a:rPr lang="en-US" altLang="en-US" cap="none" noProof="0" dirty="0"/>
              <a:t>Financial markets and the corporation </a:t>
            </a:r>
            <a:r>
              <a:rPr lang="en-US" altLang="en-US" sz="1000" cap="none" noProof="0" dirty="0"/>
              <a:t>2</a:t>
            </a:r>
            <a:endParaRPr lang="en-US" sz="1000" cap="none" noProof="0" dirty="0"/>
          </a:p>
        </p:txBody>
      </p:sp>
      <p:sp>
        <p:nvSpPr>
          <p:cNvPr id="6" name="Content Placeholder 5"/>
          <p:cNvSpPr>
            <a:spLocks noGrp="1"/>
          </p:cNvSpPr>
          <p:nvPr>
            <p:ph idx="1"/>
          </p:nvPr>
        </p:nvSpPr>
        <p:spPr>
          <a:xfrm>
            <a:off x="636764" y="1752969"/>
            <a:ext cx="8117416" cy="3047631"/>
          </a:xfrm>
        </p:spPr>
        <p:txBody>
          <a:bodyPr/>
          <a:lstStyle/>
          <a:p>
            <a:pPr marL="0" indent="0">
              <a:buNone/>
            </a:pPr>
            <a:r>
              <a:rPr lang="en-US" sz="2000" noProof="0" dirty="0"/>
              <a:t>There are two types of secondary markets:</a:t>
            </a:r>
          </a:p>
          <a:p>
            <a:pPr>
              <a:spcBef>
                <a:spcPts val="500"/>
              </a:spcBef>
            </a:pPr>
            <a:r>
              <a:rPr lang="en-US" sz="2000" i="1" noProof="0" dirty="0"/>
              <a:t>Dealer markets in stock and long-term debt are called over-the-counter (O</a:t>
            </a:r>
            <a:r>
              <a:rPr lang="en-US" sz="100" i="1" noProof="0" dirty="0"/>
              <a:t> </a:t>
            </a:r>
            <a:r>
              <a:rPr lang="en-US" sz="2000" i="1" noProof="0" dirty="0"/>
              <a:t>T</a:t>
            </a:r>
            <a:r>
              <a:rPr lang="en-US" sz="100" i="1" noProof="0" dirty="0"/>
              <a:t> </a:t>
            </a:r>
            <a:r>
              <a:rPr lang="en-US" sz="2000" i="1" noProof="0" dirty="0"/>
              <a:t>C) </a:t>
            </a:r>
            <a:r>
              <a:rPr lang="en-US" sz="2000" noProof="0" dirty="0"/>
              <a:t>markets, meaning the dealers are connected electronically instead of transacting in a central location.</a:t>
            </a:r>
          </a:p>
          <a:p>
            <a:r>
              <a:rPr lang="en-US" sz="2000" i="1" noProof="0" dirty="0"/>
              <a:t>Auction markets </a:t>
            </a:r>
            <a:r>
              <a:rPr lang="en-US" sz="2000" noProof="0" dirty="0"/>
              <a:t>differ from dealer markets in two ways:</a:t>
            </a:r>
          </a:p>
          <a:p>
            <a:pPr lvl="1"/>
            <a:r>
              <a:rPr lang="en-US" sz="1800" noProof="0" dirty="0"/>
              <a:t>An auction market or exchange has a physical location.</a:t>
            </a:r>
          </a:p>
          <a:p>
            <a:pPr lvl="1"/>
            <a:r>
              <a:rPr lang="en-US" sz="1800" noProof="0" dirty="0"/>
              <a:t>Primary purpose is to match those who wish to sell with those who wish to buy (with dealers playing a limited role), whereas most of the buying and selling is done by the dealer in a dealer market.</a:t>
            </a:r>
            <a:endParaRPr lang="en-US" sz="2000" noProof="0" dirty="0"/>
          </a:p>
        </p:txBody>
      </p:sp>
      <p:sp>
        <p:nvSpPr>
          <p:cNvPr id="7" name="Content Placeholder 6"/>
          <p:cNvSpPr>
            <a:spLocks noGrp="1"/>
          </p:cNvSpPr>
          <p:nvPr>
            <p:ph idx="12"/>
          </p:nvPr>
        </p:nvSpPr>
        <p:spPr>
          <a:xfrm>
            <a:off x="636764" y="4876800"/>
            <a:ext cx="8222369" cy="1676400"/>
          </a:xfrm>
        </p:spPr>
        <p:txBody>
          <a:bodyPr/>
          <a:lstStyle/>
          <a:p>
            <a:pPr marL="0" indent="0">
              <a:spcBef>
                <a:spcPts val="500"/>
              </a:spcBef>
              <a:buNone/>
            </a:pPr>
            <a:r>
              <a:rPr lang="en-US" sz="2000" noProof="0" dirty="0"/>
              <a:t>Largest organized auction market is New York Stock Exchange (N</a:t>
            </a:r>
            <a:r>
              <a:rPr lang="en-US" sz="100" noProof="0" dirty="0"/>
              <a:t> </a:t>
            </a:r>
            <a:r>
              <a:rPr lang="en-US" sz="2000" noProof="0" dirty="0"/>
              <a:t>Y</a:t>
            </a:r>
            <a:r>
              <a:rPr lang="en-US" sz="100" noProof="0" dirty="0"/>
              <a:t> </a:t>
            </a:r>
            <a:r>
              <a:rPr lang="en-US" sz="2000" noProof="0" dirty="0"/>
              <a:t>S</a:t>
            </a:r>
            <a:r>
              <a:rPr lang="en-US" sz="100" noProof="0" dirty="0"/>
              <a:t> </a:t>
            </a:r>
            <a:r>
              <a:rPr lang="en-US" sz="2000" noProof="0" dirty="0"/>
              <a:t>E), while a large O</a:t>
            </a:r>
            <a:r>
              <a:rPr lang="en-US" sz="100" noProof="0" dirty="0"/>
              <a:t> </a:t>
            </a:r>
            <a:r>
              <a:rPr lang="en-US" sz="2000" noProof="0" dirty="0"/>
              <a:t>T</a:t>
            </a:r>
            <a:r>
              <a:rPr lang="en-US" sz="100" noProof="0" dirty="0"/>
              <a:t> </a:t>
            </a:r>
            <a:r>
              <a:rPr lang="en-US" sz="2000" noProof="0" dirty="0"/>
              <a:t>C market (Nasdaq) exists for stocks.</a:t>
            </a:r>
          </a:p>
          <a:p>
            <a:pPr>
              <a:spcBef>
                <a:spcPts val="500"/>
              </a:spcBef>
            </a:pPr>
            <a:r>
              <a:rPr lang="en-US" sz="2000" noProof="0" dirty="0"/>
              <a:t>Stocks that trade on an organized exchange are said to be </a:t>
            </a:r>
            <a:r>
              <a:rPr lang="en-US" sz="2000" i="1" noProof="0" dirty="0"/>
              <a:t>listed</a:t>
            </a:r>
            <a:r>
              <a:rPr lang="en-US" sz="2000" noProof="0" dirty="0"/>
              <a:t> on that exchange, with exchanges having different criteria (For Example, asset size and number of shareholders).</a:t>
            </a:r>
          </a:p>
        </p:txBody>
      </p:sp>
    </p:spTree>
    <p:extLst>
      <p:ext uri="{BB962C8B-B14F-4D97-AF65-F5344CB8AC3E}">
        <p14:creationId xmlns:p14="http://schemas.microsoft.com/office/powerpoint/2010/main" val="3707302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730633-DF07-4406-BE2F-454D78D7167C}"/>
              </a:ext>
            </a:extLst>
          </p:cNvPr>
          <p:cNvSpPr>
            <a:spLocks noGrp="1"/>
          </p:cNvSpPr>
          <p:nvPr>
            <p:ph type="title"/>
          </p:nvPr>
        </p:nvSpPr>
        <p:spPr/>
        <p:txBody>
          <a:bodyPr/>
          <a:lstStyle/>
          <a:p>
            <a:r>
              <a:rPr lang="en-US" noProof="0" dirty="0">
                <a:solidFill>
                  <a:schemeClr val="tx2"/>
                </a:solidFill>
              </a:rPr>
              <a:t>END OF CHAPTER</a:t>
            </a:r>
          </a:p>
        </p:txBody>
      </p:sp>
      <p:sp>
        <p:nvSpPr>
          <p:cNvPr id="2" name="Subtitle 1">
            <a:extLst>
              <a:ext uri="{FF2B5EF4-FFF2-40B4-BE49-F238E27FC236}">
                <a16:creationId xmlns:a16="http://schemas.microsoft.com/office/drawing/2014/main" id="{8C97D1BF-5A96-435F-8D4D-E12BE4B94AA6}"/>
              </a:ext>
            </a:extLst>
          </p:cNvPr>
          <p:cNvSpPr>
            <a:spLocks noGrp="1"/>
          </p:cNvSpPr>
          <p:nvPr>
            <p:ph type="body" idx="1"/>
          </p:nvPr>
        </p:nvSpPr>
        <p:spPr/>
        <p:txBody>
          <a:bodyPr/>
          <a:lstStyle/>
          <a:p>
            <a:r>
              <a:rPr lang="en-US" noProof="0" dirty="0"/>
              <a:t>CHAPTER 1</a:t>
            </a:r>
          </a:p>
        </p:txBody>
      </p:sp>
      <p:sp>
        <p:nvSpPr>
          <p:cNvPr id="4" name="Content Placeholder 3">
            <a:extLst>
              <a:ext uri="{FF2B5EF4-FFF2-40B4-BE49-F238E27FC236}">
                <a16:creationId xmlns:a16="http://schemas.microsoft.com/office/drawing/2014/main" id="{9A0FC7BA-927C-C434-FED9-A093D043DD95}"/>
              </a:ext>
            </a:extLst>
          </p:cNvPr>
          <p:cNvSpPr>
            <a:spLocks noGrp="1"/>
          </p:cNvSpPr>
          <p:nvPr>
            <p:ph idx="13"/>
          </p:nvPr>
        </p:nvSpPr>
        <p:spPr/>
        <p:txBody>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US" altLang="en-US" sz="3600" cap="none" noProof="0" dirty="0">
                <a:solidFill>
                  <a:schemeClr val="accent1">
                    <a:lumMod val="75000"/>
                  </a:schemeClr>
                </a:solidFill>
              </a:rPr>
              <a:t>Cash flow and financial statements: a closer look</a:t>
            </a:r>
          </a:p>
        </p:txBody>
      </p:sp>
      <p:sp>
        <p:nvSpPr>
          <p:cNvPr id="2" name="Content Placeholder 1"/>
          <p:cNvSpPr>
            <a:spLocks noGrp="1"/>
          </p:cNvSpPr>
          <p:nvPr>
            <p:ph idx="1"/>
          </p:nvPr>
        </p:nvSpPr>
        <p:spPr/>
        <p:txBody>
          <a:bodyPr/>
          <a:lstStyle/>
          <a:p>
            <a:pPr marL="0" indent="0">
              <a:buNone/>
            </a:pPr>
            <a:r>
              <a:rPr lang="en-US" sz="2000" noProof="0" dirty="0"/>
              <a:t>Financial topics are usually grouped into five main areas:</a:t>
            </a:r>
          </a:p>
          <a:p>
            <a:r>
              <a:rPr lang="en-US" sz="2000" i="1" noProof="0" dirty="0"/>
              <a:t>Corporate finance </a:t>
            </a:r>
            <a:r>
              <a:rPr lang="en-US" sz="2000" noProof="0" dirty="0"/>
              <a:t>is the focus of this textbook.</a:t>
            </a:r>
          </a:p>
          <a:p>
            <a:r>
              <a:rPr lang="en-US" sz="2000" i="1" noProof="0" dirty="0"/>
              <a:t>Investments </a:t>
            </a:r>
            <a:r>
              <a:rPr lang="en-US" sz="2000" noProof="0" dirty="0"/>
              <a:t>deals with financial assets (For Example, stocks and bonds).</a:t>
            </a:r>
          </a:p>
          <a:p>
            <a:pPr lvl="1"/>
            <a:r>
              <a:rPr lang="en-US" sz="1800" noProof="0" dirty="0"/>
              <a:t>Career paths in this field include becoming a financial advisor, portfolio manager, or security analyst.</a:t>
            </a:r>
          </a:p>
          <a:p>
            <a:r>
              <a:rPr lang="en-US" sz="2000" i="1" noProof="0" dirty="0"/>
              <a:t>Financial institutions </a:t>
            </a:r>
            <a:r>
              <a:rPr lang="en-US" sz="2000" noProof="0" dirty="0"/>
              <a:t>are businesses that deal primarily in financial matters (For Example, banks and insurance companies).</a:t>
            </a:r>
          </a:p>
          <a:p>
            <a:r>
              <a:rPr lang="en-US" sz="2000" i="1" noProof="0" dirty="0"/>
              <a:t>International finance </a:t>
            </a:r>
            <a:r>
              <a:rPr lang="en-US" sz="2000" noProof="0" dirty="0"/>
              <a:t>careers generally involve international aspects of either corporate finance, investments, or financial institutions.</a:t>
            </a:r>
          </a:p>
          <a:p>
            <a:r>
              <a:rPr lang="en-US" sz="2000" i="1" noProof="0" dirty="0"/>
              <a:t>Fintech </a:t>
            </a:r>
            <a:r>
              <a:rPr lang="en-US" sz="2000" noProof="0" dirty="0"/>
              <a:t>is the combination of technology and finance.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US" altLang="en-US" sz="3600" cap="none" noProof="0" dirty="0"/>
              <a:t>Corporate finance and the financial manager</a:t>
            </a:r>
            <a:endParaRPr lang="en-US" altLang="en-US" sz="1000" cap="none" noProof="0" dirty="0">
              <a:solidFill>
                <a:schemeClr val="accent1">
                  <a:lumMod val="75000"/>
                </a:schemeClr>
              </a:solidFill>
            </a:endParaRPr>
          </a:p>
        </p:txBody>
      </p:sp>
      <p:sp>
        <p:nvSpPr>
          <p:cNvPr id="2" name="Content Placeholder 1"/>
          <p:cNvSpPr>
            <a:spLocks noGrp="1"/>
          </p:cNvSpPr>
          <p:nvPr>
            <p:ph idx="1"/>
          </p:nvPr>
        </p:nvSpPr>
        <p:spPr>
          <a:xfrm>
            <a:off x="636764" y="1752969"/>
            <a:ext cx="8117416" cy="1295031"/>
          </a:xfrm>
        </p:spPr>
        <p:txBody>
          <a:bodyPr/>
          <a:lstStyle/>
          <a:p>
            <a:r>
              <a:rPr lang="en-US" noProof="0" dirty="0"/>
              <a:t>What is corporate finance?</a:t>
            </a:r>
          </a:p>
          <a:p>
            <a:r>
              <a:rPr lang="en-US" noProof="0" dirty="0"/>
              <a:t>Corporate </a:t>
            </a:r>
            <a:r>
              <a:rPr lang="en-US" i="1" noProof="0" dirty="0"/>
              <a:t>finance</a:t>
            </a:r>
            <a:r>
              <a:rPr lang="en-US" noProof="0" dirty="0"/>
              <a:t>, broadly speaking, is the study of ways to answer these three questions:</a:t>
            </a:r>
          </a:p>
        </p:txBody>
      </p:sp>
      <p:sp>
        <p:nvSpPr>
          <p:cNvPr id="3" name="Content Placeholder 2"/>
          <p:cNvSpPr>
            <a:spLocks noGrp="1"/>
          </p:cNvSpPr>
          <p:nvPr>
            <p:ph idx="12"/>
          </p:nvPr>
        </p:nvSpPr>
        <p:spPr>
          <a:xfrm>
            <a:off x="636763" y="3200400"/>
            <a:ext cx="8222369" cy="3352800"/>
          </a:xfrm>
        </p:spPr>
        <p:txBody>
          <a:bodyPr/>
          <a:lstStyle/>
          <a:p>
            <a:pPr marL="402336" indent="-402336">
              <a:buFont typeface="+mj-lt"/>
              <a:buAutoNum type="arabicPeriod"/>
            </a:pPr>
            <a:r>
              <a:rPr lang="en-US" noProof="0" dirty="0"/>
              <a:t>What long-term investments should you take on (That is, what lines of business will you be in and what sorts of buildings, machinery, and equipment will you need?)</a:t>
            </a:r>
          </a:p>
          <a:p>
            <a:pPr marL="402336" indent="-402336">
              <a:buFont typeface="+mj-lt"/>
              <a:buAutoNum type="arabicPeriod"/>
            </a:pPr>
            <a:r>
              <a:rPr lang="en-US" noProof="0" dirty="0"/>
              <a:t>Where will you get the long-term financing to pay for your investment? Will you bring in other owners or will you borrow the money?</a:t>
            </a:r>
          </a:p>
          <a:p>
            <a:pPr marL="402336" indent="-402336">
              <a:buFont typeface="+mj-lt"/>
              <a:buAutoNum type="arabicPeriod"/>
            </a:pPr>
            <a:r>
              <a:rPr lang="en-US" noProof="0" dirty="0"/>
              <a:t>How will you manage your everyday financial activities, such as collecting from customers and paying suppliers?</a:t>
            </a:r>
          </a:p>
        </p:txBody>
      </p:sp>
    </p:spTree>
    <p:extLst>
      <p:ext uri="{BB962C8B-B14F-4D97-AF65-F5344CB8AC3E}">
        <p14:creationId xmlns:p14="http://schemas.microsoft.com/office/powerpoint/2010/main" val="2408306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US" altLang="en-US" sz="3600" cap="none" noProof="0" dirty="0"/>
              <a:t>The financial manager</a:t>
            </a:r>
            <a:endParaRPr lang="en-US" altLang="en-US" sz="3600" cap="none" noProof="0" dirty="0">
              <a:solidFill>
                <a:schemeClr val="accent1">
                  <a:lumMod val="75000"/>
                </a:schemeClr>
              </a:solidFill>
            </a:endParaRPr>
          </a:p>
        </p:txBody>
      </p:sp>
      <p:sp>
        <p:nvSpPr>
          <p:cNvPr id="2" name="Content Placeholder 1"/>
          <p:cNvSpPr>
            <a:spLocks noGrp="1"/>
          </p:cNvSpPr>
          <p:nvPr>
            <p:ph idx="1"/>
          </p:nvPr>
        </p:nvSpPr>
        <p:spPr>
          <a:xfrm>
            <a:off x="636764" y="1752969"/>
            <a:ext cx="8117416" cy="1447432"/>
          </a:xfrm>
        </p:spPr>
        <p:txBody>
          <a:bodyPr/>
          <a:lstStyle/>
          <a:p>
            <a:pPr marL="0" indent="0">
              <a:buNone/>
            </a:pPr>
            <a:r>
              <a:rPr lang="en-US" sz="2000" noProof="0" dirty="0"/>
              <a:t>Owners (That is, stockholders) of large corporations are usually not directly involved in making business decisions, especially on a day-to-day basis</a:t>
            </a:r>
          </a:p>
          <a:p>
            <a:r>
              <a:rPr lang="en-US" sz="2000" noProof="0" dirty="0"/>
              <a:t>Corporations employ managers to represent the owners’ interests and make decisions on their behalf.</a:t>
            </a:r>
          </a:p>
        </p:txBody>
      </p:sp>
      <p:sp>
        <p:nvSpPr>
          <p:cNvPr id="3" name="Content Placeholder 2"/>
          <p:cNvSpPr>
            <a:spLocks noGrp="1"/>
          </p:cNvSpPr>
          <p:nvPr>
            <p:ph idx="12"/>
          </p:nvPr>
        </p:nvSpPr>
        <p:spPr>
          <a:xfrm>
            <a:off x="636763" y="3276600"/>
            <a:ext cx="8222369" cy="3276600"/>
          </a:xfrm>
        </p:spPr>
        <p:txBody>
          <a:bodyPr/>
          <a:lstStyle/>
          <a:p>
            <a:pPr marL="0" indent="0">
              <a:buNone/>
            </a:pPr>
            <a:r>
              <a:rPr lang="en-US" sz="2000" noProof="0" dirty="0"/>
              <a:t>Financial management function is usually associated with a top officer of the firm, such as a vice president of finance of the chief financial officer (C</a:t>
            </a:r>
            <a:r>
              <a:rPr lang="en-US" sz="100" noProof="0" dirty="0"/>
              <a:t> </a:t>
            </a:r>
            <a:r>
              <a:rPr lang="en-US" sz="2000" noProof="0" dirty="0"/>
              <a:t>F</a:t>
            </a:r>
            <a:r>
              <a:rPr lang="en-US" sz="100" noProof="0" dirty="0"/>
              <a:t> </a:t>
            </a:r>
            <a:r>
              <a:rPr lang="en-US" sz="2000" noProof="0" dirty="0"/>
              <a:t>O).</a:t>
            </a:r>
          </a:p>
          <a:p>
            <a:r>
              <a:rPr lang="en-US" sz="2000" i="1" noProof="0" dirty="0"/>
              <a:t>Vice president </a:t>
            </a:r>
            <a:r>
              <a:rPr lang="en-US" sz="2000" noProof="0" dirty="0"/>
              <a:t>of finance coordinates activities of the treasurer and the controller.</a:t>
            </a:r>
          </a:p>
          <a:p>
            <a:r>
              <a:rPr lang="en-US" sz="2000" i="1" noProof="0" dirty="0"/>
              <a:t>Controller’s office </a:t>
            </a:r>
            <a:r>
              <a:rPr lang="en-US" sz="2000" noProof="0" dirty="0"/>
              <a:t>handles cost and financial accounting, tax payments, and management information systems.</a:t>
            </a:r>
          </a:p>
          <a:p>
            <a:r>
              <a:rPr lang="en-US" sz="2000" i="1" noProof="0" dirty="0"/>
              <a:t>Treasurer’s office </a:t>
            </a:r>
            <a:r>
              <a:rPr lang="en-US" sz="2000" noProof="0" dirty="0"/>
              <a:t>is responsible for managing the firm’s cash and credit, financial planning, and capital expenditures.</a:t>
            </a:r>
          </a:p>
        </p:txBody>
      </p:sp>
    </p:spTree>
    <p:extLst>
      <p:ext uri="{BB962C8B-B14F-4D97-AF65-F5344CB8AC3E}">
        <p14:creationId xmlns:p14="http://schemas.microsoft.com/office/powerpoint/2010/main" val="1133550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F45F-9F76-01DA-63EF-F58273B9AAD8}"/>
              </a:ext>
            </a:extLst>
          </p:cNvPr>
          <p:cNvSpPr>
            <a:spLocks noGrp="1"/>
          </p:cNvSpPr>
          <p:nvPr>
            <p:ph type="title"/>
          </p:nvPr>
        </p:nvSpPr>
        <p:spPr/>
        <p:txBody>
          <a:bodyPr/>
          <a:lstStyle/>
          <a:p>
            <a:r>
              <a:rPr lang="en-US" cap="none" dirty="0"/>
              <a:t>Practice question</a:t>
            </a:r>
          </a:p>
        </p:txBody>
      </p:sp>
      <p:sp>
        <p:nvSpPr>
          <p:cNvPr id="3" name="Content Placeholder 2">
            <a:extLst>
              <a:ext uri="{FF2B5EF4-FFF2-40B4-BE49-F238E27FC236}">
                <a16:creationId xmlns:a16="http://schemas.microsoft.com/office/drawing/2014/main" id="{4992DB92-35F7-EBDB-B24F-CE1C812837EE}"/>
              </a:ext>
            </a:extLst>
          </p:cNvPr>
          <p:cNvSpPr>
            <a:spLocks noGrp="1"/>
          </p:cNvSpPr>
          <p:nvPr>
            <p:ph idx="1"/>
          </p:nvPr>
        </p:nvSpPr>
        <p:spPr>
          <a:xfrm>
            <a:off x="636764" y="1752969"/>
            <a:ext cx="8117416" cy="914031"/>
          </a:xfrm>
        </p:spPr>
        <p:txBody>
          <a:bodyPr/>
          <a:lstStyle/>
          <a:p>
            <a:r>
              <a:rPr lang="en-US" dirty="0"/>
              <a:t>The controller, rather than the treasurer, is typically responsible for which one of the following functions?</a:t>
            </a:r>
          </a:p>
        </p:txBody>
      </p:sp>
      <p:sp>
        <p:nvSpPr>
          <p:cNvPr id="4" name="Content Placeholder 3">
            <a:extLst>
              <a:ext uri="{FF2B5EF4-FFF2-40B4-BE49-F238E27FC236}">
                <a16:creationId xmlns:a16="http://schemas.microsoft.com/office/drawing/2014/main" id="{0A64BA9C-3B8F-27B3-522B-BC5161A89B06}"/>
              </a:ext>
            </a:extLst>
          </p:cNvPr>
          <p:cNvSpPr>
            <a:spLocks noGrp="1"/>
          </p:cNvSpPr>
          <p:nvPr>
            <p:ph idx="12"/>
          </p:nvPr>
        </p:nvSpPr>
        <p:spPr>
          <a:xfrm>
            <a:off x="636763" y="2928938"/>
            <a:ext cx="8222369" cy="2892780"/>
          </a:xfrm>
        </p:spPr>
        <p:txBody>
          <a:bodyPr/>
          <a:lstStyle/>
          <a:p>
            <a:r>
              <a:rPr lang="en-US" dirty="0"/>
              <a:t>A. Depositing cash receipts</a:t>
            </a:r>
          </a:p>
          <a:p>
            <a:r>
              <a:rPr lang="en-US" dirty="0"/>
              <a:t>B. Processing cost reports</a:t>
            </a:r>
          </a:p>
          <a:p>
            <a:r>
              <a:rPr lang="en-US" dirty="0"/>
              <a:t>C. Analyzing equipment purchases</a:t>
            </a:r>
          </a:p>
          <a:p>
            <a:r>
              <a:rPr lang="en-US" dirty="0"/>
              <a:t>D. Approving credit for a customer</a:t>
            </a:r>
          </a:p>
          <a:p>
            <a:r>
              <a:rPr lang="en-US" dirty="0"/>
              <a:t>E. Paying a vendor</a:t>
            </a:r>
          </a:p>
        </p:txBody>
      </p:sp>
      <p:sp>
        <p:nvSpPr>
          <p:cNvPr id="5" name="Content Placeholder 4">
            <a:extLst>
              <a:ext uri="{FF2B5EF4-FFF2-40B4-BE49-F238E27FC236}">
                <a16:creationId xmlns:a16="http://schemas.microsoft.com/office/drawing/2014/main" id="{723061BE-4E27-758E-09EA-449588B6370F}"/>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89683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a:extLst>
              <a:ext uri="{FF2B5EF4-FFF2-40B4-BE49-F238E27FC236}">
                <a16:creationId xmlns:a16="http://schemas.microsoft.com/office/drawing/2014/main" id="{6D4A9D54-6957-484D-B53A-5A8B1A972EC8}"/>
              </a:ext>
            </a:extLst>
          </p:cNvPr>
          <p:cNvSpPr>
            <a:spLocks noGrp="1" noChangeArrowheads="1"/>
          </p:cNvSpPr>
          <p:nvPr>
            <p:ph type="title"/>
          </p:nvPr>
        </p:nvSpPr>
        <p:spPr/>
        <p:txBody>
          <a:bodyPr/>
          <a:lstStyle/>
          <a:p>
            <a:pPr eaLnBrk="1" fontAlgn="auto" hangingPunct="1">
              <a:spcAft>
                <a:spcPts val="0"/>
              </a:spcAft>
              <a:defRPr/>
            </a:pPr>
            <a:r>
              <a:rPr lang="en-US" altLang="en-US" sz="3400" cap="none" noProof="0" dirty="0"/>
              <a:t>A sample simplified organizational chart - figure 1.1 </a:t>
            </a:r>
            <a:endParaRPr lang="en-US" altLang="en-US" sz="3400" cap="none" noProof="0" dirty="0">
              <a:solidFill>
                <a:schemeClr val="accent1">
                  <a:lumMod val="75000"/>
                </a:schemeClr>
              </a:solidFill>
            </a:endParaRPr>
          </a:p>
        </p:txBody>
      </p:sp>
      <p:pic>
        <p:nvPicPr>
          <p:cNvPr id="4" name="Picture 3" descr="A sample simplified organizational chart"/>
          <p:cNvPicPr>
            <a:picLocks noChangeAspect="1"/>
          </p:cNvPicPr>
          <p:nvPr/>
        </p:nvPicPr>
        <p:blipFill>
          <a:blip r:embed="rId3"/>
          <a:stretch>
            <a:fillRect/>
          </a:stretch>
        </p:blipFill>
        <p:spPr>
          <a:xfrm>
            <a:off x="2698534" y="1942678"/>
            <a:ext cx="4011516" cy="4048095"/>
          </a:xfrm>
          <a:prstGeom prst="rect">
            <a:avLst/>
          </a:prstGeom>
        </p:spPr>
      </p:pic>
      <p:sp>
        <p:nvSpPr>
          <p:cNvPr id="3" name="Content Placeholder 2"/>
          <p:cNvSpPr>
            <a:spLocks noGrp="1"/>
          </p:cNvSpPr>
          <p:nvPr>
            <p:ph idx="12"/>
          </p:nvPr>
        </p:nvSpPr>
        <p:spPr>
          <a:xfrm>
            <a:off x="3136392" y="6442420"/>
            <a:ext cx="3127248" cy="278420"/>
          </a:xfrm>
        </p:spPr>
        <p:txBody>
          <a:bodyPr/>
          <a:lstStyle/>
          <a:p>
            <a:r>
              <a:rPr lang="en-US" noProof="0" dirty="0">
                <a:hlinkClick r:id="rId4" action="ppaction://hlinksldjump"/>
              </a:rPr>
              <a:t>Access the text alternative for slide images.</a:t>
            </a:r>
          </a:p>
        </p:txBody>
      </p:sp>
    </p:spTree>
    <p:extLst>
      <p:ext uri="{BB962C8B-B14F-4D97-AF65-F5344CB8AC3E}">
        <p14:creationId xmlns:p14="http://schemas.microsoft.com/office/powerpoint/2010/main" val="340463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624A-751B-D738-01DE-F8BD94D1338D}"/>
              </a:ext>
            </a:extLst>
          </p:cNvPr>
          <p:cNvSpPr>
            <a:spLocks noGrp="1"/>
          </p:cNvSpPr>
          <p:nvPr>
            <p:ph type="title"/>
          </p:nvPr>
        </p:nvSpPr>
        <p:spPr/>
        <p:txBody>
          <a:bodyPr/>
          <a:lstStyle/>
          <a:p>
            <a:r>
              <a:rPr lang="en-US" cap="none" dirty="0"/>
              <a:t>Practice question</a:t>
            </a:r>
          </a:p>
        </p:txBody>
      </p:sp>
      <p:sp>
        <p:nvSpPr>
          <p:cNvPr id="3" name="Content Placeholder 2">
            <a:extLst>
              <a:ext uri="{FF2B5EF4-FFF2-40B4-BE49-F238E27FC236}">
                <a16:creationId xmlns:a16="http://schemas.microsoft.com/office/drawing/2014/main" id="{4004F311-2D7B-E0F1-28DB-139768687821}"/>
              </a:ext>
            </a:extLst>
          </p:cNvPr>
          <p:cNvSpPr>
            <a:spLocks noGrp="1"/>
          </p:cNvSpPr>
          <p:nvPr>
            <p:ph idx="1"/>
          </p:nvPr>
        </p:nvSpPr>
        <p:spPr/>
        <p:txBody>
          <a:bodyPr/>
          <a:lstStyle/>
          <a:p>
            <a:r>
              <a:rPr lang="en-US" dirty="0"/>
              <a:t>Usually, the treasurer of a corporation reports directly to the:</a:t>
            </a:r>
          </a:p>
          <a:p>
            <a:endParaRPr lang="en-US" dirty="0"/>
          </a:p>
          <a:p>
            <a:r>
              <a:rPr lang="en-US" dirty="0"/>
              <a:t>A. board of directors</a:t>
            </a:r>
          </a:p>
          <a:p>
            <a:r>
              <a:rPr lang="en-US" dirty="0"/>
              <a:t>B. chair of the board</a:t>
            </a:r>
          </a:p>
          <a:p>
            <a:r>
              <a:rPr lang="en-US" dirty="0"/>
              <a:t>C. chief executive officer</a:t>
            </a:r>
          </a:p>
          <a:p>
            <a:r>
              <a:rPr lang="en-US" dirty="0"/>
              <a:t>D. president</a:t>
            </a:r>
          </a:p>
          <a:p>
            <a:r>
              <a:rPr lang="en-US" dirty="0"/>
              <a:t>E. vice president of finance</a:t>
            </a:r>
          </a:p>
        </p:txBody>
      </p:sp>
      <p:sp>
        <p:nvSpPr>
          <p:cNvPr id="4" name="Content Placeholder 3">
            <a:extLst>
              <a:ext uri="{FF2B5EF4-FFF2-40B4-BE49-F238E27FC236}">
                <a16:creationId xmlns:a16="http://schemas.microsoft.com/office/drawing/2014/main" id="{AFB1E43D-E1EA-5437-453A-982DD410284D}"/>
              </a:ext>
            </a:extLst>
          </p:cNvPr>
          <p:cNvSpPr>
            <a:spLocks noGrp="1"/>
          </p:cNvSpPr>
          <p:nvPr>
            <p:ph idx="12"/>
          </p:nvPr>
        </p:nvSpPr>
        <p:spPr/>
        <p:txBody>
          <a:bodyPr/>
          <a:lstStyle/>
          <a:p>
            <a:endParaRPr lang="en-US"/>
          </a:p>
        </p:txBody>
      </p:sp>
    </p:spTree>
    <p:extLst>
      <p:ext uri="{BB962C8B-B14F-4D97-AF65-F5344CB8AC3E}">
        <p14:creationId xmlns:p14="http://schemas.microsoft.com/office/powerpoint/2010/main" val="9279826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RWJ_FCF11e_PPT_Template">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2_RWJ_FCF11e_PPT_Template">
  <a:themeElements>
    <a:clrScheme name="Custom 177">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000000"/>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3737</TotalTime>
  <Words>3515</Words>
  <Application>Microsoft Macintosh PowerPoint</Application>
  <PresentationFormat>On-screen Show (4:3)</PresentationFormat>
  <Paragraphs>311</Paragraphs>
  <Slides>31</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STIX MathJax Main</vt:lpstr>
      <vt:lpstr>Arial</vt:lpstr>
      <vt:lpstr>Book Antiqua</vt:lpstr>
      <vt:lpstr>Calibri</vt:lpstr>
      <vt:lpstr>Times New Roman</vt:lpstr>
      <vt:lpstr>1_RWJ_FCF11e_PPT_Template</vt:lpstr>
      <vt:lpstr>2_RWJ_FCF11e_PPT_Template</vt:lpstr>
      <vt:lpstr>Chapter 1</vt:lpstr>
      <vt:lpstr>Learning objectives</vt:lpstr>
      <vt:lpstr>Chapter outline</vt:lpstr>
      <vt:lpstr>Cash flow and financial statements: a closer look</vt:lpstr>
      <vt:lpstr>Corporate finance and the financial manager</vt:lpstr>
      <vt:lpstr>The financial manager</vt:lpstr>
      <vt:lpstr>Practice question</vt:lpstr>
      <vt:lpstr>A sample simplified organizational chart - figure 1.1 </vt:lpstr>
      <vt:lpstr>Practice question</vt:lpstr>
      <vt:lpstr>Financial management decisions</vt:lpstr>
      <vt:lpstr>Practice question</vt:lpstr>
      <vt:lpstr>Forms of business organization</vt:lpstr>
      <vt:lpstr>Sole proprietorship</vt:lpstr>
      <vt:lpstr>Partnership</vt:lpstr>
      <vt:lpstr>Corporation</vt:lpstr>
      <vt:lpstr>A corporation by another name…</vt:lpstr>
      <vt:lpstr>Practice question</vt:lpstr>
      <vt:lpstr>Practice question</vt:lpstr>
      <vt:lpstr>Practice question</vt:lpstr>
      <vt:lpstr>Goal of financial management</vt:lpstr>
      <vt:lpstr>A more general goal</vt:lpstr>
      <vt:lpstr>Practice question</vt:lpstr>
      <vt:lpstr>The agency problem and  control of the corporation</vt:lpstr>
      <vt:lpstr>Practice question</vt:lpstr>
      <vt:lpstr>Do managers act in the  stockholders’ interests?</vt:lpstr>
      <vt:lpstr>Practice question</vt:lpstr>
      <vt:lpstr>Stakeholders</vt:lpstr>
      <vt:lpstr>Financial markets and the corporation </vt:lpstr>
      <vt:lpstr>Cash flows between the firm and  the financial markets</vt:lpstr>
      <vt:lpstr>Financial markets and the corporation 2</vt:lpstr>
      <vt:lpstr>END OF CHAPTER</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
  <cp:lastModifiedBy>Hsu, Yu-Hsin</cp:lastModifiedBy>
  <cp:revision>367</cp:revision>
  <dcterms:created xsi:type="dcterms:W3CDTF">2000-07-30T00:49:53Z</dcterms:created>
  <dcterms:modified xsi:type="dcterms:W3CDTF">2024-01-10T14:34:33Z</dcterms:modified>
</cp:coreProperties>
</file>