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73" r:id="rId11"/>
    <p:sldId id="275" r:id="rId12"/>
    <p:sldId id="26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087A7-068A-C94D-825E-5986E82207E8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EFB99-28D9-C34D-AB8C-F6F74FF00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EFB99-28D9-C34D-AB8C-F6F74FF00D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7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EFB99-28D9-C34D-AB8C-F6F74FF00D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3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EFB99-28D9-C34D-AB8C-F6F74FF00D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1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169B-F531-C641-82BD-7383B95B4BD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223D4FD-6798-F448-9869-57EA4F4797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3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169B-F531-C641-82BD-7383B95B4BD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D4FD-6798-F448-9869-57EA4F47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4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169B-F531-C641-82BD-7383B95B4BD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D4FD-6798-F448-9869-57EA4F47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7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169B-F531-C641-82BD-7383B95B4BD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D4FD-6798-F448-9869-57EA4F4797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8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169B-F531-C641-82BD-7383B95B4BD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D4FD-6798-F448-9869-57EA4F47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6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169B-F531-C641-82BD-7383B95B4BD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D4FD-6798-F448-9869-57EA4F47976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51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169B-F531-C641-82BD-7383B95B4BD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D4FD-6798-F448-9869-57EA4F47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169B-F531-C641-82BD-7383B95B4BD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D4FD-6798-F448-9869-57EA4F4797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9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169B-F531-C641-82BD-7383B95B4BD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D4FD-6798-F448-9869-57EA4F47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3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169B-F531-C641-82BD-7383B95B4BD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D4FD-6798-F448-9869-57EA4F47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169B-F531-C641-82BD-7383B95B4BD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D4FD-6798-F448-9869-57EA4F47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2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B16169B-F531-C641-82BD-7383B95B4BD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D4FD-6798-F448-9869-57EA4F47976A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5688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consumerfinance.gov/data-research/consumer-complaints/search/detail/5813036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niezhe0" TargetMode="External"/><Relationship Id="rId2" Type="http://schemas.openxmlformats.org/officeDocument/2006/relationships/hyperlink" Target="mailto:anniezhe0@gmail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ublic.tableau.com/app/profile/anniezhe/viz/ComplaintstoConsumerFinancialProtectionBureau2022-2023/no_responses?publish=y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merfinance.gov/complaint/proces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lic.tableau.com/app/discover" TargetMode="External"/><Relationship Id="rId4" Type="http://schemas.openxmlformats.org/officeDocument/2006/relationships/hyperlink" Target="https://cloud.google.com/bigquery/docs/sandbo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5856-243B-323A-1F80-191A8F6D7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861" y="3428998"/>
            <a:ext cx="6215013" cy="2268559"/>
          </a:xfrm>
        </p:spPr>
        <p:txBody>
          <a:bodyPr>
            <a:noAutofit/>
          </a:bodyPr>
          <a:lstStyle/>
          <a:p>
            <a:r>
              <a:rPr lang="en-US" sz="4000" dirty="0"/>
              <a:t>2022 – 2023 Consumer Financial Protection Bureau (CFPB) Complaint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3E187-252B-66AA-3961-DDA722AA7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Annie He</a:t>
            </a:r>
          </a:p>
          <a:p>
            <a:r>
              <a:rPr lang="en-US" dirty="0"/>
              <a:t>Last Updated: December 10, 2023</a:t>
            </a:r>
          </a:p>
        </p:txBody>
      </p:sp>
    </p:spTree>
    <p:extLst>
      <p:ext uri="{BB962C8B-B14F-4D97-AF65-F5344CB8AC3E}">
        <p14:creationId xmlns:p14="http://schemas.microsoft.com/office/powerpoint/2010/main" val="297612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2956-BB76-1E89-E390-9EC2578F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2" y="1285449"/>
            <a:ext cx="2664361" cy="878267"/>
          </a:xfrm>
        </p:spPr>
        <p:txBody>
          <a:bodyPr>
            <a:normAutofit fontScale="90000"/>
          </a:bodyPr>
          <a:lstStyle/>
          <a:p>
            <a:r>
              <a:rPr lang="en-US" dirty="0"/>
              <a:t>Companies’ Responses to Consumers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7B704-7019-FE8B-CBE3-593DBAC8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0322" y="2323652"/>
            <a:ext cx="2664361" cy="3248899"/>
          </a:xfrm>
        </p:spPr>
        <p:txBody>
          <a:bodyPr>
            <a:normAutofit/>
          </a:bodyPr>
          <a:lstStyle/>
          <a:p>
            <a:r>
              <a:rPr lang="en-US" b="1" dirty="0"/>
              <a:t>Top 3: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Closed </a:t>
            </a:r>
            <a:r>
              <a:rPr lang="en-US" b="1" dirty="0"/>
              <a:t>with explanation</a:t>
            </a:r>
            <a:r>
              <a:rPr lang="en-US" dirty="0"/>
              <a:t> – 148,323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Closed with </a:t>
            </a:r>
            <a:r>
              <a:rPr lang="en-US" b="1" dirty="0"/>
              <a:t>non-monetary relief </a:t>
            </a:r>
            <a:r>
              <a:rPr lang="en-US" dirty="0"/>
              <a:t>– 71,371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Closed </a:t>
            </a:r>
            <a:r>
              <a:rPr lang="en-US" b="1" dirty="0"/>
              <a:t>with monetary relief</a:t>
            </a:r>
            <a:r>
              <a:rPr lang="en-US" dirty="0"/>
              <a:t> – 5,218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4873CF-FD7A-EE18-2F32-7FD5C6C1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468" y="833659"/>
            <a:ext cx="5973784" cy="483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0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D01F-7CB5-7C58-FC27-C9B90438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051" y="635934"/>
            <a:ext cx="7958331" cy="945439"/>
          </a:xfrm>
        </p:spPr>
        <p:txBody>
          <a:bodyPr>
            <a:normAutofit fontScale="90000"/>
          </a:bodyPr>
          <a:lstStyle/>
          <a:p>
            <a:r>
              <a:rPr lang="en-US" dirty="0"/>
              <a:t>Companies’ Timely Response Ratings – “Untimely”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32F2C-9B10-E199-D2F1-45FE1AC0E761}"/>
              </a:ext>
            </a:extLst>
          </p:cNvPr>
          <p:cNvSpPr txBox="1"/>
          <p:nvPr/>
        </p:nvSpPr>
        <p:spPr>
          <a:xfrm>
            <a:off x="1232324" y="6164018"/>
            <a:ext cx="972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Top 3 companies with poor timely ratings</a:t>
            </a:r>
            <a:r>
              <a:rPr lang="en-US" sz="1600" dirty="0"/>
              <a:t>: </a:t>
            </a:r>
            <a:r>
              <a:rPr lang="en-US" sz="1600" dirty="0" err="1"/>
              <a:t>Truist</a:t>
            </a:r>
            <a:r>
              <a:rPr lang="en-US" sz="1600" dirty="0"/>
              <a:t> Financial Corporation (124), Genesis FS Card Services, Inc. (122), and Bank of America, National Association (90)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CF98A-4184-0BF2-80B5-DE450E61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369" y="1695449"/>
            <a:ext cx="8645184" cy="435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7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2954-4983-32D7-574A-08FA213C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461346"/>
          </a:xfrm>
        </p:spPr>
        <p:txBody>
          <a:bodyPr>
            <a:normAutofit fontScale="90000"/>
          </a:bodyPr>
          <a:lstStyle/>
          <a:p>
            <a:r>
              <a:rPr lang="en-US" dirty="0"/>
              <a:t>In-Progress and No Response Reports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1BD319-1E2B-A925-2A08-09063D301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24" y="1391109"/>
            <a:ext cx="9272568" cy="4818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4B0E15-9564-BCE6-B4C0-B4241715533C}"/>
              </a:ext>
            </a:extLst>
          </p:cNvPr>
          <p:cNvSpPr txBox="1"/>
          <p:nvPr/>
        </p:nvSpPr>
        <p:spPr>
          <a:xfrm>
            <a:off x="1232324" y="6164018"/>
            <a:ext cx="972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Top 3 companies with in-progress cases</a:t>
            </a:r>
            <a:r>
              <a:rPr lang="en-US" sz="1600" dirty="0"/>
              <a:t>: Transunion Intermediate Holdings, Inc. (81), Equifax, Inc. (66), and Experian Information Solutions, Inc. (65); </a:t>
            </a:r>
            <a:r>
              <a:rPr lang="en-US" sz="1600" b="1" dirty="0"/>
              <a:t>No-response</a:t>
            </a:r>
            <a:r>
              <a:rPr lang="en-US" sz="1600" dirty="0"/>
              <a:t>: Experian Information Solutions, Inc. (1)</a:t>
            </a:r>
          </a:p>
        </p:txBody>
      </p:sp>
    </p:spTree>
    <p:extLst>
      <p:ext uri="{BB962C8B-B14F-4D97-AF65-F5344CB8AC3E}">
        <p14:creationId xmlns:p14="http://schemas.microsoft.com/office/powerpoint/2010/main" val="2309200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8C65-794B-6607-9D35-4532479B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Response From a Company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5A9B0-B9A5-2F2E-911D-4A5D0128125B}"/>
              </a:ext>
            </a:extLst>
          </p:cNvPr>
          <p:cNvSpPr txBox="1"/>
          <p:nvPr/>
        </p:nvSpPr>
        <p:spPr>
          <a:xfrm>
            <a:off x="1237004" y="3307867"/>
            <a:ext cx="97273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Issue: Improper use of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Subissue</a:t>
            </a:r>
            <a:r>
              <a:rPr lang="en-US" sz="1600" dirty="0"/>
              <a:t>: reporting company used a report incorrectly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Year: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Company Name: Experian Information Solutions, Inc.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Complaint ID: 5813036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From the CFPB website: it states that the “company has responded to the consumer and the CFPB and chooses not to provide a public response” - </a:t>
            </a:r>
            <a:r>
              <a:rPr lang="en-US" sz="1600" dirty="0">
                <a:solidFill>
                  <a:srgbClr val="6D9CC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 the Consumer Complaint Database | Consumer Financial Protection Bureau (consumerfinance.gov)</a:t>
            </a:r>
            <a:endParaRPr lang="en-US" sz="1600" dirty="0">
              <a:solidFill>
                <a:srgbClr val="6D9CC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company has responded to the complaint in private and probably forgot to indicate that the issue is closed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0B80D6-5E43-B975-947E-C8DC4AD23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04" y="1885285"/>
            <a:ext cx="9870112" cy="108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9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27FA-1341-3449-49D7-654A09FB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8407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2721-4812-5B07-3411-8A5565E7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675" y="1592132"/>
            <a:ext cx="9268464" cy="44578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CFPB’s impressive ability to get cases resolved or closed is evident</a:t>
            </a:r>
          </a:p>
          <a:p>
            <a:pPr lvl="1"/>
            <a:r>
              <a:rPr lang="en-US" dirty="0"/>
              <a:t>Out of 225,563 cases, 224,912 cases are resolved/closed, which is roughly 99%!</a:t>
            </a:r>
          </a:p>
          <a:p>
            <a:r>
              <a:rPr lang="en-US" dirty="0"/>
              <a:t>To decrease the number of untimely responses, a more robust system that can follow up on both consumers and companies is recommended</a:t>
            </a:r>
          </a:p>
          <a:p>
            <a:r>
              <a:rPr lang="en-US" dirty="0"/>
              <a:t>It would be beneficial to have additional information such as </a:t>
            </a:r>
          </a:p>
          <a:p>
            <a:pPr lvl="1"/>
            <a:r>
              <a:rPr lang="en-US" dirty="0"/>
              <a:t>the population of the states that are mentioned in the “Number of Complaints Submitted Based on States” slides</a:t>
            </a:r>
          </a:p>
          <a:p>
            <a:pPr lvl="1"/>
            <a:r>
              <a:rPr lang="en-US" dirty="0"/>
              <a:t>the company’s ability to provide a response in a timely manner and what factors that may negatively impact the company’s ability to provide such a response</a:t>
            </a:r>
          </a:p>
          <a:p>
            <a:pPr lvl="1"/>
            <a:r>
              <a:rPr lang="en-US" dirty="0"/>
              <a:t>the partnerships between different federal agencies to achieve the mission</a:t>
            </a:r>
          </a:p>
          <a:p>
            <a:pPr lvl="1"/>
            <a:r>
              <a:rPr lang="en-US" dirty="0"/>
              <a:t>the dates that a case is open and closed</a:t>
            </a:r>
          </a:p>
        </p:txBody>
      </p:sp>
    </p:spTree>
    <p:extLst>
      <p:ext uri="{BB962C8B-B14F-4D97-AF65-F5344CB8AC3E}">
        <p14:creationId xmlns:p14="http://schemas.microsoft.com/office/powerpoint/2010/main" val="286601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6E40E8-4C2C-D04B-2113-1A313491E627}"/>
              </a:ext>
            </a:extLst>
          </p:cNvPr>
          <p:cNvSpPr txBox="1"/>
          <p:nvPr/>
        </p:nvSpPr>
        <p:spPr>
          <a:xfrm>
            <a:off x="2753958" y="2413337"/>
            <a:ext cx="5916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9C975-0BF8-03F5-DB8D-3EE69B6638A2}"/>
              </a:ext>
            </a:extLst>
          </p:cNvPr>
          <p:cNvSpPr txBox="1"/>
          <p:nvPr/>
        </p:nvSpPr>
        <p:spPr>
          <a:xfrm>
            <a:off x="3356386" y="3937300"/>
            <a:ext cx="53142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</a:t>
            </a:r>
            <a:r>
              <a:rPr lang="en-US"/>
              <a:t>you have any </a:t>
            </a:r>
            <a:r>
              <a:rPr lang="en-US" dirty="0"/>
              <a:t>questions, comments, or suggestions? Contact me.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anniezhe0@gmail.com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https://www.linkedin.com/in/anniezhe0</a:t>
            </a:r>
            <a:endParaRPr lang="en-US" dirty="0"/>
          </a:p>
          <a:p>
            <a:r>
              <a:rPr lang="en-US" dirty="0"/>
              <a:t>Link to the Tableau data visualization: </a:t>
            </a:r>
            <a:r>
              <a:rPr lang="en-US" dirty="0">
                <a:hlinkClick r:id="rId4"/>
              </a:rPr>
              <a:t>Complaints to Consumer Financial Protection Bureau 2022-2023 | Tableau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6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1410-FEA1-16AF-E5AC-752E61E4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625176"/>
            <a:ext cx="7958331" cy="558165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913F-19A9-24EF-6AE5-C5A45D5E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02" y="1495313"/>
            <a:ext cx="9789459" cy="52712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Consumer Financial Protection Bureau (CFPB) is a federal agency that aims to achieve and maintain a safer financial marketplace environment for consumers.</a:t>
            </a:r>
          </a:p>
          <a:p>
            <a:pPr lvl="1"/>
            <a:r>
              <a:rPr lang="en-US" dirty="0"/>
              <a:t>Responsible for enforcing all US financial laws</a:t>
            </a:r>
          </a:p>
          <a:p>
            <a:pPr lvl="1"/>
            <a:r>
              <a:rPr lang="en-US" dirty="0"/>
              <a:t>Works with other federal agency to achieve its mission</a:t>
            </a:r>
          </a:p>
          <a:p>
            <a:r>
              <a:rPr lang="en-US" b="1" dirty="0"/>
              <a:t>Objective</a:t>
            </a:r>
            <a:r>
              <a:rPr lang="en-US" dirty="0"/>
              <a:t>: build a report that shows the data containing consumers’ complaints from 2022-2023 and provide recommendations to improve the complaint process</a:t>
            </a:r>
          </a:p>
          <a:p>
            <a:r>
              <a:rPr lang="en-US" dirty="0"/>
              <a:t>Key findings:</a:t>
            </a:r>
          </a:p>
          <a:p>
            <a:pPr lvl="1"/>
            <a:r>
              <a:rPr lang="en-US" b="1" dirty="0"/>
              <a:t>225,563</a:t>
            </a:r>
            <a:r>
              <a:rPr lang="en-US" dirty="0"/>
              <a:t> complaints received between 2022-2023</a:t>
            </a:r>
          </a:p>
          <a:p>
            <a:pPr lvl="1"/>
            <a:r>
              <a:rPr lang="en-US" dirty="0"/>
              <a:t>Top 3 </a:t>
            </a:r>
            <a:r>
              <a:rPr lang="en-US" b="1" dirty="0"/>
              <a:t>companies receiving complaints</a:t>
            </a:r>
            <a:r>
              <a:rPr lang="en-US" dirty="0"/>
              <a:t>: Experian Information Solutions Inc., Equifax, Inc., and Transunion Intermediate Holdings, Inc.</a:t>
            </a:r>
          </a:p>
          <a:p>
            <a:pPr lvl="1"/>
            <a:r>
              <a:rPr lang="en-US" dirty="0"/>
              <a:t>Top 3 issues reported by </a:t>
            </a:r>
            <a:r>
              <a:rPr lang="en-US" b="1" dirty="0"/>
              <a:t>consumers</a:t>
            </a:r>
            <a:r>
              <a:rPr lang="en-US" dirty="0"/>
              <a:t>: reports containing incorrect information, improper use of reports, and problem with a credit reporting company’s investigation into an existing problem</a:t>
            </a:r>
          </a:p>
          <a:p>
            <a:pPr lvl="1"/>
            <a:r>
              <a:rPr lang="en-US" dirty="0"/>
              <a:t>Companies’ responses: 224,912 closed/resolved, 351 in-progress, 299 untimely responses from consumers, and 1 hasn’t received a response from a company</a:t>
            </a:r>
          </a:p>
          <a:p>
            <a:r>
              <a:rPr lang="en-US" dirty="0"/>
              <a:t>Recommendations: establish a system to follow up companies </a:t>
            </a:r>
            <a:r>
              <a:rPr lang="en-US" b="1" dirty="0"/>
              <a:t>and </a:t>
            </a:r>
            <a:r>
              <a:rPr lang="en-US" dirty="0"/>
              <a:t>consumers to decrease the number of untimely response reports</a:t>
            </a:r>
          </a:p>
        </p:txBody>
      </p:sp>
    </p:spTree>
    <p:extLst>
      <p:ext uri="{BB962C8B-B14F-4D97-AF65-F5344CB8AC3E}">
        <p14:creationId xmlns:p14="http://schemas.microsoft.com/office/powerpoint/2010/main" val="311549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1410-FEA1-16AF-E5AC-752E61E4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625176"/>
            <a:ext cx="7958331" cy="55816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913F-19A9-24EF-6AE5-C5A45D5E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02" y="1495312"/>
            <a:ext cx="9789459" cy="4346089"/>
          </a:xfrm>
        </p:spPr>
        <p:txBody>
          <a:bodyPr>
            <a:normAutofit/>
          </a:bodyPr>
          <a:lstStyle/>
          <a:p>
            <a:r>
              <a:rPr lang="en-US" dirty="0"/>
              <a:t>Consumers who are interested in filing a complaint will visit the CFPB website: </a:t>
            </a:r>
            <a:r>
              <a:rPr lang="en-US" dirty="0">
                <a:hlinkClick r:id="rId3"/>
              </a:rPr>
              <a:t>Learn how the complaint process works | Consumer Financial Protection Bureau (consumerfinance.gov)</a:t>
            </a:r>
            <a:endParaRPr lang="en-US" dirty="0"/>
          </a:p>
          <a:p>
            <a:r>
              <a:rPr lang="en-US" dirty="0"/>
              <a:t>Obtained CFPB complaint datasets from the Google </a:t>
            </a:r>
            <a:r>
              <a:rPr lang="en-US" dirty="0" err="1"/>
              <a:t>BigQuery’s</a:t>
            </a:r>
            <a:r>
              <a:rPr lang="en-US" dirty="0"/>
              <a:t> public dataset collection</a:t>
            </a:r>
          </a:p>
          <a:p>
            <a:r>
              <a:rPr lang="en-US" dirty="0"/>
              <a:t>Used SQL in Google </a:t>
            </a:r>
            <a:r>
              <a:rPr lang="en-US" dirty="0" err="1"/>
              <a:t>BigQuery</a:t>
            </a:r>
            <a:r>
              <a:rPr lang="en-US" dirty="0"/>
              <a:t> to perform data pull and Tableau to create graphs and mapping pictures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BigQuery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Enable the BigQuery sandbox  |  Google Cloud</a:t>
            </a:r>
            <a:endParaRPr lang="en-US" dirty="0"/>
          </a:p>
          <a:p>
            <a:pPr lvl="1"/>
            <a:r>
              <a:rPr lang="en-US" dirty="0"/>
              <a:t>Tableau - </a:t>
            </a:r>
            <a:r>
              <a:rPr lang="en-US" dirty="0">
                <a:hlinkClick r:id="rId5"/>
              </a:rPr>
              <a:t>Discover | Tableau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7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C28C-837B-BC4C-08CF-91E420F4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4E7A-058E-A8FA-BDBE-5BBA5CA5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702303"/>
          </a:xfrm>
        </p:spPr>
        <p:txBody>
          <a:bodyPr/>
          <a:lstStyle/>
          <a:p>
            <a:pPr marL="6160" indent="0">
              <a:buNone/>
            </a:pPr>
            <a:r>
              <a:rPr lang="en-US" b="1" dirty="0"/>
              <a:t>Build</a:t>
            </a:r>
            <a:r>
              <a:rPr lang="en-US" dirty="0"/>
              <a:t> a report that shows the data containing </a:t>
            </a:r>
            <a:r>
              <a:rPr lang="en-US" b="1" dirty="0"/>
              <a:t>complaints to CFPB from 2022-2023</a:t>
            </a:r>
            <a:r>
              <a:rPr lang="en-US" dirty="0"/>
              <a:t> and </a:t>
            </a:r>
            <a:r>
              <a:rPr lang="en-US" b="1" dirty="0"/>
              <a:t>provide recommendations</a:t>
            </a:r>
            <a:r>
              <a:rPr lang="en-US" dirty="0"/>
              <a:t> to improve the complaint process</a:t>
            </a:r>
          </a:p>
        </p:txBody>
      </p:sp>
    </p:spTree>
    <p:extLst>
      <p:ext uri="{BB962C8B-B14F-4D97-AF65-F5344CB8AC3E}">
        <p14:creationId xmlns:p14="http://schemas.microsoft.com/office/powerpoint/2010/main" val="411795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41C6-BC24-3F01-681F-EC734DDA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836" y="938207"/>
            <a:ext cx="2664361" cy="1903241"/>
          </a:xfrm>
        </p:spPr>
        <p:txBody>
          <a:bodyPr/>
          <a:lstStyle/>
          <a:p>
            <a:r>
              <a:rPr lang="en-US" dirty="0"/>
              <a:t>Number of Complaints Submitted Based on States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384A14-7FA5-9244-858E-BC3FD34E7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2769" y="1721224"/>
            <a:ext cx="6800487" cy="37006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4976D-2DB7-7465-5AE7-596A66EF7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6835" y="2992055"/>
            <a:ext cx="2664361" cy="2927738"/>
          </a:xfrm>
        </p:spPr>
        <p:txBody>
          <a:bodyPr>
            <a:normAutofit/>
          </a:bodyPr>
          <a:lstStyle/>
          <a:p>
            <a:r>
              <a:rPr lang="en-US" b="1" dirty="0"/>
              <a:t>Key takeaways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Top 3 states</a:t>
            </a:r>
            <a:r>
              <a:rPr lang="en-US" dirty="0"/>
              <a:t>: Florida (27,350), Texas (24,697), and California (22,724)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populous states will generally have more CFPB complaints  </a:t>
            </a:r>
          </a:p>
        </p:txBody>
      </p:sp>
    </p:spTree>
    <p:extLst>
      <p:ext uri="{BB962C8B-B14F-4D97-AF65-F5344CB8AC3E}">
        <p14:creationId xmlns:p14="http://schemas.microsoft.com/office/powerpoint/2010/main" val="291251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2956-BB76-1E89-E390-9EC2578F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2" y="1188630"/>
            <a:ext cx="2664361" cy="878267"/>
          </a:xfrm>
        </p:spPr>
        <p:txBody>
          <a:bodyPr/>
          <a:lstStyle/>
          <a:p>
            <a:r>
              <a:rPr lang="en-US" dirty="0"/>
              <a:t>Method to Submit Complaints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14E68F-4837-96BF-B530-076FC63B3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9435" y="461838"/>
            <a:ext cx="3982243" cy="59343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7B704-7019-FE8B-CBE3-593DBAC8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0322" y="2323652"/>
            <a:ext cx="2664361" cy="32488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Key takeaways: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Top 3</a:t>
            </a:r>
            <a:r>
              <a:rPr lang="en-US" dirty="0"/>
              <a:t>: Web (210,701), Phone (8,152), and Referral (5,182)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considerable amount of people prefer to submit their complaints on the website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and quick to submit complaints along with supporting documents </a:t>
            </a:r>
          </a:p>
        </p:txBody>
      </p:sp>
    </p:spTree>
    <p:extLst>
      <p:ext uri="{BB962C8B-B14F-4D97-AF65-F5344CB8AC3E}">
        <p14:creationId xmlns:p14="http://schemas.microsoft.com/office/powerpoint/2010/main" val="296418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DA7F-1574-6344-1FDB-0976EF44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1" y="684465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-US" dirty="0"/>
              <a:t>List of Companies Receiving Complaints in Descending Order Based on Total 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06123-3D65-136B-CFBC-39235DE3A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066" y="1675525"/>
            <a:ext cx="9808609" cy="44240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470D43-5323-7AE1-7508-83435A2887CF}"/>
              </a:ext>
            </a:extLst>
          </p:cNvPr>
          <p:cNvSpPr txBox="1"/>
          <p:nvPr/>
        </p:nvSpPr>
        <p:spPr>
          <a:xfrm>
            <a:off x="1232323" y="6173535"/>
            <a:ext cx="972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Top 3 companies</a:t>
            </a:r>
            <a:r>
              <a:rPr lang="en-US" sz="1600" dirty="0"/>
              <a:t>: Experian Information Solutions, Inc. (49,161), Equifax, Inc. (46,357), and Transunion Intermediate Holdings, Inc (46,310).</a:t>
            </a:r>
          </a:p>
        </p:txBody>
      </p:sp>
    </p:spTree>
    <p:extLst>
      <p:ext uri="{BB962C8B-B14F-4D97-AF65-F5344CB8AC3E}">
        <p14:creationId xmlns:p14="http://schemas.microsoft.com/office/powerpoint/2010/main" val="297485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2956-BB76-1E89-E390-9EC2578F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2" y="1188630"/>
            <a:ext cx="2664361" cy="878267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Reported Products or Services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7B704-7019-FE8B-CBE3-593DBAC8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0322" y="2323652"/>
            <a:ext cx="2664361" cy="3248899"/>
          </a:xfrm>
        </p:spPr>
        <p:txBody>
          <a:bodyPr>
            <a:normAutofit/>
          </a:bodyPr>
          <a:lstStyle/>
          <a:p>
            <a:r>
              <a:rPr lang="en-US" b="1" dirty="0"/>
              <a:t>Top 3: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Credit reporting, credit repair services, or other personal consumer reports – 160,815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Debt collection – 20,379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Credit card or prepaid card – 12,361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BC5FB-3EDA-C6FD-EFDD-BCFC5E67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02" y="310531"/>
            <a:ext cx="5271247" cy="62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5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D01F-7CB5-7C58-FC27-C9B90438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Reported Issues From Consumers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32F2C-9B10-E199-D2F1-45FE1AC0E761}"/>
              </a:ext>
            </a:extLst>
          </p:cNvPr>
          <p:cNvSpPr txBox="1"/>
          <p:nvPr/>
        </p:nvSpPr>
        <p:spPr>
          <a:xfrm>
            <a:off x="1215615" y="6049944"/>
            <a:ext cx="972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Top 3 issues</a:t>
            </a:r>
            <a:r>
              <a:rPr lang="en-US" sz="1600" dirty="0"/>
              <a:t>: reports containing incorrect information (60,550), improper use of reports (60,183), and problem with a credit reporting company’s investigation into existing problem (37,183)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2AD2C-0FF7-63E0-1FEC-B3C50E3D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88" y="1701800"/>
            <a:ext cx="9977896" cy="407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90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{F4B2FC7B-EAA6-1C48-BC8C-CC8A014E67FA}tf16401378</Template>
  <TotalTime>397</TotalTime>
  <Words>878</Words>
  <Application>Microsoft Macintosh PowerPoint</Application>
  <PresentationFormat>Widescreen</PresentationFormat>
  <Paragraphs>74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MS Shell Dlg 2</vt:lpstr>
      <vt:lpstr>Wingdings</vt:lpstr>
      <vt:lpstr>Wingdings 3</vt:lpstr>
      <vt:lpstr>Madison</vt:lpstr>
      <vt:lpstr>2022 – 2023 Consumer Financial Protection Bureau (CFPB) Complaint Report</vt:lpstr>
      <vt:lpstr>Executive Summary</vt:lpstr>
      <vt:lpstr>Introduction</vt:lpstr>
      <vt:lpstr>Objective</vt:lpstr>
      <vt:lpstr>Number of Complaints Submitted Based on States</vt:lpstr>
      <vt:lpstr>Method to Submit Complaints</vt:lpstr>
      <vt:lpstr>List of Companies Receiving Complaints in Descending Order Based on Total Count</vt:lpstr>
      <vt:lpstr>Reported Products or Services</vt:lpstr>
      <vt:lpstr>Reported Issues From Consumers</vt:lpstr>
      <vt:lpstr>Companies’ Responses to Consumers</vt:lpstr>
      <vt:lpstr>Companies’ Timely Response Ratings – “Untimely” </vt:lpstr>
      <vt:lpstr>In-Progress and No Response Reports</vt:lpstr>
      <vt:lpstr>No Response From a Company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– 2023 Consumer Financial Protection Bureau (CFPB) Complaint Reports</dc:title>
  <dc:creator>Annie He</dc:creator>
  <cp:lastModifiedBy>Annie He</cp:lastModifiedBy>
  <cp:revision>16</cp:revision>
  <dcterms:created xsi:type="dcterms:W3CDTF">2023-12-10T21:01:19Z</dcterms:created>
  <dcterms:modified xsi:type="dcterms:W3CDTF">2023-12-11T05:28:50Z</dcterms:modified>
</cp:coreProperties>
</file>