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notesMasterIdLst>
    <p:notesMasterId r:id="rId15"/>
  </p:notesMasterIdLst>
  <p:sldIdLst>
    <p:sldId id="256" r:id="rId2"/>
    <p:sldId id="257" r:id="rId3"/>
    <p:sldId id="260" r:id="rId4"/>
    <p:sldId id="261" r:id="rId5"/>
    <p:sldId id="268" r:id="rId6"/>
    <p:sldId id="263" r:id="rId7"/>
    <p:sldId id="271" r:id="rId8"/>
    <p:sldId id="272" r:id="rId9"/>
    <p:sldId id="264" r:id="rId10"/>
    <p:sldId id="270"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87E3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9AFFE3-CAD7-40AA-8C49-74B66497B74A}" type="datetimeFigureOut">
              <a:rPr lang="en-IN" smtClean="0"/>
              <a:t>08-09-2025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EDFDC5-DCA9-4D62-826F-74397662D212}" type="slidenum">
              <a:rPr lang="en-IN" smtClean="0"/>
              <a:t>‹#›</a:t>
            </a:fld>
            <a:endParaRPr lang="en-IN"/>
          </a:p>
        </p:txBody>
      </p:sp>
    </p:spTree>
    <p:extLst>
      <p:ext uri="{BB962C8B-B14F-4D97-AF65-F5344CB8AC3E}">
        <p14:creationId xmlns:p14="http://schemas.microsoft.com/office/powerpoint/2010/main" val="53825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algn="just">
              <a:lnSpc>
                <a:spcPct val="107000"/>
              </a:lnSpc>
              <a:spcBef>
                <a:spcPts val="800"/>
              </a:spcBef>
            </a:pPr>
            <a:r>
              <a:rPr lang="en-US" sz="1800" b="1" dirty="0">
                <a:effectLst/>
                <a:latin typeface="Calibri" panose="020F0502020204030204" pitchFamily="34" charset="0"/>
                <a:ea typeface="Corbel" panose="020B0503020204020204" pitchFamily="34" charset="0"/>
                <a:cs typeface="Tahoma" panose="020B0604030504040204" pitchFamily="34" charset="0"/>
              </a:rPr>
              <a:t>Module 1: 	</a:t>
            </a:r>
            <a:r>
              <a:rPr lang="en-US" sz="1800" b="1" dirty="0" err="1">
                <a:effectLst/>
                <a:latin typeface="Calibri" panose="020F0502020204030204" pitchFamily="34" charset="0"/>
                <a:ea typeface="Corbel" panose="020B0503020204020204" pitchFamily="34" charset="0"/>
                <a:cs typeface="Tahoma" panose="020B0604030504040204" pitchFamily="34" charset="0"/>
              </a:rPr>
              <a:t>Signn</a:t>
            </a:r>
            <a:r>
              <a:rPr lang="en-US" sz="1800" b="1" dirty="0">
                <a:effectLst/>
                <a:latin typeface="Calibri" panose="020F0502020204030204" pitchFamily="34" charset="0"/>
                <a:ea typeface="Corbel" panose="020B0503020204020204" pitchFamily="34" charset="0"/>
                <a:cs typeface="Tahoma" panose="020B0604030504040204" pitchFamily="34" charset="0"/>
              </a:rPr>
              <a:t> in page</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    Checked all the functionalities on Sign in page which included personal info </a:t>
            </a:r>
            <a:r>
              <a:rPr lang="en-US" sz="1800" dirty="0">
                <a:effectLst/>
                <a:latin typeface="Calibri" panose="020F0502020204030204" pitchFamily="34" charset="0"/>
                <a:ea typeface="Corbel" panose="020B0503020204020204" pitchFamily="34" charset="0"/>
                <a:cs typeface="Tahoma" panose="020B0604030504040204" pitchFamily="34" charset="0"/>
              </a:rPr>
              <a:t>as email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US" sz="1800" dirty="0">
                <a:effectLst/>
                <a:latin typeface="Calibri" panose="020F0502020204030204" pitchFamily="34" charset="0"/>
                <a:ea typeface="Corbel" panose="020B0503020204020204" pitchFamily="34" charset="0"/>
                <a:cs typeface="Tahoma" panose="020B0604030504040204" pitchFamily="34" charset="0"/>
              </a:rPr>
              <a:t>address, password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US" sz="1800" b="1" dirty="0">
                <a:effectLst/>
                <a:latin typeface="Calibri" panose="020F0502020204030204" pitchFamily="34" charset="0"/>
                <a:ea typeface="Corbel" panose="020B0503020204020204" pitchFamily="34" charset="0"/>
                <a:cs typeface="Tahoma" panose="020B0604030504040204" pitchFamily="34" charset="0"/>
              </a:rPr>
              <a:t>Module 2: 	Women page</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 Checked all the functionalities on Women page which included </a:t>
            </a:r>
            <a:r>
              <a:rPr lang="en-US" sz="1800" dirty="0">
                <a:effectLst/>
                <a:latin typeface="Calibri" panose="020F0502020204030204" pitchFamily="34" charset="0"/>
                <a:ea typeface="Corbel" panose="020B0503020204020204" pitchFamily="34" charset="0"/>
                <a:cs typeface="Tahoma" panose="020B0604030504040204" pitchFamily="34" charset="0"/>
              </a:rPr>
              <a:t>item details, Quantity, </a:t>
            </a:r>
            <a:r>
              <a:rPr lang="en-US" sz="1800" dirty="0" err="1">
                <a:effectLst/>
                <a:latin typeface="Calibri" panose="020F0502020204030204" pitchFamily="34" charset="0"/>
                <a:ea typeface="Corbel" panose="020B0503020204020204" pitchFamily="34" charset="0"/>
                <a:cs typeface="Tahoma" panose="020B0604030504040204" pitchFamily="34" charset="0"/>
              </a:rPr>
              <a:t>Filters,compare</a:t>
            </a:r>
            <a:r>
              <a:rPr lang="en-US" sz="1800" dirty="0">
                <a:effectLst/>
                <a:latin typeface="Calibri" panose="020F0502020204030204" pitchFamily="34" charset="0"/>
                <a:ea typeface="Corbel" panose="020B0503020204020204" pitchFamily="34" charset="0"/>
                <a:cs typeface="Tahoma" panose="020B0604030504040204" pitchFamily="34" charset="0"/>
              </a:rPr>
              <a:t> </a:t>
            </a:r>
            <a:r>
              <a:rPr lang="en-US" sz="1800" dirty="0" err="1">
                <a:effectLst/>
                <a:latin typeface="Calibri" panose="020F0502020204030204" pitchFamily="34" charset="0"/>
                <a:ea typeface="Corbel" panose="020B0503020204020204" pitchFamily="34" charset="0"/>
                <a:cs typeface="Tahoma" panose="020B0604030504040204" pitchFamily="34" charset="0"/>
              </a:rPr>
              <a:t>button,Add</a:t>
            </a:r>
            <a:r>
              <a:rPr lang="en-US" sz="1800" dirty="0">
                <a:effectLst/>
                <a:latin typeface="Calibri" panose="020F0502020204030204" pitchFamily="34" charset="0"/>
                <a:ea typeface="Corbel" panose="020B0503020204020204" pitchFamily="34" charset="0"/>
                <a:cs typeface="Tahoma" panose="020B0604030504040204" pitchFamily="34" charset="0"/>
              </a:rPr>
              <a:t> to cart </a:t>
            </a:r>
            <a:r>
              <a:rPr lang="en-US" sz="1800" dirty="0" err="1">
                <a:effectLst/>
                <a:latin typeface="Calibri" panose="020F0502020204030204" pitchFamily="34" charset="0"/>
                <a:ea typeface="Corbel" panose="020B0503020204020204" pitchFamily="34" charset="0"/>
                <a:cs typeface="Tahoma" panose="020B0604030504040204" pitchFamily="34" charset="0"/>
              </a:rPr>
              <a:t>button,product</a:t>
            </a:r>
            <a:r>
              <a:rPr lang="en-US" sz="1800" dirty="0">
                <a:effectLst/>
                <a:latin typeface="Calibri" panose="020F0502020204030204" pitchFamily="34" charset="0"/>
                <a:ea typeface="Corbel" panose="020B0503020204020204" pitchFamily="34" charset="0"/>
                <a:cs typeface="Tahoma" panose="020B0604030504040204" pitchFamily="34" charset="0"/>
              </a:rPr>
              <a:t> </a:t>
            </a:r>
            <a:r>
              <a:rPr lang="en-US" sz="1800" dirty="0" err="1">
                <a:effectLst/>
                <a:latin typeface="Calibri" panose="020F0502020204030204" pitchFamily="34" charset="0"/>
                <a:ea typeface="Corbel" panose="020B0503020204020204" pitchFamily="34" charset="0"/>
                <a:cs typeface="Tahoma" panose="020B0604030504040204" pitchFamily="34" charset="0"/>
              </a:rPr>
              <a:t>info,grid,list</a:t>
            </a:r>
            <a:r>
              <a:rPr lang="en-US" sz="1800" dirty="0">
                <a:effectLst/>
                <a:latin typeface="Calibri" panose="020F0502020204030204" pitchFamily="34" charset="0"/>
                <a:ea typeface="Corbel" panose="020B0503020204020204" pitchFamily="34" charset="0"/>
                <a:cs typeface="Tahoma" panose="020B0604030504040204" pitchFamily="34" charset="0"/>
              </a:rPr>
              <a:t> button</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b="1" dirty="0">
                <a:effectLst/>
                <a:latin typeface="Calibri" panose="020F0502020204030204" pitchFamily="34" charset="0"/>
                <a:ea typeface="Corbel" panose="020B0503020204020204" pitchFamily="34" charset="0"/>
                <a:cs typeface="Tahoma" panose="020B0604030504040204" pitchFamily="34" charset="0"/>
              </a:rPr>
              <a:t>Module 3:	</a:t>
            </a:r>
            <a:r>
              <a:rPr lang="en-IN" sz="1800" b="1" dirty="0" err="1">
                <a:effectLst/>
                <a:latin typeface="Calibri" panose="020F0502020204030204" pitchFamily="34" charset="0"/>
                <a:ea typeface="Corbel" panose="020B0503020204020204" pitchFamily="34" charset="0"/>
                <a:cs typeface="Tahoma" panose="020B0604030504040204" pitchFamily="34" charset="0"/>
              </a:rPr>
              <a:t>Tshirt</a:t>
            </a:r>
            <a:r>
              <a:rPr lang="en-IN" sz="1800" b="1" dirty="0">
                <a:effectLst/>
                <a:latin typeface="Calibri" panose="020F0502020204030204" pitchFamily="34" charset="0"/>
                <a:ea typeface="Corbel" panose="020B0503020204020204" pitchFamily="34" charset="0"/>
                <a:cs typeface="Tahoma" panose="020B0604030504040204" pitchFamily="34" charset="0"/>
              </a:rPr>
              <a:t> page</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Checked all the functionalities on T-Shirt page which included </a:t>
            </a:r>
            <a:r>
              <a:rPr lang="en-US" sz="1800" dirty="0">
                <a:effectLst/>
                <a:latin typeface="Calibri" panose="020F0502020204030204" pitchFamily="34" charset="0"/>
                <a:ea typeface="Corbel" panose="020B0503020204020204" pitchFamily="34" charset="0"/>
                <a:cs typeface="Tahoma" panose="020B0604030504040204" pitchFamily="34" charset="0"/>
              </a:rPr>
              <a:t>item details, Quantity, </a:t>
            </a:r>
            <a:r>
              <a:rPr lang="en-US" sz="1800" dirty="0" err="1">
                <a:effectLst/>
                <a:latin typeface="Calibri" panose="020F0502020204030204" pitchFamily="34" charset="0"/>
                <a:ea typeface="Corbel" panose="020B0503020204020204" pitchFamily="34" charset="0"/>
                <a:cs typeface="Tahoma" panose="020B0604030504040204" pitchFamily="34" charset="0"/>
              </a:rPr>
              <a:t>Filters,compare</a:t>
            </a:r>
            <a:r>
              <a:rPr lang="en-US" sz="1800" dirty="0">
                <a:effectLst/>
                <a:latin typeface="Calibri" panose="020F0502020204030204" pitchFamily="34" charset="0"/>
                <a:ea typeface="Corbel" panose="020B0503020204020204" pitchFamily="34" charset="0"/>
                <a:cs typeface="Tahoma" panose="020B0604030504040204" pitchFamily="34" charset="0"/>
              </a:rPr>
              <a:t> </a:t>
            </a:r>
            <a:r>
              <a:rPr lang="en-US" sz="1800" dirty="0" err="1">
                <a:effectLst/>
                <a:latin typeface="Calibri" panose="020F0502020204030204" pitchFamily="34" charset="0"/>
                <a:ea typeface="Corbel" panose="020B0503020204020204" pitchFamily="34" charset="0"/>
                <a:cs typeface="Tahoma" panose="020B0604030504040204" pitchFamily="34" charset="0"/>
              </a:rPr>
              <a:t>button,Add</a:t>
            </a:r>
            <a:r>
              <a:rPr lang="en-US" sz="1800" dirty="0">
                <a:effectLst/>
                <a:latin typeface="Calibri" panose="020F0502020204030204" pitchFamily="34" charset="0"/>
                <a:ea typeface="Corbel" panose="020B0503020204020204" pitchFamily="34" charset="0"/>
                <a:cs typeface="Tahoma" panose="020B0604030504040204" pitchFamily="34" charset="0"/>
              </a:rPr>
              <a:t> to cart </a:t>
            </a:r>
            <a:r>
              <a:rPr lang="en-US" sz="1800" dirty="0" err="1">
                <a:effectLst/>
                <a:latin typeface="Calibri" panose="020F0502020204030204" pitchFamily="34" charset="0"/>
                <a:ea typeface="Corbel" panose="020B0503020204020204" pitchFamily="34" charset="0"/>
                <a:cs typeface="Tahoma" panose="020B0604030504040204" pitchFamily="34" charset="0"/>
              </a:rPr>
              <a:t>button,product</a:t>
            </a:r>
            <a:r>
              <a:rPr lang="en-US" sz="1800" dirty="0">
                <a:effectLst/>
                <a:latin typeface="Calibri" panose="020F0502020204030204" pitchFamily="34" charset="0"/>
                <a:ea typeface="Corbel" panose="020B0503020204020204" pitchFamily="34" charset="0"/>
                <a:cs typeface="Tahoma" panose="020B0604030504040204" pitchFamily="34" charset="0"/>
              </a:rPr>
              <a:t> </a:t>
            </a:r>
            <a:r>
              <a:rPr lang="en-US" sz="1800" dirty="0" err="1">
                <a:effectLst/>
                <a:latin typeface="Calibri" panose="020F0502020204030204" pitchFamily="34" charset="0"/>
                <a:ea typeface="Corbel" panose="020B0503020204020204" pitchFamily="34" charset="0"/>
                <a:cs typeface="Tahoma" panose="020B0604030504040204" pitchFamily="34" charset="0"/>
              </a:rPr>
              <a:t>info,grid,list</a:t>
            </a:r>
            <a:r>
              <a:rPr lang="en-US" sz="1800" dirty="0">
                <a:effectLst/>
                <a:latin typeface="Calibri" panose="020F0502020204030204" pitchFamily="34" charset="0"/>
                <a:ea typeface="Corbel" panose="020B0503020204020204" pitchFamily="34" charset="0"/>
                <a:cs typeface="Tahoma" panose="020B0604030504040204" pitchFamily="34" charset="0"/>
              </a:rPr>
              <a:t> button</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algn="just">
              <a:lnSpc>
                <a:spcPct val="107000"/>
              </a:lnSpc>
              <a:spcBef>
                <a:spcPts val="800"/>
              </a:spcBef>
            </a:pPr>
            <a:r>
              <a:rPr lang="en-US" sz="1800" b="1" dirty="0">
                <a:effectLst/>
                <a:latin typeface="Calibri" panose="020F0502020204030204" pitchFamily="34" charset="0"/>
                <a:ea typeface="Corbel" panose="020B0503020204020204" pitchFamily="34" charset="0"/>
                <a:cs typeface="Tahoma" panose="020B0604030504040204" pitchFamily="34" charset="0"/>
              </a:rPr>
              <a:t>                    Module 4:	All Buttons and Drop Down  Arrow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r>
              <a:rPr lang="en-US" sz="1800" dirty="0">
                <a:effectLst/>
                <a:latin typeface="Calibri" panose="020F0502020204030204" pitchFamily="34" charset="0"/>
                <a:ea typeface="Corbel" panose="020B0503020204020204" pitchFamily="34" charset="0"/>
              </a:rPr>
              <a:t>team checked if  all the buttons and drop down arrows of different fields are functioning  properly or not </a:t>
            </a:r>
            <a:endParaRPr lang="en-IN" dirty="0"/>
          </a:p>
        </p:txBody>
      </p:sp>
      <p:sp>
        <p:nvSpPr>
          <p:cNvPr id="4" name="Slide Number Placeholder 3"/>
          <p:cNvSpPr>
            <a:spLocks noGrp="1"/>
          </p:cNvSpPr>
          <p:nvPr>
            <p:ph type="sldNum" sz="quarter" idx="5"/>
          </p:nvPr>
        </p:nvSpPr>
        <p:spPr/>
        <p:txBody>
          <a:bodyPr/>
          <a:lstStyle/>
          <a:p>
            <a:fld id="{F4EDFDC5-DCA9-4D62-826F-74397662D212}" type="slidenum">
              <a:rPr lang="en-IN" smtClean="0"/>
              <a:t>4</a:t>
            </a:fld>
            <a:endParaRPr lang="en-IN"/>
          </a:p>
        </p:txBody>
      </p:sp>
    </p:spTree>
    <p:extLst>
      <p:ext uri="{BB962C8B-B14F-4D97-AF65-F5344CB8AC3E}">
        <p14:creationId xmlns:p14="http://schemas.microsoft.com/office/powerpoint/2010/main" val="1133852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Bef>
                <a:spcPts val="800"/>
              </a:spcBef>
            </a:pPr>
            <a:endParaRPr lang="en-IN" sz="1800" dirty="0">
              <a:effectLst/>
              <a:latin typeface="Corbel" panose="020B0503020204020204" pitchFamily="34" charset="0"/>
              <a:ea typeface="Corbel" panose="020B0503020204020204" pitchFamily="34" charset="0"/>
              <a:cs typeface="Tahoma" panose="020B0604030504040204" pitchFamily="34" charset="0"/>
            </a:endParaRPr>
          </a:p>
        </p:txBody>
      </p:sp>
      <p:sp>
        <p:nvSpPr>
          <p:cNvPr id="4" name="Slide Number Placeholder 3"/>
          <p:cNvSpPr>
            <a:spLocks noGrp="1"/>
          </p:cNvSpPr>
          <p:nvPr>
            <p:ph type="sldNum" sz="quarter" idx="5"/>
          </p:nvPr>
        </p:nvSpPr>
        <p:spPr/>
        <p:txBody>
          <a:bodyPr/>
          <a:lstStyle/>
          <a:p>
            <a:fld id="{F4EDFDC5-DCA9-4D62-826F-74397662D212}" type="slidenum">
              <a:rPr lang="en-IN" smtClean="0"/>
              <a:t>13</a:t>
            </a:fld>
            <a:endParaRPr lang="en-IN"/>
          </a:p>
        </p:txBody>
      </p:sp>
    </p:spTree>
    <p:extLst>
      <p:ext uri="{BB962C8B-B14F-4D97-AF65-F5344CB8AC3E}">
        <p14:creationId xmlns:p14="http://schemas.microsoft.com/office/powerpoint/2010/main" val="2092604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C33F-BE32-C8EE-2F83-1FACFB693A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02AB3F-64F3-1AAF-CECA-F1A944CBB6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F18287-E278-0140-A6EC-72A86BE4BCA0}"/>
              </a:ext>
            </a:extLst>
          </p:cNvPr>
          <p:cNvSpPr>
            <a:spLocks noGrp="1"/>
          </p:cNvSpPr>
          <p:nvPr>
            <p:ph type="dt" sz="half" idx="10"/>
          </p:nvPr>
        </p:nvSpPr>
        <p:spPr/>
        <p:txBody>
          <a:bodyPr/>
          <a:lstStyle/>
          <a:p>
            <a:fld id="{A90078A6-5AA2-49B6-8A00-D839C8DDCBA2}" type="datetimeFigureOut">
              <a:rPr lang="en-IN" smtClean="0"/>
              <a:t>08-09-2025</a:t>
            </a:fld>
            <a:endParaRPr lang="en-IN"/>
          </a:p>
        </p:txBody>
      </p:sp>
      <p:sp>
        <p:nvSpPr>
          <p:cNvPr id="5" name="Footer Placeholder 4">
            <a:extLst>
              <a:ext uri="{FF2B5EF4-FFF2-40B4-BE49-F238E27FC236}">
                <a16:creationId xmlns:a16="http://schemas.microsoft.com/office/drawing/2014/main" id="{0C1CE717-10E2-D7C8-C3A9-B859B948DB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C1D6BA-3185-690C-ECB3-FB3D156AD5B1}"/>
              </a:ext>
            </a:extLst>
          </p:cNvPr>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1514394235"/>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27FEA-34A9-578D-5A8D-291E726BA7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984ACF-F7C0-AC14-835A-A8D7FEE9BD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E6F4E-1BBD-434A-9129-FD0B8558EFEE}"/>
              </a:ext>
            </a:extLst>
          </p:cNvPr>
          <p:cNvSpPr>
            <a:spLocks noGrp="1"/>
          </p:cNvSpPr>
          <p:nvPr>
            <p:ph type="dt" sz="half" idx="10"/>
          </p:nvPr>
        </p:nvSpPr>
        <p:spPr/>
        <p:txBody>
          <a:bodyPr/>
          <a:lstStyle/>
          <a:p>
            <a:fld id="{A90078A6-5AA2-49B6-8A00-D839C8DDCBA2}" type="datetimeFigureOut">
              <a:rPr lang="en-IN" smtClean="0"/>
              <a:t>08-09-2025</a:t>
            </a:fld>
            <a:endParaRPr lang="en-IN"/>
          </a:p>
        </p:txBody>
      </p:sp>
      <p:sp>
        <p:nvSpPr>
          <p:cNvPr id="5" name="Footer Placeholder 4">
            <a:extLst>
              <a:ext uri="{FF2B5EF4-FFF2-40B4-BE49-F238E27FC236}">
                <a16:creationId xmlns:a16="http://schemas.microsoft.com/office/drawing/2014/main" id="{D63F204F-F400-8597-55BF-EAB3256664D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2DB0400-07C1-3A2E-C15D-F7240BF8EFC3}"/>
              </a:ext>
            </a:extLst>
          </p:cNvPr>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1854255741"/>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0B3F54-63A1-4F41-8B81-AF4D3D5AFC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68C966-22D4-23C8-3450-4ABB9BCF4E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835448-61AF-C6A8-7127-7EEB6B44BB26}"/>
              </a:ext>
            </a:extLst>
          </p:cNvPr>
          <p:cNvSpPr>
            <a:spLocks noGrp="1"/>
          </p:cNvSpPr>
          <p:nvPr>
            <p:ph type="dt" sz="half" idx="10"/>
          </p:nvPr>
        </p:nvSpPr>
        <p:spPr/>
        <p:txBody>
          <a:bodyPr/>
          <a:lstStyle/>
          <a:p>
            <a:fld id="{A90078A6-5AA2-49B6-8A00-D839C8DDCBA2}" type="datetimeFigureOut">
              <a:rPr lang="en-IN" smtClean="0"/>
              <a:t>08-09-2025</a:t>
            </a:fld>
            <a:endParaRPr lang="en-IN"/>
          </a:p>
        </p:txBody>
      </p:sp>
      <p:sp>
        <p:nvSpPr>
          <p:cNvPr id="5" name="Footer Placeholder 4">
            <a:extLst>
              <a:ext uri="{FF2B5EF4-FFF2-40B4-BE49-F238E27FC236}">
                <a16:creationId xmlns:a16="http://schemas.microsoft.com/office/drawing/2014/main" id="{882F52E9-AFBD-8216-A709-7D585454AA5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52BC01-CD19-C4A6-7DB1-548DE242D286}"/>
              </a:ext>
            </a:extLst>
          </p:cNvPr>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3557543395"/>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08-09-2025</a:t>
            </a:fld>
            <a:endParaRPr lang="en-IN"/>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1005673710"/>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F98F-389E-39CE-3A36-9C790D8B66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532B61-2F7A-6C33-CB7D-40CF7A2A51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786918-362B-C24B-FC9E-3226870CBA94}"/>
              </a:ext>
            </a:extLst>
          </p:cNvPr>
          <p:cNvSpPr>
            <a:spLocks noGrp="1"/>
          </p:cNvSpPr>
          <p:nvPr>
            <p:ph type="dt" sz="half" idx="10"/>
          </p:nvPr>
        </p:nvSpPr>
        <p:spPr/>
        <p:txBody>
          <a:bodyPr/>
          <a:lstStyle/>
          <a:p>
            <a:fld id="{A90078A6-5AA2-49B6-8A00-D839C8DDCBA2}" type="datetimeFigureOut">
              <a:rPr lang="en-IN" smtClean="0"/>
              <a:t>08-09-2025</a:t>
            </a:fld>
            <a:endParaRPr lang="en-IN"/>
          </a:p>
        </p:txBody>
      </p:sp>
      <p:sp>
        <p:nvSpPr>
          <p:cNvPr id="5" name="Footer Placeholder 4">
            <a:extLst>
              <a:ext uri="{FF2B5EF4-FFF2-40B4-BE49-F238E27FC236}">
                <a16:creationId xmlns:a16="http://schemas.microsoft.com/office/drawing/2014/main" id="{DD3101F1-BAA2-4506-F0C7-5A504B57FD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7A4048C-F649-F57E-5257-4EDC8E6A1373}"/>
              </a:ext>
            </a:extLst>
          </p:cNvPr>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3376456040"/>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3959A-A015-406D-9696-001EF9D8E8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6D41DC-1D54-68A2-228A-101B9CE5B1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9D8D03-F2A6-AC2F-627C-E9F05214F3A1}"/>
              </a:ext>
            </a:extLst>
          </p:cNvPr>
          <p:cNvSpPr>
            <a:spLocks noGrp="1"/>
          </p:cNvSpPr>
          <p:nvPr>
            <p:ph type="dt" sz="half" idx="10"/>
          </p:nvPr>
        </p:nvSpPr>
        <p:spPr/>
        <p:txBody>
          <a:bodyPr/>
          <a:lstStyle/>
          <a:p>
            <a:fld id="{A90078A6-5AA2-49B6-8A00-D839C8DDCBA2}" type="datetimeFigureOut">
              <a:rPr lang="en-IN" smtClean="0"/>
              <a:t>08-09-2025</a:t>
            </a:fld>
            <a:endParaRPr lang="en-IN"/>
          </a:p>
        </p:txBody>
      </p:sp>
      <p:sp>
        <p:nvSpPr>
          <p:cNvPr id="5" name="Footer Placeholder 4">
            <a:extLst>
              <a:ext uri="{FF2B5EF4-FFF2-40B4-BE49-F238E27FC236}">
                <a16:creationId xmlns:a16="http://schemas.microsoft.com/office/drawing/2014/main" id="{6C87DD05-1E1D-B868-4CE1-E354B95951B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145684F-A5CA-92E9-193E-E00D2DBDB183}"/>
              </a:ext>
            </a:extLst>
          </p:cNvPr>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2489275227"/>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E56D1-12A5-9DA5-A4CA-346B1E045F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4C2814-351C-85FF-6F71-198C7C43E7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03614E-05A6-27EB-263C-B1FE968FB2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8DCFC4-47E7-10D7-EF51-857A0B039B6A}"/>
              </a:ext>
            </a:extLst>
          </p:cNvPr>
          <p:cNvSpPr>
            <a:spLocks noGrp="1"/>
          </p:cNvSpPr>
          <p:nvPr>
            <p:ph type="dt" sz="half" idx="10"/>
          </p:nvPr>
        </p:nvSpPr>
        <p:spPr/>
        <p:txBody>
          <a:bodyPr/>
          <a:lstStyle/>
          <a:p>
            <a:fld id="{A90078A6-5AA2-49B6-8A00-D839C8DDCBA2}" type="datetimeFigureOut">
              <a:rPr lang="en-IN" smtClean="0"/>
              <a:t>08-09-2025</a:t>
            </a:fld>
            <a:endParaRPr lang="en-IN"/>
          </a:p>
        </p:txBody>
      </p:sp>
      <p:sp>
        <p:nvSpPr>
          <p:cNvPr id="6" name="Footer Placeholder 5">
            <a:extLst>
              <a:ext uri="{FF2B5EF4-FFF2-40B4-BE49-F238E27FC236}">
                <a16:creationId xmlns:a16="http://schemas.microsoft.com/office/drawing/2014/main" id="{C69D5C6E-1EC7-522D-7B13-BB7E1084437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C5801D-E214-6762-4FCE-742622011C05}"/>
              </a:ext>
            </a:extLst>
          </p:cNvPr>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3492587796"/>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F5DEC-5CD6-F18A-D09C-FC4F50E2F5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BCA04F-E209-56B5-79F1-CE76457E39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5EA5E9-D458-1455-3575-7301062135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4F9CCE-6A82-AA37-4C06-C28E3DA014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D05F69-FB30-A654-06C1-07B258755B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9902EE-ED2B-5191-2052-F3B592F63F30}"/>
              </a:ext>
            </a:extLst>
          </p:cNvPr>
          <p:cNvSpPr>
            <a:spLocks noGrp="1"/>
          </p:cNvSpPr>
          <p:nvPr>
            <p:ph type="dt" sz="half" idx="10"/>
          </p:nvPr>
        </p:nvSpPr>
        <p:spPr/>
        <p:txBody>
          <a:bodyPr/>
          <a:lstStyle/>
          <a:p>
            <a:fld id="{A90078A6-5AA2-49B6-8A00-D839C8DDCBA2}" type="datetimeFigureOut">
              <a:rPr lang="en-IN" smtClean="0"/>
              <a:t>08-09-2025</a:t>
            </a:fld>
            <a:endParaRPr lang="en-IN"/>
          </a:p>
        </p:txBody>
      </p:sp>
      <p:sp>
        <p:nvSpPr>
          <p:cNvPr id="8" name="Footer Placeholder 7">
            <a:extLst>
              <a:ext uri="{FF2B5EF4-FFF2-40B4-BE49-F238E27FC236}">
                <a16:creationId xmlns:a16="http://schemas.microsoft.com/office/drawing/2014/main" id="{2DB495C1-E015-CC0D-D7BD-5ECBE280C4F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509BDD0-2D2E-7403-FF32-4F06260244F9}"/>
              </a:ext>
            </a:extLst>
          </p:cNvPr>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3619046659"/>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471A-5691-2108-1782-E30D1B15FF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557EE6-B72B-991E-BCCA-7A517E243059}"/>
              </a:ext>
            </a:extLst>
          </p:cNvPr>
          <p:cNvSpPr>
            <a:spLocks noGrp="1"/>
          </p:cNvSpPr>
          <p:nvPr>
            <p:ph type="dt" sz="half" idx="10"/>
          </p:nvPr>
        </p:nvSpPr>
        <p:spPr/>
        <p:txBody>
          <a:bodyPr/>
          <a:lstStyle/>
          <a:p>
            <a:fld id="{A90078A6-5AA2-49B6-8A00-D839C8DDCBA2}" type="datetimeFigureOut">
              <a:rPr lang="en-IN" smtClean="0"/>
              <a:t>08-09-2025</a:t>
            </a:fld>
            <a:endParaRPr lang="en-IN"/>
          </a:p>
        </p:txBody>
      </p:sp>
      <p:sp>
        <p:nvSpPr>
          <p:cNvPr id="4" name="Footer Placeholder 3">
            <a:extLst>
              <a:ext uri="{FF2B5EF4-FFF2-40B4-BE49-F238E27FC236}">
                <a16:creationId xmlns:a16="http://schemas.microsoft.com/office/drawing/2014/main" id="{94DC6B90-3C1F-7EE2-1BAA-766F807BF16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F4158C1-70FC-FB7F-C917-59644CB69757}"/>
              </a:ext>
            </a:extLst>
          </p:cNvPr>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2093135064"/>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214557-EFB1-FA08-85DA-1F6B5349264F}"/>
              </a:ext>
            </a:extLst>
          </p:cNvPr>
          <p:cNvSpPr>
            <a:spLocks noGrp="1"/>
          </p:cNvSpPr>
          <p:nvPr>
            <p:ph type="dt" sz="half" idx="10"/>
          </p:nvPr>
        </p:nvSpPr>
        <p:spPr/>
        <p:txBody>
          <a:bodyPr/>
          <a:lstStyle/>
          <a:p>
            <a:fld id="{A90078A6-5AA2-49B6-8A00-D839C8DDCBA2}" type="datetimeFigureOut">
              <a:rPr lang="en-IN" smtClean="0"/>
              <a:t>08-09-2025</a:t>
            </a:fld>
            <a:endParaRPr lang="en-IN"/>
          </a:p>
        </p:txBody>
      </p:sp>
      <p:sp>
        <p:nvSpPr>
          <p:cNvPr id="3" name="Footer Placeholder 2">
            <a:extLst>
              <a:ext uri="{FF2B5EF4-FFF2-40B4-BE49-F238E27FC236}">
                <a16:creationId xmlns:a16="http://schemas.microsoft.com/office/drawing/2014/main" id="{6D27DB2B-8DAF-CA25-1AF0-D8EC4FD266B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709D20B-C22C-79C4-462E-E4B243782FB4}"/>
              </a:ext>
            </a:extLst>
          </p:cNvPr>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2724502891"/>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495F5-5EFA-D782-45BF-B3EB9FAD21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EFD04F-49D9-8986-2CD2-4C129CA633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7518F4-023C-98E5-FBFD-C0E1AE365E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806C6A-0F0E-4AA0-FB45-A70457760146}"/>
              </a:ext>
            </a:extLst>
          </p:cNvPr>
          <p:cNvSpPr>
            <a:spLocks noGrp="1"/>
          </p:cNvSpPr>
          <p:nvPr>
            <p:ph type="dt" sz="half" idx="10"/>
          </p:nvPr>
        </p:nvSpPr>
        <p:spPr/>
        <p:txBody>
          <a:bodyPr/>
          <a:lstStyle/>
          <a:p>
            <a:fld id="{A90078A6-5AA2-49B6-8A00-D839C8DDCBA2}" type="datetimeFigureOut">
              <a:rPr lang="en-IN" smtClean="0"/>
              <a:t>08-09-2025</a:t>
            </a:fld>
            <a:endParaRPr lang="en-IN"/>
          </a:p>
        </p:txBody>
      </p:sp>
      <p:sp>
        <p:nvSpPr>
          <p:cNvPr id="6" name="Footer Placeholder 5">
            <a:extLst>
              <a:ext uri="{FF2B5EF4-FFF2-40B4-BE49-F238E27FC236}">
                <a16:creationId xmlns:a16="http://schemas.microsoft.com/office/drawing/2014/main" id="{3FAD6586-58BB-153A-719F-14BC8EB5BA1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20C9EB7-A8BF-786E-CE89-6B808A37C50C}"/>
              </a:ext>
            </a:extLst>
          </p:cNvPr>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1231672279"/>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B1278-9387-648B-3E72-44242EC7E2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43B24D-0E81-A83F-9766-A316823EB7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BC69F6-8BC0-E5D9-9DB0-C5EF78DF90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2F562A-74DC-5825-4A7C-E2FF927D97A1}"/>
              </a:ext>
            </a:extLst>
          </p:cNvPr>
          <p:cNvSpPr>
            <a:spLocks noGrp="1"/>
          </p:cNvSpPr>
          <p:nvPr>
            <p:ph type="dt" sz="half" idx="10"/>
          </p:nvPr>
        </p:nvSpPr>
        <p:spPr/>
        <p:txBody>
          <a:bodyPr/>
          <a:lstStyle/>
          <a:p>
            <a:fld id="{A90078A6-5AA2-49B6-8A00-D839C8DDCBA2}" type="datetimeFigureOut">
              <a:rPr lang="en-IN" smtClean="0"/>
              <a:t>08-09-2025</a:t>
            </a:fld>
            <a:endParaRPr lang="en-IN"/>
          </a:p>
        </p:txBody>
      </p:sp>
      <p:sp>
        <p:nvSpPr>
          <p:cNvPr id="6" name="Footer Placeholder 5">
            <a:extLst>
              <a:ext uri="{FF2B5EF4-FFF2-40B4-BE49-F238E27FC236}">
                <a16:creationId xmlns:a16="http://schemas.microsoft.com/office/drawing/2014/main" id="{4501C499-138B-18F4-F999-7F8186727C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E2CEC90-3701-508C-5BF3-413A9F8B9CDB}"/>
              </a:ext>
            </a:extLst>
          </p:cNvPr>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503395417"/>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70ADB6-8FC8-0263-5C5C-0EEFE95745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47710E-A06F-5B87-6763-1696861A36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A5B76C-D99D-F94A-A347-AAA65CD09C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0078A6-5AA2-49B6-8A00-D839C8DDCBA2}" type="datetimeFigureOut">
              <a:rPr lang="en-IN" smtClean="0"/>
              <a:t>08-09-2025</a:t>
            </a:fld>
            <a:endParaRPr lang="en-IN"/>
          </a:p>
        </p:txBody>
      </p:sp>
      <p:sp>
        <p:nvSpPr>
          <p:cNvPr id="5" name="Footer Placeholder 4">
            <a:extLst>
              <a:ext uri="{FF2B5EF4-FFF2-40B4-BE49-F238E27FC236}">
                <a16:creationId xmlns:a16="http://schemas.microsoft.com/office/drawing/2014/main" id="{5C5A1452-110A-6E29-ADEC-A0CCDB2B19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88AF371-CE65-DA31-5E86-5D60AF13E8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55176E-4508-4354-BC09-C12C7533C439}" type="slidenum">
              <a:rPr lang="en-IN" smtClean="0"/>
              <a:t>‹#›</a:t>
            </a:fld>
            <a:endParaRPr lang="en-IN"/>
          </a:p>
        </p:txBody>
      </p:sp>
    </p:spTree>
    <p:extLst>
      <p:ext uri="{BB962C8B-B14F-4D97-AF65-F5344CB8AC3E}">
        <p14:creationId xmlns:p14="http://schemas.microsoft.com/office/powerpoint/2010/main" val="3898748699"/>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hyperlink" Target="https://asp.net/"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6C6C5-960E-B04C-1EC6-7370BB7BF5E7}"/>
              </a:ext>
            </a:extLst>
          </p:cNvPr>
          <p:cNvSpPr>
            <a:spLocks noGrp="1"/>
          </p:cNvSpPr>
          <p:nvPr>
            <p:ph type="ctrTitle"/>
          </p:nvPr>
        </p:nvSpPr>
        <p:spPr>
          <a:xfrm>
            <a:off x="1155168" y="2373983"/>
            <a:ext cx="9881664" cy="1736101"/>
          </a:xfrm>
        </p:spPr>
        <p:txBody>
          <a:bodyPr>
            <a:normAutofit/>
          </a:bodyPr>
          <a:lstStyle/>
          <a:p>
            <a:r>
              <a:rPr lang="en-US" sz="4400" b="1" kern="1400" dirty="0" err="1">
                <a:solidFill>
                  <a:srgbClr val="2F2F2F"/>
                </a:solidFill>
                <a:effectLst/>
                <a:latin typeface="Arial Black" panose="020B0A04020102020204" pitchFamily="34" charset="0"/>
                <a:ea typeface="Calibri" panose="020F0502020204030204" pitchFamily="34" charset="0"/>
                <a:cs typeface="Calibri" panose="020F0502020204030204" pitchFamily="34" charset="0"/>
              </a:rPr>
              <a:t>NopCommerce</a:t>
            </a:r>
            <a:r>
              <a:rPr lang="en-US" sz="4400" b="1" kern="1400" dirty="0">
                <a:solidFill>
                  <a:srgbClr val="2F2F2F"/>
                </a:solidFill>
                <a:effectLst/>
                <a:latin typeface="Arial Black" panose="020B0A04020102020204" pitchFamily="34" charset="0"/>
                <a:ea typeface="Calibri" panose="020F0502020204030204" pitchFamily="34" charset="0"/>
                <a:cs typeface="Calibri" panose="020F0502020204030204" pitchFamily="34" charset="0"/>
              </a:rPr>
              <a:t> Website</a:t>
            </a:r>
            <a:br>
              <a:rPr lang="en-IN" sz="1800" b="1" kern="1400" dirty="0">
                <a:solidFill>
                  <a:srgbClr val="2F2F2F"/>
                </a:solidFill>
                <a:effectLst/>
                <a:latin typeface="Corbel" panose="020B0503020204020204" pitchFamily="34" charset="0"/>
                <a:ea typeface="MS Gothic" panose="020B0609070205080204" pitchFamily="49" charset="-128"/>
                <a:cs typeface="Tahoma" panose="020B0604030504040204" pitchFamily="34" charset="0"/>
              </a:rPr>
            </a:br>
            <a:endParaRPr lang="en-IN" dirty="0"/>
          </a:p>
        </p:txBody>
      </p:sp>
      <p:sp>
        <p:nvSpPr>
          <p:cNvPr id="3" name="Subtitle 2">
            <a:extLst>
              <a:ext uri="{FF2B5EF4-FFF2-40B4-BE49-F238E27FC236}">
                <a16:creationId xmlns:a16="http://schemas.microsoft.com/office/drawing/2014/main" id="{CBCDA47C-8B19-C12B-9663-CB179A4B73D0}"/>
              </a:ext>
            </a:extLst>
          </p:cNvPr>
          <p:cNvSpPr>
            <a:spLocks noGrp="1"/>
          </p:cNvSpPr>
          <p:nvPr>
            <p:ph type="subTitle" idx="1"/>
          </p:nvPr>
        </p:nvSpPr>
        <p:spPr>
          <a:xfrm>
            <a:off x="1751012" y="3534265"/>
            <a:ext cx="8689976" cy="1371599"/>
          </a:xfrm>
        </p:spPr>
        <p:txBody>
          <a:bodyPr/>
          <a:lstStyle/>
          <a:p>
            <a:r>
              <a:rPr lang="en-US" sz="1800" u="sng" kern="1400" dirty="0">
                <a:solidFill>
                  <a:srgbClr val="2F2F2F"/>
                </a:solidFill>
                <a:effectLst/>
                <a:latin typeface="Arial Black" panose="020B0A04020102020204" pitchFamily="34" charset="0"/>
                <a:ea typeface="Calibri" panose="020F0502020204030204" pitchFamily="34" charset="0"/>
                <a:cs typeface="Calibri" panose="020F0502020204030204" pitchFamily="34" charset="0"/>
              </a:rPr>
              <a:t>Under Guidance of  </a:t>
            </a:r>
            <a:r>
              <a:rPr lang="en-US" sz="1800" u="sng" kern="1400" dirty="0">
                <a:solidFill>
                  <a:srgbClr val="FF0000"/>
                </a:solidFill>
                <a:effectLst/>
                <a:latin typeface="Arial Black" panose="020B0A04020102020204" pitchFamily="34" charset="0"/>
                <a:ea typeface="Calibri" panose="020F0502020204030204" pitchFamily="34" charset="0"/>
                <a:cs typeface="Calibri" panose="020F0502020204030204" pitchFamily="34" charset="0"/>
              </a:rPr>
              <a:t>Mrs. Vaishali Sonawane Madam </a:t>
            </a:r>
            <a:endParaRPr lang="en-IN" sz="1800" u="sng" kern="1400" dirty="0">
              <a:solidFill>
                <a:srgbClr val="FF0000"/>
              </a:solidFill>
              <a:effectLst/>
              <a:latin typeface="Arial Black" panose="020B0A04020102020204" pitchFamily="34" charset="0"/>
              <a:ea typeface="MS Gothic" panose="020B0609070205080204" pitchFamily="49" charset="-128"/>
              <a:cs typeface="Tahoma" panose="020B0604030504040204" pitchFamily="34" charset="0"/>
            </a:endParaRPr>
          </a:p>
          <a:p>
            <a:endParaRPr lang="en-IN" dirty="0"/>
          </a:p>
        </p:txBody>
      </p:sp>
    </p:spTree>
    <p:extLst>
      <p:ext uri="{BB962C8B-B14F-4D97-AF65-F5344CB8AC3E}">
        <p14:creationId xmlns:p14="http://schemas.microsoft.com/office/powerpoint/2010/main" val="3681902086"/>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05F61DB-5E53-5AF4-70B7-50A41A5B9D45}"/>
              </a:ext>
            </a:extLst>
          </p:cNvPr>
          <p:cNvPicPr>
            <a:picLocks noChangeAspect="1"/>
          </p:cNvPicPr>
          <p:nvPr/>
        </p:nvPicPr>
        <p:blipFill>
          <a:blip r:embed="rId2"/>
          <a:stretch>
            <a:fillRect/>
          </a:stretch>
        </p:blipFill>
        <p:spPr>
          <a:xfrm>
            <a:off x="5335571" y="1041902"/>
            <a:ext cx="6752526" cy="4397121"/>
          </a:xfrm>
          <a:prstGeom prst="rect">
            <a:avLst/>
          </a:prstGeom>
        </p:spPr>
      </p:pic>
      <p:pic>
        <p:nvPicPr>
          <p:cNvPr id="8" name="Picture 7">
            <a:extLst>
              <a:ext uri="{FF2B5EF4-FFF2-40B4-BE49-F238E27FC236}">
                <a16:creationId xmlns:a16="http://schemas.microsoft.com/office/drawing/2014/main" id="{14529DA3-F8A9-B1F9-71EE-AD741F9E90DC}"/>
              </a:ext>
            </a:extLst>
          </p:cNvPr>
          <p:cNvPicPr>
            <a:picLocks noChangeAspect="1"/>
          </p:cNvPicPr>
          <p:nvPr/>
        </p:nvPicPr>
        <p:blipFill>
          <a:blip r:embed="rId3"/>
          <a:stretch>
            <a:fillRect/>
          </a:stretch>
        </p:blipFill>
        <p:spPr>
          <a:xfrm>
            <a:off x="103903" y="254995"/>
            <a:ext cx="5159187" cy="6348010"/>
          </a:xfrm>
          <a:prstGeom prst="rect">
            <a:avLst/>
          </a:prstGeom>
        </p:spPr>
      </p:pic>
    </p:spTree>
    <p:extLst>
      <p:ext uri="{BB962C8B-B14F-4D97-AF65-F5344CB8AC3E}">
        <p14:creationId xmlns:p14="http://schemas.microsoft.com/office/powerpoint/2010/main" val="58005042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4DF2B-129B-CA0A-F03D-9D0346AF8B1A}"/>
              </a:ext>
            </a:extLst>
          </p:cNvPr>
          <p:cNvSpPr>
            <a:spLocks noGrp="1"/>
          </p:cNvSpPr>
          <p:nvPr>
            <p:ph type="title"/>
          </p:nvPr>
        </p:nvSpPr>
        <p:spPr>
          <a:xfrm>
            <a:off x="1008043" y="920175"/>
            <a:ext cx="10364451" cy="1596177"/>
          </a:xfrm>
        </p:spPr>
        <p:txBody>
          <a:bodyPr/>
          <a:lstStyle/>
          <a:p>
            <a:pPr algn="l"/>
            <a:r>
              <a:rPr lang="en-US" sz="4400" b="1" dirty="0">
                <a:effectLst/>
                <a:latin typeface="Arial Rounded MT Bold" panose="020F0704030504030204" pitchFamily="34" charset="0"/>
                <a:ea typeface="Corbel" panose="020B0503020204020204" pitchFamily="34" charset="0"/>
                <a:cs typeface="Tahoma" panose="020B0604030504040204" pitchFamily="34" charset="0"/>
              </a:rPr>
              <a:t>Challenges</a:t>
            </a:r>
            <a:br>
              <a:rPr lang="en-IN" sz="1800" dirty="0">
                <a:effectLst/>
                <a:latin typeface="Corbel" panose="020B0503020204020204" pitchFamily="34" charset="0"/>
                <a:ea typeface="Corbel" panose="020B0503020204020204" pitchFamily="34" charset="0"/>
                <a:cs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EEFCAB90-50F7-DEBA-288E-F4E06EBD915D}"/>
              </a:ext>
            </a:extLst>
          </p:cNvPr>
          <p:cNvSpPr>
            <a:spLocks noGrp="1"/>
          </p:cNvSpPr>
          <p:nvPr>
            <p:ph sz="quarter" idx="13"/>
          </p:nvPr>
        </p:nvSpPr>
        <p:spPr>
          <a:xfrm>
            <a:off x="913774" y="2026764"/>
            <a:ext cx="10363826" cy="3764436"/>
          </a:xfrm>
        </p:spPr>
        <p:txBody>
          <a:bodyPr>
            <a:normAutofit/>
          </a:bodyPr>
          <a:lstStyle/>
          <a:p>
            <a:pPr>
              <a:lnSpc>
                <a:spcPct val="100000"/>
              </a:lnSpc>
            </a:pPr>
            <a:r>
              <a:rPr lang="en-US" sz="2000" b="1" dirty="0"/>
              <a:t>Dynamic &amp; Customizable Platform:</a:t>
            </a:r>
            <a:r>
              <a:rPr lang="en-US" sz="2000" dirty="0"/>
              <a:t> </a:t>
            </a:r>
            <a:r>
              <a:rPr lang="en-US" sz="2000" dirty="0" err="1"/>
              <a:t>nopCommerce</a:t>
            </a:r>
            <a:r>
              <a:rPr lang="en-US" sz="2000" dirty="0"/>
              <a:t> is highly customizable with plugins and themes. Frequent updates or changes to these elements can break existing UI automation scripts, requiring constant test maintenance.</a:t>
            </a:r>
          </a:p>
          <a:p>
            <a:pPr>
              <a:lnSpc>
                <a:spcPct val="100000"/>
              </a:lnSpc>
            </a:pPr>
            <a:r>
              <a:rPr lang="en-US" sz="2000" b="1" dirty="0"/>
              <a:t>Network &amp; Performance Fluctuations:</a:t>
            </a:r>
            <a:r>
              <a:rPr lang="en-US" sz="2000" dirty="0"/>
              <a:t> The admin panel and storefront can behave slowly during data-intensive operations (e.g., generating reports, importing products). This causes tests to fail due to elements loading slower than the script's wait time, requiring robust and intelligent synchronization.</a:t>
            </a:r>
          </a:p>
          <a:p>
            <a:pPr>
              <a:lnSpc>
                <a:spcPct val="100000"/>
              </a:lnSpc>
            </a:pPr>
            <a:r>
              <a:rPr lang="en-US" sz="2000" b="1" dirty="0"/>
              <a:t>Handling High Traffic &amp; Load:</a:t>
            </a:r>
            <a:r>
              <a:rPr lang="en-US" sz="2000" dirty="0"/>
              <a:t> During sales or promotions, the server response time can increase dramatically. Standard functional UI tests are not reliable in this state, as failures may be due to performance issues rather than actual bugs, skewing test results.</a:t>
            </a:r>
          </a:p>
          <a:p>
            <a:endParaRPr lang="en-IN" sz="2000" dirty="0"/>
          </a:p>
        </p:txBody>
      </p:sp>
    </p:spTree>
    <p:extLst>
      <p:ext uri="{BB962C8B-B14F-4D97-AF65-F5344CB8AC3E}">
        <p14:creationId xmlns:p14="http://schemas.microsoft.com/office/powerpoint/2010/main" val="93621092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90A28-9511-8B57-705F-F338D81DCDCC}"/>
              </a:ext>
            </a:extLst>
          </p:cNvPr>
          <p:cNvSpPr>
            <a:spLocks noGrp="1"/>
          </p:cNvSpPr>
          <p:nvPr>
            <p:ph type="title"/>
          </p:nvPr>
        </p:nvSpPr>
        <p:spPr>
          <a:xfrm>
            <a:off x="1026897" y="920175"/>
            <a:ext cx="10364451" cy="1596177"/>
          </a:xfrm>
        </p:spPr>
        <p:txBody>
          <a:bodyPr/>
          <a:lstStyle/>
          <a:p>
            <a:pPr algn="l"/>
            <a:r>
              <a:rPr lang="en-IN" sz="4400" b="1" dirty="0">
                <a:effectLst/>
                <a:latin typeface="Arial Rounded MT Bold" panose="020F0704030504030204" pitchFamily="34" charset="0"/>
                <a:ea typeface="Corbel" panose="020B0503020204020204" pitchFamily="34" charset="0"/>
                <a:cs typeface="Tahoma" panose="020B0604030504040204" pitchFamily="34" charset="0"/>
              </a:rPr>
              <a:t>Experience</a:t>
            </a:r>
            <a:br>
              <a:rPr lang="en-IN" sz="1800" dirty="0">
                <a:effectLst/>
                <a:latin typeface="Corbel" panose="020B0503020204020204" pitchFamily="34" charset="0"/>
                <a:ea typeface="Corbel" panose="020B0503020204020204" pitchFamily="34" charset="0"/>
                <a:cs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D47D8742-3DC2-2E37-52B3-6F9C77130DFF}"/>
              </a:ext>
            </a:extLst>
          </p:cNvPr>
          <p:cNvSpPr>
            <a:spLocks noGrp="1"/>
          </p:cNvSpPr>
          <p:nvPr>
            <p:ph sz="quarter" idx="13"/>
          </p:nvPr>
        </p:nvSpPr>
        <p:spPr/>
        <p:txBody>
          <a:bodyPr>
            <a:normAutofit fontScale="62500" lnSpcReduction="20000"/>
          </a:bodyPr>
          <a:lstStyle/>
          <a:p>
            <a:pPr>
              <a:lnSpc>
                <a:spcPct val="120000"/>
              </a:lnSpc>
            </a:pPr>
            <a:r>
              <a:rPr lang="en-US" dirty="0"/>
              <a:t>Testing a live </a:t>
            </a:r>
            <a:r>
              <a:rPr lang="en-US" b="1" dirty="0" err="1"/>
              <a:t>nopCommerce</a:t>
            </a:r>
            <a:r>
              <a:rPr lang="en-US" dirty="0"/>
              <a:t> store provided real-world experience far beyond textbook examples, specifically in handling:</a:t>
            </a:r>
          </a:p>
          <a:p>
            <a:pPr marL="514350" indent="-514350">
              <a:lnSpc>
                <a:spcPct val="120000"/>
              </a:lnSpc>
              <a:buFont typeface="+mj-lt"/>
              <a:buAutoNum type="arabicPeriod"/>
            </a:pPr>
            <a:r>
              <a:rPr lang="en-US" b="1" dirty="0"/>
              <a:t>Customized Functionality:</a:t>
            </a:r>
            <a:r>
              <a:rPr lang="en-US" dirty="0"/>
              <a:t> Testing unique workflows built with custom plugins and themes.</a:t>
            </a:r>
          </a:p>
          <a:p>
            <a:pPr marL="514350" indent="-514350">
              <a:lnSpc>
                <a:spcPct val="120000"/>
              </a:lnSpc>
              <a:buFont typeface="+mj-lt"/>
              <a:buAutoNum type="arabicPeriod"/>
            </a:pPr>
            <a:r>
              <a:rPr lang="en-US" b="1" dirty="0"/>
              <a:t>Complex Data Flows:</a:t>
            </a:r>
            <a:r>
              <a:rPr lang="en-US" dirty="0"/>
              <a:t> Managing intricate user journeys across the front-end store, admin panel, and third-party integrations (e.g., payment gateways, shipping calculators).</a:t>
            </a:r>
          </a:p>
          <a:p>
            <a:pPr marL="514350" indent="-514350">
              <a:lnSpc>
                <a:spcPct val="120000"/>
              </a:lnSpc>
              <a:buFont typeface="+mj-lt"/>
              <a:buAutoNum type="arabicPeriod"/>
            </a:pPr>
            <a:r>
              <a:rPr lang="en-US" b="1" dirty="0"/>
              <a:t>Multi-Environment Validation:</a:t>
            </a:r>
            <a:r>
              <a:rPr lang="en-US" dirty="0"/>
              <a:t> Ensuring consistency across staging and production environments after updates.</a:t>
            </a:r>
          </a:p>
          <a:p>
            <a:pPr>
              <a:lnSpc>
                <a:spcPct val="120000"/>
              </a:lnSpc>
            </a:pPr>
            <a:r>
              <a:rPr lang="en-US" b="1" dirty="0"/>
              <a:t>The pros?</a:t>
            </a:r>
            <a:r>
              <a:rPr lang="en-US" dirty="0"/>
              <a:t> I gained hands-on experience in end-to-end (E2E) regression testing, sharpened my skills in identifying configuration-specific bugs, and significantly improved my ability to document clear and actionable bug reports for developers.</a:t>
            </a:r>
          </a:p>
        </p:txBody>
      </p:sp>
    </p:spTree>
    <p:extLst>
      <p:ext uri="{BB962C8B-B14F-4D97-AF65-F5344CB8AC3E}">
        <p14:creationId xmlns:p14="http://schemas.microsoft.com/office/powerpoint/2010/main" val="157436252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5B3687-5369-D57A-786F-0768454FB7F4}"/>
              </a:ext>
            </a:extLst>
          </p:cNvPr>
          <p:cNvSpPr txBox="1"/>
          <p:nvPr/>
        </p:nvSpPr>
        <p:spPr>
          <a:xfrm>
            <a:off x="3048786" y="2751871"/>
            <a:ext cx="6094428" cy="819776"/>
          </a:xfrm>
          <a:prstGeom prst="rect">
            <a:avLst/>
          </a:prstGeom>
          <a:noFill/>
        </p:spPr>
        <p:txBody>
          <a:bodyPr wrap="square">
            <a:spAutoFit/>
          </a:bodyPr>
          <a:lstStyle/>
          <a:p>
            <a:pPr algn="ctr">
              <a:lnSpc>
                <a:spcPct val="107000"/>
              </a:lnSpc>
              <a:spcBef>
                <a:spcPts val="800"/>
              </a:spcBef>
            </a:pPr>
            <a:r>
              <a:rPr lang="en-US" sz="4800" dirty="0">
                <a:solidFill>
                  <a:srgbClr val="FF0000"/>
                </a:solidFill>
                <a:effectLst/>
                <a:latin typeface="Arial Rounded MT Bold" panose="020F0704030504030204" pitchFamily="34" charset="0"/>
                <a:ea typeface="Corbel" panose="020B0503020204020204" pitchFamily="34" charset="0"/>
                <a:cs typeface="Tahoma" panose="020B0604030504040204" pitchFamily="34" charset="0"/>
              </a:rPr>
              <a:t>Thank You</a:t>
            </a:r>
            <a:r>
              <a:rPr lang="en-IN" sz="4800" dirty="0">
                <a:solidFill>
                  <a:srgbClr val="FF0000"/>
                </a:solidFill>
                <a:effectLst/>
                <a:latin typeface="Arial Rounded MT Bold" panose="020F0704030504030204" pitchFamily="34" charset="0"/>
                <a:ea typeface="Corbel" panose="020B0503020204020204" pitchFamily="34" charset="0"/>
                <a:cs typeface="Tahoma" panose="020B0604030504040204" pitchFamily="34" charset="0"/>
              </a:rPr>
              <a:t>!!!</a:t>
            </a:r>
          </a:p>
        </p:txBody>
      </p:sp>
      <p:sp>
        <p:nvSpPr>
          <p:cNvPr id="5" name="TextBox 4">
            <a:extLst>
              <a:ext uri="{FF2B5EF4-FFF2-40B4-BE49-F238E27FC236}">
                <a16:creationId xmlns:a16="http://schemas.microsoft.com/office/drawing/2014/main" id="{80F6B4B4-429F-DB3E-0543-B7142DA08C1D}"/>
              </a:ext>
            </a:extLst>
          </p:cNvPr>
          <p:cNvSpPr txBox="1"/>
          <p:nvPr/>
        </p:nvSpPr>
        <p:spPr>
          <a:xfrm>
            <a:off x="2375555" y="3863879"/>
            <a:ext cx="6419653" cy="375552"/>
          </a:xfrm>
          <a:prstGeom prst="rect">
            <a:avLst/>
          </a:prstGeom>
          <a:noFill/>
        </p:spPr>
        <p:txBody>
          <a:bodyPr wrap="square">
            <a:spAutoFit/>
          </a:bodyPr>
          <a:lstStyle/>
          <a:p>
            <a:pPr marL="914400" algn="ctr">
              <a:lnSpc>
                <a:spcPct val="107000"/>
              </a:lnSpc>
              <a:spcBef>
                <a:spcPts val="800"/>
              </a:spcBef>
            </a:pPr>
            <a:r>
              <a:rPr lang="en-US" sz="18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Vaishali Mam For Guiding me through</a:t>
            </a:r>
            <a: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sz="18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out the Project</a:t>
            </a:r>
            <a:r>
              <a:rPr lang="en-US"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1304657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8721B-307A-F198-2638-54B01F3E36D4}"/>
              </a:ext>
            </a:extLst>
          </p:cNvPr>
          <p:cNvSpPr>
            <a:spLocks noGrp="1"/>
          </p:cNvSpPr>
          <p:nvPr>
            <p:ph type="title"/>
          </p:nvPr>
        </p:nvSpPr>
        <p:spPr>
          <a:xfrm>
            <a:off x="1008043" y="891895"/>
            <a:ext cx="10364451" cy="1596177"/>
          </a:xfrm>
        </p:spPr>
        <p:txBody>
          <a:bodyPr>
            <a:normAutofit/>
          </a:bodyPr>
          <a:lstStyle/>
          <a:p>
            <a:pPr algn="l"/>
            <a:r>
              <a:rPr lang="en-US" sz="4400" b="1" dirty="0">
                <a:effectLst/>
                <a:latin typeface="Arial Black" panose="020B0A04020102020204" pitchFamily="34" charset="0"/>
                <a:ea typeface="Corbel" panose="020B0503020204020204" pitchFamily="34" charset="0"/>
                <a:cs typeface="Tahoma" panose="020B0604030504040204" pitchFamily="34" charset="0"/>
              </a:rPr>
              <a:t>Introduction</a:t>
            </a:r>
            <a:r>
              <a:rPr lang="en-US" sz="4400" b="1" dirty="0">
                <a:effectLst/>
                <a:latin typeface="Arial Rounded MT Bold" panose="020F0704030504030204" pitchFamily="34" charset="0"/>
                <a:ea typeface="Corbel" panose="020B0503020204020204" pitchFamily="34" charset="0"/>
                <a:cs typeface="Tahoma" panose="020B0604030504040204" pitchFamily="34" charset="0"/>
              </a:rPr>
              <a:t> </a:t>
            </a:r>
            <a:r>
              <a:rPr lang="en-US" sz="4400" b="1" dirty="0">
                <a:solidFill>
                  <a:srgbClr val="FFFFFF"/>
                </a:solidFill>
                <a:effectLst/>
                <a:latin typeface="Arial Rounded MT Bold" panose="020F0704030504030204" pitchFamily="34" charset="0"/>
                <a:ea typeface="Corbel" panose="020B0503020204020204" pitchFamily="34" charset="0"/>
                <a:cs typeface="Tahoma" panose="020B0604030504040204" pitchFamily="34" charset="0"/>
              </a:rPr>
              <a:t>: </a:t>
            </a:r>
            <a:br>
              <a:rPr lang="en-IN" sz="4400" dirty="0">
                <a:effectLst/>
                <a:latin typeface="Cooper Black" panose="0208090404030B020404" pitchFamily="18" charset="0"/>
                <a:ea typeface="Corbel" panose="020B0503020204020204" pitchFamily="34" charset="0"/>
                <a:cs typeface="Tahoma" panose="020B0604030504040204" pitchFamily="34" charset="0"/>
              </a:rPr>
            </a:br>
            <a:endParaRPr lang="en-IN" sz="4400" dirty="0">
              <a:latin typeface="Cooper Black" panose="0208090404030B020404" pitchFamily="18" charset="0"/>
            </a:endParaRPr>
          </a:p>
        </p:txBody>
      </p:sp>
      <p:sp>
        <p:nvSpPr>
          <p:cNvPr id="3" name="Content Placeholder 2">
            <a:extLst>
              <a:ext uri="{FF2B5EF4-FFF2-40B4-BE49-F238E27FC236}">
                <a16:creationId xmlns:a16="http://schemas.microsoft.com/office/drawing/2014/main" id="{87DD3FC1-885F-20F1-D9FF-FE33D189C5F0}"/>
              </a:ext>
            </a:extLst>
          </p:cNvPr>
          <p:cNvSpPr>
            <a:spLocks noGrp="1"/>
          </p:cNvSpPr>
          <p:nvPr>
            <p:ph sz="quarter" idx="13"/>
          </p:nvPr>
        </p:nvSpPr>
        <p:spPr/>
        <p:txBody>
          <a:bodyPr>
            <a:normAutofit lnSpcReduction="10000"/>
          </a:bodyPr>
          <a:lstStyle/>
          <a:p>
            <a:pPr>
              <a:lnSpc>
                <a:spcPct val="100000"/>
              </a:lnSpc>
            </a:pPr>
            <a:r>
              <a:rPr lang="en-US" sz="2400" b="1" dirty="0" err="1"/>
              <a:t>nopCommerce</a:t>
            </a:r>
            <a:r>
              <a:rPr lang="en-US" sz="2400" dirty="0"/>
              <a:t> is a popular, open-source e-commerce platform used by businesses worldwide to create online stores. It supports a wide range of features like product management, user registration, shopping cart, and secure checkout.</a:t>
            </a:r>
          </a:p>
          <a:p>
            <a:pPr>
              <a:lnSpc>
                <a:spcPct val="100000"/>
              </a:lnSpc>
            </a:pPr>
            <a:r>
              <a:rPr lang="en-US" sz="2400" dirty="0"/>
              <a:t>With so many users and transactions, it’s crucial that the website works smoothly and securely. Testing helps find and fix issues early—making sure the site is reliable, fast, and easy to use for every customer.</a:t>
            </a:r>
          </a:p>
          <a:p>
            <a:pPr>
              <a:lnSpc>
                <a:spcPct val="100000"/>
              </a:lnSpc>
            </a:pPr>
            <a:r>
              <a:rPr lang="en-US" sz="2400" dirty="0"/>
              <a:t>This project automates testing for </a:t>
            </a:r>
            <a:r>
              <a:rPr lang="en-US" sz="2400" dirty="0" err="1"/>
              <a:t>nopCommerce</a:t>
            </a:r>
            <a:r>
              <a:rPr lang="en-US" sz="2400" dirty="0"/>
              <a:t> to ensure all features work correctly and provide a great user experience.</a:t>
            </a:r>
          </a:p>
        </p:txBody>
      </p:sp>
    </p:spTree>
    <p:extLst>
      <p:ext uri="{BB962C8B-B14F-4D97-AF65-F5344CB8AC3E}">
        <p14:creationId xmlns:p14="http://schemas.microsoft.com/office/powerpoint/2010/main" val="5669751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9E918-9235-EEAA-9DB2-91C190034B88}"/>
              </a:ext>
            </a:extLst>
          </p:cNvPr>
          <p:cNvSpPr>
            <a:spLocks noGrp="1"/>
          </p:cNvSpPr>
          <p:nvPr>
            <p:ph type="title"/>
          </p:nvPr>
        </p:nvSpPr>
        <p:spPr>
          <a:xfrm>
            <a:off x="913775" y="678730"/>
            <a:ext cx="10364451" cy="1913642"/>
          </a:xfrm>
        </p:spPr>
        <p:txBody>
          <a:bodyPr>
            <a:normAutofit/>
          </a:bodyPr>
          <a:lstStyle/>
          <a:p>
            <a:pPr algn="l"/>
            <a:r>
              <a:rPr lang="en-US" sz="4400" dirty="0">
                <a:effectLst/>
                <a:latin typeface="Arial Rounded MT Bold" panose="020F0704030504030204" pitchFamily="34" charset="0"/>
                <a:ea typeface="Corbel" panose="020B0503020204020204" pitchFamily="34" charset="0"/>
                <a:cs typeface="Tahoma" panose="020B0604030504040204" pitchFamily="34" charset="0"/>
              </a:rPr>
              <a:t>Overview</a:t>
            </a:r>
            <a:br>
              <a:rPr lang="en-IN" sz="4400" dirty="0">
                <a:effectLst/>
                <a:latin typeface="Arial Rounded MT Bold" panose="020F0704030504030204" pitchFamily="34" charset="0"/>
                <a:ea typeface="Corbel" panose="020B0503020204020204" pitchFamily="34" charset="0"/>
                <a:cs typeface="Tahoma" panose="020B0604030504040204" pitchFamily="34" charset="0"/>
              </a:rPr>
            </a:br>
            <a:endParaRPr lang="en-IN" sz="60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DB485FA1-F241-14CE-C2EC-D611F9E192DD}"/>
              </a:ext>
            </a:extLst>
          </p:cNvPr>
          <p:cNvSpPr>
            <a:spLocks noGrp="1"/>
          </p:cNvSpPr>
          <p:nvPr>
            <p:ph sz="quarter" idx="13"/>
          </p:nvPr>
        </p:nvSpPr>
        <p:spPr>
          <a:xfrm>
            <a:off x="913774" y="2093715"/>
            <a:ext cx="10363826" cy="4288231"/>
          </a:xfrm>
        </p:spPr>
        <p:txBody>
          <a:bodyPr>
            <a:normAutofit/>
          </a:bodyPr>
          <a:lstStyle/>
          <a:p>
            <a:pPr>
              <a:lnSpc>
                <a:spcPct val="100000"/>
              </a:lnSpc>
            </a:pPr>
            <a:r>
              <a:rPr lang="en-US" sz="2000" b="1" dirty="0"/>
              <a:t>What is </a:t>
            </a:r>
            <a:r>
              <a:rPr lang="en-US" sz="2000" b="1" dirty="0" err="1"/>
              <a:t>nopCommerce</a:t>
            </a:r>
            <a:r>
              <a:rPr lang="en-US" sz="2000" b="1" dirty="0"/>
              <a:t>?</a:t>
            </a:r>
            <a:br>
              <a:rPr lang="en-US" sz="2000" dirty="0"/>
            </a:br>
            <a:r>
              <a:rPr lang="en-US" sz="2000" dirty="0" err="1"/>
              <a:t>nopCommerce</a:t>
            </a:r>
            <a:r>
              <a:rPr lang="en-US" sz="2000" dirty="0"/>
              <a:t> is a powerful, open-source e-commerce platform built on </a:t>
            </a:r>
            <a:r>
              <a:rPr lang="en-US" sz="2000" dirty="0">
                <a:hlinkClick r:id="rId2"/>
              </a:rPr>
              <a:t>ASP.NET</a:t>
            </a:r>
            <a:r>
              <a:rPr lang="en-US" sz="2000" dirty="0"/>
              <a:t> Core, enabling businesses to create and manage fully customizable online stores. It supports business-to-consumer (B2C) and business-to-business (B2B) models, offering features like product catalogs, multi-store support, secure payment processing, and mobile-responsive design.</a:t>
            </a:r>
          </a:p>
          <a:p>
            <a:pPr>
              <a:lnSpc>
                <a:spcPct val="100000"/>
              </a:lnSpc>
            </a:pPr>
            <a:endParaRPr lang="en-US" sz="2000" dirty="0"/>
          </a:p>
          <a:p>
            <a:pPr>
              <a:lnSpc>
                <a:spcPct val="100000"/>
              </a:lnSpc>
            </a:pPr>
            <a:r>
              <a:rPr lang="en-US" sz="2000" dirty="0"/>
              <a:t>This project focuses on testing </a:t>
            </a:r>
            <a:r>
              <a:rPr lang="en-US" sz="2000" dirty="0" err="1"/>
              <a:t>nopCommerce’s</a:t>
            </a:r>
            <a:r>
              <a:rPr lang="en-US" sz="2000" dirty="0"/>
              <a:t> critical functionalities—</a:t>
            </a:r>
            <a:r>
              <a:rPr lang="en-US" sz="2000" b="1" dirty="0"/>
              <a:t>user registration, login, product search, shopping cart, checkout, and account management</a:t>
            </a:r>
            <a:r>
              <a:rPr lang="en-US" sz="2000" dirty="0"/>
              <a:t>—to ensure a seamless, secure, and efficient experience for both merchants and customers. </a:t>
            </a:r>
          </a:p>
          <a:p>
            <a:pPr>
              <a:lnSpc>
                <a:spcPct val="100000"/>
              </a:lnSpc>
            </a:pPr>
            <a:endParaRPr lang="en-US" sz="2000" dirty="0"/>
          </a:p>
          <a:p>
            <a:pPr>
              <a:lnSpc>
                <a:spcPct val="100000"/>
              </a:lnSpc>
            </a:pPr>
            <a:r>
              <a:rPr lang="en-US" sz="2000" dirty="0"/>
              <a:t>Automated testing validates functionality, performance, and reliability, helping maintain high standards for a platform trusted by global users.</a:t>
            </a:r>
          </a:p>
        </p:txBody>
      </p:sp>
    </p:spTree>
    <p:extLst>
      <p:ext uri="{BB962C8B-B14F-4D97-AF65-F5344CB8AC3E}">
        <p14:creationId xmlns:p14="http://schemas.microsoft.com/office/powerpoint/2010/main" val="32330250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735D-0FAF-2004-A825-BB680408295D}"/>
              </a:ext>
            </a:extLst>
          </p:cNvPr>
          <p:cNvSpPr>
            <a:spLocks noGrp="1"/>
          </p:cNvSpPr>
          <p:nvPr>
            <p:ph type="title"/>
          </p:nvPr>
        </p:nvSpPr>
        <p:spPr/>
        <p:txBody>
          <a:bodyPr>
            <a:normAutofit/>
          </a:bodyPr>
          <a:lstStyle/>
          <a:p>
            <a:pPr algn="l"/>
            <a:r>
              <a:rPr lang="en-US" sz="4400" b="1" dirty="0">
                <a:effectLst/>
                <a:latin typeface="Arial Rounded MT Bold" panose="020F0704030504030204" pitchFamily="34" charset="0"/>
                <a:ea typeface="Corbel" panose="020B0503020204020204" pitchFamily="34" charset="0"/>
                <a:cs typeface="Tahoma" panose="020B0604030504040204" pitchFamily="34" charset="0"/>
              </a:rPr>
              <a:t>Modules</a:t>
            </a:r>
            <a:br>
              <a:rPr lang="en-IN" sz="1800" dirty="0">
                <a:effectLst/>
                <a:latin typeface="Corbel" panose="020B0503020204020204" pitchFamily="34" charset="0"/>
                <a:ea typeface="Corbel" panose="020B0503020204020204" pitchFamily="34" charset="0"/>
                <a:cs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4D46F3B8-8CC3-6761-F2CA-8219807BFA6B}"/>
              </a:ext>
            </a:extLst>
          </p:cNvPr>
          <p:cNvSpPr>
            <a:spLocks noGrp="1"/>
          </p:cNvSpPr>
          <p:nvPr>
            <p:ph sz="quarter" idx="13"/>
          </p:nvPr>
        </p:nvSpPr>
        <p:spPr>
          <a:xfrm>
            <a:off x="594360" y="980388"/>
            <a:ext cx="10963372" cy="5572175"/>
          </a:xfrm>
        </p:spPr>
        <p:txBody>
          <a:bodyPr>
            <a:normAutofit fontScale="85000" lnSpcReduction="20000"/>
          </a:bodyPr>
          <a:lstStyle/>
          <a:p>
            <a:pPr marL="1028700" indent="-342900" algn="just">
              <a:lnSpc>
                <a:spcPct val="107000"/>
              </a:lnSpc>
              <a:spcBef>
                <a:spcPts val="800"/>
              </a:spcBef>
              <a:buFont typeface="Wingdings" panose="05000000000000000000" pitchFamily="2" charset="2"/>
              <a:buChar char="ü"/>
            </a:pPr>
            <a:endParaRPr lang="en-US" sz="2300" b="1" dirty="0">
              <a:effectLst/>
              <a:latin typeface="Arial Black" panose="020B0A04020102020204" pitchFamily="34" charset="0"/>
              <a:ea typeface="Corbel" panose="020B0503020204020204" pitchFamily="34" charset="0"/>
              <a:cs typeface="Tahoma" panose="020B0604030504040204" pitchFamily="34" charset="0"/>
            </a:endParaRPr>
          </a:p>
          <a:p>
            <a:pPr marL="1028700" indent="-342900" algn="just">
              <a:lnSpc>
                <a:spcPct val="107000"/>
              </a:lnSpc>
              <a:spcBef>
                <a:spcPts val="800"/>
              </a:spcBef>
              <a:buFont typeface="Wingdings" panose="05000000000000000000" pitchFamily="2" charset="2"/>
              <a:buChar char="ü"/>
            </a:pPr>
            <a:r>
              <a:rPr lang="en-US" sz="2300" b="1" dirty="0">
                <a:effectLst/>
                <a:latin typeface="Arial Black" panose="020B0A04020102020204" pitchFamily="34" charset="0"/>
                <a:ea typeface="Corbel" panose="020B0503020204020204" pitchFamily="34" charset="0"/>
                <a:cs typeface="Tahoma" panose="020B0604030504040204" pitchFamily="34" charset="0"/>
              </a:rPr>
              <a:t>Module 1: </a:t>
            </a:r>
            <a:r>
              <a:rPr lang="en-US" sz="2300" b="1" dirty="0">
                <a:solidFill>
                  <a:srgbClr val="00B0F0"/>
                </a:solidFill>
                <a:effectLst/>
                <a:latin typeface="Arial Black" panose="020B0A04020102020204" pitchFamily="34" charset="0"/>
                <a:ea typeface="Corbel" panose="020B0503020204020204" pitchFamily="34" charset="0"/>
                <a:cs typeface="Tahoma" panose="020B0604030504040204" pitchFamily="34" charset="0"/>
              </a:rPr>
              <a:t>Registration page</a:t>
            </a:r>
          </a:p>
          <a:p>
            <a:pPr marL="685800" indent="0" algn="just">
              <a:lnSpc>
                <a:spcPct val="107000"/>
              </a:lnSpc>
              <a:spcBef>
                <a:spcPts val="800"/>
              </a:spcBef>
              <a:buNone/>
            </a:pPr>
            <a:r>
              <a:rPr lang="en-IN" sz="2300" dirty="0">
                <a:latin typeface="Calibri" panose="020F0502020204030204" pitchFamily="34" charset="0"/>
                <a:ea typeface="Corbel" panose="020B0503020204020204" pitchFamily="34" charset="0"/>
                <a:cs typeface="Tahoma" panose="020B0604030504040204" pitchFamily="34" charset="0"/>
              </a:rPr>
              <a:t>		Checked all the functionalities in Registration page which included name, </a:t>
            </a:r>
            <a:r>
              <a:rPr lang="en-US" sz="2300" dirty="0">
                <a:latin typeface="Calibri" panose="020F0502020204030204" pitchFamily="34" charset="0"/>
                <a:ea typeface="Corbel" panose="020B0503020204020204" pitchFamily="34" charset="0"/>
                <a:cs typeface="Tahoma" panose="020B0604030504040204" pitchFamily="34" charset="0"/>
              </a:rPr>
              <a:t>email, company, 		newsletter, password and submission button functionalities.</a:t>
            </a:r>
            <a:endParaRPr lang="en-US" sz="2300" b="1" dirty="0">
              <a:solidFill>
                <a:srgbClr val="00B0F0"/>
              </a:solidFill>
              <a:effectLst/>
              <a:latin typeface="Arial Black" panose="020B0A04020102020204" pitchFamily="34" charset="0"/>
              <a:ea typeface="Corbel" panose="020B0503020204020204" pitchFamily="34" charset="0"/>
              <a:cs typeface="Tahoma" panose="020B0604030504040204" pitchFamily="34" charset="0"/>
            </a:endParaRPr>
          </a:p>
          <a:p>
            <a:pPr marL="1028700" indent="-342900" algn="just">
              <a:lnSpc>
                <a:spcPct val="107000"/>
              </a:lnSpc>
              <a:spcBef>
                <a:spcPts val="800"/>
              </a:spcBef>
              <a:buFont typeface="Wingdings" panose="05000000000000000000" pitchFamily="2" charset="2"/>
              <a:buChar char="ü"/>
            </a:pPr>
            <a:r>
              <a:rPr lang="en-US" sz="2300" b="1" dirty="0">
                <a:effectLst/>
                <a:latin typeface="Arial Black" panose="020B0A04020102020204" pitchFamily="34" charset="0"/>
                <a:ea typeface="Corbel" panose="020B0503020204020204" pitchFamily="34" charset="0"/>
                <a:cs typeface="Tahoma" panose="020B0604030504040204" pitchFamily="34" charset="0"/>
              </a:rPr>
              <a:t>Module 2:  </a:t>
            </a:r>
            <a:r>
              <a:rPr lang="en-US" sz="2300" b="1" dirty="0">
                <a:solidFill>
                  <a:srgbClr val="CC0099"/>
                </a:solidFill>
                <a:effectLst/>
                <a:latin typeface="Arial Black" panose="020B0A04020102020204" pitchFamily="34" charset="0"/>
                <a:ea typeface="Corbel" panose="020B0503020204020204" pitchFamily="34" charset="0"/>
                <a:cs typeface="Tahoma" panose="020B0604030504040204" pitchFamily="34" charset="0"/>
              </a:rPr>
              <a:t>Log</a:t>
            </a:r>
            <a:r>
              <a:rPr lang="en-US" sz="2300" b="1" dirty="0">
                <a:effectLst/>
                <a:latin typeface="Arial Black" panose="020B0A04020102020204" pitchFamily="34" charset="0"/>
                <a:ea typeface="Corbel" panose="020B0503020204020204" pitchFamily="34" charset="0"/>
                <a:cs typeface="Tahoma" panose="020B0604030504040204" pitchFamily="34" charset="0"/>
              </a:rPr>
              <a:t> </a:t>
            </a:r>
            <a:r>
              <a:rPr lang="en-US" sz="2300" b="1" dirty="0">
                <a:solidFill>
                  <a:srgbClr val="CC0099"/>
                </a:solidFill>
                <a:effectLst/>
                <a:latin typeface="Arial Black" panose="020B0A04020102020204" pitchFamily="34" charset="0"/>
                <a:ea typeface="Corbel" panose="020B0503020204020204" pitchFamily="34" charset="0"/>
                <a:cs typeface="Tahoma" panose="020B0604030504040204" pitchFamily="34" charset="0"/>
              </a:rPr>
              <a:t>in page</a:t>
            </a:r>
          </a:p>
          <a:p>
            <a:pPr marL="685800" indent="0" algn="just">
              <a:lnSpc>
                <a:spcPct val="107000"/>
              </a:lnSpc>
              <a:buNone/>
            </a:pPr>
            <a:r>
              <a:rPr lang="en-IN" sz="2300" dirty="0">
                <a:latin typeface="Calibri" panose="020F0502020204030204" pitchFamily="34" charset="0"/>
                <a:ea typeface="Corbel" panose="020B0503020204020204" pitchFamily="34" charset="0"/>
                <a:cs typeface="Tahoma" panose="020B0604030504040204" pitchFamily="34" charset="0"/>
              </a:rPr>
              <a:t>     	Checked all the functionalities on Log-in page which included </a:t>
            </a:r>
            <a:r>
              <a:rPr lang="en-US" sz="2300" dirty="0">
                <a:latin typeface="Calibri" panose="020F0502020204030204" pitchFamily="34" charset="0"/>
                <a:ea typeface="Corbel" panose="020B0503020204020204" pitchFamily="34" charset="0"/>
                <a:cs typeface="Tahoma" panose="020B0604030504040204" pitchFamily="34" charset="0"/>
              </a:rPr>
              <a:t>email address, password, 			remember me and submission button functionalities.</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1028700" indent="-342900" algn="just">
              <a:lnSpc>
                <a:spcPct val="107000"/>
              </a:lnSpc>
              <a:buFont typeface="Wingdings" panose="05000000000000000000" pitchFamily="2" charset="2"/>
              <a:buChar char="ü"/>
            </a:pPr>
            <a:r>
              <a:rPr lang="en-US" sz="2300" b="1" dirty="0">
                <a:effectLst/>
                <a:latin typeface="Arial Black" panose="020B0A04020102020204" pitchFamily="34" charset="0"/>
                <a:ea typeface="Corbel" panose="020B0503020204020204" pitchFamily="34" charset="0"/>
                <a:cs typeface="Tahoma" panose="020B0604030504040204" pitchFamily="34" charset="0"/>
              </a:rPr>
              <a:t>Module 3 :  </a:t>
            </a:r>
            <a:r>
              <a:rPr lang="en-US" sz="2400" b="1" dirty="0">
                <a:solidFill>
                  <a:srgbClr val="FF0000"/>
                </a:solidFill>
                <a:latin typeface="Arial Black" panose="020B0A04020102020204" pitchFamily="34" charset="0"/>
              </a:rPr>
              <a:t>Search Module</a:t>
            </a:r>
            <a:endParaRPr lang="en-IN" sz="2400" dirty="0">
              <a:solidFill>
                <a:srgbClr val="FF0000"/>
              </a:solidFill>
              <a:effectLst/>
              <a:highlight>
                <a:srgbClr val="00FF00"/>
              </a:highlight>
              <a:latin typeface="Arial Black" panose="020B0A04020102020204" pitchFamily="34" charset="0"/>
              <a:ea typeface="Corbel" panose="020B0503020204020204" pitchFamily="34" charset="0"/>
              <a:cs typeface="Tahoma" panose="020B0604030504040204" pitchFamily="34" charset="0"/>
            </a:endParaRPr>
          </a:p>
          <a:p>
            <a:pPr marL="685800" indent="0" algn="just">
              <a:lnSpc>
                <a:spcPct val="107000"/>
              </a:lnSpc>
              <a:buNone/>
            </a:pPr>
            <a:r>
              <a:rPr lang="en-IN" sz="1800" dirty="0">
                <a:effectLst/>
                <a:latin typeface="Calibri" panose="020F0502020204030204" pitchFamily="34" charset="0"/>
                <a:ea typeface="Corbel" panose="020B0503020204020204" pitchFamily="34" charset="0"/>
                <a:cs typeface="Tahoma" panose="020B0604030504040204" pitchFamily="34" charset="0"/>
              </a:rPr>
              <a:t>     		</a:t>
            </a:r>
            <a:r>
              <a:rPr lang="en-US" sz="2300" dirty="0">
                <a:latin typeface="Calibri" panose="020F0502020204030204" pitchFamily="34" charset="0"/>
                <a:ea typeface="Calibri" panose="020F0502020204030204" pitchFamily="34" charset="0"/>
                <a:cs typeface="Calibri" panose="020F0502020204030204" pitchFamily="34" charset="0"/>
              </a:rPr>
              <a:t>Tests if the search bar finds products, shows suggestions, and handles wrong/no inputs.</a:t>
            </a:r>
            <a:r>
              <a:rPr lang="en-IN" sz="1600" dirty="0">
                <a:effectLst/>
                <a:latin typeface="Calibri" panose="020F0502020204030204" pitchFamily="34" charset="0"/>
                <a:ea typeface="Calibri" panose="020F0502020204030204" pitchFamily="34" charset="0"/>
                <a:cs typeface="Calibri" panose="020F0502020204030204" pitchFamily="34" charset="0"/>
              </a:rPr>
              <a:t> </a:t>
            </a:r>
          </a:p>
          <a:p>
            <a:pPr marL="1028700" indent="-342900" algn="just">
              <a:lnSpc>
                <a:spcPct val="107000"/>
              </a:lnSpc>
              <a:buFont typeface="Wingdings" panose="05000000000000000000" pitchFamily="2" charset="2"/>
              <a:buChar char="ü"/>
            </a:pPr>
            <a:r>
              <a:rPr lang="en-IN" sz="2300" dirty="0">
                <a:effectLst/>
                <a:latin typeface="Arial Black" panose="020B0A04020102020204" pitchFamily="34" charset="0"/>
                <a:ea typeface="Corbel" panose="020B0503020204020204" pitchFamily="34" charset="0"/>
                <a:cs typeface="Tahoma" panose="020B0604030504040204" pitchFamily="34" charset="0"/>
              </a:rPr>
              <a:t>Module 4 :  </a:t>
            </a:r>
            <a:r>
              <a:rPr lang="en-US" sz="2200" b="1" dirty="0">
                <a:solidFill>
                  <a:srgbClr val="00B050"/>
                </a:solidFill>
                <a:latin typeface="Arial Black" panose="020B0A04020102020204" pitchFamily="34" charset="0"/>
              </a:rPr>
              <a:t>Cart Management</a:t>
            </a:r>
            <a:r>
              <a:rPr lang="en-US" sz="2200" dirty="0">
                <a:solidFill>
                  <a:srgbClr val="00B050"/>
                </a:solidFill>
                <a:latin typeface="Arial Black" panose="020B0A04020102020204" pitchFamily="34" charset="0"/>
              </a:rPr>
              <a:t> </a:t>
            </a:r>
          </a:p>
          <a:p>
            <a:pPr marL="685800" indent="0" algn="just">
              <a:lnSpc>
                <a:spcPct val="107000"/>
              </a:lnSpc>
              <a:buNone/>
            </a:pPr>
            <a:r>
              <a:rPr lang="en-US" sz="2100" dirty="0">
                <a:latin typeface="Calibri" panose="020F0502020204030204" pitchFamily="34" charset="0"/>
                <a:ea typeface="Calibri" panose="020F0502020204030204" pitchFamily="34" charset="0"/>
                <a:cs typeface="Calibri" panose="020F0502020204030204" pitchFamily="34" charset="0"/>
              </a:rPr>
              <a:t>		</a:t>
            </a:r>
            <a:r>
              <a:rPr lang="en-US" sz="2400" dirty="0">
                <a:latin typeface="Calibri" panose="020F0502020204030204" pitchFamily="34" charset="0"/>
                <a:ea typeface="Calibri" panose="020F0502020204030204" pitchFamily="34" charset="0"/>
                <a:cs typeface="Calibri" panose="020F0502020204030204" pitchFamily="34" charset="0"/>
              </a:rPr>
              <a:t>Tests adding/removing items from the cart to ensure smooth checkout.</a:t>
            </a:r>
          </a:p>
          <a:p>
            <a:pPr marL="1028700" indent="-342900" algn="just">
              <a:lnSpc>
                <a:spcPct val="107000"/>
              </a:lnSpc>
              <a:buFont typeface="Wingdings" panose="05000000000000000000" pitchFamily="2" charset="2"/>
              <a:buChar char="ü"/>
            </a:pPr>
            <a:r>
              <a:rPr lang="en-IN" sz="2300" dirty="0">
                <a:latin typeface="Arial Black" panose="020B0A04020102020204" pitchFamily="34" charset="0"/>
                <a:ea typeface="Corbel" panose="020B0503020204020204" pitchFamily="34" charset="0"/>
                <a:cs typeface="Tahoma" panose="020B0604030504040204" pitchFamily="34" charset="0"/>
              </a:rPr>
              <a:t>Module 5 :  </a:t>
            </a:r>
            <a:r>
              <a:rPr lang="en-US" sz="2200" b="1" dirty="0">
                <a:solidFill>
                  <a:srgbClr val="7030A0"/>
                </a:solidFill>
                <a:latin typeface="Arial Black" panose="020B0A04020102020204" pitchFamily="34" charset="0"/>
              </a:rPr>
              <a:t>Wishlist</a:t>
            </a:r>
            <a:endParaRPr lang="en-US" sz="2200" dirty="0">
              <a:solidFill>
                <a:srgbClr val="7030A0"/>
              </a:solidFill>
              <a:latin typeface="Arial Black" panose="020B0A04020102020204" pitchFamily="34" charset="0"/>
            </a:endParaRPr>
          </a:p>
          <a:p>
            <a:pPr marL="685800" indent="0" algn="just">
              <a:lnSpc>
                <a:spcPct val="107000"/>
              </a:lnSpc>
              <a:buNone/>
            </a:pPr>
            <a:r>
              <a:rPr lang="en-US" sz="2100" dirty="0">
                <a:latin typeface="Calibri" panose="020F0502020204030204" pitchFamily="34" charset="0"/>
                <a:ea typeface="Calibri" panose="020F0502020204030204" pitchFamily="34" charset="0"/>
                <a:cs typeface="Calibri" panose="020F0502020204030204" pitchFamily="34" charset="0"/>
              </a:rPr>
              <a:t>		</a:t>
            </a:r>
            <a:r>
              <a:rPr lang="en-US" sz="2300" dirty="0">
                <a:latin typeface="Calibri" panose="020F0502020204030204" pitchFamily="34" charset="0"/>
                <a:ea typeface="Calibri" panose="020F0502020204030204" pitchFamily="34" charset="0"/>
                <a:cs typeface="Calibri" panose="020F0502020204030204" pitchFamily="34" charset="0"/>
              </a:rPr>
              <a:t>Checks if user can add items to </a:t>
            </a:r>
            <a:r>
              <a:rPr lang="en-US" sz="2300" dirty="0" err="1">
                <a:latin typeface="Calibri" panose="020F0502020204030204" pitchFamily="34" charset="0"/>
                <a:ea typeface="Calibri" panose="020F0502020204030204" pitchFamily="34" charset="0"/>
                <a:cs typeface="Calibri" panose="020F0502020204030204" pitchFamily="34" charset="0"/>
              </a:rPr>
              <a:t>wishlist</a:t>
            </a:r>
            <a:r>
              <a:rPr lang="en-US" sz="2300" dirty="0">
                <a:latin typeface="Calibri" panose="020F0502020204030204" pitchFamily="34" charset="0"/>
                <a:ea typeface="Calibri" panose="020F0502020204030204" pitchFamily="34" charset="0"/>
                <a:cs typeface="Calibri" panose="020F0502020204030204" pitchFamily="34" charset="0"/>
              </a:rPr>
              <a:t> and move that items to cart management</a:t>
            </a:r>
            <a:endParaRPr lang="en-IN" sz="2300" dirty="0">
              <a:effectLst/>
              <a:latin typeface="Calibri" panose="020F0502020204030204" pitchFamily="34" charset="0"/>
              <a:ea typeface="Calibri" panose="020F0502020204030204" pitchFamily="34" charset="0"/>
              <a:cs typeface="Calibri" panose="020F0502020204030204" pitchFamily="34" charset="0"/>
            </a:endParaRPr>
          </a:p>
          <a:p>
            <a:pPr marL="0" indent="0" algn="just">
              <a:lnSpc>
                <a:spcPct val="107000"/>
              </a:lnSpc>
              <a:spcBef>
                <a:spcPts val="800"/>
              </a:spcBef>
              <a:buNone/>
            </a:pPr>
            <a:r>
              <a:rPr lang="en-US" sz="1800" b="1" dirty="0">
                <a:latin typeface="Calibri" panose="020F0502020204030204" pitchFamily="34" charset="0"/>
                <a:ea typeface="Corbel" panose="020B0503020204020204" pitchFamily="34" charset="0"/>
                <a:cs typeface="Tahoma" panose="020B0604030504040204" pitchFamily="34" charset="0"/>
              </a:rPr>
              <a:t>                </a:t>
            </a:r>
            <a:endParaRPr lang="en-IN" sz="21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637986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AA907EC-EE6A-275E-BA9E-14DFD59CF4D2}"/>
              </a:ext>
            </a:extLst>
          </p:cNvPr>
          <p:cNvSpPr>
            <a:spLocks noGrp="1"/>
          </p:cNvSpPr>
          <p:nvPr>
            <p:ph sz="quarter" idx="13"/>
          </p:nvPr>
        </p:nvSpPr>
        <p:spPr>
          <a:xfrm>
            <a:off x="461913" y="207390"/>
            <a:ext cx="11180190" cy="6325385"/>
          </a:xfrm>
        </p:spPr>
        <p:txBody>
          <a:bodyPr>
            <a:normAutofit/>
          </a:bodyPr>
          <a:lstStyle/>
          <a:p>
            <a:pPr lvl="3" algn="just">
              <a:lnSpc>
                <a:spcPct val="107000"/>
              </a:lnSpc>
              <a:spcBef>
                <a:spcPts val="800"/>
              </a:spcBef>
              <a:buFont typeface="Wingdings" panose="05000000000000000000" pitchFamily="2" charset="2"/>
              <a:buChar char="ü"/>
            </a:pPr>
            <a:r>
              <a:rPr lang="en-US" sz="2400" b="1" dirty="0">
                <a:effectLst/>
                <a:latin typeface="Arial Black" panose="020B0A04020102020204" pitchFamily="34" charset="0"/>
                <a:ea typeface="Corbel" panose="020B0503020204020204" pitchFamily="34" charset="0"/>
                <a:cs typeface="Tahoma" panose="020B0604030504040204" pitchFamily="34" charset="0"/>
              </a:rPr>
              <a:t>Module 6 : </a:t>
            </a:r>
            <a:r>
              <a:rPr lang="en-US" sz="2400" b="1" dirty="0">
                <a:solidFill>
                  <a:srgbClr val="FF0000"/>
                </a:solidFill>
                <a:latin typeface="Arial Black" panose="020B0A04020102020204" pitchFamily="34" charset="0"/>
              </a:rPr>
              <a:t>Orders</a:t>
            </a:r>
            <a:endParaRPr lang="en-IN" sz="2400" b="1" dirty="0">
              <a:solidFill>
                <a:srgbClr val="FF0000"/>
              </a:solidFill>
              <a:effectLst/>
              <a:highlight>
                <a:srgbClr val="FF0000"/>
              </a:highlight>
              <a:latin typeface="Arial Black" panose="020B0A04020102020204" pitchFamily="34" charset="0"/>
              <a:ea typeface="Corbel" panose="020B0503020204020204" pitchFamily="34" charset="0"/>
              <a:cs typeface="Tahoma" panose="020B0604030504040204" pitchFamily="34" charset="0"/>
            </a:endParaRPr>
          </a:p>
          <a:p>
            <a:pPr marL="685800" indent="0" algn="just">
              <a:lnSpc>
                <a:spcPct val="107000"/>
              </a:lnSpc>
              <a:spcBef>
                <a:spcPts val="800"/>
              </a:spcBef>
              <a:buNone/>
            </a:pPr>
            <a:r>
              <a:rPr lang="en-US" sz="1800" dirty="0">
                <a:effectLst/>
                <a:latin typeface="Calibri" panose="020F0502020204030204" pitchFamily="34" charset="0"/>
                <a:ea typeface="Corbel" panose="020B0503020204020204" pitchFamily="34" charset="0"/>
                <a:cs typeface="Tahoma" panose="020B0604030504040204" pitchFamily="34" charset="0"/>
              </a:rPr>
              <a:t>       </a:t>
            </a:r>
            <a:r>
              <a:rPr lang="en-US" sz="2400" dirty="0">
                <a:latin typeface="Calibri" panose="020F0502020204030204" pitchFamily="34" charset="0"/>
                <a:ea typeface="Calibri" panose="020F0502020204030204" pitchFamily="34" charset="0"/>
                <a:cs typeface="Calibri" panose="020F0502020204030204" pitchFamily="34" charset="0"/>
              </a:rPr>
              <a:t>Tests if all the orders of a particular user account is correctly displayed or not</a:t>
            </a:r>
          </a:p>
          <a:p>
            <a:pPr marL="1028700" indent="-342900" algn="just">
              <a:lnSpc>
                <a:spcPct val="107000"/>
              </a:lnSpc>
              <a:buFont typeface="Wingdings" panose="05000000000000000000" pitchFamily="2" charset="2"/>
              <a:buChar char="ü"/>
            </a:pPr>
            <a:r>
              <a:rPr lang="en-IN" sz="2300" dirty="0">
                <a:latin typeface="Arial Black" panose="020B0A04020102020204" pitchFamily="34" charset="0"/>
                <a:ea typeface="Corbel" panose="020B0503020204020204" pitchFamily="34" charset="0"/>
                <a:cs typeface="Tahoma" panose="020B0604030504040204" pitchFamily="34" charset="0"/>
              </a:rPr>
              <a:t>Module 7 :  </a:t>
            </a:r>
            <a:r>
              <a:rPr lang="en-US" sz="2200" b="1" dirty="0">
                <a:solidFill>
                  <a:srgbClr val="00B050"/>
                </a:solidFill>
                <a:latin typeface="Arial Black" panose="020B0A04020102020204" pitchFamily="34" charset="0"/>
              </a:rPr>
              <a:t>User Address</a:t>
            </a:r>
            <a:endParaRPr lang="en-US" sz="2200" dirty="0">
              <a:solidFill>
                <a:srgbClr val="00B050"/>
              </a:solidFill>
              <a:latin typeface="Arial Black" panose="020B0A04020102020204" pitchFamily="34" charset="0"/>
            </a:endParaRPr>
          </a:p>
          <a:p>
            <a:pPr marL="685800" indent="0" algn="just">
              <a:lnSpc>
                <a:spcPct val="107000"/>
              </a:lnSpc>
              <a:buNone/>
            </a:pPr>
            <a:r>
              <a:rPr lang="en-US" sz="2100" dirty="0">
                <a:latin typeface="Calibri" panose="020F0502020204030204" pitchFamily="34" charset="0"/>
                <a:ea typeface="Calibri" panose="020F0502020204030204" pitchFamily="34" charset="0"/>
                <a:cs typeface="Calibri" panose="020F0502020204030204" pitchFamily="34" charset="0"/>
              </a:rPr>
              <a:t>		</a:t>
            </a:r>
            <a:r>
              <a:rPr lang="en-US" sz="2400" dirty="0">
                <a:latin typeface="Calibri" panose="020F0502020204030204" pitchFamily="34" charset="0"/>
                <a:ea typeface="Calibri" panose="020F0502020204030204" pitchFamily="34" charset="0"/>
                <a:cs typeface="Calibri" panose="020F0502020204030204" pitchFamily="34" charset="0"/>
              </a:rPr>
              <a:t>Tests changing/editing existing addresses of the user</a:t>
            </a:r>
          </a:p>
          <a:p>
            <a:pPr marL="971550" indent="-285750" algn="just">
              <a:lnSpc>
                <a:spcPct val="107000"/>
              </a:lnSpc>
              <a:spcBef>
                <a:spcPts val="800"/>
              </a:spcBef>
              <a:buFont typeface="Wingdings" panose="05000000000000000000" pitchFamily="2" charset="2"/>
              <a:buChar char="ü"/>
            </a:pPr>
            <a:r>
              <a:rPr lang="en-US" sz="2000" b="1" dirty="0">
                <a:effectLst/>
                <a:latin typeface="Arial Black" panose="020B0A04020102020204" pitchFamily="34" charset="0"/>
                <a:ea typeface="Corbel" panose="020B0503020204020204" pitchFamily="34" charset="0"/>
                <a:cs typeface="Tahoma" panose="020B0604030504040204" pitchFamily="34" charset="0"/>
              </a:rPr>
              <a:t>Module 8 : </a:t>
            </a:r>
            <a:r>
              <a:rPr lang="en-US" sz="2400" b="1" dirty="0">
                <a:ln>
                  <a:solidFill>
                    <a:schemeClr val="accent5">
                      <a:lumMod val="50000"/>
                    </a:schemeClr>
                  </a:solidFill>
                </a:ln>
                <a:solidFill>
                  <a:srgbClr val="FFFF00"/>
                </a:solidFill>
                <a:latin typeface="Arial Black" panose="020B0A04020102020204" pitchFamily="34" charset="0"/>
              </a:rPr>
              <a:t>Social media</a:t>
            </a:r>
            <a:endParaRPr lang="en-US" sz="2400" dirty="0">
              <a:ln>
                <a:solidFill>
                  <a:schemeClr val="accent5">
                    <a:lumMod val="50000"/>
                  </a:schemeClr>
                </a:solidFill>
              </a:ln>
              <a:solidFill>
                <a:srgbClr val="FFFF00"/>
              </a:solidFill>
              <a:latin typeface="Arial Black" panose="020B0A04020102020204" pitchFamily="34" charset="0"/>
            </a:endParaRPr>
          </a:p>
          <a:p>
            <a:pPr marL="685800" indent="0" algn="just">
              <a:lnSpc>
                <a:spcPct val="107000"/>
              </a:lnSpc>
              <a:spcBef>
                <a:spcPts val="800"/>
              </a:spcBef>
              <a:buNone/>
            </a:pPr>
            <a:r>
              <a:rPr lang="en-US" sz="2400" dirty="0">
                <a:latin typeface="Calibri" panose="020F0502020204030204" pitchFamily="34" charset="0"/>
                <a:ea typeface="Calibri" panose="020F0502020204030204" pitchFamily="34" charset="0"/>
                <a:cs typeface="Calibri" panose="020F0502020204030204" pitchFamily="34" charset="0"/>
              </a:rPr>
              <a:t>Verifies if the social media buttons at the bottom is working properly or not</a:t>
            </a:r>
          </a:p>
          <a:p>
            <a:pPr marL="971550" indent="-285750" algn="just">
              <a:lnSpc>
                <a:spcPct val="107000"/>
              </a:lnSpc>
              <a:spcBef>
                <a:spcPts val="800"/>
              </a:spcBef>
              <a:buFont typeface="Wingdings" panose="05000000000000000000" pitchFamily="2" charset="2"/>
              <a:buChar char="ü"/>
            </a:pPr>
            <a:r>
              <a:rPr lang="en-US" sz="2400" b="1" dirty="0">
                <a:latin typeface="Arial Black" panose="020B0A04020102020204" pitchFamily="34" charset="0"/>
                <a:ea typeface="Corbel" panose="020B0503020204020204" pitchFamily="34" charset="0"/>
                <a:cs typeface="Tahoma" panose="020B0604030504040204" pitchFamily="34" charset="0"/>
              </a:rPr>
              <a:t>Module 9 : </a:t>
            </a:r>
            <a:r>
              <a:rPr lang="en-US" sz="2400" b="1" dirty="0">
                <a:ln>
                  <a:solidFill>
                    <a:schemeClr val="accent5">
                      <a:lumMod val="50000"/>
                    </a:schemeClr>
                  </a:solidFill>
                </a:ln>
                <a:solidFill>
                  <a:srgbClr val="7030A0"/>
                </a:solidFill>
                <a:latin typeface="Arial Black" panose="020B0A04020102020204" pitchFamily="34" charset="0"/>
              </a:rPr>
              <a:t>News</a:t>
            </a:r>
            <a:endParaRPr lang="en-US" sz="2400" dirty="0">
              <a:ln>
                <a:solidFill>
                  <a:schemeClr val="accent5">
                    <a:lumMod val="50000"/>
                  </a:schemeClr>
                </a:solidFill>
              </a:ln>
              <a:solidFill>
                <a:srgbClr val="7030A0"/>
              </a:solidFill>
              <a:latin typeface="Arial Black" panose="020B0A04020102020204" pitchFamily="34" charset="0"/>
            </a:endParaRPr>
          </a:p>
          <a:p>
            <a:pPr marL="685800" indent="0" algn="just">
              <a:lnSpc>
                <a:spcPct val="107000"/>
              </a:lnSpc>
              <a:spcBef>
                <a:spcPts val="800"/>
              </a:spcBef>
              <a:buNone/>
            </a:pPr>
            <a:r>
              <a:rPr lang="en-US" sz="2400" dirty="0">
                <a:ea typeface="Calibri" panose="020F0502020204030204" pitchFamily="34" charset="0"/>
                <a:cs typeface="Calibri" panose="020F0502020204030204" pitchFamily="34" charset="0"/>
              </a:rPr>
              <a:t>Checks if the news in the news section is properly displayed or not and either we can add or view comments</a:t>
            </a:r>
            <a:endParaRPr lang="en-IN" sz="2400" dirty="0">
              <a:effectLst/>
              <a:ea typeface="Corbel" panose="020B0503020204020204" pitchFamily="34" charset="0"/>
              <a:cs typeface="Tahoma" panose="020B0604030504040204" pitchFamily="34" charset="0"/>
            </a:endParaRPr>
          </a:p>
          <a:p>
            <a:pPr marL="971550" indent="-285750" algn="just">
              <a:lnSpc>
                <a:spcPct val="107000"/>
              </a:lnSpc>
              <a:buFont typeface="Wingdings" panose="05000000000000000000" pitchFamily="2" charset="2"/>
              <a:buChar char="ü"/>
            </a:pPr>
            <a:r>
              <a:rPr lang="en-US" sz="2000" b="1" dirty="0">
                <a:effectLst/>
                <a:latin typeface="Arial Black" panose="020B0A04020102020204" pitchFamily="34" charset="0"/>
                <a:ea typeface="Corbel" panose="020B0503020204020204" pitchFamily="34" charset="0"/>
                <a:cs typeface="Tahoma" panose="020B0604030504040204" pitchFamily="34" charset="0"/>
              </a:rPr>
              <a:t>Module 10 : </a:t>
            </a:r>
            <a:r>
              <a:rPr lang="en-US" sz="2400" b="1" dirty="0">
                <a:solidFill>
                  <a:srgbClr val="00B0F0"/>
                </a:solidFill>
                <a:latin typeface="Arial Black" panose="020B0A04020102020204" pitchFamily="34" charset="0"/>
              </a:rPr>
              <a:t>Checkout</a:t>
            </a:r>
            <a:endParaRPr lang="en-US" sz="2400" dirty="0">
              <a:solidFill>
                <a:srgbClr val="00B0F0"/>
              </a:solidFill>
              <a:latin typeface="Arial Black" panose="020B0A04020102020204" pitchFamily="34" charset="0"/>
            </a:endParaRPr>
          </a:p>
          <a:p>
            <a:pPr marL="685800" indent="0" algn="just">
              <a:lnSpc>
                <a:spcPct val="107000"/>
              </a:lnSpc>
              <a:buNone/>
            </a:pPr>
            <a:r>
              <a:rPr lang="en-IN" sz="2400" dirty="0">
                <a:latin typeface="Calibri" panose="020F0502020204030204" pitchFamily="34" charset="0"/>
                <a:ea typeface="Calibri" panose="020F0502020204030204" pitchFamily="34" charset="0"/>
                <a:cs typeface="Calibri" panose="020F0502020204030204" pitchFamily="34" charset="0"/>
              </a:rPr>
              <a:t>Tests if the checkout function after adding to cart is working properly or not </a:t>
            </a:r>
          </a:p>
        </p:txBody>
      </p:sp>
    </p:spTree>
    <p:extLst>
      <p:ext uri="{BB962C8B-B14F-4D97-AF65-F5344CB8AC3E}">
        <p14:creationId xmlns:p14="http://schemas.microsoft.com/office/powerpoint/2010/main" val="180401144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53873-8E32-7D24-EE91-6F92C6FEE675}"/>
              </a:ext>
            </a:extLst>
          </p:cNvPr>
          <p:cNvSpPr>
            <a:spLocks noGrp="1"/>
          </p:cNvSpPr>
          <p:nvPr>
            <p:ph type="title"/>
          </p:nvPr>
        </p:nvSpPr>
        <p:spPr>
          <a:xfrm>
            <a:off x="613214" y="742197"/>
            <a:ext cx="10401300" cy="1325563"/>
          </a:xfrm>
        </p:spPr>
        <p:txBody>
          <a:bodyPr>
            <a:normAutofit/>
          </a:bodyPr>
          <a:lstStyle/>
          <a:p>
            <a:pPr algn="l"/>
            <a:r>
              <a:rPr lang="en-IN" sz="4400" dirty="0">
                <a:latin typeface="Arial Rounded MT Bold" panose="020F0704030504030204" pitchFamily="34" charset="0"/>
              </a:rPr>
              <a:t>Defects</a:t>
            </a:r>
          </a:p>
        </p:txBody>
      </p:sp>
      <p:sp>
        <p:nvSpPr>
          <p:cNvPr id="3" name="Content Placeholder 2">
            <a:extLst>
              <a:ext uri="{FF2B5EF4-FFF2-40B4-BE49-F238E27FC236}">
                <a16:creationId xmlns:a16="http://schemas.microsoft.com/office/drawing/2014/main" id="{5E629791-FEC9-CB33-DE78-C8110DF7E4CD}"/>
              </a:ext>
            </a:extLst>
          </p:cNvPr>
          <p:cNvSpPr>
            <a:spLocks noGrp="1"/>
          </p:cNvSpPr>
          <p:nvPr>
            <p:ph sz="quarter" idx="13"/>
          </p:nvPr>
        </p:nvSpPr>
        <p:spPr/>
        <p:txBody>
          <a:bodyPr/>
          <a:lstStyle/>
          <a:p>
            <a:pPr marL="971550" indent="-285750" algn="just">
              <a:lnSpc>
                <a:spcPct val="107000"/>
              </a:lnSpc>
              <a:spcBef>
                <a:spcPts val="800"/>
              </a:spcBef>
              <a:buFont typeface="Wingdings" panose="05000000000000000000" pitchFamily="2" charset="2"/>
              <a:buChar char="q"/>
            </a:pPr>
            <a:r>
              <a:rPr lang="en-US" sz="2400" dirty="0">
                <a:effectLst/>
                <a:latin typeface="Calibri" panose="020F0502020204030204" pitchFamily="34" charset="0"/>
                <a:ea typeface="Calibri" panose="020F0502020204030204" pitchFamily="34" charset="0"/>
                <a:cs typeface="Calibri" panose="020F0502020204030204" pitchFamily="34" charset="0"/>
              </a:rPr>
              <a:t>While running a testcase at certain point some fields are not working as it is expected which is nothing but a defect, so I have created a Defect report on those defects.</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Bef>
                <a:spcPts val="800"/>
              </a:spcBef>
              <a:buNone/>
            </a:pPr>
            <a:br>
              <a:rPr lang="en-US" sz="1800" dirty="0">
                <a:effectLst/>
                <a:latin typeface="Calibri" panose="020F0502020204030204" pitchFamily="34" charset="0"/>
                <a:ea typeface="Calibri" panose="020F0502020204030204" pitchFamily="34" charset="0"/>
                <a:cs typeface="Calibri" panose="020F0502020204030204" pitchFamily="34" charset="0"/>
              </a:rPr>
            </a:br>
            <a:r>
              <a:rPr lang="en-US" sz="1800" dirty="0">
                <a:effectLst/>
                <a:latin typeface="Calibri" panose="020F0502020204030204" pitchFamily="34" charset="0"/>
                <a:ea typeface="Corbel" panose="020B0503020204020204" pitchFamily="34" charset="0"/>
                <a:cs typeface="Tahoma" panose="020B0604030504040204" pitchFamily="34" charset="0"/>
              </a:rPr>
              <a:t>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endParaRPr lang="en-IN" dirty="0"/>
          </a:p>
        </p:txBody>
      </p:sp>
    </p:spTree>
    <p:extLst>
      <p:ext uri="{BB962C8B-B14F-4D97-AF65-F5344CB8AC3E}">
        <p14:creationId xmlns:p14="http://schemas.microsoft.com/office/powerpoint/2010/main" val="113270144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11210B-9FB6-B101-BDD9-DC7BB69C37D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0230797-434A-C522-1D1F-BAEE1BF5531A}"/>
              </a:ext>
            </a:extLst>
          </p:cNvPr>
          <p:cNvPicPr>
            <a:picLocks noChangeAspect="1"/>
          </p:cNvPicPr>
          <p:nvPr/>
        </p:nvPicPr>
        <p:blipFill>
          <a:blip r:embed="rId2"/>
          <a:stretch>
            <a:fillRect/>
          </a:stretch>
        </p:blipFill>
        <p:spPr>
          <a:xfrm>
            <a:off x="3004008" y="-11469"/>
            <a:ext cx="6183983" cy="6869469"/>
          </a:xfrm>
          <a:prstGeom prst="rect">
            <a:avLst/>
          </a:prstGeom>
        </p:spPr>
      </p:pic>
    </p:spTree>
    <p:extLst>
      <p:ext uri="{BB962C8B-B14F-4D97-AF65-F5344CB8AC3E}">
        <p14:creationId xmlns:p14="http://schemas.microsoft.com/office/powerpoint/2010/main" val="305361044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7DBB0E-7F82-2ABD-6BB3-CC65D9B0E9B7}"/>
              </a:ext>
            </a:extLst>
          </p:cNvPr>
          <p:cNvPicPr>
            <a:picLocks noChangeAspect="1"/>
          </p:cNvPicPr>
          <p:nvPr/>
        </p:nvPicPr>
        <p:blipFill>
          <a:blip r:embed="rId2"/>
          <a:stretch>
            <a:fillRect/>
          </a:stretch>
        </p:blipFill>
        <p:spPr>
          <a:xfrm>
            <a:off x="5988083" y="1406135"/>
            <a:ext cx="5890770" cy="4328535"/>
          </a:xfrm>
          <a:prstGeom prst="rect">
            <a:avLst/>
          </a:prstGeom>
        </p:spPr>
      </p:pic>
      <p:sp>
        <p:nvSpPr>
          <p:cNvPr id="7" name="TextBox 6">
            <a:extLst>
              <a:ext uri="{FF2B5EF4-FFF2-40B4-BE49-F238E27FC236}">
                <a16:creationId xmlns:a16="http://schemas.microsoft.com/office/drawing/2014/main" id="{A0774630-8CCA-8778-D3B3-E18B0ED636D5}"/>
              </a:ext>
            </a:extLst>
          </p:cNvPr>
          <p:cNvSpPr txBox="1"/>
          <p:nvPr/>
        </p:nvSpPr>
        <p:spPr>
          <a:xfrm>
            <a:off x="8099196" y="867266"/>
            <a:ext cx="1668544" cy="369332"/>
          </a:xfrm>
          <a:prstGeom prst="rect">
            <a:avLst/>
          </a:prstGeom>
          <a:noFill/>
        </p:spPr>
        <p:txBody>
          <a:bodyPr wrap="square" rtlCol="0">
            <a:spAutoFit/>
          </a:bodyPr>
          <a:lstStyle/>
          <a:p>
            <a:r>
              <a:rPr lang="en-US" dirty="0"/>
              <a:t>LOGIN PAGE</a:t>
            </a:r>
          </a:p>
        </p:txBody>
      </p:sp>
      <p:pic>
        <p:nvPicPr>
          <p:cNvPr id="9" name="Picture 8">
            <a:extLst>
              <a:ext uri="{FF2B5EF4-FFF2-40B4-BE49-F238E27FC236}">
                <a16:creationId xmlns:a16="http://schemas.microsoft.com/office/drawing/2014/main" id="{A2D95258-C370-3407-94FB-63C60130F703}"/>
              </a:ext>
            </a:extLst>
          </p:cNvPr>
          <p:cNvPicPr>
            <a:picLocks noChangeAspect="1"/>
          </p:cNvPicPr>
          <p:nvPr/>
        </p:nvPicPr>
        <p:blipFill>
          <a:blip r:embed="rId3"/>
          <a:stretch>
            <a:fillRect/>
          </a:stretch>
        </p:blipFill>
        <p:spPr>
          <a:xfrm>
            <a:off x="740528" y="-1"/>
            <a:ext cx="5283375" cy="5213023"/>
          </a:xfrm>
          <a:prstGeom prst="rect">
            <a:avLst/>
          </a:prstGeom>
        </p:spPr>
      </p:pic>
      <p:pic>
        <p:nvPicPr>
          <p:cNvPr id="11" name="Picture 10">
            <a:extLst>
              <a:ext uri="{FF2B5EF4-FFF2-40B4-BE49-F238E27FC236}">
                <a16:creationId xmlns:a16="http://schemas.microsoft.com/office/drawing/2014/main" id="{84BF1C22-F85C-CB2F-94BC-265808B98B8C}"/>
              </a:ext>
            </a:extLst>
          </p:cNvPr>
          <p:cNvPicPr>
            <a:picLocks noChangeAspect="1"/>
          </p:cNvPicPr>
          <p:nvPr/>
        </p:nvPicPr>
        <p:blipFill>
          <a:blip r:embed="rId4"/>
          <a:stretch>
            <a:fillRect/>
          </a:stretch>
        </p:blipFill>
        <p:spPr>
          <a:xfrm>
            <a:off x="2483548" y="5007666"/>
            <a:ext cx="1813572" cy="1850334"/>
          </a:xfrm>
          <a:prstGeom prst="rect">
            <a:avLst/>
          </a:prstGeom>
        </p:spPr>
      </p:pic>
    </p:spTree>
    <p:extLst>
      <p:ext uri="{BB962C8B-B14F-4D97-AF65-F5344CB8AC3E}">
        <p14:creationId xmlns:p14="http://schemas.microsoft.com/office/powerpoint/2010/main" val="384350159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36C724-1324-D9F1-83EC-33E22C60A41E}"/>
              </a:ext>
            </a:extLst>
          </p:cNvPr>
          <p:cNvPicPr>
            <a:picLocks noChangeAspect="1"/>
          </p:cNvPicPr>
          <p:nvPr/>
        </p:nvPicPr>
        <p:blipFill>
          <a:blip r:embed="rId2"/>
          <a:stretch>
            <a:fillRect/>
          </a:stretch>
        </p:blipFill>
        <p:spPr>
          <a:xfrm>
            <a:off x="2737329" y="0"/>
            <a:ext cx="6717341" cy="6858000"/>
          </a:xfrm>
          <a:prstGeom prst="rect">
            <a:avLst/>
          </a:prstGeom>
        </p:spPr>
      </p:pic>
    </p:spTree>
    <p:extLst>
      <p:ext uri="{BB962C8B-B14F-4D97-AF65-F5344CB8AC3E}">
        <p14:creationId xmlns:p14="http://schemas.microsoft.com/office/powerpoint/2010/main" val="3954789362"/>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463</TotalTime>
  <Words>903</Words>
  <Application>Microsoft Office PowerPoint</Application>
  <PresentationFormat>Widescreen</PresentationFormat>
  <Paragraphs>65</Paragraphs>
  <Slides>13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 Black</vt:lpstr>
      <vt:lpstr>Arial Rounded MT Bold</vt:lpstr>
      <vt:lpstr>Calibri</vt:lpstr>
      <vt:lpstr>Calibri Light</vt:lpstr>
      <vt:lpstr>Cooper Black</vt:lpstr>
      <vt:lpstr>Corbel</vt:lpstr>
      <vt:lpstr>Wingdings</vt:lpstr>
      <vt:lpstr>Office Theme</vt:lpstr>
      <vt:lpstr>NopCommerce Website </vt:lpstr>
      <vt:lpstr>Introduction :  </vt:lpstr>
      <vt:lpstr>Overview </vt:lpstr>
      <vt:lpstr>Modules </vt:lpstr>
      <vt:lpstr>PowerPoint Presentation</vt:lpstr>
      <vt:lpstr>Defects</vt:lpstr>
      <vt:lpstr>PowerPoint Presentation</vt:lpstr>
      <vt:lpstr>PowerPoint Presentation</vt:lpstr>
      <vt:lpstr>PowerPoint Presentation</vt:lpstr>
      <vt:lpstr>PowerPoint Presentation</vt:lpstr>
      <vt:lpstr>Challenges </vt:lpstr>
      <vt:lpstr>Experience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PRESTASHOP / MY SHOP MODULE </dc:title>
  <dc:creator>samrudhi Sakoji</dc:creator>
  <cp:lastModifiedBy>Sagnik Roy</cp:lastModifiedBy>
  <cp:revision>56</cp:revision>
  <dcterms:created xsi:type="dcterms:W3CDTF">2024-02-15T17:31:50Z</dcterms:created>
  <dcterms:modified xsi:type="dcterms:W3CDTF">2025-09-08T10:59:35Z</dcterms:modified>
</cp:coreProperties>
</file>