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8" r:id="rId6"/>
    <p:sldId id="263" r:id="rId7"/>
    <p:sldId id="271" r:id="rId8"/>
    <p:sldId id="272" r:id="rId9"/>
    <p:sldId id="264" r:id="rId10"/>
    <p:sldId id="270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87E3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C33F-BE32-C8EE-2F83-1FACFB693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2AB3F-64F3-1AAF-CECA-F1A944CBB6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18287-E278-0140-A6EC-72A86BE4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CE717-10E2-D7C8-C3A9-B859B948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1D6BA-3185-690C-ECB3-FB3D156A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39423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27FEA-34A9-578D-5A8D-291E726BA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84ACF-F7C0-AC14-835A-A8D7FEE9B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E6F4E-1BBD-434A-9129-FD0B8558E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F204F-F400-8597-55BF-EAB325666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B0400-07C1-3A2E-C15D-F7240BF8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255741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0B3F54-63A1-4F41-8B81-AF4D3D5AF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8C966-22D4-23C8-3450-4ABB9BCF4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35448-61AF-C6A8-7127-7EEB6B44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F52E9-AFBD-8216-A709-7D585454A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2BC01-CD19-C4A6-7DB1-548DE242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543395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673710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8F98F-389E-39CE-3A36-9C790D8B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2B61-2F7A-6C33-CB7D-40CF7A2A5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6918-362B-C24B-FC9E-3226870C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01F1-BAA2-4506-F0C7-5A504B57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4048C-F649-F57E-5257-4EDC8E6A1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45604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959A-A015-406D-9696-001EF9D8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D41DC-1D54-68A2-228A-101B9CE5B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D8D03-F2A6-AC2F-627C-E9F05214F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7DD05-1E1D-B868-4CE1-E354B9595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5684F-A5CA-92E9-193E-E00D2DBD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27522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56D1-12A5-9DA5-A4CA-346B1E045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C2814-351C-85FF-6F71-198C7C43E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3614E-05A6-27EB-263C-B1FE968FB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DCFC4-47E7-10D7-EF51-857A0B039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D5C6E-1EC7-522D-7B13-BB7E1084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5801D-E214-6762-4FCE-74262201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58779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F5DEC-5CD6-F18A-D09C-FC4F50E2F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BCA04F-E209-56B5-79F1-CE76457E3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EA5E9-D458-1455-3575-730106213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F9CCE-6A82-AA37-4C06-C28E3DA01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05F69-FB30-A654-06C1-07B258755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902EE-ED2B-5191-2052-F3B592F63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495C1-E015-CC0D-D7BD-5ECBE280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9BDD0-2D2E-7403-FF32-4F0626024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04665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471A-5691-2108-1782-E30D1B15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57EE6-B72B-991E-BCCA-7A517E24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C6B90-3C1F-7EE2-1BAA-766F807BF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158C1-70FC-FB7F-C917-59644CB69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135064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214557-EFB1-FA08-85DA-1F6B5349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7DB2B-8DAF-CA25-1AF0-D8EC4FD26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9D20B-C22C-79C4-462E-E4B243782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50289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95F5-5EFA-D782-45BF-B3EB9FAD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FD04F-49D9-8986-2CD2-4C129CA6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7518F4-023C-98E5-FBFD-C0E1AE365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06C6A-0F0E-4AA0-FB45-A70457760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D6586-58BB-153A-719F-14BC8EB5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C9EB7-A8BF-786E-CE89-6B808A37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67227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1278-9387-648B-3E72-44242EC7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3B24D-0E81-A83F-9766-A316823EB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C69F6-8BC0-E5D9-9DB0-C5EF78DF9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F562A-74DC-5825-4A7C-E2FF927D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1C499-138B-18F4-F999-7F818672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CEC90-3701-508C-5BF3-413A9F8B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395417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0ADB6-8FC8-0263-5C5C-0EEFE9574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7710E-A06F-5B87-6763-1696861A3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5B76C-D99D-F94A-A347-AAA65CD09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A1452-110A-6E29-ADEC-A0CCDB2B19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AF371-CE65-DA31-5E86-5D60AF13E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74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168" y="2373983"/>
            <a:ext cx="9881664" cy="1736101"/>
          </a:xfrm>
        </p:spPr>
        <p:txBody>
          <a:bodyPr>
            <a:normAutofit/>
          </a:bodyPr>
          <a:lstStyle/>
          <a:p>
            <a:r>
              <a:rPr lang="en-US" sz="4400" b="1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 / Testing MODULE</a:t>
            </a:r>
            <a:br>
              <a:rPr lang="en-IN" sz="1800" b="1" kern="1400" dirty="0">
                <a:solidFill>
                  <a:srgbClr val="2F2F2F"/>
                </a:solidFill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534265"/>
            <a:ext cx="8689976" cy="1371599"/>
          </a:xfrm>
        </p:spPr>
        <p:txBody>
          <a:bodyPr/>
          <a:lstStyle/>
          <a:p>
            <a:r>
              <a:rPr lang="en-US" sz="1800" u="sng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 </a:t>
            </a:r>
            <a:r>
              <a:rPr lang="en-US" sz="1800" u="sng" kern="1400" dirty="0">
                <a:solidFill>
                  <a:srgbClr val="FF0000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Mrs. Vaishali Sonawane Madam </a:t>
            </a:r>
            <a:endParaRPr lang="en-IN" sz="1800" u="sng" kern="1400" dirty="0">
              <a:solidFill>
                <a:srgbClr val="FF0000"/>
              </a:solidFill>
              <a:effectLst/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F8BBE3-C62A-EA02-A81E-F03604962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305"/>
            <a:ext cx="12192000" cy="537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042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920175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AB90-50F7-DEBA-288E-F4E06EBD91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While testing big website which contains huge data we faced some challenges about:</a:t>
            </a: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E-bay  is a globally deployed application, Dynamic website which changes constantly so we need to keep up with it</a:t>
            </a: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Due to fluctuations in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Network connection some features get slowed or delayed</a:t>
            </a:r>
            <a:r>
              <a:rPr lang="en-US" sz="18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, so we often need to reverify 2-3 times</a:t>
            </a: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During high traffic cases like sales and offers th</a:t>
            </a:r>
            <a:r>
              <a:rPr lang="en-US" sz="18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 server often gets slowed.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97" y="920175"/>
            <a:ext cx="10364451" cy="1596177"/>
          </a:xfrm>
        </p:spPr>
        <p:txBody>
          <a:bodyPr/>
          <a:lstStyle/>
          <a:p>
            <a:pPr algn="l"/>
            <a:r>
              <a:rPr lang="en-IN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8742-3DC2-2E37-52B3-6F9C77130D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the eBay website alone gave me real-world experience in handling dynamic content, complex user flows and cross-browser compatibility issues—challenges I wouldn’t face in textbook examples. </a:t>
            </a:r>
          </a:p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pros? I gained hands-on skills in functional and non-functional testing and improved my ability to write detailed bug reports. 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solidFill>
                  <a:srgbClr val="FF0000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me through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891895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</a:t>
            </a:r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eBay</a:t>
            </a:r>
            <a:r>
              <a:rPr lang="en-US" dirty="0"/>
              <a:t> is a global e-commerce marketplace where users can buy and sell products. With millions of traffic daily, ensuring a smooth, secure, and bug-free experience is critical. </a:t>
            </a:r>
          </a:p>
          <a:p>
            <a:pPr marL="0" indent="0">
              <a:buNone/>
            </a:pPr>
            <a:r>
              <a:rPr lang="en-US" dirty="0"/>
              <a:t>Testing helps identify issues in functionality, performance, and security before they impact users.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78730"/>
            <a:ext cx="10364451" cy="1913642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93715"/>
            <a:ext cx="10363826" cy="3424107"/>
          </a:xfrm>
        </p:spPr>
        <p:txBody>
          <a:bodyPr>
            <a:normAutofit/>
          </a:bodyPr>
          <a:lstStyle/>
          <a:p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eBay?</a:t>
            </a:r>
            <a:endParaRPr lang="en-IN" sz="3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 is a global 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marketplace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that connects buyers and sellers for both new and used goods.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operates in multiple countries, supporting 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consumer-to-consumer (C2C)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and 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business-to-consumer (B2C)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sales.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involves </a:t>
            </a:r>
            <a:r>
              <a:rPr lang="en-US" sz="21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eBay's core features—login, search, cart, profile, categories, descriptions, and language—to ensure they work perfectly for users.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1690688"/>
            <a:ext cx="10963372" cy="4861875"/>
          </a:xfrm>
        </p:spPr>
        <p:txBody>
          <a:bodyPr>
            <a:normAutofit lnSpcReduction="10000"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 :  </a:t>
            </a:r>
            <a:r>
              <a:rPr lang="en-US" sz="2300" b="1" dirty="0">
                <a:solidFill>
                  <a:srgbClr val="CC0099"/>
                </a:solidFill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Log</a:t>
            </a: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2300" b="1" dirty="0">
                <a:solidFill>
                  <a:srgbClr val="CC0099"/>
                </a:solidFill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 page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Checked all the functionalities on Log-in page which included </a:t>
            </a:r>
            <a:r>
              <a:rPr lang="en-US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email address, password, continue and submission button functionalities.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 :  </a:t>
            </a:r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Search Module</a:t>
            </a:r>
            <a:endParaRPr lang="en-IN" sz="2400" dirty="0">
              <a:solidFill>
                <a:srgbClr val="FF0000"/>
              </a:solidFill>
              <a:effectLst/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Tests if the search bar finds products, shows suggestions, and handles wrong/no inputs.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 :  </a:t>
            </a:r>
            <a:r>
              <a:rPr lang="en-US" sz="2200" b="1" dirty="0">
                <a:solidFill>
                  <a:srgbClr val="00B050"/>
                </a:solidFill>
                <a:latin typeface="Arial Black" panose="020B0A04020102020204" pitchFamily="34" charset="0"/>
              </a:rPr>
              <a:t>Cart Management</a:t>
            </a:r>
            <a:r>
              <a:rPr lang="en-US" sz="2200" dirty="0">
                <a:solidFill>
                  <a:srgbClr val="00B050"/>
                </a:solidFill>
                <a:latin typeface="Arial Black" panose="020B0A04020102020204" pitchFamily="34" charset="0"/>
              </a:rPr>
              <a:t> 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Tests adding/removing items from the cart to ensure smooth checkout.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4 :  </a:t>
            </a:r>
            <a:r>
              <a:rPr lang="en-US" sz="2200" b="1" dirty="0">
                <a:solidFill>
                  <a:srgbClr val="7030A0"/>
                </a:solidFill>
                <a:latin typeface="Arial Black" panose="020B0A04020102020204" pitchFamily="34" charset="0"/>
              </a:rPr>
              <a:t>Profile Settings</a:t>
            </a:r>
            <a:endParaRPr lang="en-US" sz="2200" dirty="0">
              <a:solidFill>
                <a:srgbClr val="7030A0"/>
              </a:solidFill>
              <a:latin typeface="Arial Black" panose="020B0A0402010202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Checks if users can update their login name and shipping address correctly.</a:t>
            </a:r>
            <a:endParaRPr lang="en-IN" sz="23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5547" y="1819373"/>
            <a:ext cx="10746556" cy="3384223"/>
          </a:xfrm>
        </p:spPr>
        <p:txBody>
          <a:bodyPr>
            <a:normAutofit/>
          </a:bodyPr>
          <a:lstStyle/>
          <a:p>
            <a:pPr lvl="3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4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5 : </a:t>
            </a:r>
            <a:r>
              <a:rPr 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Category Navigation</a:t>
            </a:r>
            <a:endParaRPr lang="en-IN" sz="2400" b="1" dirty="0">
              <a:solidFill>
                <a:srgbClr val="FF0000"/>
              </a:solidFill>
              <a:effectLst/>
              <a:highlight>
                <a:srgbClr val="FF0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Tests if browsing products by categories works, including the "All Categories" section.</a:t>
            </a:r>
          </a:p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</a:t>
            </a:r>
            <a:r>
              <a:rPr lang="en-US" sz="20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6</a:t>
            </a:r>
            <a:r>
              <a:rPr lang="en-US" sz="20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 </a:t>
            </a:r>
            <a:r>
              <a:rPr lang="en-US" sz="2400" b="1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Product Description</a:t>
            </a:r>
            <a:r>
              <a:rPr lang="en-US" sz="2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 </a:t>
            </a: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Verifies if right-clicking on product images shows descriptions (if supported).</a:t>
            </a:r>
            <a:endParaRPr lang="en-IN" sz="20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7 : </a:t>
            </a:r>
            <a:r>
              <a:rPr lang="en-US" sz="2400" b="1" dirty="0">
                <a:solidFill>
                  <a:srgbClr val="00B0F0"/>
                </a:solidFill>
                <a:latin typeface="Arial Black" panose="020B0A04020102020204" pitchFamily="34" charset="0"/>
              </a:rPr>
              <a:t>Language Settings</a:t>
            </a:r>
            <a:r>
              <a:rPr lang="en-US" sz="2400" dirty="0">
                <a:solidFill>
                  <a:srgbClr val="00B0F0"/>
                </a:solidFill>
                <a:latin typeface="Arial Black" panose="020B0A04020102020204" pitchFamily="34" charset="0"/>
              </a:rPr>
              <a:t> 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Tests if changing the app language updates menus/text instantly.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214" y="742197"/>
            <a:ext cx="10401300" cy="1325563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latin typeface="Arial Rounded MT Bold" panose="020F0704030504030204" pitchFamily="34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running a testcase at certain point some fields are not working as it is expected which is nothing but a defect, so I have created a Defect report on those defects.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EEB8FC-DB50-3F80-9B6A-AB55EE285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627" y="0"/>
            <a:ext cx="7627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c Computer Screen PNG Transparent Background, Free Download #39901 -  FreeIconsPNG">
            <a:extLst>
              <a:ext uri="{FF2B5EF4-FFF2-40B4-BE49-F238E27FC236}">
                <a16:creationId xmlns:a16="http://schemas.microsoft.com/office/drawing/2014/main" id="{7E46E1BD-B492-37D5-4053-B5C786289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49" y="907844"/>
            <a:ext cx="7056210" cy="580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9399DA-F948-3E09-4BA2-B88FDE5A8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71" y="188537"/>
            <a:ext cx="3001258" cy="6438505"/>
          </a:xfrm>
          <a:prstGeom prst="rect">
            <a:avLst/>
          </a:prstGeom>
        </p:spPr>
      </p:pic>
      <p:pic>
        <p:nvPicPr>
          <p:cNvPr id="1028" name="Picture 4" descr="Phone Frame PNGs for Free Download">
            <a:extLst>
              <a:ext uri="{FF2B5EF4-FFF2-40B4-BE49-F238E27FC236}">
                <a16:creationId xmlns:a16="http://schemas.microsoft.com/office/drawing/2014/main" id="{C53B7631-10C2-42D7-366D-92F1142ED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906" y="-329637"/>
            <a:ext cx="4998987" cy="751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C22A02-38A9-59E1-7004-4C5C0FF089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01" y="1168923"/>
            <a:ext cx="6526660" cy="367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1049367-4446-9EED-5823-E6008CB38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411" y="0"/>
            <a:ext cx="75257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8936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595</Words>
  <Application>Microsoft Office PowerPoint</Application>
  <PresentationFormat>Widescreen</PresentationFormat>
  <Paragraphs>54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Arial Rounded MT Bold</vt:lpstr>
      <vt:lpstr>Calibri</vt:lpstr>
      <vt:lpstr>Calibri Light</vt:lpstr>
      <vt:lpstr>Cooper Black</vt:lpstr>
      <vt:lpstr>Corbel</vt:lpstr>
      <vt:lpstr>Courier New</vt:lpstr>
      <vt:lpstr>Wingdings</vt:lpstr>
      <vt:lpstr>Office Theme</vt:lpstr>
      <vt:lpstr>eBay / Testing MODULE </vt:lpstr>
      <vt:lpstr>Introduction :  </vt:lpstr>
      <vt:lpstr>Overview </vt:lpstr>
      <vt:lpstr>Modules 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 </dc:title>
  <dc:creator>samrudhi Sakoji</dc:creator>
  <cp:lastModifiedBy>Sagnik Roy</cp:lastModifiedBy>
  <cp:revision>49</cp:revision>
  <dcterms:created xsi:type="dcterms:W3CDTF">2024-02-15T17:31:50Z</dcterms:created>
  <dcterms:modified xsi:type="dcterms:W3CDTF">2025-08-19T03:59:23Z</dcterms:modified>
</cp:coreProperties>
</file>