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0" r:id="rId14"/>
    <p:sldId id="268" r:id="rId15"/>
    <p:sldId id="269" r:id="rId16"/>
  </p:sldIdLst>
  <p:sldSz cx="12192000" cy="6858000"/>
  <p:notesSz cx="6858000" cy="9144000"/>
  <p:defaultText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p:restoredTop sz="94719"/>
  </p:normalViewPr>
  <p:slideViewPr>
    <p:cSldViewPr snapToGrid="0">
      <p:cViewPr varScale="1">
        <p:scale>
          <a:sx n="149" d="100"/>
          <a:sy n="149"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AE2AB-B185-42DB-820C-22032769168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4BEA6A2-739E-496F-9A96-1E0C1732DD68}">
      <dgm:prSet/>
      <dgm:spPr/>
      <dgm:t>
        <a:bodyPr/>
        <a:lstStyle/>
        <a:p>
          <a:pPr>
            <a:lnSpc>
              <a:spcPct val="100000"/>
            </a:lnSpc>
            <a:defRPr cap="all"/>
          </a:pPr>
          <a:r>
            <a:rPr lang="en-001" dirty="0"/>
            <a:t>Based on this overall analysis, it is not recommend to invest in TSLA at this time. Its expected return is minimal and its risk is high.</a:t>
          </a:r>
          <a:endParaRPr lang="en-US" dirty="0"/>
        </a:p>
      </dgm:t>
    </dgm:pt>
    <dgm:pt modelId="{57B029C8-276E-41C0-90E6-DAE222D94E9E}" type="parTrans" cxnId="{1CE256DF-1C5A-4CD6-96AA-4C697BCF34AB}">
      <dgm:prSet/>
      <dgm:spPr/>
      <dgm:t>
        <a:bodyPr/>
        <a:lstStyle/>
        <a:p>
          <a:endParaRPr lang="en-US"/>
        </a:p>
      </dgm:t>
    </dgm:pt>
    <dgm:pt modelId="{9AC1356D-3E97-4042-AF08-C0E8E6CF41ED}" type="sibTrans" cxnId="{1CE256DF-1C5A-4CD6-96AA-4C697BCF34AB}">
      <dgm:prSet/>
      <dgm:spPr/>
      <dgm:t>
        <a:bodyPr/>
        <a:lstStyle/>
        <a:p>
          <a:endParaRPr lang="en-US"/>
        </a:p>
      </dgm:t>
    </dgm:pt>
    <dgm:pt modelId="{B0CBE775-9C04-4824-91E2-EF19477DC344}">
      <dgm:prSet/>
      <dgm:spPr/>
      <dgm:t>
        <a:bodyPr/>
        <a:lstStyle/>
        <a:p>
          <a:pPr>
            <a:lnSpc>
              <a:spcPct val="100000"/>
            </a:lnSpc>
            <a:defRPr cap="all"/>
          </a:pPr>
          <a:r>
            <a:rPr lang="en-001" dirty="0"/>
            <a:t>On the other hand, it is recommended to invest in NVDA. Its rate of return is relatively high and it is a stable stock.</a:t>
          </a:r>
          <a:endParaRPr lang="en-US" dirty="0"/>
        </a:p>
      </dgm:t>
    </dgm:pt>
    <dgm:pt modelId="{BEB46C2E-06D8-4B9F-8F26-205248ED191E}" type="parTrans" cxnId="{A82603F8-64DC-47F5-97D6-926475A87CEF}">
      <dgm:prSet/>
      <dgm:spPr/>
      <dgm:t>
        <a:bodyPr/>
        <a:lstStyle/>
        <a:p>
          <a:endParaRPr lang="en-US"/>
        </a:p>
      </dgm:t>
    </dgm:pt>
    <dgm:pt modelId="{8CC8F8C2-29A5-4785-ADDA-67BA435A15DA}" type="sibTrans" cxnId="{A82603F8-64DC-47F5-97D6-926475A87CEF}">
      <dgm:prSet/>
      <dgm:spPr/>
      <dgm:t>
        <a:bodyPr/>
        <a:lstStyle/>
        <a:p>
          <a:endParaRPr lang="en-US"/>
        </a:p>
      </dgm:t>
    </dgm:pt>
    <dgm:pt modelId="{9EAF52A6-472B-4982-9C11-41A0B88484DF}">
      <dgm:prSet/>
      <dgm:spPr/>
      <dgm:t>
        <a:bodyPr/>
        <a:lstStyle/>
        <a:p>
          <a:pPr>
            <a:lnSpc>
              <a:spcPct val="100000"/>
            </a:lnSpc>
            <a:defRPr cap="all"/>
          </a:pPr>
          <a:r>
            <a:rPr lang="en-001"/>
            <a:t>GME is positive right now with a decent rate of return, but its volatility is not as stable as NVDA or NOK.</a:t>
          </a:r>
          <a:endParaRPr lang="en-US"/>
        </a:p>
      </dgm:t>
    </dgm:pt>
    <dgm:pt modelId="{8855EF03-B853-451E-A50A-3FFE924352F4}" type="parTrans" cxnId="{6566153A-D351-42B1-9225-EB2FD14FBDBA}">
      <dgm:prSet/>
      <dgm:spPr/>
      <dgm:t>
        <a:bodyPr/>
        <a:lstStyle/>
        <a:p>
          <a:endParaRPr lang="en-US"/>
        </a:p>
      </dgm:t>
    </dgm:pt>
    <dgm:pt modelId="{B6C909A5-4EAA-4271-8610-5F0CC21308AD}" type="sibTrans" cxnId="{6566153A-D351-42B1-9225-EB2FD14FBDBA}">
      <dgm:prSet/>
      <dgm:spPr/>
      <dgm:t>
        <a:bodyPr/>
        <a:lstStyle/>
        <a:p>
          <a:endParaRPr lang="en-US"/>
        </a:p>
      </dgm:t>
    </dgm:pt>
    <dgm:pt modelId="{7E0CEB91-3689-42E2-8784-15B5FFC402D5}">
      <dgm:prSet/>
      <dgm:spPr/>
      <dgm:t>
        <a:bodyPr/>
        <a:lstStyle/>
        <a:p>
          <a:pPr>
            <a:lnSpc>
              <a:spcPct val="100000"/>
            </a:lnSpc>
            <a:defRPr cap="all"/>
          </a:pPr>
          <a:r>
            <a:rPr lang="en-001" dirty="0"/>
            <a:t>NOK is the most stable of the four stocks, but its rate of return is very low.</a:t>
          </a:r>
          <a:endParaRPr lang="en-US" dirty="0"/>
        </a:p>
      </dgm:t>
    </dgm:pt>
    <dgm:pt modelId="{1E5FA5B7-B085-4023-A3E0-0C374D34C7E0}" type="parTrans" cxnId="{60192CFA-A2AB-4B96-A87D-94FF0522B06F}">
      <dgm:prSet/>
      <dgm:spPr/>
      <dgm:t>
        <a:bodyPr/>
        <a:lstStyle/>
        <a:p>
          <a:endParaRPr lang="en-US"/>
        </a:p>
      </dgm:t>
    </dgm:pt>
    <dgm:pt modelId="{915DB08E-2E68-475F-B3F8-E70CC00CECB0}" type="sibTrans" cxnId="{60192CFA-A2AB-4B96-A87D-94FF0522B06F}">
      <dgm:prSet/>
      <dgm:spPr/>
      <dgm:t>
        <a:bodyPr/>
        <a:lstStyle/>
        <a:p>
          <a:endParaRPr lang="en-US"/>
        </a:p>
      </dgm:t>
    </dgm:pt>
    <dgm:pt modelId="{B29424D2-E652-E542-B245-21ACD4232B46}" type="pres">
      <dgm:prSet presAssocID="{95BAE2AB-B185-42DB-820C-220327691680}" presName="linear" presStyleCnt="0">
        <dgm:presLayoutVars>
          <dgm:animLvl val="lvl"/>
          <dgm:resizeHandles val="exact"/>
        </dgm:presLayoutVars>
      </dgm:prSet>
      <dgm:spPr/>
    </dgm:pt>
    <dgm:pt modelId="{58D5EE0D-EFB5-6E47-A231-2F5C24B2373F}" type="pres">
      <dgm:prSet presAssocID="{94BEA6A2-739E-496F-9A96-1E0C1732DD68}" presName="parentText" presStyleLbl="node1" presStyleIdx="0" presStyleCnt="4">
        <dgm:presLayoutVars>
          <dgm:chMax val="0"/>
          <dgm:bulletEnabled val="1"/>
        </dgm:presLayoutVars>
      </dgm:prSet>
      <dgm:spPr/>
    </dgm:pt>
    <dgm:pt modelId="{3F0E3E0D-74CE-224E-AA8E-E26ACB6265C5}" type="pres">
      <dgm:prSet presAssocID="{9AC1356D-3E97-4042-AF08-C0E8E6CF41ED}" presName="spacer" presStyleCnt="0"/>
      <dgm:spPr/>
    </dgm:pt>
    <dgm:pt modelId="{0BFC74FD-15C0-014C-A36D-5B7161555B58}" type="pres">
      <dgm:prSet presAssocID="{B0CBE775-9C04-4824-91E2-EF19477DC344}" presName="parentText" presStyleLbl="node1" presStyleIdx="1" presStyleCnt="4">
        <dgm:presLayoutVars>
          <dgm:chMax val="0"/>
          <dgm:bulletEnabled val="1"/>
        </dgm:presLayoutVars>
      </dgm:prSet>
      <dgm:spPr/>
    </dgm:pt>
    <dgm:pt modelId="{516C4479-A8EE-D940-9801-98561075F80F}" type="pres">
      <dgm:prSet presAssocID="{8CC8F8C2-29A5-4785-ADDA-67BA435A15DA}" presName="spacer" presStyleCnt="0"/>
      <dgm:spPr/>
    </dgm:pt>
    <dgm:pt modelId="{35EDDFCE-3C59-E64A-ACB0-23B422BBF6CF}" type="pres">
      <dgm:prSet presAssocID="{9EAF52A6-472B-4982-9C11-41A0B88484DF}" presName="parentText" presStyleLbl="node1" presStyleIdx="2" presStyleCnt="4">
        <dgm:presLayoutVars>
          <dgm:chMax val="0"/>
          <dgm:bulletEnabled val="1"/>
        </dgm:presLayoutVars>
      </dgm:prSet>
      <dgm:spPr/>
    </dgm:pt>
    <dgm:pt modelId="{B36F57A0-2510-5A4F-BACC-71E5891917E9}" type="pres">
      <dgm:prSet presAssocID="{B6C909A5-4EAA-4271-8610-5F0CC21308AD}" presName="spacer" presStyleCnt="0"/>
      <dgm:spPr/>
    </dgm:pt>
    <dgm:pt modelId="{4391DBD0-3A9D-4842-9C16-183A0777FC10}" type="pres">
      <dgm:prSet presAssocID="{7E0CEB91-3689-42E2-8784-15B5FFC402D5}" presName="parentText" presStyleLbl="node1" presStyleIdx="3" presStyleCnt="4">
        <dgm:presLayoutVars>
          <dgm:chMax val="0"/>
          <dgm:bulletEnabled val="1"/>
        </dgm:presLayoutVars>
      </dgm:prSet>
      <dgm:spPr/>
    </dgm:pt>
  </dgm:ptLst>
  <dgm:cxnLst>
    <dgm:cxn modelId="{DE3B110F-60E4-4847-80F9-D9BE0E2BF30F}" type="presOf" srcId="{95BAE2AB-B185-42DB-820C-220327691680}" destId="{B29424D2-E652-E542-B245-21ACD4232B46}" srcOrd="0" destOrd="0" presId="urn:microsoft.com/office/officeart/2005/8/layout/vList2"/>
    <dgm:cxn modelId="{6566153A-D351-42B1-9225-EB2FD14FBDBA}" srcId="{95BAE2AB-B185-42DB-820C-220327691680}" destId="{9EAF52A6-472B-4982-9C11-41A0B88484DF}" srcOrd="2" destOrd="0" parTransId="{8855EF03-B853-451E-A50A-3FFE924352F4}" sibTransId="{B6C909A5-4EAA-4271-8610-5F0CC21308AD}"/>
    <dgm:cxn modelId="{70ED0D6E-970A-5746-9A5D-4BE9D8ED19F3}" type="presOf" srcId="{7E0CEB91-3689-42E2-8784-15B5FFC402D5}" destId="{4391DBD0-3A9D-4842-9C16-183A0777FC10}" srcOrd="0" destOrd="0" presId="urn:microsoft.com/office/officeart/2005/8/layout/vList2"/>
    <dgm:cxn modelId="{6498E3AD-4D32-8342-881E-E9D4A933152F}" type="presOf" srcId="{9EAF52A6-472B-4982-9C11-41A0B88484DF}" destId="{35EDDFCE-3C59-E64A-ACB0-23B422BBF6CF}" srcOrd="0" destOrd="0" presId="urn:microsoft.com/office/officeart/2005/8/layout/vList2"/>
    <dgm:cxn modelId="{1CE256DF-1C5A-4CD6-96AA-4C697BCF34AB}" srcId="{95BAE2AB-B185-42DB-820C-220327691680}" destId="{94BEA6A2-739E-496F-9A96-1E0C1732DD68}" srcOrd="0" destOrd="0" parTransId="{57B029C8-276E-41C0-90E6-DAE222D94E9E}" sibTransId="{9AC1356D-3E97-4042-AF08-C0E8E6CF41ED}"/>
    <dgm:cxn modelId="{2366E6DF-6FB8-A64A-BCCC-C9D977323FE2}" type="presOf" srcId="{94BEA6A2-739E-496F-9A96-1E0C1732DD68}" destId="{58D5EE0D-EFB5-6E47-A231-2F5C24B2373F}" srcOrd="0" destOrd="0" presId="urn:microsoft.com/office/officeart/2005/8/layout/vList2"/>
    <dgm:cxn modelId="{9B4987E8-DB76-524C-80C7-C10F7D76022C}" type="presOf" srcId="{B0CBE775-9C04-4824-91E2-EF19477DC344}" destId="{0BFC74FD-15C0-014C-A36D-5B7161555B58}" srcOrd="0" destOrd="0" presId="urn:microsoft.com/office/officeart/2005/8/layout/vList2"/>
    <dgm:cxn modelId="{A82603F8-64DC-47F5-97D6-926475A87CEF}" srcId="{95BAE2AB-B185-42DB-820C-220327691680}" destId="{B0CBE775-9C04-4824-91E2-EF19477DC344}" srcOrd="1" destOrd="0" parTransId="{BEB46C2E-06D8-4B9F-8F26-205248ED191E}" sibTransId="{8CC8F8C2-29A5-4785-ADDA-67BA435A15DA}"/>
    <dgm:cxn modelId="{60192CFA-A2AB-4B96-A87D-94FF0522B06F}" srcId="{95BAE2AB-B185-42DB-820C-220327691680}" destId="{7E0CEB91-3689-42E2-8784-15B5FFC402D5}" srcOrd="3" destOrd="0" parTransId="{1E5FA5B7-B085-4023-A3E0-0C374D34C7E0}" sibTransId="{915DB08E-2E68-475F-B3F8-E70CC00CECB0}"/>
    <dgm:cxn modelId="{588091E9-5043-5542-950E-59FC59603783}" type="presParOf" srcId="{B29424D2-E652-E542-B245-21ACD4232B46}" destId="{58D5EE0D-EFB5-6E47-A231-2F5C24B2373F}" srcOrd="0" destOrd="0" presId="urn:microsoft.com/office/officeart/2005/8/layout/vList2"/>
    <dgm:cxn modelId="{124FBB6E-87B8-784B-8017-D1BD7E6746FC}" type="presParOf" srcId="{B29424D2-E652-E542-B245-21ACD4232B46}" destId="{3F0E3E0D-74CE-224E-AA8E-E26ACB6265C5}" srcOrd="1" destOrd="0" presId="urn:microsoft.com/office/officeart/2005/8/layout/vList2"/>
    <dgm:cxn modelId="{6855BCEB-7E16-1B4D-9409-0C1E609C628E}" type="presParOf" srcId="{B29424D2-E652-E542-B245-21ACD4232B46}" destId="{0BFC74FD-15C0-014C-A36D-5B7161555B58}" srcOrd="2" destOrd="0" presId="urn:microsoft.com/office/officeart/2005/8/layout/vList2"/>
    <dgm:cxn modelId="{833B5616-746C-1145-A5E3-12373EC0F7C5}" type="presParOf" srcId="{B29424D2-E652-E542-B245-21ACD4232B46}" destId="{516C4479-A8EE-D940-9801-98561075F80F}" srcOrd="3" destOrd="0" presId="urn:microsoft.com/office/officeart/2005/8/layout/vList2"/>
    <dgm:cxn modelId="{D8313FA7-BB00-C24A-AA9A-A889AA5E342C}" type="presParOf" srcId="{B29424D2-E652-E542-B245-21ACD4232B46}" destId="{35EDDFCE-3C59-E64A-ACB0-23B422BBF6CF}" srcOrd="4" destOrd="0" presId="urn:microsoft.com/office/officeart/2005/8/layout/vList2"/>
    <dgm:cxn modelId="{8DCE349C-2984-2849-9F12-7D48499091D5}" type="presParOf" srcId="{B29424D2-E652-E542-B245-21ACD4232B46}" destId="{B36F57A0-2510-5A4F-BACC-71E5891917E9}" srcOrd="5" destOrd="0" presId="urn:microsoft.com/office/officeart/2005/8/layout/vList2"/>
    <dgm:cxn modelId="{EDCBCCFE-D7A7-CF4D-979C-4212CC51C647}" type="presParOf" srcId="{B29424D2-E652-E542-B245-21ACD4232B46}" destId="{4391DBD0-3A9D-4842-9C16-183A0777FC1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5EE0D-EFB5-6E47-A231-2F5C24B2373F}">
      <dsp:nvSpPr>
        <dsp:cNvPr id="0" name=""/>
        <dsp:cNvSpPr/>
      </dsp:nvSpPr>
      <dsp:spPr>
        <a:xfrm>
          <a:off x="0" y="415799"/>
          <a:ext cx="6669431" cy="11934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defRPr cap="all"/>
          </a:pPr>
          <a:r>
            <a:rPr lang="en-001" sz="2000" kern="1200" dirty="0"/>
            <a:t>Based on this overall analysis, it is not recommend to invest in TSLA at this time. Its expected return is minimal and its risk is high.</a:t>
          </a:r>
          <a:endParaRPr lang="en-US" sz="2000" kern="1200" dirty="0"/>
        </a:p>
      </dsp:txBody>
      <dsp:txXfrm>
        <a:off x="58257" y="474056"/>
        <a:ext cx="6552917" cy="1076886"/>
      </dsp:txXfrm>
    </dsp:sp>
    <dsp:sp modelId="{0BFC74FD-15C0-014C-A36D-5B7161555B58}">
      <dsp:nvSpPr>
        <dsp:cNvPr id="0" name=""/>
        <dsp:cNvSpPr/>
      </dsp:nvSpPr>
      <dsp:spPr>
        <a:xfrm>
          <a:off x="0" y="1666800"/>
          <a:ext cx="6669431" cy="1193400"/>
        </a:xfrm>
        <a:prstGeom prst="roundRect">
          <a:avLst/>
        </a:prstGeom>
        <a:solidFill>
          <a:schemeClr val="accent2">
            <a:hueOff val="523539"/>
            <a:satOff val="-1418"/>
            <a:lumOff val="111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defRPr cap="all"/>
          </a:pPr>
          <a:r>
            <a:rPr lang="en-001" sz="2000" kern="1200" dirty="0"/>
            <a:t>On the other hand, it is recommended to invest in NVDA. Its rate of return is relatively high and it is a stable stock.</a:t>
          </a:r>
          <a:endParaRPr lang="en-US" sz="2000" kern="1200" dirty="0"/>
        </a:p>
      </dsp:txBody>
      <dsp:txXfrm>
        <a:off x="58257" y="1725057"/>
        <a:ext cx="6552917" cy="1076886"/>
      </dsp:txXfrm>
    </dsp:sp>
    <dsp:sp modelId="{35EDDFCE-3C59-E64A-ACB0-23B422BBF6CF}">
      <dsp:nvSpPr>
        <dsp:cNvPr id="0" name=""/>
        <dsp:cNvSpPr/>
      </dsp:nvSpPr>
      <dsp:spPr>
        <a:xfrm>
          <a:off x="0" y="2917800"/>
          <a:ext cx="6669431" cy="1193400"/>
        </a:xfrm>
        <a:prstGeom prst="roundRect">
          <a:avLst/>
        </a:prstGeom>
        <a:solidFill>
          <a:schemeClr val="accent2">
            <a:hueOff val="1047078"/>
            <a:satOff val="-2835"/>
            <a:lumOff val="222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defRPr cap="all"/>
          </a:pPr>
          <a:r>
            <a:rPr lang="en-001" sz="2000" kern="1200"/>
            <a:t>GME is positive right now with a decent rate of return, but its volatility is not as stable as NVDA or NOK.</a:t>
          </a:r>
          <a:endParaRPr lang="en-US" sz="2000" kern="1200"/>
        </a:p>
      </dsp:txBody>
      <dsp:txXfrm>
        <a:off x="58257" y="2976057"/>
        <a:ext cx="6552917" cy="1076886"/>
      </dsp:txXfrm>
    </dsp:sp>
    <dsp:sp modelId="{4391DBD0-3A9D-4842-9C16-183A0777FC10}">
      <dsp:nvSpPr>
        <dsp:cNvPr id="0" name=""/>
        <dsp:cNvSpPr/>
      </dsp:nvSpPr>
      <dsp:spPr>
        <a:xfrm>
          <a:off x="0" y="4168800"/>
          <a:ext cx="6669431" cy="1193400"/>
        </a:xfrm>
        <a:prstGeom prst="roundRect">
          <a:avLst/>
        </a:prstGeom>
        <a:solidFill>
          <a:schemeClr val="accent2">
            <a:hueOff val="1570617"/>
            <a:satOff val="-4253"/>
            <a:lumOff val="333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defRPr cap="all"/>
          </a:pPr>
          <a:r>
            <a:rPr lang="en-001" sz="2000" kern="1200" dirty="0"/>
            <a:t>NOK is the most stable of the four stocks, but its rate of return is very low.</a:t>
          </a:r>
          <a:endParaRPr lang="en-US" sz="2000" kern="1200" dirty="0"/>
        </a:p>
      </dsp:txBody>
      <dsp:txXfrm>
        <a:off x="58257" y="4227057"/>
        <a:ext cx="6552917" cy="10768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4504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9266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1110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7701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7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458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7958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85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8892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2715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6/27/24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3598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6/27/24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75455269"/>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F011D-F802-6453-4248-B9C0D28963AE}"/>
              </a:ext>
            </a:extLst>
          </p:cNvPr>
          <p:cNvSpPr>
            <a:spLocks noGrp="1"/>
          </p:cNvSpPr>
          <p:nvPr>
            <p:ph type="ctrTitle"/>
          </p:nvPr>
        </p:nvSpPr>
        <p:spPr>
          <a:xfrm>
            <a:off x="1079510" y="4602162"/>
            <a:ext cx="4457690" cy="1720850"/>
          </a:xfrm>
        </p:spPr>
        <p:txBody>
          <a:bodyPr anchor="ctr">
            <a:normAutofit/>
          </a:bodyPr>
          <a:lstStyle/>
          <a:p>
            <a:r>
              <a:rPr lang="en-001" dirty="0"/>
              <a:t>Investigative tech stock analysis</a:t>
            </a:r>
          </a:p>
        </p:txBody>
      </p:sp>
      <p:sp>
        <p:nvSpPr>
          <p:cNvPr id="3" name="Subtitle 2">
            <a:extLst>
              <a:ext uri="{FF2B5EF4-FFF2-40B4-BE49-F238E27FC236}">
                <a16:creationId xmlns:a16="http://schemas.microsoft.com/office/drawing/2014/main" id="{D9C93BBC-0131-0F88-8AE7-056BCA60C94C}"/>
              </a:ext>
            </a:extLst>
          </p:cNvPr>
          <p:cNvSpPr>
            <a:spLocks noGrp="1"/>
          </p:cNvSpPr>
          <p:nvPr>
            <p:ph type="subTitle" idx="1"/>
          </p:nvPr>
        </p:nvSpPr>
        <p:spPr>
          <a:xfrm>
            <a:off x="6654801" y="4602163"/>
            <a:ext cx="4451347" cy="1720850"/>
          </a:xfrm>
        </p:spPr>
        <p:txBody>
          <a:bodyPr anchor="ctr">
            <a:normAutofit/>
          </a:bodyPr>
          <a:lstStyle/>
          <a:p>
            <a:r>
              <a:rPr lang="en-001" dirty="0"/>
              <a:t>A quick look at recent stock behaviors of GameStop, Nokia, NVIDIA and Tesla</a:t>
            </a:r>
          </a:p>
        </p:txBody>
      </p:sp>
      <p:pic>
        <p:nvPicPr>
          <p:cNvPr id="4" name="Picture 3">
            <a:extLst>
              <a:ext uri="{FF2B5EF4-FFF2-40B4-BE49-F238E27FC236}">
                <a16:creationId xmlns:a16="http://schemas.microsoft.com/office/drawing/2014/main" id="{920791D1-C2C3-D292-4A71-B6F8831DE507}"/>
              </a:ext>
            </a:extLst>
          </p:cNvPr>
          <p:cNvPicPr>
            <a:picLocks noChangeAspect="1"/>
          </p:cNvPicPr>
          <p:nvPr/>
        </p:nvPicPr>
        <p:blipFill rotWithShape="1">
          <a:blip r:embed="rId2"/>
          <a:srcRect t="41947" b="14147"/>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01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A859B-F2D1-7D88-4EC5-EB273CDB39E0}"/>
              </a:ext>
            </a:extLst>
          </p:cNvPr>
          <p:cNvSpPr>
            <a:spLocks noGrp="1"/>
          </p:cNvSpPr>
          <p:nvPr>
            <p:ph type="title"/>
          </p:nvPr>
        </p:nvSpPr>
        <p:spPr>
          <a:xfrm>
            <a:off x="6663910" y="540033"/>
            <a:ext cx="4426782" cy="1331604"/>
          </a:xfrm>
        </p:spPr>
        <p:txBody>
          <a:bodyPr anchor="b">
            <a:normAutofit/>
          </a:bodyPr>
          <a:lstStyle/>
          <a:p>
            <a:pPr algn="ctr"/>
            <a:r>
              <a:rPr lang="en-GB"/>
              <a:t>A</a:t>
            </a:r>
            <a:r>
              <a:rPr lang="en-001"/>
              <a:t>verage rates of return	</a:t>
            </a:r>
          </a:p>
        </p:txBody>
      </p:sp>
      <p:pic>
        <p:nvPicPr>
          <p:cNvPr id="14" name="Picture 13" descr="A graph of a number of stocks&#10;&#10;Description automatically generated with medium confidence">
            <a:extLst>
              <a:ext uri="{FF2B5EF4-FFF2-40B4-BE49-F238E27FC236}">
                <a16:creationId xmlns:a16="http://schemas.microsoft.com/office/drawing/2014/main" id="{915AA037-1F38-FB41-F501-00E835307C71}"/>
              </a:ext>
            </a:extLst>
          </p:cNvPr>
          <p:cNvPicPr>
            <a:picLocks noChangeAspect="1"/>
          </p:cNvPicPr>
          <p:nvPr/>
        </p:nvPicPr>
        <p:blipFill>
          <a:blip r:embed="rId2"/>
          <a:stretch>
            <a:fillRect/>
          </a:stretch>
        </p:blipFill>
        <p:spPr>
          <a:xfrm>
            <a:off x="540989" y="1566583"/>
            <a:ext cx="4996212" cy="3722178"/>
          </a:xfrm>
          <a:prstGeom prst="rect">
            <a:avLst/>
          </a:prstGeom>
        </p:spPr>
      </p:pic>
      <p:cxnSp>
        <p:nvCxnSpPr>
          <p:cNvPr id="33" name="Straight Connector 3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B98145-AC3B-FAB8-D0E4-E193449F082F}"/>
              </a:ext>
            </a:extLst>
          </p:cNvPr>
          <p:cNvSpPr>
            <a:spLocks noGrp="1"/>
          </p:cNvSpPr>
          <p:nvPr>
            <p:ph idx="1"/>
          </p:nvPr>
        </p:nvSpPr>
        <p:spPr>
          <a:xfrm>
            <a:off x="6645276" y="2759076"/>
            <a:ext cx="4460874" cy="3009899"/>
          </a:xfrm>
        </p:spPr>
        <p:txBody>
          <a:bodyPr>
            <a:normAutofit/>
          </a:bodyPr>
          <a:lstStyle/>
          <a:p>
            <a:pPr>
              <a:lnSpc>
                <a:spcPct val="115000"/>
              </a:lnSpc>
            </a:pPr>
            <a:r>
              <a:rPr lang="en-001" sz="1700" dirty="0"/>
              <a:t>This next chart compares each stock’s average rates of return over the past year. As evidenced here, GME and NOK are low, NVDA is the most profitable and TSLA has a negative rate of return.</a:t>
            </a:r>
          </a:p>
          <a:p>
            <a:pPr>
              <a:lnSpc>
                <a:spcPct val="115000"/>
              </a:lnSpc>
            </a:pPr>
            <a:r>
              <a:rPr lang="en-001" sz="1700" dirty="0"/>
              <a:t>The actual percentages are as follows: GME (.003%), NOK (0.001%), NVDA (0.022%) and TSLA (-0.001%).</a:t>
            </a:r>
          </a:p>
        </p:txBody>
      </p:sp>
    </p:spTree>
    <p:extLst>
      <p:ext uri="{BB962C8B-B14F-4D97-AF65-F5344CB8AC3E}">
        <p14:creationId xmlns:p14="http://schemas.microsoft.com/office/powerpoint/2010/main" val="414032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BEDA-653D-DD4F-8298-5B7B47236203}"/>
              </a:ext>
            </a:extLst>
          </p:cNvPr>
          <p:cNvSpPr>
            <a:spLocks noGrp="1"/>
          </p:cNvSpPr>
          <p:nvPr>
            <p:ph type="title"/>
          </p:nvPr>
        </p:nvSpPr>
        <p:spPr>
          <a:xfrm>
            <a:off x="540988" y="540033"/>
            <a:ext cx="3884962" cy="1331604"/>
          </a:xfrm>
        </p:spPr>
        <p:txBody>
          <a:bodyPr anchor="b">
            <a:normAutofit/>
          </a:bodyPr>
          <a:lstStyle/>
          <a:p>
            <a:pPr algn="ctr"/>
            <a:r>
              <a:rPr lang="en-GB" dirty="0"/>
              <a:t>S</a:t>
            </a:r>
            <a:r>
              <a:rPr lang="en-001" dirty="0"/>
              <a:t>tandard deviation</a:t>
            </a:r>
          </a:p>
        </p:txBody>
      </p:sp>
      <p:cxnSp>
        <p:nvCxnSpPr>
          <p:cNvPr id="48" name="Straight Connector 4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B5FCDF-66E2-5727-0D56-BA5BE037F56E}"/>
              </a:ext>
            </a:extLst>
          </p:cNvPr>
          <p:cNvSpPr>
            <a:spLocks noGrp="1"/>
          </p:cNvSpPr>
          <p:nvPr>
            <p:ph idx="1"/>
          </p:nvPr>
        </p:nvSpPr>
        <p:spPr>
          <a:xfrm>
            <a:off x="540988" y="2759076"/>
            <a:ext cx="3884962" cy="3009899"/>
          </a:xfrm>
        </p:spPr>
        <p:txBody>
          <a:bodyPr>
            <a:normAutofit/>
          </a:bodyPr>
          <a:lstStyle/>
          <a:p>
            <a:pPr>
              <a:lnSpc>
                <a:spcPct val="115000"/>
              </a:lnSpc>
            </a:pPr>
            <a:r>
              <a:rPr lang="en-001" sz="1700" dirty="0"/>
              <a:t>How does the standard deviation compare with each stock?</a:t>
            </a:r>
          </a:p>
          <a:p>
            <a:pPr>
              <a:lnSpc>
                <a:spcPct val="115000"/>
              </a:lnSpc>
            </a:pPr>
            <a:r>
              <a:rPr lang="en-001" sz="1700" dirty="0"/>
              <a:t>Upon analysis, it is evident that GME is significantly more volatile than the other three stocks at 10% standard deviation. NOK is the most stable with less than half of GME’s volatility.</a:t>
            </a:r>
          </a:p>
        </p:txBody>
      </p:sp>
      <p:sp>
        <p:nvSpPr>
          <p:cNvPr id="50" name="Rectangle 49">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5" name="Picture 14" descr="A graph of a number of blue bars&#10;&#10;Description automatically generated">
            <a:extLst>
              <a:ext uri="{FF2B5EF4-FFF2-40B4-BE49-F238E27FC236}">
                <a16:creationId xmlns:a16="http://schemas.microsoft.com/office/drawing/2014/main" id="{15F5F5AA-21A9-1FCF-85D6-C49E699354F4}"/>
              </a:ext>
            </a:extLst>
          </p:cNvPr>
          <p:cNvPicPr>
            <a:picLocks noChangeAspect="1"/>
          </p:cNvPicPr>
          <p:nvPr/>
        </p:nvPicPr>
        <p:blipFill>
          <a:blip r:embed="rId2"/>
          <a:stretch>
            <a:fillRect/>
          </a:stretch>
        </p:blipFill>
        <p:spPr>
          <a:xfrm>
            <a:off x="5537200" y="1150277"/>
            <a:ext cx="6113812" cy="4554790"/>
          </a:xfrm>
          <a:prstGeom prst="rect">
            <a:avLst/>
          </a:prstGeom>
        </p:spPr>
      </p:pic>
    </p:spTree>
    <p:extLst>
      <p:ext uri="{BB962C8B-B14F-4D97-AF65-F5344CB8AC3E}">
        <p14:creationId xmlns:p14="http://schemas.microsoft.com/office/powerpoint/2010/main" val="399074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CD62F-FF7F-AA67-D61C-03B6D5C38E9E}"/>
              </a:ext>
            </a:extLst>
          </p:cNvPr>
          <p:cNvSpPr>
            <a:spLocks noGrp="1"/>
          </p:cNvSpPr>
          <p:nvPr>
            <p:ph type="title"/>
          </p:nvPr>
        </p:nvSpPr>
        <p:spPr>
          <a:xfrm>
            <a:off x="1080000" y="540000"/>
            <a:ext cx="3345950" cy="2303213"/>
          </a:xfrm>
        </p:spPr>
        <p:txBody>
          <a:bodyPr anchor="ctr">
            <a:normAutofit/>
          </a:bodyPr>
          <a:lstStyle/>
          <a:p>
            <a:pPr algn="ctr"/>
            <a:r>
              <a:rPr lang="en-GB" dirty="0"/>
              <a:t>S</a:t>
            </a:r>
            <a:r>
              <a:rPr lang="en-001" dirty="0"/>
              <a:t>tock correlation</a:t>
            </a:r>
            <a:endParaRPr lang="en-001"/>
          </a:p>
        </p:txBody>
      </p:sp>
      <p:cxnSp>
        <p:nvCxnSpPr>
          <p:cNvPr id="30" name="Straight Connector 29">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F7D167-F48C-B409-B7B2-13DB57A7A6D1}"/>
              </a:ext>
            </a:extLst>
          </p:cNvPr>
          <p:cNvSpPr>
            <a:spLocks noGrp="1"/>
          </p:cNvSpPr>
          <p:nvPr>
            <p:ph idx="1"/>
          </p:nvPr>
        </p:nvSpPr>
        <p:spPr>
          <a:xfrm>
            <a:off x="5543552" y="540000"/>
            <a:ext cx="6107460" cy="2303213"/>
          </a:xfrm>
        </p:spPr>
        <p:txBody>
          <a:bodyPr anchor="ctr">
            <a:normAutofit fontScale="92500" lnSpcReduction="10000"/>
          </a:bodyPr>
          <a:lstStyle/>
          <a:p>
            <a:pPr>
              <a:lnSpc>
                <a:spcPct val="115000"/>
              </a:lnSpc>
            </a:pPr>
            <a:r>
              <a:rPr lang="en-001" sz="1600" dirty="0"/>
              <a:t>The correlation of each stock to each of </a:t>
            </a:r>
            <a:r>
              <a:rPr lang="en-GB" sz="1600" dirty="0" err="1"/>
              <a:t>th</a:t>
            </a:r>
            <a:r>
              <a:rPr lang="en-001" sz="1600" dirty="0"/>
              <a:t>e other stocks reveals whether one stock changing is likely to change other stocks. This chart shows the relationships betwe</a:t>
            </a:r>
            <a:r>
              <a:rPr lang="en-GB" sz="1600" dirty="0"/>
              <a:t>e</a:t>
            </a:r>
            <a:r>
              <a:rPr lang="en-001" sz="1600" dirty="0"/>
              <a:t>n the chosen stocks. A value of 1 indicates the stocks are very likely to be closely affected in t</a:t>
            </a:r>
            <a:r>
              <a:rPr lang="en-GB" sz="1600" dirty="0"/>
              <a:t>he</a:t>
            </a:r>
            <a:r>
              <a:rPr lang="en-001" sz="1600" dirty="0"/>
              <a:t> same way while a value of 0 indicates that the stocks are not likely to be affected at the same time.</a:t>
            </a:r>
          </a:p>
          <a:p>
            <a:pPr>
              <a:lnSpc>
                <a:spcPct val="115000"/>
              </a:lnSpc>
            </a:pPr>
            <a:r>
              <a:rPr lang="en-001" sz="1600" dirty="0"/>
              <a:t>For example, NOK and TSLA appear to be completely unrelated in the stock market while a change in GME may also slightly affect NOK in a similar way.</a:t>
            </a:r>
          </a:p>
        </p:txBody>
      </p:sp>
      <p:sp useBgFill="1">
        <p:nvSpPr>
          <p:cNvPr id="32" name="Rectangle 31">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8" name="Picture 7" descr="A number of numbers on a white background&#10;&#10;Description automatically generated">
            <a:extLst>
              <a:ext uri="{FF2B5EF4-FFF2-40B4-BE49-F238E27FC236}">
                <a16:creationId xmlns:a16="http://schemas.microsoft.com/office/drawing/2014/main" id="{BE74AD81-3766-6542-6B54-71E1866FD330}"/>
              </a:ext>
            </a:extLst>
          </p:cNvPr>
          <p:cNvPicPr>
            <a:picLocks noChangeAspect="1"/>
          </p:cNvPicPr>
          <p:nvPr/>
        </p:nvPicPr>
        <p:blipFill>
          <a:blip r:embed="rId2"/>
          <a:stretch>
            <a:fillRect/>
          </a:stretch>
        </p:blipFill>
        <p:spPr>
          <a:xfrm>
            <a:off x="1796279" y="4016374"/>
            <a:ext cx="8599794" cy="2298955"/>
          </a:xfrm>
          <a:prstGeom prst="rect">
            <a:avLst/>
          </a:prstGeom>
        </p:spPr>
      </p:pic>
    </p:spTree>
    <p:extLst>
      <p:ext uri="{BB962C8B-B14F-4D97-AF65-F5344CB8AC3E}">
        <p14:creationId xmlns:p14="http://schemas.microsoft.com/office/powerpoint/2010/main" val="166454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E02A0-5B59-C867-34B7-78DD88A83BF1}"/>
              </a:ext>
            </a:extLst>
          </p:cNvPr>
          <p:cNvSpPr>
            <a:spLocks noGrp="1"/>
          </p:cNvSpPr>
          <p:nvPr>
            <p:ph type="title"/>
          </p:nvPr>
        </p:nvSpPr>
        <p:spPr>
          <a:xfrm>
            <a:off x="540988" y="540033"/>
            <a:ext cx="3884962" cy="1331604"/>
          </a:xfrm>
        </p:spPr>
        <p:txBody>
          <a:bodyPr anchor="b">
            <a:normAutofit/>
          </a:bodyPr>
          <a:lstStyle/>
          <a:p>
            <a:pPr algn="ctr"/>
            <a:r>
              <a:rPr lang="en-GB"/>
              <a:t>E</a:t>
            </a:r>
            <a:r>
              <a:rPr lang="en-001"/>
              <a:t>fficient frontier</a:t>
            </a:r>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8">
            <a:extLst>
              <a:ext uri="{FF2B5EF4-FFF2-40B4-BE49-F238E27FC236}">
                <a16:creationId xmlns:a16="http://schemas.microsoft.com/office/drawing/2014/main" id="{9589DB0C-2661-5E97-20E0-A34916FE71D2}"/>
              </a:ext>
            </a:extLst>
          </p:cNvPr>
          <p:cNvSpPr>
            <a:spLocks noGrp="1"/>
          </p:cNvSpPr>
          <p:nvPr>
            <p:ph idx="1"/>
          </p:nvPr>
        </p:nvSpPr>
        <p:spPr>
          <a:xfrm>
            <a:off x="540988" y="2759076"/>
            <a:ext cx="3884962" cy="3151065"/>
          </a:xfrm>
        </p:spPr>
        <p:txBody>
          <a:bodyPr>
            <a:normAutofit fontScale="92500" lnSpcReduction="20000"/>
          </a:bodyPr>
          <a:lstStyle/>
          <a:p>
            <a:r>
              <a:rPr lang="en-US" dirty="0"/>
              <a:t>Utilizing the four different stocks, five thousand portfolio possibilities were mapped based on expected returns and volatility.</a:t>
            </a:r>
          </a:p>
          <a:p>
            <a:r>
              <a:rPr lang="en-US" dirty="0"/>
              <a:t>Of those five thousand possibilities, an efficient frontier is displayed showing the ideal combination of both risk and return.</a:t>
            </a:r>
          </a:p>
        </p:txBody>
      </p:sp>
      <p:sp>
        <p:nvSpPr>
          <p:cNvPr id="37" name="Rectangle 36">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A graph of a graph with blue dots&#10;&#10;Description automatically generated with medium confidence">
            <a:extLst>
              <a:ext uri="{FF2B5EF4-FFF2-40B4-BE49-F238E27FC236}">
                <a16:creationId xmlns:a16="http://schemas.microsoft.com/office/drawing/2014/main" id="{4E959C42-FE62-B413-903E-6E149C2008B1}"/>
              </a:ext>
            </a:extLst>
          </p:cNvPr>
          <p:cNvPicPr>
            <a:picLocks noChangeAspect="1"/>
          </p:cNvPicPr>
          <p:nvPr/>
        </p:nvPicPr>
        <p:blipFill>
          <a:blip r:embed="rId2"/>
          <a:stretch>
            <a:fillRect/>
          </a:stretch>
        </p:blipFill>
        <p:spPr>
          <a:xfrm>
            <a:off x="5537200" y="1157920"/>
            <a:ext cx="6113812" cy="4539504"/>
          </a:xfrm>
          <a:prstGeom prst="rect">
            <a:avLst/>
          </a:prstGeom>
        </p:spPr>
      </p:pic>
    </p:spTree>
    <p:extLst>
      <p:ext uri="{BB962C8B-B14F-4D97-AF65-F5344CB8AC3E}">
        <p14:creationId xmlns:p14="http://schemas.microsoft.com/office/powerpoint/2010/main" val="39219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F8322-0C71-B2AF-1E4A-AF3A8BD7CE0C}"/>
              </a:ext>
            </a:extLst>
          </p:cNvPr>
          <p:cNvSpPr>
            <a:spLocks noGrp="1"/>
          </p:cNvSpPr>
          <p:nvPr>
            <p:ph type="title"/>
          </p:nvPr>
        </p:nvSpPr>
        <p:spPr>
          <a:xfrm>
            <a:off x="1080000" y="862151"/>
            <a:ext cx="6120000" cy="1009486"/>
          </a:xfrm>
        </p:spPr>
        <p:txBody>
          <a:bodyPr anchor="b">
            <a:normAutofit/>
          </a:bodyPr>
          <a:lstStyle/>
          <a:p>
            <a:pPr algn="ctr"/>
            <a:r>
              <a:rPr lang="en-GB" dirty="0"/>
              <a:t>P</a:t>
            </a:r>
            <a:r>
              <a:rPr lang="en-001" dirty="0"/>
              <a:t>ortfolio recommendation</a:t>
            </a:r>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8324C736-FCF3-781C-22CC-028415906472}"/>
              </a:ext>
            </a:extLst>
          </p:cNvPr>
          <p:cNvGraphicFramePr>
            <a:graphicFrameLocks noGrp="1"/>
          </p:cNvGraphicFramePr>
          <p:nvPr>
            <p:ph idx="1"/>
            <p:extLst>
              <p:ext uri="{D42A27DB-BD31-4B8C-83A1-F6EECF244321}">
                <p14:modId xmlns:p14="http://schemas.microsoft.com/office/powerpoint/2010/main" val="1519343903"/>
              </p:ext>
            </p:extLst>
          </p:nvPr>
        </p:nvGraphicFramePr>
        <p:xfrm>
          <a:off x="714703" y="3780603"/>
          <a:ext cx="7217541" cy="2215245"/>
        </p:xfrm>
        <a:graphic>
          <a:graphicData uri="http://schemas.openxmlformats.org/drawingml/2006/table">
            <a:tbl>
              <a:tblPr firstRow="1" bandRow="1">
                <a:tableStyleId>{5C22544A-7EE6-4342-B048-85BDC9FD1C3A}</a:tableStyleId>
              </a:tblPr>
              <a:tblGrid>
                <a:gridCol w="3731173">
                  <a:extLst>
                    <a:ext uri="{9D8B030D-6E8A-4147-A177-3AD203B41FA5}">
                      <a16:colId xmlns:a16="http://schemas.microsoft.com/office/drawing/2014/main" val="2250984919"/>
                    </a:ext>
                  </a:extLst>
                </a:gridCol>
                <a:gridCol w="3486368">
                  <a:extLst>
                    <a:ext uri="{9D8B030D-6E8A-4147-A177-3AD203B41FA5}">
                      <a16:colId xmlns:a16="http://schemas.microsoft.com/office/drawing/2014/main" val="2097776772"/>
                    </a:ext>
                  </a:extLst>
                </a:gridCol>
              </a:tblGrid>
              <a:tr h="443049">
                <a:tc>
                  <a:txBody>
                    <a:bodyPr/>
                    <a:lstStyle/>
                    <a:p>
                      <a:pPr algn="ctr"/>
                      <a:r>
                        <a:rPr lang="en-001" dirty="0"/>
                        <a:t>STOCK</a:t>
                      </a:r>
                    </a:p>
                  </a:txBody>
                  <a:tcPr anchor="ctr"/>
                </a:tc>
                <a:tc>
                  <a:txBody>
                    <a:bodyPr/>
                    <a:lstStyle/>
                    <a:p>
                      <a:pPr algn="ctr"/>
                      <a:r>
                        <a:rPr lang="en-001" dirty="0"/>
                        <a:t>WEIGHT</a:t>
                      </a:r>
                    </a:p>
                  </a:txBody>
                  <a:tcPr anchor="ctr"/>
                </a:tc>
                <a:extLst>
                  <a:ext uri="{0D108BD9-81ED-4DB2-BD59-A6C34878D82A}">
                    <a16:rowId xmlns:a16="http://schemas.microsoft.com/office/drawing/2014/main" val="2237147739"/>
                  </a:ext>
                </a:extLst>
              </a:tr>
              <a:tr h="443049">
                <a:tc>
                  <a:txBody>
                    <a:bodyPr/>
                    <a:lstStyle/>
                    <a:p>
                      <a:pPr algn="ctr"/>
                      <a:r>
                        <a:rPr lang="en-001" dirty="0"/>
                        <a:t>GME (Gamestop Corp.)</a:t>
                      </a:r>
                    </a:p>
                  </a:txBody>
                  <a:tcPr anchor="ctr"/>
                </a:tc>
                <a:tc>
                  <a:txBody>
                    <a:bodyPr/>
                    <a:lstStyle/>
                    <a:p>
                      <a:pPr algn="ctr"/>
                      <a:r>
                        <a:rPr lang="en-001" dirty="0"/>
                        <a:t>0.00000006</a:t>
                      </a:r>
                    </a:p>
                  </a:txBody>
                  <a:tcPr anchor="ctr"/>
                </a:tc>
                <a:extLst>
                  <a:ext uri="{0D108BD9-81ED-4DB2-BD59-A6C34878D82A}">
                    <a16:rowId xmlns:a16="http://schemas.microsoft.com/office/drawing/2014/main" val="573320085"/>
                  </a:ext>
                </a:extLst>
              </a:tr>
              <a:tr h="443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001" dirty="0"/>
                        <a:t>NOK (Nokia Oyj)</a:t>
                      </a:r>
                    </a:p>
                  </a:txBody>
                  <a:tcPr anchor="ctr"/>
                </a:tc>
                <a:tc>
                  <a:txBody>
                    <a:bodyPr/>
                    <a:lstStyle/>
                    <a:p>
                      <a:pPr algn="ctr"/>
                      <a:r>
                        <a:rPr lang="en-001" dirty="0"/>
                        <a:t>0.00000005</a:t>
                      </a:r>
                    </a:p>
                  </a:txBody>
                  <a:tcPr anchor="ctr"/>
                </a:tc>
                <a:extLst>
                  <a:ext uri="{0D108BD9-81ED-4DB2-BD59-A6C34878D82A}">
                    <a16:rowId xmlns:a16="http://schemas.microsoft.com/office/drawing/2014/main" val="1644242114"/>
                  </a:ext>
                </a:extLst>
              </a:tr>
              <a:tr h="443049">
                <a:tc>
                  <a:txBody>
                    <a:bodyPr/>
                    <a:lstStyle/>
                    <a:p>
                      <a:pPr algn="ctr"/>
                      <a:r>
                        <a:rPr lang="en-001" dirty="0"/>
                        <a:t>NVDA (NVIDIA Corporation)</a:t>
                      </a:r>
                    </a:p>
                  </a:txBody>
                  <a:tcPr anchor="ctr"/>
                </a:tc>
                <a:tc>
                  <a:txBody>
                    <a:bodyPr/>
                    <a:lstStyle/>
                    <a:p>
                      <a:pPr algn="ctr"/>
                      <a:r>
                        <a:rPr lang="en-001" dirty="0"/>
                        <a:t>0.99999984</a:t>
                      </a:r>
                    </a:p>
                  </a:txBody>
                  <a:tcPr anchor="ctr"/>
                </a:tc>
                <a:extLst>
                  <a:ext uri="{0D108BD9-81ED-4DB2-BD59-A6C34878D82A}">
                    <a16:rowId xmlns:a16="http://schemas.microsoft.com/office/drawing/2014/main" val="1580130151"/>
                  </a:ext>
                </a:extLst>
              </a:tr>
              <a:tr h="443049">
                <a:tc>
                  <a:txBody>
                    <a:bodyPr/>
                    <a:lstStyle/>
                    <a:p>
                      <a:pPr algn="ctr"/>
                      <a:r>
                        <a:rPr lang="en-001" dirty="0"/>
                        <a:t>TSLA (Tesla Inc.)</a:t>
                      </a:r>
                    </a:p>
                  </a:txBody>
                  <a:tcPr anchor="ctr"/>
                </a:tc>
                <a:tc>
                  <a:txBody>
                    <a:bodyPr/>
                    <a:lstStyle/>
                    <a:p>
                      <a:pPr algn="ctr"/>
                      <a:r>
                        <a:rPr lang="en-001" dirty="0"/>
                        <a:t>0.00000004</a:t>
                      </a:r>
                    </a:p>
                  </a:txBody>
                  <a:tcPr anchor="ctr"/>
                </a:tc>
                <a:extLst>
                  <a:ext uri="{0D108BD9-81ED-4DB2-BD59-A6C34878D82A}">
                    <a16:rowId xmlns:a16="http://schemas.microsoft.com/office/drawing/2014/main" val="2365191811"/>
                  </a:ext>
                </a:extLst>
              </a:tr>
            </a:tbl>
          </a:graphicData>
        </a:graphic>
      </p:graphicFrame>
      <p:pic>
        <p:nvPicPr>
          <p:cNvPr id="5" name="Picture 4" descr="Angled shot of pen on a graph">
            <a:extLst>
              <a:ext uri="{FF2B5EF4-FFF2-40B4-BE49-F238E27FC236}">
                <a16:creationId xmlns:a16="http://schemas.microsoft.com/office/drawing/2014/main" id="{F6B06FEF-5389-9978-6221-FCA28BD9A074}"/>
              </a:ext>
            </a:extLst>
          </p:cNvPr>
          <p:cNvPicPr>
            <a:picLocks noChangeAspect="1"/>
          </p:cNvPicPr>
          <p:nvPr/>
        </p:nvPicPr>
        <p:blipFill rotWithShape="1">
          <a:blip r:embed="rId2"/>
          <a:srcRect l="12428" r="49894" b="-1"/>
          <a:stretch/>
        </p:blipFill>
        <p:spPr>
          <a:xfrm>
            <a:off x="8321011" y="10"/>
            <a:ext cx="3870989" cy="6857990"/>
          </a:xfrm>
          <a:prstGeom prst="rect">
            <a:avLst/>
          </a:prstGeom>
        </p:spPr>
      </p:pic>
      <p:sp>
        <p:nvSpPr>
          <p:cNvPr id="6" name="TextBox 5">
            <a:extLst>
              <a:ext uri="{FF2B5EF4-FFF2-40B4-BE49-F238E27FC236}">
                <a16:creationId xmlns:a16="http://schemas.microsoft.com/office/drawing/2014/main" id="{0535076C-1118-CCC5-CBEE-C6FCD0C5D1E3}"/>
              </a:ext>
            </a:extLst>
          </p:cNvPr>
          <p:cNvSpPr txBox="1"/>
          <p:nvPr/>
        </p:nvSpPr>
        <p:spPr>
          <a:xfrm>
            <a:off x="714705" y="2364455"/>
            <a:ext cx="7217540" cy="1200329"/>
          </a:xfrm>
          <a:prstGeom prst="rect">
            <a:avLst/>
          </a:prstGeom>
          <a:noFill/>
        </p:spPr>
        <p:txBody>
          <a:bodyPr wrap="square" rtlCol="0">
            <a:spAutoFit/>
          </a:bodyPr>
          <a:lstStyle/>
          <a:p>
            <a:r>
              <a:rPr lang="en-001" dirty="0"/>
              <a:t>Using the efficient frontier, weights for each stock are established. As shown below, the optimum portfolio is one almost solely invested in NVDA, with only token amounts invested in GME, NOK and TSLA, based on data from the past year.</a:t>
            </a:r>
          </a:p>
        </p:txBody>
      </p:sp>
    </p:spTree>
    <p:extLst>
      <p:ext uri="{BB962C8B-B14F-4D97-AF65-F5344CB8AC3E}">
        <p14:creationId xmlns:p14="http://schemas.microsoft.com/office/powerpoint/2010/main" val="19700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1AFEC-4711-A090-E647-BB86A4C20EBF}"/>
              </a:ext>
            </a:extLst>
          </p:cNvPr>
          <p:cNvSpPr>
            <a:spLocks noGrp="1"/>
          </p:cNvSpPr>
          <p:nvPr>
            <p:ph type="title"/>
          </p:nvPr>
        </p:nvSpPr>
        <p:spPr>
          <a:xfrm>
            <a:off x="541338" y="1079500"/>
            <a:ext cx="3322637" cy="4689475"/>
          </a:xfrm>
        </p:spPr>
        <p:txBody>
          <a:bodyPr anchor="ctr">
            <a:normAutofit/>
          </a:bodyPr>
          <a:lstStyle/>
          <a:p>
            <a:pPr algn="ctr"/>
            <a:r>
              <a:rPr lang="en-GB" sz="1800"/>
              <a:t>F</a:t>
            </a:r>
            <a:r>
              <a:rPr lang="en-001" sz="1800"/>
              <a:t>inal analysis and recommendations</a:t>
            </a:r>
          </a:p>
        </p:txBody>
      </p:sp>
      <p:sp>
        <p:nvSpPr>
          <p:cNvPr id="18" name="Rectangle 17">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4F6676F-D7A6-6680-E87A-DF9192741E41}"/>
              </a:ext>
            </a:extLst>
          </p:cNvPr>
          <p:cNvGraphicFramePr>
            <a:graphicFrameLocks noGrp="1"/>
          </p:cNvGraphicFramePr>
          <p:nvPr>
            <p:ph idx="1"/>
            <p:extLst>
              <p:ext uri="{D42A27DB-BD31-4B8C-83A1-F6EECF244321}">
                <p14:modId xmlns:p14="http://schemas.microsoft.com/office/powerpoint/2010/main" val="4289469882"/>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44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B633F-C96B-88E4-7493-EDDBBA1E4FEA}"/>
              </a:ext>
            </a:extLst>
          </p:cNvPr>
          <p:cNvSpPr>
            <a:spLocks noGrp="1"/>
          </p:cNvSpPr>
          <p:nvPr>
            <p:ph type="title"/>
          </p:nvPr>
        </p:nvSpPr>
        <p:spPr>
          <a:xfrm>
            <a:off x="1080000" y="540000"/>
            <a:ext cx="3345950" cy="2303213"/>
          </a:xfrm>
        </p:spPr>
        <p:txBody>
          <a:bodyPr anchor="ctr">
            <a:normAutofit/>
          </a:bodyPr>
          <a:lstStyle/>
          <a:p>
            <a:pPr algn="ctr"/>
            <a:r>
              <a:rPr lang="en-GB" dirty="0"/>
              <a:t>W</a:t>
            </a:r>
            <a:r>
              <a:rPr lang="en-001" dirty="0"/>
              <a:t>hich tech stocks to explore?	</a:t>
            </a:r>
            <a:endParaRPr lang="en-001"/>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5EF759-49AE-631F-45EC-C0BC2D71C2FC}"/>
              </a:ext>
            </a:extLst>
          </p:cNvPr>
          <p:cNvSpPr>
            <a:spLocks noGrp="1"/>
          </p:cNvSpPr>
          <p:nvPr>
            <p:ph idx="1"/>
          </p:nvPr>
        </p:nvSpPr>
        <p:spPr>
          <a:xfrm>
            <a:off x="5543552" y="540000"/>
            <a:ext cx="6107460" cy="2303213"/>
          </a:xfrm>
        </p:spPr>
        <p:txBody>
          <a:bodyPr anchor="ctr">
            <a:normAutofit/>
          </a:bodyPr>
          <a:lstStyle/>
          <a:p>
            <a:r>
              <a:rPr lang="en-001" dirty="0"/>
              <a:t>Four different stocks from t</a:t>
            </a:r>
            <a:r>
              <a:rPr lang="en-GB" dirty="0"/>
              <a:t>he</a:t>
            </a:r>
            <a:r>
              <a:rPr lang="en-001" dirty="0"/>
              <a:t> tech industry were chosen for comparison based on different levels of obscurity and different sub-fields within the tech industry. The chosen stocks were GameStop Corp. (‘GME’), Nokia Oyj (‘NOK’), NVIDIA Corporation (‘NVDA’) and Tesla, Inc. (‘TSLA’).</a:t>
            </a:r>
          </a:p>
        </p:txBody>
      </p:sp>
      <p:pic>
        <p:nvPicPr>
          <p:cNvPr id="5" name="Picture 4" descr="Stock exchange numbers">
            <a:extLst>
              <a:ext uri="{FF2B5EF4-FFF2-40B4-BE49-F238E27FC236}">
                <a16:creationId xmlns:a16="http://schemas.microsoft.com/office/drawing/2014/main" id="{4A4212E5-8136-0ACC-586F-3B21F8DF8189}"/>
              </a:ext>
            </a:extLst>
          </p:cNvPr>
          <p:cNvPicPr>
            <a:picLocks noChangeAspect="1"/>
          </p:cNvPicPr>
          <p:nvPr/>
        </p:nvPicPr>
        <p:blipFill rotWithShape="1">
          <a:blip r:embed="rId2"/>
          <a:srcRect t="28039" b="29826"/>
          <a:stretch/>
        </p:blipFill>
        <p:spPr>
          <a:xfrm>
            <a:off x="20" y="3429000"/>
            <a:ext cx="12191977" cy="3429000"/>
          </a:xfrm>
          <a:prstGeom prst="rect">
            <a:avLst/>
          </a:prstGeom>
        </p:spPr>
      </p:pic>
    </p:spTree>
    <p:extLst>
      <p:ext uri="{BB962C8B-B14F-4D97-AF65-F5344CB8AC3E}">
        <p14:creationId xmlns:p14="http://schemas.microsoft.com/office/powerpoint/2010/main" val="329428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837A2-2164-CA0A-8AB0-7AFBDBF4AFF8}"/>
              </a:ext>
            </a:extLst>
          </p:cNvPr>
          <p:cNvSpPr>
            <a:spLocks noGrp="1"/>
          </p:cNvSpPr>
          <p:nvPr>
            <p:ph type="title"/>
          </p:nvPr>
        </p:nvSpPr>
        <p:spPr>
          <a:xfrm>
            <a:off x="1080000" y="1011236"/>
            <a:ext cx="4426782" cy="1292662"/>
          </a:xfrm>
        </p:spPr>
        <p:txBody>
          <a:bodyPr anchor="t">
            <a:normAutofit/>
          </a:bodyPr>
          <a:lstStyle/>
          <a:p>
            <a:r>
              <a:rPr lang="en-001" dirty="0"/>
              <a:t>Gamestop corp. (‘GME’)	</a:t>
            </a:r>
            <a:endParaRPr lang="en-001"/>
          </a:p>
        </p:txBody>
      </p:sp>
      <p:pic>
        <p:nvPicPr>
          <p:cNvPr id="5" name="Picture 4" descr="Neon Coloured Gadgets">
            <a:extLst>
              <a:ext uri="{FF2B5EF4-FFF2-40B4-BE49-F238E27FC236}">
                <a16:creationId xmlns:a16="http://schemas.microsoft.com/office/drawing/2014/main" id="{82504E4D-7F2D-EE96-FFE4-41267B4FCB8C}"/>
              </a:ext>
            </a:extLst>
          </p:cNvPr>
          <p:cNvPicPr>
            <a:picLocks noChangeAspect="1"/>
          </p:cNvPicPr>
          <p:nvPr/>
        </p:nvPicPr>
        <p:blipFill rotWithShape="1">
          <a:blip r:embed="rId2"/>
          <a:srcRect r="-2" b="7556"/>
          <a:stretch/>
        </p:blipFill>
        <p:spPr>
          <a:xfrm>
            <a:off x="1079499" y="2843213"/>
            <a:ext cx="4457701" cy="2925762"/>
          </a:xfrm>
          <a:prstGeom prst="rect">
            <a:avLst/>
          </a:prstGeom>
        </p:spPr>
      </p:pic>
      <p:sp>
        <p:nvSpPr>
          <p:cNvPr id="3" name="Content Placeholder 2">
            <a:extLst>
              <a:ext uri="{FF2B5EF4-FFF2-40B4-BE49-F238E27FC236}">
                <a16:creationId xmlns:a16="http://schemas.microsoft.com/office/drawing/2014/main" id="{092B3A4D-993F-7F0F-0749-4AE395F518EB}"/>
              </a:ext>
            </a:extLst>
          </p:cNvPr>
          <p:cNvSpPr>
            <a:spLocks noGrp="1"/>
          </p:cNvSpPr>
          <p:nvPr>
            <p:ph idx="1"/>
          </p:nvPr>
        </p:nvSpPr>
        <p:spPr>
          <a:xfrm>
            <a:off x="6096000" y="987423"/>
            <a:ext cx="5555012" cy="4781552"/>
          </a:xfrm>
        </p:spPr>
        <p:txBody>
          <a:bodyPr>
            <a:normAutofit/>
          </a:bodyPr>
          <a:lstStyle/>
          <a:p>
            <a:pPr>
              <a:lnSpc>
                <a:spcPct val="115000"/>
              </a:lnSpc>
            </a:pPr>
            <a:r>
              <a:rPr lang="en-001" sz="1900"/>
              <a:t>GameStop Corp. is one of the last surviving brick-and-mortar chains selling video games and video game consoles, usually at affordable, used prices.</a:t>
            </a:r>
          </a:p>
          <a:p>
            <a:pPr>
              <a:lnSpc>
                <a:spcPct val="115000"/>
              </a:lnSpc>
            </a:pPr>
            <a:r>
              <a:rPr lang="en-001" sz="1900"/>
              <a:t>GameStop has had an interesting recent history in the stock market. In late 2020, hedge fund investors spent a significant amount, seeking to short </a:t>
            </a:r>
            <a:r>
              <a:rPr lang="en-GB" sz="1900" err="1"/>
              <a:t>th</a:t>
            </a:r>
            <a:r>
              <a:rPr lang="en-001" sz="1900"/>
              <a:t>e GME stock. In January 2021, Reddit users rallied together to save GameStop’s stock, resulting in the stock value skyrocketing to over $340 per share when it had been only $4 per share less than a year prior. The hedge fund investors ended up losing over $12B. </a:t>
            </a:r>
          </a:p>
        </p:txBody>
      </p:sp>
    </p:spTree>
    <p:extLst>
      <p:ext uri="{BB962C8B-B14F-4D97-AF65-F5344CB8AC3E}">
        <p14:creationId xmlns:p14="http://schemas.microsoft.com/office/powerpoint/2010/main" val="257419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B7368-5097-0660-8C12-AB00AE236B2F}"/>
              </a:ext>
            </a:extLst>
          </p:cNvPr>
          <p:cNvSpPr>
            <a:spLocks noGrp="1"/>
          </p:cNvSpPr>
          <p:nvPr>
            <p:ph type="title"/>
          </p:nvPr>
        </p:nvSpPr>
        <p:spPr>
          <a:xfrm>
            <a:off x="1080000" y="540033"/>
            <a:ext cx="4426782" cy="1331604"/>
          </a:xfrm>
        </p:spPr>
        <p:txBody>
          <a:bodyPr anchor="b">
            <a:normAutofit/>
          </a:bodyPr>
          <a:lstStyle/>
          <a:p>
            <a:pPr algn="ctr"/>
            <a:r>
              <a:rPr lang="en-001"/>
              <a:t>Nokia oyj (‘nok’)</a:t>
            </a:r>
          </a:p>
        </p:txBody>
      </p:sp>
      <p:cxnSp>
        <p:nvCxnSpPr>
          <p:cNvPr id="18" name="Straight Connector 1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4D58DC-7F01-2414-CC77-2374D2155800}"/>
              </a:ext>
            </a:extLst>
          </p:cNvPr>
          <p:cNvSpPr>
            <a:spLocks noGrp="1"/>
          </p:cNvSpPr>
          <p:nvPr>
            <p:ph idx="1"/>
          </p:nvPr>
        </p:nvSpPr>
        <p:spPr>
          <a:xfrm>
            <a:off x="1080000" y="2759076"/>
            <a:ext cx="4460874" cy="3009899"/>
          </a:xfrm>
        </p:spPr>
        <p:txBody>
          <a:bodyPr>
            <a:normAutofit fontScale="92500"/>
          </a:bodyPr>
          <a:lstStyle/>
          <a:p>
            <a:pPr>
              <a:lnSpc>
                <a:spcPct val="115000"/>
              </a:lnSpc>
            </a:pPr>
            <a:r>
              <a:rPr lang="en-001" sz="1700" dirty="0"/>
              <a:t>Nokia is a Finnish corporation, primarily known for their mobile phone popularity a couple of decades ago. Nokia is now a major manufacturer of network equipment. They have also acquired Alcatel-Lucent, whose research organization, Bell Labs, has a rich history in technological innovation over the past century. Bell Labs has contributed programming languages, accessible telecommunications, lasers and optical fiber.</a:t>
            </a:r>
          </a:p>
          <a:p>
            <a:pPr marL="0" indent="0">
              <a:lnSpc>
                <a:spcPct val="115000"/>
              </a:lnSpc>
              <a:buNone/>
            </a:pPr>
            <a:endParaRPr lang="en-001" sz="1700" dirty="0"/>
          </a:p>
        </p:txBody>
      </p:sp>
      <p:sp>
        <p:nvSpPr>
          <p:cNvPr id="20" name="Rectangle 5">
            <a:extLst>
              <a:ext uri="{FF2B5EF4-FFF2-40B4-BE49-F238E27FC236}">
                <a16:creationId xmlns:a16="http://schemas.microsoft.com/office/drawing/2014/main" id="{B3E4F30C-F711-4B5B-BF39-0F71A2E8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555282" y="443194"/>
            <a:ext cx="49896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4FED7816-38B8-4880-8E5E-78181A9F8D71}"/>
              </a:ext>
            </a:extLst>
          </p:cNvPr>
          <p:cNvPicPr>
            <a:picLocks noChangeAspect="1"/>
          </p:cNvPicPr>
          <p:nvPr/>
        </p:nvPicPr>
        <p:blipFill rotWithShape="1">
          <a:blip r:embed="rId2"/>
          <a:srcRect l="45585" r="5753"/>
          <a:stretch/>
        </p:blipFill>
        <p:spPr>
          <a:xfrm>
            <a:off x="6654800" y="540033"/>
            <a:ext cx="4996212" cy="5775279"/>
          </a:xfrm>
          <a:prstGeom prst="rect">
            <a:avLst/>
          </a:prstGeom>
        </p:spPr>
      </p:pic>
      <p:sp>
        <p:nvSpPr>
          <p:cNvPr id="22" name="Rectangle 5">
            <a:extLst>
              <a:ext uri="{FF2B5EF4-FFF2-40B4-BE49-F238E27FC236}">
                <a16:creationId xmlns:a16="http://schemas.microsoft.com/office/drawing/2014/main" id="{2772F870-D2E8-4E62-8E21-7C7E9AB44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555282" y="6203194"/>
            <a:ext cx="49896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
            <a:extLst>
              <a:ext uri="{FF2B5EF4-FFF2-40B4-BE49-F238E27FC236}">
                <a16:creationId xmlns:a16="http://schemas.microsoft.com/office/drawing/2014/main" id="{A6E1E5C3-7E0A-4EFE-9FD9-A8CA2FDCC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2" y="44319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92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775D2-654D-3D7E-A949-793B378C882B}"/>
              </a:ext>
            </a:extLst>
          </p:cNvPr>
          <p:cNvSpPr>
            <a:spLocks noGrp="1"/>
          </p:cNvSpPr>
          <p:nvPr>
            <p:ph type="title"/>
          </p:nvPr>
        </p:nvSpPr>
        <p:spPr>
          <a:xfrm>
            <a:off x="1080000" y="540000"/>
            <a:ext cx="3345950" cy="2303213"/>
          </a:xfrm>
        </p:spPr>
        <p:txBody>
          <a:bodyPr anchor="ctr">
            <a:normAutofit/>
          </a:bodyPr>
          <a:lstStyle/>
          <a:p>
            <a:pPr algn="ctr"/>
            <a:r>
              <a:rPr lang="en-001" dirty="0"/>
              <a:t>NVIDIA corporation (‘NVDA’)</a:t>
            </a:r>
            <a:endParaRPr lang="en-001"/>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518654-406B-4E20-8E19-C26630A71CB1}"/>
              </a:ext>
            </a:extLst>
          </p:cNvPr>
          <p:cNvSpPr>
            <a:spLocks noGrp="1"/>
          </p:cNvSpPr>
          <p:nvPr>
            <p:ph idx="1"/>
          </p:nvPr>
        </p:nvSpPr>
        <p:spPr>
          <a:xfrm>
            <a:off x="5543552" y="540000"/>
            <a:ext cx="6107460" cy="2303213"/>
          </a:xfrm>
        </p:spPr>
        <p:txBody>
          <a:bodyPr anchor="ctr">
            <a:normAutofit/>
          </a:bodyPr>
          <a:lstStyle/>
          <a:p>
            <a:r>
              <a:rPr lang="en-001" dirty="0"/>
              <a:t>NVIDIA creates components for computers and is particularly known for the</a:t>
            </a:r>
            <a:r>
              <a:rPr lang="en-GB" dirty="0" err="1"/>
              <a:t>ir</a:t>
            </a:r>
            <a:r>
              <a:rPr lang="en-001" dirty="0"/>
              <a:t> graphics cards, which they both design and develop. They also produce CPUs (central processing units). </a:t>
            </a:r>
          </a:p>
        </p:txBody>
      </p:sp>
      <p:pic>
        <p:nvPicPr>
          <p:cNvPr id="5" name="Picture 4" descr="Electronic circuit board">
            <a:extLst>
              <a:ext uri="{FF2B5EF4-FFF2-40B4-BE49-F238E27FC236}">
                <a16:creationId xmlns:a16="http://schemas.microsoft.com/office/drawing/2014/main" id="{ADDD2AC3-1B83-2A5F-C202-CC466D843809}"/>
              </a:ext>
            </a:extLst>
          </p:cNvPr>
          <p:cNvPicPr>
            <a:picLocks noChangeAspect="1"/>
          </p:cNvPicPr>
          <p:nvPr/>
        </p:nvPicPr>
        <p:blipFill rotWithShape="1">
          <a:blip r:embed="rId2"/>
          <a:srcRect t="46263" b="11602"/>
          <a:stretch/>
        </p:blipFill>
        <p:spPr>
          <a:xfrm>
            <a:off x="20" y="3429000"/>
            <a:ext cx="12191977" cy="3429000"/>
          </a:xfrm>
          <a:prstGeom prst="rect">
            <a:avLst/>
          </a:prstGeom>
        </p:spPr>
      </p:pic>
    </p:spTree>
    <p:extLst>
      <p:ext uri="{BB962C8B-B14F-4D97-AF65-F5344CB8AC3E}">
        <p14:creationId xmlns:p14="http://schemas.microsoft.com/office/powerpoint/2010/main" val="131748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87378-B66E-CA3E-9572-2EFE2C7EB230}"/>
              </a:ext>
            </a:extLst>
          </p:cNvPr>
          <p:cNvSpPr>
            <a:spLocks noGrp="1"/>
          </p:cNvSpPr>
          <p:nvPr>
            <p:ph type="title"/>
          </p:nvPr>
        </p:nvSpPr>
        <p:spPr>
          <a:xfrm>
            <a:off x="1080000" y="862151"/>
            <a:ext cx="6120000" cy="1009486"/>
          </a:xfrm>
        </p:spPr>
        <p:txBody>
          <a:bodyPr anchor="b">
            <a:normAutofit/>
          </a:bodyPr>
          <a:lstStyle/>
          <a:p>
            <a:pPr algn="ctr"/>
            <a:r>
              <a:rPr lang="en-GB"/>
              <a:t>T</a:t>
            </a:r>
            <a:r>
              <a:rPr lang="en-001"/>
              <a:t>esla inc. (‘TSLA’)</a:t>
            </a:r>
          </a:p>
        </p:txBody>
      </p:sp>
      <p:cxnSp>
        <p:nvCxnSpPr>
          <p:cNvPr id="19" name="Straight Connector 18">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270EDE-68BA-A9D5-7C43-769F1A68FADE}"/>
              </a:ext>
            </a:extLst>
          </p:cNvPr>
          <p:cNvSpPr>
            <a:spLocks noGrp="1"/>
          </p:cNvSpPr>
          <p:nvPr>
            <p:ph idx="1"/>
          </p:nvPr>
        </p:nvSpPr>
        <p:spPr>
          <a:xfrm>
            <a:off x="1080000" y="2759076"/>
            <a:ext cx="6121400" cy="3009899"/>
          </a:xfrm>
        </p:spPr>
        <p:txBody>
          <a:bodyPr>
            <a:normAutofit/>
          </a:bodyPr>
          <a:lstStyle/>
          <a:p>
            <a:pPr>
              <a:lnSpc>
                <a:spcPct val="115000"/>
              </a:lnSpc>
            </a:pPr>
            <a:r>
              <a:rPr lang="en-001" sz="1700" dirty="0"/>
              <a:t>Tesla is an automotive company founded shortly after the turn of the century. Tesla is known for its electric vehicles and cutting-edge technology. Tesla’s CEO, Elon Musk, is regularly featured in global news, partly because he is the richest man in the world. He is a controversial figure in the world of technology a</a:t>
            </a:r>
            <a:r>
              <a:rPr lang="en-GB" sz="1700" dirty="0" err="1"/>
              <a:t>nd</a:t>
            </a:r>
            <a:r>
              <a:rPr lang="en-001" sz="1700" dirty="0"/>
              <a:t> politics.</a:t>
            </a:r>
          </a:p>
          <a:p>
            <a:pPr>
              <a:lnSpc>
                <a:spcPct val="115000"/>
              </a:lnSpc>
            </a:pPr>
            <a:r>
              <a:rPr lang="en-001" sz="1700" dirty="0"/>
              <a:t>Tesla vehicles have mixed reviews as innovative cars are produced but concerns arise about safety as news articles claim self-driving cars cause accidents.</a:t>
            </a:r>
          </a:p>
        </p:txBody>
      </p:sp>
      <p:pic>
        <p:nvPicPr>
          <p:cNvPr id="13" name="Picture 12" descr="Light trail of road">
            <a:extLst>
              <a:ext uri="{FF2B5EF4-FFF2-40B4-BE49-F238E27FC236}">
                <a16:creationId xmlns:a16="http://schemas.microsoft.com/office/drawing/2014/main" id="{9ACA97B8-454B-DE49-5F37-BE3178E8DBAD}"/>
              </a:ext>
            </a:extLst>
          </p:cNvPr>
          <p:cNvPicPr>
            <a:picLocks noChangeAspect="1"/>
          </p:cNvPicPr>
          <p:nvPr/>
        </p:nvPicPr>
        <p:blipFill rotWithShape="1">
          <a:blip r:embed="rId2"/>
          <a:srcRect l="33246" r="32040"/>
          <a:stretch/>
        </p:blipFill>
        <p:spPr>
          <a:xfrm>
            <a:off x="8321011" y="10"/>
            <a:ext cx="3870989" cy="6857990"/>
          </a:xfrm>
          <a:prstGeom prst="rect">
            <a:avLst/>
          </a:prstGeom>
        </p:spPr>
      </p:pic>
    </p:spTree>
    <p:extLst>
      <p:ext uri="{BB962C8B-B14F-4D97-AF65-F5344CB8AC3E}">
        <p14:creationId xmlns:p14="http://schemas.microsoft.com/office/powerpoint/2010/main" val="189293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431BF-259A-2CFE-FB0B-77E362A05D4A}"/>
              </a:ext>
            </a:extLst>
          </p:cNvPr>
          <p:cNvSpPr>
            <a:spLocks noGrp="1"/>
          </p:cNvSpPr>
          <p:nvPr>
            <p:ph type="title"/>
          </p:nvPr>
        </p:nvSpPr>
        <p:spPr>
          <a:xfrm>
            <a:off x="4984750" y="1011237"/>
            <a:ext cx="6120000" cy="860400"/>
          </a:xfrm>
        </p:spPr>
        <p:txBody>
          <a:bodyPr anchor="b">
            <a:normAutofit/>
          </a:bodyPr>
          <a:lstStyle/>
          <a:p>
            <a:pPr algn="ctr"/>
            <a:r>
              <a:rPr lang="en-GB" dirty="0"/>
              <a:t>S</a:t>
            </a:r>
            <a:r>
              <a:rPr lang="en-001" dirty="0"/>
              <a:t>tock comparisons</a:t>
            </a:r>
            <a:endParaRPr lang="en-001"/>
          </a:p>
        </p:txBody>
      </p:sp>
      <p:pic>
        <p:nvPicPr>
          <p:cNvPr id="6" name="Picture 5" descr="A table of numbers with numbers&#10;&#10;Description automatically generated">
            <a:extLst>
              <a:ext uri="{FF2B5EF4-FFF2-40B4-BE49-F238E27FC236}">
                <a16:creationId xmlns:a16="http://schemas.microsoft.com/office/drawing/2014/main" id="{C71BBF4B-3680-D755-C289-3A84BC80C9CD}"/>
              </a:ext>
            </a:extLst>
          </p:cNvPr>
          <p:cNvPicPr>
            <a:picLocks noChangeAspect="1"/>
          </p:cNvPicPr>
          <p:nvPr/>
        </p:nvPicPr>
        <p:blipFill rotWithShape="1">
          <a:blip r:embed="rId2"/>
          <a:srcRect r="22679"/>
          <a:stretch/>
        </p:blipFill>
        <p:spPr>
          <a:xfrm>
            <a:off x="20" y="10"/>
            <a:ext cx="3870969" cy="6857990"/>
          </a:xfrm>
          <a:prstGeom prst="rect">
            <a:avLst/>
          </a:prstGeom>
        </p:spPr>
      </p:pic>
      <p:cxnSp>
        <p:nvCxnSpPr>
          <p:cNvPr id="35" name="Straight Connector 3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93FB03-7585-7BDA-FFC6-038E6FB2B8E4}"/>
              </a:ext>
            </a:extLst>
          </p:cNvPr>
          <p:cNvSpPr>
            <a:spLocks noGrp="1"/>
          </p:cNvSpPr>
          <p:nvPr>
            <p:ph idx="1"/>
          </p:nvPr>
        </p:nvSpPr>
        <p:spPr>
          <a:xfrm>
            <a:off x="4984750" y="2759076"/>
            <a:ext cx="6121400" cy="3009899"/>
          </a:xfrm>
        </p:spPr>
        <p:txBody>
          <a:bodyPr>
            <a:normAutofit/>
          </a:bodyPr>
          <a:lstStyle/>
          <a:p>
            <a:pPr>
              <a:lnSpc>
                <a:spcPct val="115000"/>
              </a:lnSpc>
            </a:pPr>
            <a:r>
              <a:rPr lang="en-001" dirty="0"/>
              <a:t>These four stocks (‘GME’, ’NOK’, ‘NVDA’ and ‘TSLA’) were compared from June 1, 2023 to May 30, 2024.</a:t>
            </a:r>
          </a:p>
          <a:p>
            <a:pPr>
              <a:lnSpc>
                <a:spcPct val="115000"/>
              </a:lnSpc>
            </a:pPr>
            <a:r>
              <a:rPr lang="en-001" dirty="0"/>
              <a:t>For the purposes of this presentation, we will review adjusted closing prices, average rate of returns, standard deviations, covariances and recommended portfolios based on this information.</a:t>
            </a:r>
          </a:p>
          <a:p>
            <a:pPr marL="0" indent="0">
              <a:lnSpc>
                <a:spcPct val="115000"/>
              </a:lnSpc>
              <a:buNone/>
            </a:pPr>
            <a:endParaRPr lang="en-001" dirty="0"/>
          </a:p>
        </p:txBody>
      </p:sp>
    </p:spTree>
    <p:extLst>
      <p:ext uri="{BB962C8B-B14F-4D97-AF65-F5344CB8AC3E}">
        <p14:creationId xmlns:p14="http://schemas.microsoft.com/office/powerpoint/2010/main" val="422590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04AFF-A686-4F5C-EDF9-00FD987743D5}"/>
              </a:ext>
            </a:extLst>
          </p:cNvPr>
          <p:cNvSpPr>
            <a:spLocks noGrp="1"/>
          </p:cNvSpPr>
          <p:nvPr>
            <p:ph type="title"/>
          </p:nvPr>
        </p:nvSpPr>
        <p:spPr>
          <a:xfrm>
            <a:off x="540988" y="540033"/>
            <a:ext cx="3884962" cy="1331604"/>
          </a:xfrm>
        </p:spPr>
        <p:txBody>
          <a:bodyPr anchor="b">
            <a:normAutofit/>
          </a:bodyPr>
          <a:lstStyle/>
          <a:p>
            <a:pPr algn="ctr"/>
            <a:r>
              <a:rPr lang="en-US" dirty="0"/>
              <a:t>Adjusted closing prices</a:t>
            </a:r>
            <a:endParaRPr lang="en-001" dirty="0"/>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A79D8B-2A2F-E512-251D-C36E2B41E975}"/>
              </a:ext>
            </a:extLst>
          </p:cNvPr>
          <p:cNvSpPr>
            <a:spLocks noGrp="1"/>
          </p:cNvSpPr>
          <p:nvPr>
            <p:ph idx="1"/>
          </p:nvPr>
        </p:nvSpPr>
        <p:spPr>
          <a:xfrm>
            <a:off x="540988" y="2759076"/>
            <a:ext cx="3884962" cy="3009899"/>
          </a:xfrm>
        </p:spPr>
        <p:txBody>
          <a:bodyPr>
            <a:normAutofit/>
          </a:bodyPr>
          <a:lstStyle/>
          <a:p>
            <a:pPr>
              <a:lnSpc>
                <a:spcPct val="115000"/>
              </a:lnSpc>
            </a:pPr>
            <a:r>
              <a:rPr lang="en-001" sz="1700" dirty="0"/>
              <a:t>The first feature that was reviewed was each stock’s closing price over the past year. The following chart illustrates adjusted closing prices.</a:t>
            </a:r>
          </a:p>
          <a:p>
            <a:pPr>
              <a:lnSpc>
                <a:spcPct val="115000"/>
              </a:lnSpc>
            </a:pPr>
            <a:r>
              <a:rPr lang="en-001" sz="1700" dirty="0"/>
              <a:t>At first glance, we see that the value of TSLA stock is significantly higher than the others, but also far more volatile. Comparatively, Nokia is stable, but worth very little.</a:t>
            </a: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of stock prices&#10;&#10;Description automatically generated">
            <a:extLst>
              <a:ext uri="{FF2B5EF4-FFF2-40B4-BE49-F238E27FC236}">
                <a16:creationId xmlns:a16="http://schemas.microsoft.com/office/drawing/2014/main" id="{A21185F0-5097-AAF8-649D-C65A1AB2FEAF}"/>
              </a:ext>
            </a:extLst>
          </p:cNvPr>
          <p:cNvPicPr>
            <a:picLocks noChangeAspect="1"/>
          </p:cNvPicPr>
          <p:nvPr/>
        </p:nvPicPr>
        <p:blipFill>
          <a:blip r:embed="rId2"/>
          <a:stretch>
            <a:fillRect/>
          </a:stretch>
        </p:blipFill>
        <p:spPr>
          <a:xfrm>
            <a:off x="5537200" y="1127351"/>
            <a:ext cx="6113812" cy="4600643"/>
          </a:xfrm>
          <a:prstGeom prst="rect">
            <a:avLst/>
          </a:prstGeom>
        </p:spPr>
      </p:pic>
    </p:spTree>
    <p:extLst>
      <p:ext uri="{BB962C8B-B14F-4D97-AF65-F5344CB8AC3E}">
        <p14:creationId xmlns:p14="http://schemas.microsoft.com/office/powerpoint/2010/main" val="394815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BEBCB-7F71-DC8A-742F-83ED89240727}"/>
              </a:ext>
            </a:extLst>
          </p:cNvPr>
          <p:cNvSpPr>
            <a:spLocks noGrp="1"/>
          </p:cNvSpPr>
          <p:nvPr>
            <p:ph type="title"/>
          </p:nvPr>
        </p:nvSpPr>
        <p:spPr>
          <a:xfrm>
            <a:off x="540988" y="540033"/>
            <a:ext cx="3884962" cy="1331604"/>
          </a:xfrm>
        </p:spPr>
        <p:txBody>
          <a:bodyPr anchor="b">
            <a:normAutofit/>
          </a:bodyPr>
          <a:lstStyle/>
          <a:p>
            <a:pPr algn="ctr"/>
            <a:r>
              <a:rPr lang="en-GB" dirty="0"/>
              <a:t>weekly</a:t>
            </a:r>
            <a:r>
              <a:rPr lang="en-001" dirty="0"/>
              <a:t> rates of return</a:t>
            </a:r>
          </a:p>
        </p:txBody>
      </p:sp>
      <p:cxnSp>
        <p:nvCxnSpPr>
          <p:cNvPr id="30" name="Straight Connector 29">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23D60B-D3D7-A608-D14E-8F916302A683}"/>
              </a:ext>
            </a:extLst>
          </p:cNvPr>
          <p:cNvSpPr>
            <a:spLocks noGrp="1"/>
          </p:cNvSpPr>
          <p:nvPr>
            <p:ph idx="1"/>
          </p:nvPr>
        </p:nvSpPr>
        <p:spPr>
          <a:xfrm>
            <a:off x="540988" y="2759076"/>
            <a:ext cx="3884962" cy="3009899"/>
          </a:xfrm>
        </p:spPr>
        <p:txBody>
          <a:bodyPr>
            <a:normAutofit/>
          </a:bodyPr>
          <a:lstStyle/>
          <a:p>
            <a:pPr>
              <a:lnSpc>
                <a:spcPct val="115000"/>
              </a:lnSpc>
            </a:pPr>
            <a:r>
              <a:rPr lang="en-001" sz="1700" dirty="0"/>
              <a:t>These graphs chart daily rates of return for each of </a:t>
            </a:r>
            <a:r>
              <a:rPr lang="en-GB" sz="1700" dirty="0" err="1"/>
              <a:t>th</a:t>
            </a:r>
            <a:r>
              <a:rPr lang="en-001" sz="1700" dirty="0"/>
              <a:t>e four stocks. It is evident, that especially recently, GameStop had significant changes ranging from .4% increase to a -.15% decrease. Nokia’s returns were more stable </a:t>
            </a:r>
            <a:r>
              <a:rPr lang="en-GB" sz="1700" dirty="0" err="1"/>
              <a:t>wi</a:t>
            </a:r>
            <a:r>
              <a:rPr lang="en-001" sz="1700" dirty="0"/>
              <a:t>th its highest increase being .1% and its lowest decrease being -.1%.</a:t>
            </a:r>
          </a:p>
        </p:txBody>
      </p:sp>
      <p:sp>
        <p:nvSpPr>
          <p:cNvPr id="32" name="Rectangle 31">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descr="A graph of a graph&#10;&#10;Description automatically generated with medium confidence">
            <a:extLst>
              <a:ext uri="{FF2B5EF4-FFF2-40B4-BE49-F238E27FC236}">
                <a16:creationId xmlns:a16="http://schemas.microsoft.com/office/drawing/2014/main" id="{E0FD3E36-2793-9B18-94EA-C4ADD44A3E8B}"/>
              </a:ext>
            </a:extLst>
          </p:cNvPr>
          <p:cNvPicPr>
            <a:picLocks noChangeAspect="1"/>
          </p:cNvPicPr>
          <p:nvPr/>
        </p:nvPicPr>
        <p:blipFill>
          <a:blip r:embed="rId2"/>
          <a:stretch>
            <a:fillRect/>
          </a:stretch>
        </p:blipFill>
        <p:spPr>
          <a:xfrm>
            <a:off x="5537200" y="1356619"/>
            <a:ext cx="6113812" cy="4142107"/>
          </a:xfrm>
          <a:prstGeom prst="rect">
            <a:avLst/>
          </a:prstGeom>
        </p:spPr>
      </p:pic>
    </p:spTree>
    <p:extLst>
      <p:ext uri="{BB962C8B-B14F-4D97-AF65-F5344CB8AC3E}">
        <p14:creationId xmlns:p14="http://schemas.microsoft.com/office/powerpoint/2010/main" val="4177953350"/>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223</TotalTime>
  <Words>1041</Words>
  <Application>Microsoft Macintosh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 Light</vt:lpstr>
      <vt:lpstr>Rockwell Nova Light</vt:lpstr>
      <vt:lpstr>Wingdings</vt:lpstr>
      <vt:lpstr>LeafVTI</vt:lpstr>
      <vt:lpstr>Investigative tech stock analysis</vt:lpstr>
      <vt:lpstr>Which tech stocks to explore? </vt:lpstr>
      <vt:lpstr>Gamestop corp. (‘GME’) </vt:lpstr>
      <vt:lpstr>Nokia oyj (‘nok’)</vt:lpstr>
      <vt:lpstr>NVIDIA corporation (‘NVDA’)</vt:lpstr>
      <vt:lpstr>Tesla inc. (‘TSLA’)</vt:lpstr>
      <vt:lpstr>Stock comparisons</vt:lpstr>
      <vt:lpstr>Adjusted closing prices</vt:lpstr>
      <vt:lpstr>weekly rates of return</vt:lpstr>
      <vt:lpstr>Average rates of return </vt:lpstr>
      <vt:lpstr>Standard deviation</vt:lpstr>
      <vt:lpstr>Stock correlation</vt:lpstr>
      <vt:lpstr>Efficient frontier</vt:lpstr>
      <vt:lpstr>Portfolio recommendation</vt:lpstr>
      <vt:lpstr>Final analysis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Investigative tech stock analysis</dc:title>
  <dc:creator>Annika Boudwin</dc:creator>
  <cp:lastModifiedBy>Annika Boudwin</cp:lastModifiedBy>
  <cp:revision>8</cp:revision>
  <dcterms:created xsi:type="dcterms:W3CDTF">2024-06-21T04:48:01Z</dcterms:created>
  <dcterms:modified xsi:type="dcterms:W3CDTF">2024-06-27T14:57:39Z</dcterms:modified>
</cp:coreProperties>
</file>