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Inter SemiBold"/>
      <p:regular r:id="rId15"/>
      <p:bold r:id="rId16"/>
      <p:italic r:id="rId17"/>
      <p:boldItalic r:id="rId18"/>
    </p:embeddedFont>
    <p:embeddedFont>
      <p:font typeface="Inter Light"/>
      <p:regular r:id="rId19"/>
      <p:bold r:id="rId20"/>
      <p:italic r:id="rId21"/>
      <p:boldItalic r:id="rId22"/>
    </p:embeddedFont>
    <p:embeddedFont>
      <p:font typeface="Int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Light-bold.fntdata"/><Relationship Id="rId22" Type="http://schemas.openxmlformats.org/officeDocument/2006/relationships/font" Target="fonts/InterLight-boldItalic.fntdata"/><Relationship Id="rId21" Type="http://schemas.openxmlformats.org/officeDocument/2006/relationships/font" Target="fonts/InterLight-italic.fntdata"/><Relationship Id="rId24" Type="http://schemas.openxmlformats.org/officeDocument/2006/relationships/font" Target="fonts/Inter-bold.fntdata"/><Relationship Id="rId23" Type="http://schemas.openxmlformats.org/officeDocument/2006/relationships/font" Target="fonts/Int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-boldItalic.fntdata"/><Relationship Id="rId25" Type="http://schemas.openxmlformats.org/officeDocument/2006/relationships/font" Target="fonts/Int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Inter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InterSemiBold-italic.fntdata"/><Relationship Id="rId16" Type="http://schemas.openxmlformats.org/officeDocument/2006/relationships/font" Target="fonts/InterSemiBold-bold.fntdata"/><Relationship Id="rId19" Type="http://schemas.openxmlformats.org/officeDocument/2006/relationships/font" Target="fonts/InterLight-regular.fntdata"/><Relationship Id="rId18" Type="http://schemas.openxmlformats.org/officeDocument/2006/relationships/font" Target="fonts/Inter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357f83db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357f83db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357f83db4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357f83db4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357f83db4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357f83db4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357f83db4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357f83db4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357f83db4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357f83db4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D1D1D"/>
                </a:solidFill>
                <a:latin typeface="Inter"/>
                <a:ea typeface="Inter"/>
                <a:cs typeface="Inter"/>
                <a:sym typeface="Inter"/>
              </a:rPr>
              <a:t>This table shows the age Alfred is, and the correlation to salary and his retirement savings as he gets older. </a:t>
            </a:r>
            <a:endParaRPr sz="1500">
              <a:solidFill>
                <a:srgbClr val="1D1D1D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1D1D1D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D1D1D"/>
                </a:solidFill>
                <a:latin typeface="Inter"/>
                <a:ea typeface="Inter"/>
                <a:cs typeface="Inter"/>
                <a:sym typeface="Inter"/>
              </a:rPr>
              <a:t>Savings change based on level of additional contribution set in our parameters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357f83db4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357f83db4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D1D1D"/>
                </a:solidFill>
                <a:latin typeface="Inter"/>
                <a:ea typeface="Inter"/>
                <a:cs typeface="Inter"/>
                <a:sym typeface="Inter"/>
              </a:rPr>
              <a:t>This tables shows how many years after Alfred’s expected retirement , the expected expenses plus tax expense decreasing the total amount of his savings. </a:t>
            </a:r>
            <a:endParaRPr sz="1600">
              <a:solidFill>
                <a:srgbClr val="1D1D1D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3581c8511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3581c8511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357f83db4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357f83db4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357f83db4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357f83db4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1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02" name="Google Shape;102;p11"/>
          <p:cNvCxnSpPr>
            <a:endCxn id="103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1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2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26" name="Google Shape;126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7" name="Google Shape;127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33" name="Google Shape;133;p14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34" name="Google Shape;134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4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5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0" name="Google Shape;150;p15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2" name="Google Shape;152;p15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4" name="Google Shape;154;p15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6" name="Google Shape;156;p15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8" name="Google Shape;158;p15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9" name="Google Shape;159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16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172" name="Google Shape;172;p17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5" name="Google Shape;175;p18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6" name="Google Shape;176;p18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7" name="Google Shape;177;p18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8" name="Google Shape;178;p18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9" name="Google Shape;179;p18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180" name="Google Shape;180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8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3" name="Google Shape;183;p18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5" name="Google Shape;185;p18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6" name="Google Shape;186;p18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7" name="Google Shape;187;p18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8" name="Google Shape;188;p18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9" name="Google Shape;189;p18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5" name="Google Shape;195;p19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6" name="Google Shape;196;p19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7" name="Google Shape;197;p19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8" name="Google Shape;198;p19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9" name="Google Shape;199;p19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0" name="Google Shape;200;p19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1" name="Google Shape;201;p19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2" name="Google Shape;202;p19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3" name="Google Shape;203;p19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4" name="Google Shape;204;p19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5" name="Google Shape;205;p19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6" name="Google Shape;206;p19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7" name="Google Shape;207;p19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19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1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10" name="Google Shape;210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3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23" name="Google Shape;23;p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28" name="Google Shape;28;p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9" name="Google Shape;259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1" name="Google Shape;261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8" name="Google Shape;278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" name="Google Shape;281;p3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3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3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0" name="Google Shape;290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1" name="Google Shape;291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6" name="Google Shape;306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7" name="Google Shape;307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0" name="Google Shape;310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3" name="Google Shape;313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7" name="Google Shape;317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8" name="Google Shape;318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9" name="Google Shape;319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2" name="Google Shape;332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6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" name="Google Shape;49;p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" name="Google Shape;53;p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7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7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8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66" name="Google Shape;66;p8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68" name="Google Shape;68;p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3" name="Google Shape;73;p9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4" name="Google Shape;74;p9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5" name="Google Shape;75;p9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76" name="Google Shape;76;p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9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0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title"/>
          </p:nvPr>
        </p:nvSpPr>
        <p:spPr>
          <a:xfrm>
            <a:off x="420875" y="1705496"/>
            <a:ext cx="4324800" cy="17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Alfred’s Retirement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340" name="Google Shape;340;p41"/>
          <p:cNvSpPr txBox="1"/>
          <p:nvPr>
            <p:ph idx="2" type="title"/>
          </p:nvPr>
        </p:nvSpPr>
        <p:spPr>
          <a:xfrm>
            <a:off x="420875" y="3931550"/>
            <a:ext cx="44367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Aleks Popovic and Annika Lindgren</a:t>
            </a:r>
            <a:endParaRPr/>
          </a:p>
        </p:txBody>
      </p:sp>
      <p:pic>
        <p:nvPicPr>
          <p:cNvPr descr="Abstract image of blue ribbons on a black background." id="341" name="Google Shape;341;p4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2943" r="32255" t="0"/>
          <a:stretch/>
        </p:blipFill>
        <p:spPr>
          <a:xfrm>
            <a:off x="5039775" y="196800"/>
            <a:ext cx="3905400" cy="47499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"/>
          <p:cNvSpPr txBox="1"/>
          <p:nvPr>
            <p:ph idx="1" type="body"/>
          </p:nvPr>
        </p:nvSpPr>
        <p:spPr>
          <a:xfrm>
            <a:off x="452575" y="1529950"/>
            <a:ext cx="8156100" cy="29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</a:pPr>
            <a:r>
              <a:rPr lang="en" sz="1800"/>
              <a:t>Alfred is currently 37 and would like to retire by the age 65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</a:pPr>
            <a:r>
              <a:rPr lang="en" sz="1800"/>
              <a:t>His current amount of savings for retirement is $43,482.62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He makes $95,000 a year with a 2% salary increase annually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He makes annual contributions of 2.5% of his salary, and employer contributes 5%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He expects to need 80,000 a year post retirement with taxes of 15% from each </a:t>
            </a:r>
            <a:r>
              <a:rPr lang="en" sz="1800"/>
              <a:t>withdrawal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He also expects an annual rate of return of 4% on amount in account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Maximum contribution is 22,500 a year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2"/>
          <p:cNvSpPr txBox="1"/>
          <p:nvPr>
            <p:ph type="title"/>
          </p:nvPr>
        </p:nvSpPr>
        <p:spPr>
          <a:xfrm>
            <a:off x="452575" y="596800"/>
            <a:ext cx="84834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 and Assumptions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8" name="Google Shape;348;p4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"/>
          <p:cNvSpPr txBox="1"/>
          <p:nvPr>
            <p:ph type="title"/>
          </p:nvPr>
        </p:nvSpPr>
        <p:spPr>
          <a:xfrm>
            <a:off x="549575" y="441550"/>
            <a:ext cx="61275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354" name="Google Shape;354;p43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43"/>
          <p:cNvSpPr txBox="1"/>
          <p:nvPr/>
        </p:nvSpPr>
        <p:spPr>
          <a:xfrm>
            <a:off x="622375" y="1378950"/>
            <a:ext cx="6127500" cy="26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Create a model which allows Alfred to analyze and make decisions based on all his possible retirement ages, and additional contributions.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As well as provide him with considerations for his decision.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/>
          <p:nvPr>
            <p:ph type="title"/>
          </p:nvPr>
        </p:nvSpPr>
        <p:spPr>
          <a:xfrm>
            <a:off x="2911425" y="203200"/>
            <a:ext cx="68688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4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2" name="Google Shape;362;p44" title="Parametr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2450"/>
            <a:ext cx="2911425" cy="463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4"/>
          <p:cNvSpPr txBox="1"/>
          <p:nvPr/>
        </p:nvSpPr>
        <p:spPr>
          <a:xfrm>
            <a:off x="3640125" y="969550"/>
            <a:ext cx="5248200" cy="3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Inter"/>
              <a:buChar char="-"/>
            </a:pPr>
            <a:r>
              <a:rPr lang="en" sz="15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Our Additional Contribution and Age of Retirement remain blank to allow us to change our data to get results for what we want</a:t>
            </a:r>
            <a:endParaRPr sz="15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Inter"/>
              <a:buChar char="-"/>
            </a:pPr>
            <a:r>
              <a:rPr lang="en" sz="15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Our savings at retirement output gives us the level of savings at a given age of retirement which we change through our decision variable. We did </a:t>
            </a:r>
            <a:r>
              <a:rPr lang="en" sz="15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this with the VLOOKUP function</a:t>
            </a:r>
            <a:endParaRPr sz="15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Inter"/>
              <a:buChar char="-"/>
            </a:pPr>
            <a:r>
              <a:rPr lang="en" sz="15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Our age when savings depleted gives us the age at which Alfred would run out of </a:t>
            </a:r>
            <a:r>
              <a:rPr lang="en" sz="15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savings at a given age and given additional contribution., We did this with an INDEX-MATCH function.</a:t>
            </a:r>
            <a:endParaRPr sz="15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5"/>
          <p:cNvSpPr txBox="1"/>
          <p:nvPr>
            <p:ph type="title"/>
          </p:nvPr>
        </p:nvSpPr>
        <p:spPr>
          <a:xfrm>
            <a:off x="153900" y="1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Retirement Planning</a:t>
            </a:r>
            <a:endParaRPr sz="3200"/>
          </a:p>
        </p:txBody>
      </p:sp>
      <p:sp>
        <p:nvSpPr>
          <p:cNvPr id="369" name="Google Shape;369;p45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16667" name="adj"/>
            </a:avLst>
          </a:prstGeom>
        </p:spPr>
      </p:sp>
      <p:sp>
        <p:nvSpPr>
          <p:cNvPr id="370" name="Google Shape;370;p45"/>
          <p:cNvSpPr txBox="1"/>
          <p:nvPr>
            <p:ph idx="1" type="body"/>
          </p:nvPr>
        </p:nvSpPr>
        <p:spPr>
          <a:xfrm>
            <a:off x="153900" y="995300"/>
            <a:ext cx="1909500" cy="26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71" name="Google Shape;371;p45" title="Screenshot 2025-03-12 at 10.40.51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049" y="0"/>
            <a:ext cx="360685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5" title="Screenshot 2025-03-12 at 10.39.27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3475" y="753400"/>
            <a:ext cx="3736225" cy="401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6"/>
          <p:cNvSpPr txBox="1"/>
          <p:nvPr>
            <p:ph type="title"/>
          </p:nvPr>
        </p:nvSpPr>
        <p:spPr>
          <a:xfrm>
            <a:off x="0" y="315075"/>
            <a:ext cx="22764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Post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Retirement</a:t>
            </a:r>
            <a:endParaRPr sz="2900"/>
          </a:p>
        </p:txBody>
      </p:sp>
      <p:sp>
        <p:nvSpPr>
          <p:cNvPr id="378" name="Google Shape;378;p46"/>
          <p:cNvSpPr txBox="1"/>
          <p:nvPr>
            <p:ph idx="1" type="body"/>
          </p:nvPr>
        </p:nvSpPr>
        <p:spPr>
          <a:xfrm>
            <a:off x="6628475" y="1347300"/>
            <a:ext cx="2347800" cy="24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79" name="Google Shape;379;p46" title="Screenshot 2025-03-12 at 10.56.04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150" y="84675"/>
            <a:ext cx="7055849" cy="48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Alfred at age 65</a:t>
            </a:r>
            <a:endParaRPr/>
          </a:p>
        </p:txBody>
      </p:sp>
      <p:sp>
        <p:nvSpPr>
          <p:cNvPr id="385" name="Google Shape;385;p47"/>
          <p:cNvSpPr txBox="1"/>
          <p:nvPr/>
        </p:nvSpPr>
        <p:spPr>
          <a:xfrm>
            <a:off x="3281975" y="1547525"/>
            <a:ext cx="5681700" cy="3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Inter"/>
              <a:buChar char="-"/>
            </a:pPr>
            <a:r>
              <a:rPr lang="en" sz="15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Alfred said he would ideally retire at 65</a:t>
            </a:r>
            <a:endParaRPr sz="15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Inter"/>
              <a:buChar char="-"/>
            </a:pPr>
            <a:r>
              <a:rPr lang="en" sz="15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The chart on the left shows Alfred’s options if he wishes to retire at 65</a:t>
            </a:r>
            <a:endParaRPr sz="15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Inter"/>
              <a:buChar char="-"/>
            </a:pPr>
            <a:r>
              <a:rPr lang="en" sz="15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In the case he contributes an additional $0 he would run out of money at age 73</a:t>
            </a:r>
            <a:endParaRPr sz="15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Inter"/>
              <a:buChar char="-"/>
            </a:pPr>
            <a:r>
              <a:rPr lang="en" sz="15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In the case he contributes an </a:t>
            </a:r>
            <a:r>
              <a:rPr lang="en" sz="15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additional</a:t>
            </a:r>
            <a:r>
              <a:rPr lang="en" sz="15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$22500 he would run out of money at 83</a:t>
            </a:r>
            <a:endParaRPr sz="15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86" name="Google Shape;386;p47" title="One way dat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75" y="1323250"/>
            <a:ext cx="3109550" cy="23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48"/>
          <p:cNvSpPr txBox="1"/>
          <p:nvPr>
            <p:ph type="title"/>
          </p:nvPr>
        </p:nvSpPr>
        <p:spPr>
          <a:xfrm>
            <a:off x="452575" y="203200"/>
            <a:ext cx="81747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Alfred’s Options</a:t>
            </a:r>
            <a:endParaRPr/>
          </a:p>
        </p:txBody>
      </p:sp>
      <p:sp>
        <p:nvSpPr>
          <p:cNvPr id="393" name="Google Shape;393;p4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48"/>
          <p:cNvSpPr txBox="1"/>
          <p:nvPr/>
        </p:nvSpPr>
        <p:spPr>
          <a:xfrm>
            <a:off x="5898575" y="837300"/>
            <a:ext cx="3184800" cy="3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Inter"/>
              <a:buChar char="-"/>
            </a:pPr>
            <a:r>
              <a:rPr lang="en" sz="15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This two way data table shows us all of Alfred’s options for retiring between the ages of 55 and 75</a:t>
            </a:r>
            <a:endParaRPr sz="15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Inter"/>
              <a:buChar char="-"/>
            </a:pPr>
            <a:r>
              <a:rPr lang="en" sz="15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All of which are at </a:t>
            </a:r>
            <a:r>
              <a:rPr lang="en" sz="15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different</a:t>
            </a:r>
            <a:r>
              <a:rPr lang="en" sz="15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levels of voluntary contributions</a:t>
            </a:r>
            <a:endParaRPr sz="15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95" name="Google Shape;395;p48" title="two way fin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7300"/>
            <a:ext cx="5640225" cy="361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9"/>
          <p:cNvSpPr txBox="1"/>
          <p:nvPr>
            <p:ph type="title"/>
          </p:nvPr>
        </p:nvSpPr>
        <p:spPr>
          <a:xfrm>
            <a:off x="450850" y="596800"/>
            <a:ext cx="86931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Recommendations</a:t>
            </a:r>
            <a:endParaRPr/>
          </a:p>
        </p:txBody>
      </p:sp>
      <p:sp>
        <p:nvSpPr>
          <p:cNvPr id="401" name="Google Shape;401;p49"/>
          <p:cNvSpPr txBox="1"/>
          <p:nvPr>
            <p:ph idx="7" type="body"/>
          </p:nvPr>
        </p:nvSpPr>
        <p:spPr>
          <a:xfrm>
            <a:off x="420875" y="1306900"/>
            <a:ext cx="8131800" cy="3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800"/>
              <a:t>At age 65 with no additional contribution Alfred would run out of money at age 73. With </a:t>
            </a:r>
            <a:r>
              <a:rPr lang="en" sz="1800"/>
              <a:t>maximum</a:t>
            </a:r>
            <a:r>
              <a:rPr lang="en" sz="1800"/>
              <a:t> contributions it would be at age 83.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800"/>
              <a:t>It is fundamentally up to Alfred to use our model to weigh all his options and find the age of retirement and level of contribution </a:t>
            </a:r>
            <a:r>
              <a:rPr lang="en" sz="1800"/>
              <a:t>which will maximize his happiness and income.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800"/>
              <a:t>Some considerations Alfred should take into consideration are: if he wants money left over to leave to somebody, economic conditions, potentially raising his additional contributions as his salary increases,etc.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800"/>
              <a:t>Alfred could choose live more modestly pre or post-retirement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