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9" r:id="rId3"/>
    <p:sldId id="269" r:id="rId4"/>
    <p:sldId id="270" r:id="rId5"/>
    <p:sldId id="261" r:id="rId6"/>
    <p:sldId id="318" r:id="rId7"/>
    <p:sldId id="316" r:id="rId8"/>
    <p:sldId id="317" r:id="rId9"/>
    <p:sldId id="315" r:id="rId10"/>
    <p:sldId id="283" r:id="rId11"/>
    <p:sldId id="268" r:id="rId12"/>
    <p:sldId id="284" r:id="rId13"/>
    <p:sldId id="285" r:id="rId14"/>
    <p:sldId id="287" r:id="rId15"/>
    <p:sldId id="286" r:id="rId16"/>
    <p:sldId id="313" r:id="rId17"/>
    <p:sldId id="314" r:id="rId18"/>
    <p:sldId id="289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9" r:id="rId44"/>
    <p:sldId id="320" r:id="rId45"/>
    <p:sldId id="321" r:id="rId46"/>
    <p:sldId id="322" r:id="rId47"/>
    <p:sldId id="279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0000FF"/>
    <a:srgbClr val="FF00FF"/>
    <a:srgbClr val="66FF66"/>
    <a:srgbClr val="8000F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EA02A4-3C1B-4F8C-B906-C1342D7A3D0E}">
  <a:tblStyle styleId="{29EA02A4-3C1B-4F8C-B906-C1342D7A3D0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5" autoAdjust="0"/>
  </p:normalViewPr>
  <p:slideViewPr>
    <p:cSldViewPr snapToGrid="0" snapToObjects="1">
      <p:cViewPr>
        <p:scale>
          <a:sx n="112" d="100"/>
          <a:sy n="112" d="100"/>
        </p:scale>
        <p:origin x="-832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388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GRUPO SIN NOMBRE</a:t>
            </a:r>
            <a:br>
              <a:rPr lang="es-ES_tradnl" dirty="0" smtClean="0"/>
            </a:br>
            <a:r>
              <a:rPr lang="es-ES_tradnl" sz="4400" b="0" dirty="0" smtClean="0"/>
              <a:t>PROYECTO FINAL</a:t>
            </a:r>
            <a:endParaRPr lang="en" sz="4400" b="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1037136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raza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medicina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871408" y="1650546"/>
            <a:ext cx="7272592" cy="292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sz="7200" b="1" dirty="0" err="1" smtClean="0">
                <a:solidFill>
                  <a:srgbClr val="FF8000"/>
                </a:solidFill>
              </a:rPr>
              <a:t>Caucasian</a:t>
            </a:r>
            <a:endParaRPr lang="es-ES_tradnl" sz="7200" b="1" dirty="0" smtClean="0">
              <a:solidFill>
                <a:srgbClr val="FF8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-ES_tradnl" sz="7200" b="1" dirty="0" smtClean="0">
                <a:solidFill>
                  <a:srgbClr val="FF00FF"/>
                </a:solidFill>
              </a:rPr>
              <a:t>75.69%</a:t>
            </a:r>
            <a:endParaRPr lang="en" sz="7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911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42955"/>
            <a:ext cx="5195681" cy="456655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786438"/>
            <a:ext cx="7828119" cy="18542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 smtClean="0"/>
              <a:t>incurri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/>
              <a:t>en la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y 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gente</a:t>
            </a:r>
            <a:r>
              <a:rPr lang="en-US" dirty="0"/>
              <a:t> de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de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emergencias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2891391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AgeAdm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Data.age</a:t>
            </a:r>
            <a:r>
              <a:rPr lang="en-US" sz="2000" dirty="0">
                <a:latin typeface="Courier"/>
                <a:cs typeface="Courier"/>
              </a:rPr>
              <a:t>[(</a:t>
            </a:r>
            <a:r>
              <a:rPr lang="en-US" sz="2000" dirty="0" err="1">
                <a:latin typeface="Courier"/>
                <a:cs typeface="Courier"/>
              </a:rPr>
              <a:t>Data.age</a:t>
            </a:r>
            <a:r>
              <a:rPr lang="en-US" sz="2000" dirty="0">
                <a:latin typeface="Courier"/>
                <a:cs typeface="Courier"/>
              </a:rPr>
              <a:t> == '[70-80)')&amp;(</a:t>
            </a:r>
            <a:r>
              <a:rPr lang="en-US" sz="2000" dirty="0" err="1">
                <a:latin typeface="Courier"/>
                <a:cs typeface="Courier"/>
              </a:rPr>
              <a:t>Data.admission_source_id</a:t>
            </a:r>
            <a:r>
              <a:rPr lang="en-US" sz="2000" dirty="0">
                <a:latin typeface="Courier"/>
                <a:cs typeface="Courier"/>
              </a:rPr>
              <a:t> == 7)].count()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print </a:t>
            </a:r>
            <a:r>
              <a:rPr lang="en-US" sz="2000" dirty="0" err="1">
                <a:latin typeface="Courier"/>
                <a:cs typeface="Courier"/>
              </a:rPr>
              <a:t>AgeAdm</a:t>
            </a:r>
            <a:endParaRPr lang="en-US" sz="20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AgeAdm</a:t>
            </a:r>
            <a:r>
              <a:rPr lang="en-US" sz="2000" dirty="0">
                <a:latin typeface="Courier"/>
                <a:cs typeface="Courier"/>
              </a:rPr>
              <a:t>/m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print 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) + '%'</a:t>
            </a:r>
            <a:endParaRPr lang="en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126485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786438"/>
            <a:ext cx="7828119" cy="18542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 smtClean="0"/>
              <a:t>incurri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/>
              <a:t>en la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y 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gente</a:t>
            </a:r>
            <a:r>
              <a:rPr lang="en-US" dirty="0"/>
              <a:t> de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de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emergencias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35704" y="2807823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_tradnl" sz="6600" b="1" dirty="0" smtClean="0">
                <a:solidFill>
                  <a:srgbClr val="8000FF"/>
                </a:solidFill>
              </a:rPr>
              <a:t>Rango </a:t>
            </a:r>
            <a:r>
              <a:rPr lang="es-ES_tradnl" sz="6600" b="1" dirty="0" smtClean="0">
                <a:solidFill>
                  <a:srgbClr val="8000FF"/>
                </a:solidFill>
              </a:rPr>
              <a:t>[70-80)</a:t>
            </a:r>
          </a:p>
          <a:p>
            <a:pPr lvl="0">
              <a:buNone/>
            </a:pPr>
            <a:r>
              <a:rPr lang="es-ES_tradnl" sz="6600" b="1" dirty="0" smtClean="0">
                <a:solidFill>
                  <a:srgbClr val="FF0080"/>
                </a:solidFill>
              </a:rPr>
              <a:t>0.546%</a:t>
            </a:r>
            <a:endParaRPr lang="en" sz="6600" b="1" dirty="0">
              <a:solidFill>
                <a:srgbClr val="FF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696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  <p:bldP spid="18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292100"/>
            <a:ext cx="6172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690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la mayor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al hospital </a:t>
            </a:r>
            <a:r>
              <a:rPr lang="en-US" dirty="0" err="1"/>
              <a:t>por</a:t>
            </a:r>
            <a:r>
              <a:rPr lang="en-US" dirty="0"/>
              <a:t> K </a:t>
            </a:r>
            <a:r>
              <a:rPr lang="en-US" dirty="0" err="1"/>
              <a:t>razón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FF"/>
                </a:solidFill>
              </a:rPr>
              <a:t>B</a:t>
            </a:r>
            <a:endParaRPr lang="en" dirty="0">
              <a:solidFill>
                <a:srgbClr val="FF00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39644" y="1955450"/>
            <a:ext cx="8859947" cy="22228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ageadmintype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age,admission_type_id</a:t>
            </a:r>
            <a:r>
              <a:rPr lang="en-US" sz="2000" dirty="0">
                <a:latin typeface="Courier"/>
                <a:cs typeface="Courier"/>
              </a:rPr>
              <a:t>):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EvFavo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df.encounter_id</a:t>
            </a:r>
            <a:r>
              <a:rPr lang="en-US" sz="2000" dirty="0">
                <a:latin typeface="Courier"/>
                <a:cs typeface="Courier"/>
              </a:rPr>
              <a:t>[(</a:t>
            </a:r>
            <a:r>
              <a:rPr lang="en-US" sz="2000" dirty="0" err="1">
                <a:latin typeface="Courier"/>
                <a:cs typeface="Courier"/>
              </a:rPr>
              <a:t>df.age</a:t>
            </a:r>
            <a:r>
              <a:rPr lang="en-US" sz="2000" dirty="0">
                <a:latin typeface="Courier"/>
                <a:cs typeface="Courier"/>
              </a:rPr>
              <a:t> == age)&amp;(</a:t>
            </a:r>
            <a:r>
              <a:rPr lang="en-US" sz="2000" dirty="0" err="1">
                <a:latin typeface="Courier"/>
                <a:cs typeface="Courier"/>
              </a:rPr>
              <a:t>df.admission_type_id</a:t>
            </a:r>
            <a:r>
              <a:rPr lang="en-US" sz="2000" dirty="0">
                <a:latin typeface="Courier"/>
                <a:cs typeface="Courier"/>
              </a:rPr>
              <a:t>==</a:t>
            </a:r>
            <a:r>
              <a:rPr lang="en-US" sz="2000" dirty="0" err="1">
                <a:latin typeface="Courier"/>
                <a:cs typeface="Courier"/>
              </a:rPr>
              <a:t>admission_type_id</a:t>
            </a:r>
            <a:r>
              <a:rPr lang="en-US" sz="2000" dirty="0">
                <a:latin typeface="Courier"/>
                <a:cs typeface="Courier"/>
              </a:rPr>
              <a:t>)].count()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EvPos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df.encounter_id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df.admission_type_id</a:t>
            </a:r>
            <a:r>
              <a:rPr lang="en-US" sz="2000" dirty="0">
                <a:latin typeface="Courier"/>
                <a:cs typeface="Courier"/>
              </a:rPr>
              <a:t>==</a:t>
            </a:r>
            <a:r>
              <a:rPr lang="en-US" sz="2000" dirty="0" err="1">
                <a:latin typeface="Courier"/>
                <a:cs typeface="Courier"/>
              </a:rPr>
              <a:t>admission_type_id</a:t>
            </a:r>
            <a:r>
              <a:rPr lang="en-US" sz="2000" dirty="0">
                <a:latin typeface="Courier"/>
                <a:cs typeface="Courier"/>
              </a:rPr>
              <a:t>].count()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latin typeface="Courier"/>
                <a:cs typeface="Courier"/>
              </a:rPr>
              <a:t>((</a:t>
            </a:r>
            <a:r>
              <a:rPr lang="en-US" sz="2000" dirty="0" err="1">
                <a:latin typeface="Courier"/>
                <a:cs typeface="Courier"/>
              </a:rPr>
              <a:t>EvFavo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EvPos</a:t>
            </a:r>
            <a:r>
              <a:rPr lang="en-US" sz="2000" dirty="0">
                <a:latin typeface="Courier"/>
                <a:cs typeface="Courier"/>
              </a:rPr>
              <a:t>)*100) + '%'</a:t>
            </a:r>
          </a:p>
          <a:p>
            <a:r>
              <a:rPr lang="en-US" sz="2000" dirty="0">
                <a:latin typeface="Courier"/>
                <a:cs typeface="Courier"/>
              </a:rPr>
              <a:t>   print(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en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085044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la mayor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al hospital </a:t>
            </a:r>
            <a:r>
              <a:rPr lang="en-US" dirty="0" err="1"/>
              <a:t>por</a:t>
            </a:r>
            <a:r>
              <a:rPr lang="en-US" dirty="0"/>
              <a:t> K </a:t>
            </a:r>
            <a:r>
              <a:rPr lang="en-US" dirty="0" err="1"/>
              <a:t>razón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FF"/>
                </a:solidFill>
              </a:rPr>
              <a:t> 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39644" y="1955450"/>
            <a:ext cx="8859947" cy="22228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latin typeface="Courier"/>
                <a:cs typeface="Courier"/>
              </a:rPr>
              <a:t>type  </a:t>
            </a:r>
          </a:p>
          <a:p>
            <a:r>
              <a:rPr lang="en-US" sz="2000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Courier"/>
                <a:cs typeface="Courier"/>
              </a:rPr>
              <a:t> Fun(</a:t>
            </a:r>
            <a:r>
              <a:rPr lang="en-US" sz="2000" dirty="0" err="1">
                <a:latin typeface="Courier"/>
                <a:cs typeface="Courier"/>
              </a:rPr>
              <a:t>admision</a:t>
            </a:r>
            <a:r>
              <a:rPr lang="en-US" sz="2000" dirty="0">
                <a:latin typeface="Courier"/>
                <a:cs typeface="Courier"/>
              </a:rPr>
              <a:t>):</a:t>
            </a:r>
          </a:p>
          <a:p>
            <a:r>
              <a:rPr lang="en-US" sz="2000" dirty="0">
                <a:latin typeface="Courier"/>
                <a:cs typeface="Courier"/>
              </a:rPr>
              <a:t>    Colum = 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admision</a:t>
            </a:r>
            <a:r>
              <a:rPr lang="en-US" sz="2000" dirty="0">
                <a:latin typeface="Courier"/>
                <a:cs typeface="Courier"/>
              </a:rPr>
              <a:t>]</a:t>
            </a:r>
          </a:p>
          <a:p>
            <a:r>
              <a:rPr lang="en-US" sz="2000" dirty="0">
                <a:latin typeface="Courier"/>
                <a:cs typeface="Courier"/>
              </a:rPr>
              <a:t>    print </a:t>
            </a:r>
            <a:r>
              <a:rPr lang="en-US" sz="2000" dirty="0" err="1">
                <a:latin typeface="Courier"/>
                <a:cs typeface="Courier"/>
              </a:rPr>
              <a:t>Colum.index</a:t>
            </a:r>
            <a:r>
              <a:rPr lang="en-US" sz="2000" dirty="0">
                <a:latin typeface="Courier"/>
                <a:cs typeface="Courier"/>
              </a:rPr>
              <a:t>[Colum==</a:t>
            </a:r>
            <a:r>
              <a:rPr lang="en-US" sz="2000" dirty="0" err="1">
                <a:latin typeface="Courier"/>
                <a:cs typeface="Courier"/>
              </a:rPr>
              <a:t>Colum.max</a:t>
            </a:r>
            <a:r>
              <a:rPr lang="en-US" sz="2000" dirty="0">
                <a:latin typeface="Courier"/>
                <a:cs typeface="Courier"/>
              </a:rPr>
              <a:t>()]</a:t>
            </a:r>
            <a:endParaRPr lang="en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985739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87537"/>
            <a:ext cx="7828119" cy="18542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la mayor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al hospital </a:t>
            </a:r>
            <a:r>
              <a:rPr lang="en-US" dirty="0" err="1"/>
              <a:t>por</a:t>
            </a:r>
            <a:r>
              <a:rPr lang="en-US" dirty="0"/>
              <a:t> K </a:t>
            </a:r>
            <a:r>
              <a:rPr lang="en-US" dirty="0" err="1"/>
              <a:t>razón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FF"/>
                </a:solidFill>
              </a:rPr>
              <a:t> 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2449182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9600" b="1" dirty="0" smtClean="0">
                <a:solidFill>
                  <a:srgbClr val="FF00FF"/>
                </a:solidFill>
              </a:rPr>
              <a:t>    </a:t>
            </a:r>
            <a:r>
              <a:rPr lang="en-US" sz="7200" b="1" dirty="0">
                <a:solidFill>
                  <a:srgbClr val="FF00FF"/>
                </a:solidFill>
              </a:rPr>
              <a:t>[70-80)</a:t>
            </a:r>
            <a:endParaRPr lang="en" sz="115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427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127000"/>
            <a:ext cx="6286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30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ingresada</a:t>
            </a:r>
            <a:r>
              <a:rPr lang="en-US" dirty="0"/>
              <a:t> de forma de </a:t>
            </a:r>
            <a:r>
              <a:rPr lang="en-US" dirty="0" err="1"/>
              <a:t>urgencia</a:t>
            </a:r>
            <a:r>
              <a:rPr lang="en-US" dirty="0"/>
              <a:t> a </a:t>
            </a:r>
            <a:r>
              <a:rPr lang="en-US" dirty="0" err="1"/>
              <a:t>recibir</a:t>
            </a:r>
            <a:r>
              <a:rPr lang="en-US" dirty="0"/>
              <a:t> 5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quirúrgicos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FF"/>
                </a:solidFill>
              </a:rPr>
              <a:t> 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39644" y="1955450"/>
            <a:ext cx="8859947" cy="22228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def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adminproced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admission_type_id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num_procedures</a:t>
            </a:r>
            <a:r>
              <a:rPr lang="en-US" sz="2000" dirty="0">
                <a:latin typeface="Courier"/>
                <a:cs typeface="Courier"/>
              </a:rPr>
              <a:t>):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EvFavo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df.encounter_id</a:t>
            </a:r>
            <a:r>
              <a:rPr lang="en-US" sz="2000" dirty="0">
                <a:latin typeface="Courier"/>
                <a:cs typeface="Courier"/>
              </a:rPr>
              <a:t>[(</a:t>
            </a:r>
            <a:r>
              <a:rPr lang="en-US" sz="2000" dirty="0" err="1">
                <a:latin typeface="Courier"/>
                <a:cs typeface="Courier"/>
              </a:rPr>
              <a:t>df.admission_type_id</a:t>
            </a:r>
            <a:r>
              <a:rPr lang="en-US" sz="2000" dirty="0">
                <a:latin typeface="Courier"/>
                <a:cs typeface="Courier"/>
              </a:rPr>
              <a:t> == </a:t>
            </a:r>
            <a:r>
              <a:rPr lang="en-US" sz="2000" dirty="0" err="1">
                <a:latin typeface="Courier"/>
                <a:cs typeface="Courier"/>
              </a:rPr>
              <a:t>admission_type_id</a:t>
            </a:r>
            <a:r>
              <a:rPr lang="en-US" sz="2000" dirty="0">
                <a:latin typeface="Courier"/>
                <a:cs typeface="Courier"/>
              </a:rPr>
              <a:t>)&amp;(</a:t>
            </a:r>
            <a:r>
              <a:rPr lang="en-US" sz="2000" dirty="0" err="1">
                <a:latin typeface="Courier"/>
                <a:cs typeface="Courier"/>
              </a:rPr>
              <a:t>df.num_procedures</a:t>
            </a:r>
            <a:r>
              <a:rPr lang="en-US" sz="2000" dirty="0">
                <a:latin typeface="Courier"/>
                <a:cs typeface="Courier"/>
              </a:rPr>
              <a:t>==</a:t>
            </a:r>
            <a:r>
              <a:rPr lang="en-US" sz="2000" dirty="0" err="1">
                <a:latin typeface="Courier"/>
                <a:cs typeface="Courier"/>
              </a:rPr>
              <a:t>num_procedures</a:t>
            </a:r>
            <a:r>
              <a:rPr lang="en-US" sz="2000" dirty="0">
                <a:latin typeface="Courier"/>
                <a:cs typeface="Courier"/>
              </a:rPr>
              <a:t>)].count()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EvPos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df.encounter_id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df.num_procedures</a:t>
            </a:r>
            <a:r>
              <a:rPr lang="en-US" sz="2000" dirty="0">
                <a:latin typeface="Courier"/>
                <a:cs typeface="Courier"/>
              </a:rPr>
              <a:t>==</a:t>
            </a:r>
            <a:r>
              <a:rPr lang="en-US" sz="2000" dirty="0" err="1">
                <a:latin typeface="Courier"/>
                <a:cs typeface="Courier"/>
              </a:rPr>
              <a:t>num_procedures</a:t>
            </a:r>
            <a:r>
              <a:rPr lang="en-US" sz="2000" dirty="0">
                <a:latin typeface="Courier"/>
                <a:cs typeface="Courier"/>
              </a:rPr>
              <a:t>].count()</a:t>
            </a:r>
          </a:p>
          <a:p>
            <a:r>
              <a:rPr lang="en-US" sz="2000" dirty="0">
                <a:latin typeface="Courier"/>
                <a:cs typeface="Courier"/>
              </a:rPr>
              <a:t>   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latin typeface="Courier"/>
                <a:cs typeface="Courier"/>
              </a:rPr>
              <a:t>((</a:t>
            </a:r>
            <a:r>
              <a:rPr lang="en-US" sz="2000" dirty="0" err="1">
                <a:latin typeface="Courier"/>
                <a:cs typeface="Courier"/>
              </a:rPr>
              <a:t>EvFavo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EvPos</a:t>
            </a:r>
            <a:r>
              <a:rPr lang="en-US" sz="2000" dirty="0">
                <a:latin typeface="Courier"/>
                <a:cs typeface="Courier"/>
              </a:rPr>
              <a:t>)*100) + '%'</a:t>
            </a:r>
          </a:p>
          <a:p>
            <a:r>
              <a:rPr lang="en-US" sz="2000" dirty="0">
                <a:latin typeface="Courier"/>
                <a:cs typeface="Courier"/>
              </a:rPr>
              <a:t>   print(</a:t>
            </a:r>
            <a:r>
              <a:rPr lang="en-US" sz="2000" dirty="0" err="1">
                <a:latin typeface="Courier"/>
                <a:cs typeface="Courier"/>
              </a:rPr>
              <a:t>Probabilidad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en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8893392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2336350"/>
            <a:ext cx="384817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sz="6600" dirty="0" err="1" smtClean="0"/>
              <a:t>Diabetic</a:t>
            </a:r>
            <a:r>
              <a:rPr lang="es-ES_tradnl" sz="6600" dirty="0" smtClean="0"/>
              <a:t> Data</a:t>
            </a:r>
            <a:endParaRPr lang="en" sz="6600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786438"/>
            <a:ext cx="7828119" cy="18542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 smtClean="0"/>
              <a:t>incurri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/>
              <a:t>en la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medicamentos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y 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gente</a:t>
            </a:r>
            <a:r>
              <a:rPr lang="en-US" dirty="0"/>
              <a:t> de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de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emergencias</a:t>
            </a:r>
            <a:r>
              <a:rPr lang="en-US" dirty="0" smtClean="0"/>
              <a:t>?</a:t>
            </a:r>
            <a:r>
              <a:rPr lang="en-US" dirty="0">
                <a:solidFill>
                  <a:srgbClr val="FF00FF"/>
                </a:solidFill>
              </a:rPr>
              <a:t> 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2891391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9600" b="1" dirty="0" smtClean="0">
                <a:solidFill>
                  <a:srgbClr val="66FF66"/>
                </a:solidFill>
              </a:rPr>
              <a:t>    25.31%</a:t>
            </a:r>
            <a:endParaRPr lang="en" sz="115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9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127000"/>
            <a:ext cx="6286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345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raza</a:t>
            </a:r>
            <a:r>
              <a:rPr lang="en-US" dirty="0"/>
              <a:t> </a:t>
            </a:r>
            <a:r>
              <a:rPr lang="en-US" dirty="0" err="1"/>
              <a:t>raza</a:t>
            </a:r>
            <a:r>
              <a:rPr lang="en-US" dirty="0"/>
              <a:t> </a:t>
            </a:r>
            <a:r>
              <a:rPr lang="en-US" dirty="0" smtClean="0"/>
              <a:t>N de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procedimientos</a:t>
            </a:r>
            <a:r>
              <a:rPr lang="en-US" dirty="0" smtClean="0"/>
              <a:t> de </a:t>
            </a:r>
            <a:r>
              <a:rPr lang="en-US" dirty="0" err="1" smtClean="0"/>
              <a:t>laboratorio</a:t>
            </a:r>
            <a:r>
              <a:rPr lang="en-US" dirty="0" smtClean="0"/>
              <a:t>? </a:t>
            </a:r>
            <a:r>
              <a:rPr lang="en-US" dirty="0">
                <a:solidFill>
                  <a:srgbClr val="FF00FF"/>
                </a:solidFill>
              </a:rPr>
              <a:t>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84054" y="1955450"/>
            <a:ext cx="9015538" cy="2490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raceproce</a:t>
            </a:r>
            <a:r>
              <a:rPr lang="en-US" sz="1800" dirty="0">
                <a:latin typeface="Courier"/>
                <a:cs typeface="Courier"/>
              </a:rPr>
              <a:t>(race, </a:t>
            </a:r>
            <a:r>
              <a:rPr lang="en-US" sz="1800" dirty="0" err="1">
                <a:latin typeface="Courier"/>
                <a:cs typeface="Courier"/>
              </a:rPr>
              <a:t>num_lab_procedures</a:t>
            </a:r>
            <a:r>
              <a:rPr lang="en-US" sz="1800" dirty="0">
                <a:latin typeface="Courier"/>
                <a:cs typeface="Courier"/>
              </a:rPr>
              <a:t>):</a:t>
            </a:r>
          </a:p>
          <a:p>
            <a:r>
              <a:rPr lang="en-US" sz="1800" dirty="0">
                <a:latin typeface="Courier"/>
                <a:cs typeface="Courier"/>
              </a:rPr>
              <a:t>   </a:t>
            </a:r>
            <a:r>
              <a:rPr lang="en-US" sz="1800" dirty="0" err="1">
                <a:latin typeface="Courier"/>
                <a:cs typeface="Courier"/>
              </a:rPr>
              <a:t>EvFavo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df.encounter_id</a:t>
            </a:r>
            <a:r>
              <a:rPr lang="en-US" sz="1800" dirty="0">
                <a:latin typeface="Courier"/>
                <a:cs typeface="Courier"/>
              </a:rPr>
              <a:t>[(</a:t>
            </a:r>
            <a:r>
              <a:rPr lang="en-US" sz="1800" dirty="0" err="1">
                <a:latin typeface="Courier"/>
                <a:cs typeface="Courier"/>
              </a:rPr>
              <a:t>df.race</a:t>
            </a:r>
            <a:r>
              <a:rPr lang="en-US" sz="1800" dirty="0">
                <a:latin typeface="Courier"/>
                <a:cs typeface="Courier"/>
              </a:rPr>
              <a:t> == race)&amp;(</a:t>
            </a:r>
            <a:r>
              <a:rPr lang="en-US" sz="1800" dirty="0" err="1">
                <a:latin typeface="Courier"/>
                <a:cs typeface="Courier"/>
              </a:rPr>
              <a:t>df.num_lab_procedures</a:t>
            </a:r>
            <a:r>
              <a:rPr lang="en-US" sz="1800" dirty="0">
                <a:latin typeface="Courier"/>
                <a:cs typeface="Courier"/>
              </a:rPr>
              <a:t>==</a:t>
            </a:r>
            <a:r>
              <a:rPr lang="en-US" sz="1800" dirty="0" err="1">
                <a:latin typeface="Courier"/>
                <a:cs typeface="Courier"/>
              </a:rPr>
              <a:t>num_lab_procedures</a:t>
            </a:r>
            <a:r>
              <a:rPr lang="en-US" sz="1800" dirty="0">
                <a:latin typeface="Courier"/>
                <a:cs typeface="Courier"/>
              </a:rPr>
              <a:t>)].count()</a:t>
            </a:r>
          </a:p>
          <a:p>
            <a:r>
              <a:rPr lang="en-US" sz="1800" dirty="0">
                <a:latin typeface="Courier"/>
                <a:cs typeface="Courier"/>
              </a:rPr>
              <a:t>   </a:t>
            </a:r>
            <a:r>
              <a:rPr lang="en-US" sz="1800" dirty="0" err="1">
                <a:latin typeface="Courier"/>
                <a:cs typeface="Courier"/>
              </a:rPr>
              <a:t>EvPos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df.encounter_id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df.num_lab_procedures</a:t>
            </a:r>
            <a:r>
              <a:rPr lang="en-US" sz="1800" dirty="0">
                <a:latin typeface="Courier"/>
                <a:cs typeface="Courier"/>
              </a:rPr>
              <a:t>==</a:t>
            </a:r>
            <a:r>
              <a:rPr lang="en-US" sz="1800" dirty="0" err="1">
                <a:latin typeface="Courier"/>
                <a:cs typeface="Courier"/>
              </a:rPr>
              <a:t>num_lab_procedures</a:t>
            </a:r>
            <a:r>
              <a:rPr lang="en-US" sz="1800" dirty="0">
                <a:latin typeface="Courier"/>
                <a:cs typeface="Courier"/>
              </a:rPr>
              <a:t>].count()</a:t>
            </a:r>
          </a:p>
          <a:p>
            <a:r>
              <a:rPr lang="en-US" sz="1800" dirty="0">
                <a:latin typeface="Courier"/>
                <a:cs typeface="Courier"/>
              </a:rPr>
              <a:t>   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str</a:t>
            </a:r>
            <a:r>
              <a:rPr lang="en-US" sz="1800" dirty="0">
                <a:latin typeface="Courier"/>
                <a:cs typeface="Courier"/>
              </a:rPr>
              <a:t>((</a:t>
            </a:r>
            <a:r>
              <a:rPr lang="en-US" sz="1800" dirty="0" err="1">
                <a:latin typeface="Courier"/>
                <a:cs typeface="Courier"/>
              </a:rPr>
              <a:t>EvFavo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EvPos</a:t>
            </a:r>
            <a:r>
              <a:rPr lang="en-US" sz="1800" dirty="0">
                <a:latin typeface="Courier"/>
                <a:cs typeface="Courier"/>
              </a:rPr>
              <a:t>)*100) + '%'</a:t>
            </a:r>
          </a:p>
          <a:p>
            <a:r>
              <a:rPr lang="en-US" sz="1800" dirty="0">
                <a:latin typeface="Courier"/>
                <a:cs typeface="Courier"/>
              </a:rPr>
              <a:t>   print(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)</a:t>
            </a:r>
            <a:endParaRPr lang="en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642071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85600"/>
            <a:ext cx="7828119" cy="18542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</a:t>
            </a:r>
            <a:r>
              <a:rPr lang="en-US" dirty="0" err="1"/>
              <a:t>asiática</a:t>
            </a:r>
            <a:r>
              <a:rPr lang="en-US" dirty="0"/>
              <a:t> se le </a:t>
            </a:r>
            <a:r>
              <a:rPr lang="en-US" dirty="0" err="1"/>
              <a:t>hagan</a:t>
            </a:r>
            <a:r>
              <a:rPr lang="en-US" dirty="0"/>
              <a:t> 10 </a:t>
            </a:r>
            <a:r>
              <a:rPr lang="en-US" dirty="0" err="1"/>
              <a:t>examenes</a:t>
            </a:r>
            <a:r>
              <a:rPr lang="en-US" dirty="0"/>
              <a:t> de </a:t>
            </a:r>
            <a:r>
              <a:rPr lang="en-US" dirty="0" err="1"/>
              <a:t>laboratorios</a:t>
            </a:r>
            <a:r>
              <a:rPr lang="en-US" dirty="0" smtClean="0"/>
              <a:t>? </a:t>
            </a:r>
            <a:r>
              <a:rPr lang="en-US" dirty="0">
                <a:solidFill>
                  <a:srgbClr val="FF00FF"/>
                </a:solidFill>
              </a:rPr>
              <a:t>B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2891391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9600" b="1" dirty="0" smtClean="0">
                <a:solidFill>
                  <a:srgbClr val="FF00FF"/>
                </a:solidFill>
              </a:rPr>
              <a:t>    0.72%</a:t>
            </a:r>
            <a:endParaRPr lang="en" sz="115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954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7" y="370993"/>
            <a:ext cx="6248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804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506704"/>
            <a:ext cx="7828119" cy="10696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¿</a:t>
            </a:r>
            <a:r>
              <a:rPr lang="en-US" sz="2400" dirty="0" err="1"/>
              <a:t>Cuál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probabilidad</a:t>
            </a:r>
            <a:r>
              <a:rPr lang="en-US" sz="2400" dirty="0"/>
              <a:t> de </a:t>
            </a:r>
            <a:r>
              <a:rPr lang="en-US" sz="2400" dirty="0" err="1"/>
              <a:t>que</a:t>
            </a:r>
            <a:r>
              <a:rPr lang="en-US" sz="2400" dirty="0"/>
              <a:t> un </a:t>
            </a:r>
            <a:r>
              <a:rPr lang="en-US" sz="2400" dirty="0" err="1"/>
              <a:t>paciente</a:t>
            </a:r>
            <a:r>
              <a:rPr lang="en-US" sz="2400" dirty="0"/>
              <a:t> </a:t>
            </a:r>
            <a:r>
              <a:rPr lang="en-US" sz="2400" dirty="0" err="1"/>
              <a:t>reciba</a:t>
            </a:r>
            <a:r>
              <a:rPr lang="en-US" sz="2400" dirty="0"/>
              <a:t> </a:t>
            </a:r>
            <a:r>
              <a:rPr lang="en-US" sz="2400" dirty="0" err="1"/>
              <a:t>atención</a:t>
            </a:r>
            <a:r>
              <a:rPr lang="en-US" sz="2400" dirty="0"/>
              <a:t> en casa </a:t>
            </a:r>
            <a:r>
              <a:rPr lang="en-US" sz="2400" dirty="0" err="1"/>
              <a:t>tras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despachado</a:t>
            </a:r>
            <a:r>
              <a:rPr lang="en-US" sz="2400" dirty="0"/>
              <a:t> del hospital?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raza</a:t>
            </a:r>
            <a:r>
              <a:rPr lang="en-US" sz="2400" dirty="0"/>
              <a:t>?</a:t>
            </a:r>
            <a:endParaRPr lang="en" sz="2400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14961" y="1610641"/>
            <a:ext cx="9015538" cy="2490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pd.read_csv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diabetic_data.csv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despachada1 = </a:t>
            </a:r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["</a:t>
            </a:r>
            <a:r>
              <a:rPr lang="en-US" sz="1400" dirty="0" err="1">
                <a:latin typeface="Courier"/>
                <a:cs typeface="Courier"/>
              </a:rPr>
              <a:t>discharge_disposition_id</a:t>
            </a:r>
            <a:r>
              <a:rPr lang="en-US" sz="1400" dirty="0">
                <a:latin typeface="Courier"/>
                <a:cs typeface="Courier"/>
              </a:rPr>
              <a:t>"] == 6]</a:t>
            </a:r>
          </a:p>
          <a:p>
            <a:r>
              <a:rPr lang="en-US" sz="1400" dirty="0">
                <a:latin typeface="Courier"/>
                <a:cs typeface="Courier"/>
              </a:rPr>
              <a:t>despachada2 = </a:t>
            </a:r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["</a:t>
            </a:r>
            <a:r>
              <a:rPr lang="en-US" sz="1400" dirty="0" err="1">
                <a:latin typeface="Courier"/>
                <a:cs typeface="Courier"/>
              </a:rPr>
              <a:t>discharge_disposition_id</a:t>
            </a:r>
            <a:r>
              <a:rPr lang="en-US" sz="1400" dirty="0">
                <a:latin typeface="Courier"/>
                <a:cs typeface="Courier"/>
              </a:rPr>
              <a:t>"] == 8]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 = despachada1["</a:t>
            </a:r>
            <a:r>
              <a:rPr lang="en-US" sz="1400" dirty="0" err="1">
                <a:latin typeface="Courier"/>
                <a:cs typeface="Courier"/>
              </a:rPr>
              <a:t>discharge_disposition_id</a:t>
            </a:r>
            <a:r>
              <a:rPr lang="en-US" sz="1400" dirty="0">
                <a:latin typeface="Courier"/>
                <a:cs typeface="Courier"/>
              </a:rPr>
              <a:t>"].count()+0.0</a:t>
            </a:r>
          </a:p>
          <a:p>
            <a:r>
              <a:rPr lang="en-US" sz="1400" dirty="0">
                <a:latin typeface="Courier"/>
                <a:cs typeface="Courier"/>
              </a:rPr>
              <a:t>b = despachada2["</a:t>
            </a:r>
            <a:r>
              <a:rPr lang="en-US" sz="1400" dirty="0" err="1">
                <a:latin typeface="Courier"/>
                <a:cs typeface="Courier"/>
              </a:rPr>
              <a:t>discharge_disposition_id</a:t>
            </a:r>
            <a:r>
              <a:rPr lang="en-US" sz="1400" dirty="0">
                <a:latin typeface="Courier"/>
                <a:cs typeface="Courier"/>
              </a:rPr>
              <a:t>"].count()+0.0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total_despacho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a+b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total = </a:t>
            </a:r>
            <a:r>
              <a:rPr lang="en-US" sz="1400" dirty="0" err="1">
                <a:latin typeface="Courier"/>
                <a:cs typeface="Courier"/>
              </a:rPr>
              <a:t>df</a:t>
            </a:r>
            <a:r>
              <a:rPr lang="en-US" sz="1400" dirty="0">
                <a:latin typeface="Courier"/>
                <a:cs typeface="Courier"/>
              </a:rPr>
              <a:t>["</a:t>
            </a:r>
            <a:r>
              <a:rPr lang="en-US" sz="1400" dirty="0" err="1">
                <a:latin typeface="Courier"/>
                <a:cs typeface="Courier"/>
              </a:rPr>
              <a:t>discharge_disposition_id</a:t>
            </a:r>
            <a:r>
              <a:rPr lang="en-US" sz="1400" dirty="0">
                <a:latin typeface="Courier"/>
                <a:cs typeface="Courier"/>
              </a:rPr>
              <a:t>"].count()+0.0</a:t>
            </a:r>
          </a:p>
          <a:p>
            <a:r>
              <a:rPr lang="en-US" sz="1400" dirty="0">
                <a:latin typeface="Courier"/>
                <a:cs typeface="Courier"/>
              </a:rPr>
              <a:t>final = (</a:t>
            </a:r>
            <a:r>
              <a:rPr lang="en-US" sz="1400" dirty="0" err="1">
                <a:latin typeface="Courier"/>
                <a:cs typeface="Courier"/>
              </a:rPr>
              <a:t>total_despacho</a:t>
            </a:r>
            <a:r>
              <a:rPr lang="en-US" sz="1400" dirty="0">
                <a:latin typeface="Courier"/>
                <a:cs typeface="Courier"/>
              </a:rPr>
              <a:t>/total)*100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print(final)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97891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85600"/>
            <a:ext cx="8015110" cy="21383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¿</a:t>
            </a:r>
            <a:r>
              <a:rPr lang="en-US" sz="3200" dirty="0" err="1"/>
              <a:t>Cuál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la </a:t>
            </a:r>
            <a:r>
              <a:rPr lang="en-US" sz="3200" dirty="0" err="1"/>
              <a:t>probabilidad</a:t>
            </a:r>
            <a:r>
              <a:rPr lang="en-US" sz="3200" dirty="0"/>
              <a:t> de </a:t>
            </a:r>
            <a:r>
              <a:rPr lang="en-US" sz="3200" dirty="0" err="1"/>
              <a:t>que</a:t>
            </a:r>
            <a:r>
              <a:rPr lang="en-US" sz="3200" dirty="0"/>
              <a:t> un </a:t>
            </a:r>
            <a:r>
              <a:rPr lang="en-US" sz="3200" dirty="0" err="1"/>
              <a:t>paciente</a:t>
            </a:r>
            <a:r>
              <a:rPr lang="en-US" sz="3200" dirty="0"/>
              <a:t> </a:t>
            </a:r>
            <a:r>
              <a:rPr lang="en-US" sz="3200" dirty="0" err="1"/>
              <a:t>reciba</a:t>
            </a:r>
            <a:r>
              <a:rPr lang="en-US" sz="3200" dirty="0"/>
              <a:t> </a:t>
            </a:r>
            <a:r>
              <a:rPr lang="en-US" sz="3200" dirty="0" err="1"/>
              <a:t>atención</a:t>
            </a:r>
            <a:r>
              <a:rPr lang="en-US" sz="3200" dirty="0"/>
              <a:t> en casa </a:t>
            </a:r>
            <a:r>
              <a:rPr lang="en-US" sz="3200" dirty="0" err="1"/>
              <a:t>tras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despachado</a:t>
            </a:r>
            <a:r>
              <a:rPr lang="en-US" sz="3200" dirty="0"/>
              <a:t> del hospital?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raza</a:t>
            </a:r>
            <a:r>
              <a:rPr lang="en-US" sz="3200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2891391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9600" b="1" dirty="0" smtClean="0">
                <a:solidFill>
                  <a:srgbClr val="FF00FF"/>
                </a:solidFill>
              </a:rPr>
              <a:t>    </a:t>
            </a:r>
            <a:r>
              <a:rPr lang="en-US" sz="9600" b="1" dirty="0"/>
              <a:t>12.78 %</a:t>
            </a:r>
            <a:endParaRPr lang="en" sz="115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24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8" y="721010"/>
            <a:ext cx="6134493" cy="40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551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0696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x </a:t>
            </a:r>
            <a:r>
              <a:rPr lang="en-US" dirty="0" err="1"/>
              <a:t>raza</a:t>
            </a:r>
            <a:r>
              <a:rPr lang="en-US" dirty="0"/>
              <a:t> </a:t>
            </a:r>
            <a:r>
              <a:rPr lang="en-US" dirty="0" err="1"/>
              <a:t>reciba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 err="1"/>
              <a:t>cantidad</a:t>
            </a:r>
            <a:r>
              <a:rPr lang="en-US" dirty="0"/>
              <a:t> de gluten?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84054" y="1270206"/>
            <a:ext cx="9015538" cy="2490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race_name</a:t>
            </a:r>
            <a:r>
              <a:rPr lang="en-US" sz="1400" dirty="0">
                <a:latin typeface="Courier"/>
                <a:cs typeface="Courier"/>
              </a:rPr>
              <a:t> = ["Caucasian","</a:t>
            </a:r>
            <a:r>
              <a:rPr lang="en-US" sz="1400" dirty="0" err="1">
                <a:latin typeface="Courier"/>
                <a:cs typeface="Courier"/>
              </a:rPr>
              <a:t>AfricanAmerican</a:t>
            </a:r>
            <a:r>
              <a:rPr lang="en-US" sz="1400" dirty="0">
                <a:latin typeface="Courier"/>
                <a:cs typeface="Courier"/>
              </a:rPr>
              <a:t>","</a:t>
            </a:r>
            <a:r>
              <a:rPr lang="en-US" sz="1400" dirty="0" err="1">
                <a:latin typeface="Courier"/>
                <a:cs typeface="Courier"/>
              </a:rPr>
              <a:t>Hispanic","?","Other","Asian</a:t>
            </a:r>
            <a:r>
              <a:rPr lang="en-US" sz="1400" dirty="0">
                <a:latin typeface="Courier"/>
                <a:cs typeface="Courier"/>
              </a:rPr>
              <a:t>"]</a:t>
            </a:r>
          </a:p>
          <a:p>
            <a:r>
              <a:rPr lang="en-US" sz="1400" dirty="0" err="1">
                <a:latin typeface="Courier"/>
                <a:cs typeface="Courier"/>
              </a:rPr>
              <a:t>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race_proba</a:t>
            </a:r>
            <a:r>
              <a:rPr lang="en-US" sz="1400" dirty="0">
                <a:latin typeface="Courier"/>
                <a:cs typeface="Courier"/>
              </a:rPr>
              <a:t>():</a:t>
            </a:r>
          </a:p>
          <a:p>
            <a:r>
              <a:rPr lang="en-US" sz="1400" dirty="0">
                <a:latin typeface="Courier"/>
                <a:cs typeface="Courier"/>
              </a:rPr>
              <a:t>    </a:t>
            </a:r>
            <a:r>
              <a:rPr lang="en-US" sz="1400" dirty="0" err="1">
                <a:latin typeface="Courier"/>
                <a:cs typeface="Courier"/>
              </a:rPr>
              <a:t>race_prob</a:t>
            </a:r>
            <a:r>
              <a:rPr lang="en-US" sz="1400" dirty="0">
                <a:latin typeface="Courier"/>
                <a:cs typeface="Courier"/>
              </a:rPr>
              <a:t> = []</a:t>
            </a:r>
          </a:p>
          <a:p>
            <a:r>
              <a:rPr lang="en-US" sz="1400" dirty="0">
                <a:latin typeface="Courier"/>
                <a:cs typeface="Courier"/>
              </a:rPr>
              <a:t>    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race_name</a:t>
            </a:r>
            <a:r>
              <a:rPr lang="en-US" sz="1400" dirty="0">
                <a:latin typeface="Courier"/>
                <a:cs typeface="Courier"/>
              </a:rPr>
              <a:t>:</a:t>
            </a:r>
          </a:p>
          <a:p>
            <a:r>
              <a:rPr lang="da-DK" sz="1400" dirty="0">
                <a:latin typeface="Courier"/>
                <a:cs typeface="Courier"/>
              </a:rPr>
              <a:t>        </a:t>
            </a:r>
            <a:r>
              <a:rPr lang="da-DK" sz="1400" dirty="0" err="1">
                <a:latin typeface="Courier"/>
                <a:cs typeface="Courier"/>
              </a:rPr>
              <a:t>race_glu</a:t>
            </a:r>
            <a:r>
              <a:rPr lang="da-DK" sz="1400" dirty="0">
                <a:latin typeface="Courier"/>
                <a:cs typeface="Courier"/>
              </a:rPr>
              <a:t> = </a:t>
            </a:r>
            <a:r>
              <a:rPr lang="da-DK" sz="1400" dirty="0" err="1">
                <a:latin typeface="Courier"/>
                <a:cs typeface="Courier"/>
              </a:rPr>
              <a:t>df</a:t>
            </a:r>
            <a:r>
              <a:rPr lang="da-DK" sz="1400" dirty="0">
                <a:latin typeface="Courier"/>
                <a:cs typeface="Courier"/>
              </a:rPr>
              <a:t>[</a:t>
            </a:r>
            <a:r>
              <a:rPr lang="da-DK" sz="1400" dirty="0" err="1">
                <a:latin typeface="Courier"/>
                <a:cs typeface="Courier"/>
              </a:rPr>
              <a:t>df</a:t>
            </a:r>
            <a:r>
              <a:rPr lang="da-DK" sz="1400" dirty="0">
                <a:latin typeface="Courier"/>
                <a:cs typeface="Courier"/>
              </a:rPr>
              <a:t>["race"]==i]</a:t>
            </a:r>
          </a:p>
          <a:p>
            <a:r>
              <a:rPr lang="da-DK" sz="1400" dirty="0">
                <a:latin typeface="Courier"/>
                <a:cs typeface="Courier"/>
              </a:rPr>
              <a:t>        </a:t>
            </a:r>
            <a:r>
              <a:rPr lang="da-DK" sz="1400" dirty="0" err="1">
                <a:latin typeface="Courier"/>
                <a:cs typeface="Courier"/>
              </a:rPr>
              <a:t>glu</a:t>
            </a:r>
            <a:r>
              <a:rPr lang="da-DK" sz="1400" dirty="0">
                <a:latin typeface="Courier"/>
                <a:cs typeface="Courier"/>
              </a:rPr>
              <a:t> = </a:t>
            </a:r>
            <a:r>
              <a:rPr lang="da-DK" sz="1400" dirty="0" err="1">
                <a:latin typeface="Courier"/>
                <a:cs typeface="Courier"/>
              </a:rPr>
              <a:t>race_glu</a:t>
            </a:r>
            <a:r>
              <a:rPr lang="da-DK" sz="1400" dirty="0">
                <a:latin typeface="Courier"/>
                <a:cs typeface="Courier"/>
              </a:rPr>
              <a:t>[</a:t>
            </a:r>
            <a:r>
              <a:rPr lang="da-DK" sz="1400" dirty="0" err="1">
                <a:latin typeface="Courier"/>
                <a:cs typeface="Courier"/>
              </a:rPr>
              <a:t>race_glu</a:t>
            </a:r>
            <a:r>
              <a:rPr lang="da-DK" sz="1400" dirty="0">
                <a:latin typeface="Courier"/>
                <a:cs typeface="Courier"/>
              </a:rPr>
              <a:t>["</a:t>
            </a:r>
            <a:r>
              <a:rPr lang="da-DK" sz="1400" dirty="0" err="1">
                <a:latin typeface="Courier"/>
                <a:cs typeface="Courier"/>
              </a:rPr>
              <a:t>max_glu_serum</a:t>
            </a:r>
            <a:r>
              <a:rPr lang="da-DK" sz="1400" dirty="0">
                <a:latin typeface="Courier"/>
                <a:cs typeface="Courier"/>
              </a:rPr>
              <a:t>"]!= 'None']</a:t>
            </a:r>
          </a:p>
          <a:p>
            <a:r>
              <a:rPr lang="en-US" sz="1400" dirty="0">
                <a:latin typeface="Courier"/>
                <a:cs typeface="Courier"/>
              </a:rPr>
              <a:t>        p = </a:t>
            </a:r>
            <a:r>
              <a:rPr lang="en-US" sz="1400" dirty="0" err="1">
                <a:latin typeface="Courier"/>
                <a:cs typeface="Courier"/>
              </a:rPr>
              <a:t>glu</a:t>
            </a:r>
            <a:r>
              <a:rPr lang="en-US" sz="1400" dirty="0">
                <a:latin typeface="Courier"/>
                <a:cs typeface="Courier"/>
              </a:rPr>
              <a:t>["race"].count()+</a:t>
            </a:r>
            <a:r>
              <a:rPr lang="en-US" sz="1400" dirty="0" smtClean="0">
                <a:latin typeface="Courier"/>
                <a:cs typeface="Courier"/>
              </a:rPr>
              <a:t>0.0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        </a:t>
            </a:r>
            <a:r>
              <a:rPr lang="en-US" sz="1400" dirty="0" err="1">
                <a:latin typeface="Courier"/>
                <a:cs typeface="Courier"/>
              </a:rPr>
              <a:t>prob</a:t>
            </a:r>
            <a:r>
              <a:rPr lang="en-US" sz="1400" dirty="0">
                <a:latin typeface="Courier"/>
                <a:cs typeface="Courier"/>
              </a:rPr>
              <a:t> = (p/(</a:t>
            </a:r>
            <a:r>
              <a:rPr lang="en-US" sz="1400" dirty="0" err="1">
                <a:latin typeface="Courier"/>
                <a:cs typeface="Courier"/>
              </a:rPr>
              <a:t>race_glu</a:t>
            </a:r>
            <a:r>
              <a:rPr lang="en-US" sz="1400" dirty="0">
                <a:latin typeface="Courier"/>
                <a:cs typeface="Courier"/>
              </a:rPr>
              <a:t>["race"].count()+0.0))*100</a:t>
            </a:r>
          </a:p>
          <a:p>
            <a:r>
              <a:rPr lang="en-US" sz="1400" dirty="0">
                <a:latin typeface="Courier"/>
                <a:cs typeface="Courier"/>
              </a:rPr>
              <a:t>        </a:t>
            </a:r>
            <a:r>
              <a:rPr lang="en-US" sz="1400" dirty="0" err="1">
                <a:latin typeface="Courier"/>
                <a:cs typeface="Courier"/>
              </a:rPr>
              <a:t>race_prob.append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prob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"/>
                <a:cs typeface="Courier"/>
              </a:rPr>
              <a:t>    </a:t>
            </a:r>
          </a:p>
          <a:p>
            <a:r>
              <a:rPr lang="en-US" sz="1400" dirty="0">
                <a:latin typeface="Courier"/>
                <a:cs typeface="Courier"/>
              </a:rPr>
              <a:t>    </a:t>
            </a:r>
            <a:r>
              <a:rPr lang="en-US" sz="1400" dirty="0" err="1">
                <a:latin typeface="Courier"/>
                <a:cs typeface="Courier"/>
              </a:rPr>
              <a:t>x_pos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np.arange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race_name</a:t>
            </a:r>
            <a:r>
              <a:rPr lang="en-US" sz="1400" dirty="0">
                <a:latin typeface="Courier"/>
                <a:cs typeface="Courier"/>
              </a:rPr>
              <a:t>))</a:t>
            </a:r>
          </a:p>
          <a:p>
            <a:r>
              <a:rPr lang="en-US" sz="1400" dirty="0">
                <a:latin typeface="Courier"/>
                <a:cs typeface="Courier"/>
              </a:rPr>
              <a:t>    </a:t>
            </a:r>
            <a:r>
              <a:rPr lang="en-US" sz="1400" dirty="0" err="1">
                <a:latin typeface="Courier"/>
                <a:cs typeface="Courier"/>
              </a:rPr>
              <a:t>mat.bar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x_pos,race_prob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    </a:t>
            </a:r>
            <a:r>
              <a:rPr lang="en-US" sz="1400" dirty="0" err="1">
                <a:latin typeface="Courier"/>
                <a:cs typeface="Courier"/>
              </a:rPr>
              <a:t>mat.xticks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x_pos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race_name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    return(</a:t>
            </a:r>
            <a:r>
              <a:rPr lang="en-US" sz="1400" dirty="0" err="1">
                <a:latin typeface="Courier"/>
                <a:cs typeface="Courier"/>
              </a:rPr>
              <a:t>race_prob</a:t>
            </a:r>
            <a:r>
              <a:rPr lang="en-US" sz="1400" dirty="0">
                <a:latin typeface="Courier"/>
                <a:cs typeface="Courier"/>
              </a:rPr>
              <a:t>)</a:t>
            </a:r>
            <a:endParaRPr lang="en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073453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85601"/>
            <a:ext cx="8015110" cy="136957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¿</a:t>
            </a:r>
            <a:r>
              <a:rPr lang="en-US" sz="3200" dirty="0" err="1"/>
              <a:t>Cuál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la </a:t>
            </a:r>
            <a:r>
              <a:rPr lang="en-US" sz="3200" dirty="0" err="1"/>
              <a:t>probabilidad</a:t>
            </a:r>
            <a:r>
              <a:rPr lang="en-US" sz="3200" dirty="0"/>
              <a:t> de </a:t>
            </a:r>
            <a:r>
              <a:rPr lang="en-US" sz="3200" dirty="0" err="1"/>
              <a:t>que</a:t>
            </a:r>
            <a:r>
              <a:rPr lang="en-US" sz="3200" dirty="0"/>
              <a:t> x </a:t>
            </a:r>
            <a:r>
              <a:rPr lang="en-US" sz="3200" dirty="0" err="1"/>
              <a:t>raza</a:t>
            </a:r>
            <a:r>
              <a:rPr lang="en-US" sz="3200" dirty="0"/>
              <a:t> </a:t>
            </a:r>
            <a:r>
              <a:rPr lang="en-US" sz="3200" dirty="0" err="1"/>
              <a:t>reciba</a:t>
            </a:r>
            <a:r>
              <a:rPr lang="en-US" sz="3200" dirty="0"/>
              <a:t> N </a:t>
            </a:r>
            <a:r>
              <a:rPr lang="en-US" sz="3200" dirty="0" err="1"/>
              <a:t>cantidad</a:t>
            </a:r>
            <a:r>
              <a:rPr lang="en-US" sz="3200" dirty="0"/>
              <a:t> de gluten?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403556" y="1855171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de-DE" sz="3200" dirty="0">
                <a:solidFill>
                  <a:srgbClr val="FF00FF"/>
                </a:solidFill>
              </a:rPr>
              <a:t> </a:t>
            </a:r>
            <a:r>
              <a:rPr lang="de-DE" sz="3200" dirty="0" smtClean="0">
                <a:solidFill>
                  <a:srgbClr val="FF00FF"/>
                </a:solidFill>
              </a:rPr>
              <a:t>5.99%</a:t>
            </a:r>
            <a:r>
              <a:rPr lang="de-DE" sz="3200" dirty="0">
                <a:solidFill>
                  <a:srgbClr val="FF00FF"/>
                </a:solidFill>
              </a:rPr>
              <a:t> "</a:t>
            </a:r>
            <a:r>
              <a:rPr lang="de-DE" sz="3200" dirty="0" err="1">
                <a:solidFill>
                  <a:srgbClr val="FF00FF"/>
                </a:solidFill>
              </a:rPr>
              <a:t>Caucasian</a:t>
            </a:r>
            <a:r>
              <a:rPr lang="de-DE" sz="3200" dirty="0">
                <a:solidFill>
                  <a:srgbClr val="FF00FF"/>
                </a:solidFill>
              </a:rPr>
              <a:t>"</a:t>
            </a:r>
          </a:p>
          <a:p>
            <a:r>
              <a:rPr lang="de-DE" sz="3200" dirty="0">
                <a:solidFill>
                  <a:srgbClr val="8000FF"/>
                </a:solidFill>
              </a:rPr>
              <a:t> </a:t>
            </a:r>
            <a:r>
              <a:rPr lang="de-DE" sz="3200" dirty="0" smtClean="0">
                <a:solidFill>
                  <a:srgbClr val="8000FF"/>
                </a:solidFill>
              </a:rPr>
              <a:t>2.38% </a:t>
            </a:r>
            <a:r>
              <a:rPr lang="de-DE" sz="3200" dirty="0">
                <a:solidFill>
                  <a:srgbClr val="8000FF"/>
                </a:solidFill>
              </a:rPr>
              <a:t>"</a:t>
            </a:r>
            <a:r>
              <a:rPr lang="de-DE" sz="3200" dirty="0" err="1">
                <a:solidFill>
                  <a:srgbClr val="8000FF"/>
                </a:solidFill>
              </a:rPr>
              <a:t>AfricanAmerican</a:t>
            </a:r>
            <a:r>
              <a:rPr lang="de-DE" sz="3200" dirty="0">
                <a:solidFill>
                  <a:srgbClr val="8000FF"/>
                </a:solidFill>
              </a:rPr>
              <a:t>"</a:t>
            </a:r>
          </a:p>
          <a:p>
            <a:r>
              <a:rPr lang="de-DE" sz="3200" dirty="0">
                <a:solidFill>
                  <a:srgbClr val="FF8000"/>
                </a:solidFill>
              </a:rPr>
              <a:t> </a:t>
            </a:r>
            <a:r>
              <a:rPr lang="de-DE" sz="3200" dirty="0" smtClean="0">
                <a:solidFill>
                  <a:srgbClr val="FF8000"/>
                </a:solidFill>
              </a:rPr>
              <a:t>9.13% </a:t>
            </a:r>
            <a:r>
              <a:rPr lang="de-DE" sz="3200" dirty="0">
                <a:solidFill>
                  <a:srgbClr val="FF8000"/>
                </a:solidFill>
              </a:rPr>
              <a:t>"</a:t>
            </a:r>
            <a:r>
              <a:rPr lang="de-DE" sz="3200" dirty="0" err="1">
                <a:solidFill>
                  <a:srgbClr val="FF8000"/>
                </a:solidFill>
              </a:rPr>
              <a:t>Hispanic</a:t>
            </a:r>
            <a:r>
              <a:rPr lang="de-DE" sz="3200" dirty="0">
                <a:solidFill>
                  <a:srgbClr val="FF8000"/>
                </a:solidFill>
              </a:rPr>
              <a:t>"</a:t>
            </a:r>
          </a:p>
          <a:p>
            <a:r>
              <a:rPr lang="de-DE" sz="3200" dirty="0"/>
              <a:t> </a:t>
            </a:r>
            <a:r>
              <a:rPr lang="de-DE" sz="3200" dirty="0" smtClean="0">
                <a:solidFill>
                  <a:srgbClr val="66FF66"/>
                </a:solidFill>
              </a:rPr>
              <a:t>2.46% </a:t>
            </a:r>
            <a:r>
              <a:rPr lang="de-DE" sz="3200" dirty="0">
                <a:solidFill>
                  <a:srgbClr val="66FF66"/>
                </a:solidFill>
              </a:rPr>
              <a:t>"?"</a:t>
            </a:r>
          </a:p>
          <a:p>
            <a:r>
              <a:rPr lang="en-US" sz="3200" dirty="0"/>
              <a:t> </a:t>
            </a:r>
            <a:r>
              <a:rPr lang="en-US" sz="3200" dirty="0" smtClean="0"/>
              <a:t>4.65% </a:t>
            </a:r>
            <a:r>
              <a:rPr lang="en-US" sz="3200" dirty="0"/>
              <a:t>"Other"</a:t>
            </a:r>
          </a:p>
          <a:p>
            <a:r>
              <a:rPr lang="en-US" sz="3200" dirty="0">
                <a:solidFill>
                  <a:srgbClr val="FF0080"/>
                </a:solidFill>
              </a:rPr>
              <a:t> </a:t>
            </a:r>
            <a:r>
              <a:rPr lang="en-US" sz="3200" dirty="0" smtClean="0">
                <a:solidFill>
                  <a:srgbClr val="FF0080"/>
                </a:solidFill>
              </a:rPr>
              <a:t>4.06% </a:t>
            </a:r>
            <a:r>
              <a:rPr lang="en-US" sz="3200" dirty="0">
                <a:solidFill>
                  <a:srgbClr val="FF0080"/>
                </a:solidFill>
              </a:rPr>
              <a:t>"Asian"</a:t>
            </a:r>
            <a:endParaRPr lang="en" sz="3600" b="1" dirty="0">
              <a:solidFill>
                <a:srgbClr val="FF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16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67087" y="3794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49" name="Shape 249"/>
          <p:cNvSpPr/>
          <p:nvPr/>
        </p:nvSpPr>
        <p:spPr>
          <a:xfrm>
            <a:off x="918995" y="1303633"/>
            <a:ext cx="2506350" cy="658819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sz="1800" b="1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Hospitales de Estados Unidos</a:t>
            </a:r>
            <a:endParaRPr lang="en" sz="18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849428"/>
            <a:ext cx="5972100" cy="40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35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persona con </a:t>
            </a:r>
            <a:r>
              <a:rPr lang="en-US" dirty="0" err="1" smtClean="0"/>
              <a:t>cierta</a:t>
            </a:r>
            <a:r>
              <a:rPr lang="en-US" dirty="0" smtClean="0"/>
              <a:t> </a:t>
            </a:r>
            <a:r>
              <a:rPr lang="en-US" dirty="0" err="1" smtClean="0"/>
              <a:t>edad</a:t>
            </a:r>
            <a:r>
              <a:rPr lang="en-US" dirty="0" smtClean="0"/>
              <a:t>, </a:t>
            </a:r>
            <a:r>
              <a:rPr lang="en-US" dirty="0" err="1" smtClean="0"/>
              <a:t>pase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n </a:t>
            </a:r>
            <a:r>
              <a:rPr lang="en-US" dirty="0" err="1" smtClean="0"/>
              <a:t>días</a:t>
            </a:r>
            <a:r>
              <a:rPr lang="en-US" dirty="0" smtClean="0"/>
              <a:t> en el hospital?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84054" y="2005587"/>
            <a:ext cx="7983709" cy="2005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>
                <a:latin typeface="Courier"/>
                <a:cs typeface="Courier"/>
              </a:rPr>
              <a:t>def Fun(Edad):</a:t>
            </a:r>
          </a:p>
          <a:p>
            <a:r>
              <a:rPr lang="en" sz="1800" dirty="0">
                <a:latin typeface="Courier"/>
                <a:cs typeface="Courier"/>
              </a:rPr>
              <a:t>    ProbaEdad = probabilidad[probabilidad.index ==Edad]</a:t>
            </a:r>
          </a:p>
          <a:p>
            <a:r>
              <a:rPr lang="en" sz="1800" dirty="0">
                <a:latin typeface="Courier"/>
                <a:cs typeface="Courier"/>
              </a:rPr>
              <a:t>    print ProbaEdad</a:t>
            </a:r>
            <a:endParaRPr lang="en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884215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85601"/>
            <a:ext cx="8015110" cy="11522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con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, </a:t>
            </a:r>
            <a:r>
              <a:rPr lang="en-US" dirty="0" err="1"/>
              <a:t>pase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n </a:t>
            </a:r>
            <a:r>
              <a:rPr lang="en-US" dirty="0" err="1"/>
              <a:t>días</a:t>
            </a:r>
            <a:r>
              <a:rPr lang="en-US" dirty="0"/>
              <a:t> en el hospital?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604064" y="1621186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00FF"/>
                </a:solidFill>
              </a:rPr>
              <a:t>    </a:t>
            </a:r>
            <a:r>
              <a:rPr lang="es-ES_tradnl" dirty="0"/>
              <a:t>Rango de edad: (30-40]</a:t>
            </a:r>
          </a:p>
          <a:p>
            <a:r>
              <a:rPr lang="es-ES_tradnl" dirty="0"/>
              <a:t>1 día </a:t>
            </a:r>
            <a:r>
              <a:rPr lang="es-ES_tradnl" dirty="0" smtClean="0"/>
              <a:t>– 0.0427</a:t>
            </a:r>
            <a:r>
              <a:rPr lang="es-ES_tradnl" dirty="0"/>
              <a:t>%</a:t>
            </a:r>
          </a:p>
          <a:p>
            <a:r>
              <a:rPr lang="es-ES_tradnl" dirty="0"/>
              <a:t>2 días </a:t>
            </a:r>
            <a:r>
              <a:rPr lang="es-ES_tradnl" dirty="0" smtClean="0"/>
              <a:t>– 0.0502</a:t>
            </a:r>
            <a:r>
              <a:rPr lang="es-ES_tradnl" dirty="0"/>
              <a:t>%</a:t>
            </a:r>
          </a:p>
          <a:p>
            <a:r>
              <a:rPr lang="es-ES_tradnl" dirty="0"/>
              <a:t>3 días </a:t>
            </a:r>
            <a:r>
              <a:rPr lang="es-ES_tradnl" dirty="0" smtClean="0"/>
              <a:t>– 0.0418</a:t>
            </a:r>
            <a:r>
              <a:rPr lang="es-ES_tradnl" dirty="0"/>
              <a:t>% </a:t>
            </a:r>
          </a:p>
          <a:p>
            <a:r>
              <a:rPr lang="es-ES_tradnl" dirty="0"/>
              <a:t>4 días - </a:t>
            </a:r>
            <a:r>
              <a:rPr lang="es-ES_tradnl" dirty="0" smtClean="0"/>
              <a:t>0.0341</a:t>
            </a:r>
            <a:r>
              <a:rPr lang="es-ES_tradnl" dirty="0"/>
              <a:t>%</a:t>
            </a:r>
          </a:p>
          <a:p>
            <a:r>
              <a:rPr lang="es-ES_tradnl" dirty="0"/>
              <a:t>5 días - </a:t>
            </a:r>
            <a:r>
              <a:rPr lang="es-ES_tradnl" dirty="0" smtClean="0"/>
              <a:t>0.0331</a:t>
            </a:r>
            <a:r>
              <a:rPr lang="es-ES_tradnl" dirty="0"/>
              <a:t>%</a:t>
            </a:r>
          </a:p>
          <a:p>
            <a:r>
              <a:rPr lang="es-ES_tradnl" dirty="0"/>
              <a:t>6 días - </a:t>
            </a:r>
            <a:r>
              <a:rPr lang="es-ES_tradnl" dirty="0" smtClean="0"/>
              <a:t>0.0269</a:t>
            </a:r>
            <a:r>
              <a:rPr lang="es-ES_tradnl" dirty="0"/>
              <a:t>%</a:t>
            </a:r>
          </a:p>
          <a:p>
            <a:r>
              <a:rPr lang="es-ES_tradnl" dirty="0"/>
              <a:t>7 días - </a:t>
            </a:r>
            <a:r>
              <a:rPr lang="es-ES_tradnl" dirty="0" smtClean="0"/>
              <a:t>0.0274%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847398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127000"/>
            <a:ext cx="622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799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00560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un medico </a:t>
            </a:r>
            <a:r>
              <a:rPr lang="en-US" dirty="0" err="1"/>
              <a:t>tipo</a:t>
            </a:r>
            <a:r>
              <a:rPr lang="en-US" dirty="0"/>
              <a:t> x </a:t>
            </a:r>
            <a:r>
              <a:rPr lang="en-US" dirty="0" err="1"/>
              <a:t>atienda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persona con diabetes de </a:t>
            </a:r>
            <a:r>
              <a:rPr lang="en-US" dirty="0" err="1"/>
              <a:t>nivel</a:t>
            </a:r>
            <a:r>
              <a:rPr lang="en-US" dirty="0"/>
              <a:t> k?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84054" y="2005587"/>
            <a:ext cx="7983709" cy="2005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>
                <a:latin typeface="Courier"/>
                <a:cs typeface="Courier"/>
              </a:rPr>
              <a:t>def Fries(Doctor,NivelDiabe):</a:t>
            </a:r>
          </a:p>
          <a:p>
            <a:r>
              <a:rPr lang="en" sz="1800" dirty="0">
                <a:latin typeface="Courier"/>
                <a:cs typeface="Courier"/>
              </a:rPr>
              <a:t>  ProbaDoctor = probabilidad[probabilidad.index==Doctor][NivelDiabe]</a:t>
            </a:r>
          </a:p>
          <a:p>
            <a:r>
              <a:rPr lang="en" sz="1800" dirty="0">
                <a:latin typeface="Courier"/>
                <a:cs typeface="Courier"/>
              </a:rPr>
              <a:t>  print ProbaDoctor</a:t>
            </a:r>
            <a:endParaRPr lang="en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21239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85601"/>
            <a:ext cx="8015110" cy="11522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un medico </a:t>
            </a:r>
            <a:r>
              <a:rPr lang="en-US" dirty="0" err="1"/>
              <a:t>tipo</a:t>
            </a:r>
            <a:r>
              <a:rPr lang="en-US" dirty="0"/>
              <a:t> x </a:t>
            </a:r>
            <a:r>
              <a:rPr lang="en-US" dirty="0" err="1"/>
              <a:t>atienda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persona con diabetes de </a:t>
            </a:r>
            <a:r>
              <a:rPr lang="en-US" dirty="0" err="1"/>
              <a:t>nivel</a:t>
            </a:r>
            <a:r>
              <a:rPr lang="en-US" dirty="0"/>
              <a:t> k?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39644" y="2114226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err="1"/>
              <a:t>Especialización</a:t>
            </a:r>
            <a:r>
              <a:rPr lang="en-US" sz="3200" dirty="0"/>
              <a:t> </a:t>
            </a:r>
            <a:r>
              <a:rPr lang="en-US" sz="3200" dirty="0" err="1"/>
              <a:t>médica</a:t>
            </a:r>
            <a:r>
              <a:rPr lang="en-US" sz="3200" dirty="0"/>
              <a:t>: Internal Medicine  </a:t>
            </a:r>
          </a:p>
          <a:p>
            <a:r>
              <a:rPr lang="en-US" sz="3200" dirty="0" err="1"/>
              <a:t>Nivel</a:t>
            </a:r>
            <a:r>
              <a:rPr lang="en-US" sz="3200" dirty="0"/>
              <a:t> de diabetes: 5</a:t>
            </a:r>
          </a:p>
          <a:p>
            <a:endParaRPr lang="en-US" sz="3200" dirty="0"/>
          </a:p>
          <a:p>
            <a:r>
              <a:rPr lang="en-US" sz="3200" dirty="0" err="1"/>
              <a:t>Probabilidad</a:t>
            </a:r>
            <a:r>
              <a:rPr lang="en-US" sz="3200" dirty="0"/>
              <a:t>: </a:t>
            </a:r>
            <a:r>
              <a:rPr lang="en-US" sz="3200" dirty="0" smtClean="0">
                <a:solidFill>
                  <a:srgbClr val="FF0080"/>
                </a:solidFill>
              </a:rPr>
              <a:t>0.233</a:t>
            </a:r>
            <a:r>
              <a:rPr lang="en-US" sz="3200" dirty="0">
                <a:solidFill>
                  <a:srgbClr val="FF0080"/>
                </a:solidFill>
              </a:rPr>
              <a:t>%</a:t>
            </a:r>
            <a:endParaRPr lang="es-ES_tradnl" sz="3200" dirty="0">
              <a:solidFill>
                <a:srgbClr val="FF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5978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47" y="0"/>
            <a:ext cx="48051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128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334263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al hospital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emergencia</a:t>
            </a:r>
            <a:r>
              <a:rPr lang="en-US" dirty="0"/>
              <a:t> </a:t>
            </a:r>
            <a:r>
              <a:rPr lang="en-US" dirty="0" err="1"/>
              <a:t>regrese</a:t>
            </a:r>
            <a:r>
              <a:rPr lang="en-US" dirty="0"/>
              <a:t> en un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 30 </a:t>
            </a:r>
            <a:r>
              <a:rPr lang="en-US" dirty="0" err="1"/>
              <a:t>dias</a:t>
            </a:r>
            <a:r>
              <a:rPr lang="en-US" dirty="0"/>
              <a:t>, </a:t>
            </a:r>
            <a:r>
              <a:rPr lang="en-US" dirty="0" smtClean="0"/>
              <a:t>en </a:t>
            </a:r>
            <a:r>
              <a:rPr lang="en-US" dirty="0"/>
              <a:t>un </a:t>
            </a:r>
            <a:r>
              <a:rPr lang="en-US" dirty="0" err="1"/>
              <a:t>plazo</a:t>
            </a:r>
            <a:r>
              <a:rPr lang="en-US" dirty="0"/>
              <a:t> mayor a 30 </a:t>
            </a:r>
            <a:r>
              <a:rPr lang="en-US" dirty="0" err="1"/>
              <a:t>dias</a:t>
            </a:r>
            <a:r>
              <a:rPr lang="en-US" dirty="0"/>
              <a:t> o no </a:t>
            </a:r>
            <a:r>
              <a:rPr lang="en-US" dirty="0" err="1"/>
              <a:t>regrese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18234" y="2005587"/>
            <a:ext cx="7983709" cy="2005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 err="1">
                <a:latin typeface="Courier"/>
                <a:cs typeface="Courier"/>
              </a:rPr>
              <a:t>d</a:t>
            </a:r>
            <a:r>
              <a:rPr lang="en-US" sz="1800" b="1" dirty="0" err="1" smtClean="0">
                <a:latin typeface="Courier"/>
                <a:cs typeface="Courier"/>
              </a:rPr>
              <a:t>ef</a:t>
            </a:r>
            <a:r>
              <a:rPr lang="en-US" sz="1800" dirty="0" smtClean="0">
                <a:latin typeface="Courier"/>
                <a:cs typeface="Courier"/>
              </a:rPr>
              <a:t> readmitted( </a:t>
            </a:r>
            <a:r>
              <a:rPr lang="en-US" sz="1800" dirty="0">
                <a:latin typeface="Courier"/>
                <a:cs typeface="Courier"/>
              </a:rPr>
              <a:t>Readmitted ,Admission): </a:t>
            </a:r>
          </a:p>
          <a:p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EvFavo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df.encounter_id</a:t>
            </a:r>
            <a:r>
              <a:rPr lang="en-US" sz="1800" dirty="0">
                <a:latin typeface="Courier"/>
                <a:cs typeface="Courier"/>
              </a:rPr>
              <a:t>[(</a:t>
            </a:r>
            <a:r>
              <a:rPr lang="en-US" sz="1800" dirty="0" err="1">
                <a:latin typeface="Courier"/>
                <a:cs typeface="Courier"/>
              </a:rPr>
              <a:t>df.readmitted</a:t>
            </a:r>
            <a:r>
              <a:rPr lang="en-US" sz="1800" dirty="0">
                <a:latin typeface="Courier"/>
                <a:cs typeface="Courier"/>
              </a:rPr>
              <a:t> == Readmitted)&amp;(</a:t>
            </a:r>
            <a:r>
              <a:rPr lang="en-US" sz="1800" dirty="0" err="1">
                <a:latin typeface="Courier"/>
                <a:cs typeface="Courier"/>
              </a:rPr>
              <a:t>df.admission_type_id</a:t>
            </a:r>
            <a:r>
              <a:rPr lang="en-US" sz="1800" dirty="0">
                <a:latin typeface="Courier"/>
                <a:cs typeface="Courier"/>
              </a:rPr>
              <a:t>==Admission)].count()</a:t>
            </a:r>
          </a:p>
          <a:p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EvPos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df.encounter_id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df.admission_type_id</a:t>
            </a:r>
            <a:r>
              <a:rPr lang="en-US" sz="1800" dirty="0">
                <a:latin typeface="Courier"/>
                <a:cs typeface="Courier"/>
              </a:rPr>
              <a:t>==Admission].count()</a:t>
            </a:r>
          </a:p>
          <a:p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str</a:t>
            </a:r>
            <a:r>
              <a:rPr lang="en-US" sz="1800" dirty="0">
                <a:latin typeface="Courier"/>
                <a:cs typeface="Courier"/>
              </a:rPr>
              <a:t>((</a:t>
            </a:r>
            <a:r>
              <a:rPr lang="en-US" sz="1800" dirty="0" err="1">
                <a:latin typeface="Courier"/>
                <a:cs typeface="Courier"/>
              </a:rPr>
              <a:t>EvFavo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EvPos</a:t>
            </a:r>
            <a:r>
              <a:rPr lang="en-US" sz="1800" dirty="0">
                <a:latin typeface="Courier"/>
                <a:cs typeface="Courier"/>
              </a:rPr>
              <a:t>)*100) + '%'</a:t>
            </a:r>
          </a:p>
          <a:p>
            <a:r>
              <a:rPr lang="en-US" sz="1800" dirty="0">
                <a:latin typeface="Courier"/>
                <a:cs typeface="Courier"/>
              </a:rPr>
              <a:t>   print(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)</a:t>
            </a:r>
            <a:endParaRPr lang="en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29528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769727"/>
            <a:ext cx="8015110" cy="11522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alguien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al hospital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emergencia</a:t>
            </a:r>
            <a:r>
              <a:rPr lang="en-US" dirty="0"/>
              <a:t> </a:t>
            </a:r>
            <a:r>
              <a:rPr lang="en-US" dirty="0" err="1"/>
              <a:t>regrese</a:t>
            </a:r>
            <a:r>
              <a:rPr lang="en-US" dirty="0"/>
              <a:t> en un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 30 </a:t>
            </a:r>
            <a:r>
              <a:rPr lang="en-US" dirty="0" err="1"/>
              <a:t>dias</a:t>
            </a:r>
            <a:r>
              <a:rPr lang="en-US" dirty="0"/>
              <a:t>, en un </a:t>
            </a:r>
            <a:r>
              <a:rPr lang="en-US" dirty="0" err="1"/>
              <a:t>plazo</a:t>
            </a:r>
            <a:r>
              <a:rPr lang="en-US" dirty="0"/>
              <a:t> mayor a 30 </a:t>
            </a:r>
            <a:r>
              <a:rPr lang="en-US" dirty="0" err="1"/>
              <a:t>dias</a:t>
            </a:r>
            <a:r>
              <a:rPr lang="en-US" dirty="0"/>
              <a:t> o no </a:t>
            </a:r>
            <a:r>
              <a:rPr lang="en-US" dirty="0" err="1"/>
              <a:t>regrese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325221" y="2122584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800" dirty="0" smtClean="0">
                <a:solidFill>
                  <a:srgbClr val="8000FF"/>
                </a:solidFill>
              </a:rPr>
              <a:t>&lt;</a:t>
            </a:r>
            <a:r>
              <a:rPr lang="en-US" sz="4800" dirty="0">
                <a:solidFill>
                  <a:srgbClr val="8000FF"/>
                </a:solidFill>
              </a:rPr>
              <a:t>30            </a:t>
            </a:r>
            <a:r>
              <a:rPr lang="en-US" sz="4800" dirty="0" smtClean="0">
                <a:solidFill>
                  <a:srgbClr val="8000FF"/>
                </a:solidFill>
              </a:rPr>
              <a:t>6.11%</a:t>
            </a:r>
            <a:endParaRPr lang="en-US" sz="4800" dirty="0">
              <a:solidFill>
                <a:srgbClr val="8000FF"/>
              </a:solidFill>
            </a:endParaRPr>
          </a:p>
          <a:p>
            <a:r>
              <a:rPr lang="en-US" sz="4800" dirty="0" smtClean="0">
                <a:solidFill>
                  <a:srgbClr val="FF0080"/>
                </a:solidFill>
              </a:rPr>
              <a:t>&gt;</a:t>
            </a:r>
            <a:r>
              <a:rPr lang="en-US" sz="4800" dirty="0">
                <a:solidFill>
                  <a:srgbClr val="FF0080"/>
                </a:solidFill>
              </a:rPr>
              <a:t>30           </a:t>
            </a:r>
            <a:r>
              <a:rPr lang="en-US" sz="4800" dirty="0" smtClean="0">
                <a:solidFill>
                  <a:srgbClr val="FF0080"/>
                </a:solidFill>
              </a:rPr>
              <a:t>18.97%</a:t>
            </a:r>
            <a:endParaRPr lang="en-US" sz="4800" dirty="0">
              <a:solidFill>
                <a:srgbClr val="FF0080"/>
              </a:solidFill>
            </a:endParaRPr>
          </a:p>
          <a:p>
            <a:r>
              <a:rPr lang="pt-BR" sz="4800" dirty="0" smtClean="0">
                <a:solidFill>
                  <a:srgbClr val="FF8000"/>
                </a:solidFill>
              </a:rPr>
              <a:t>NO            27.97%</a:t>
            </a:r>
            <a:endParaRPr lang="es-ES_tradnl" sz="4800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4745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7" y="254000"/>
            <a:ext cx="6286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94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685800" y="197170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sz="9600" dirty="0" smtClean="0">
                <a:solidFill>
                  <a:srgbClr val="33CCCC"/>
                </a:solidFill>
              </a:rPr>
              <a:t>101,766</a:t>
            </a:r>
            <a:endParaRPr lang="en" sz="9600" dirty="0">
              <a:solidFill>
                <a:srgbClr val="6699FF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502001" y="837891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_tradnl" dirty="0" smtClean="0"/>
              <a:t>El tamaño del </a:t>
            </a:r>
            <a:r>
              <a:rPr lang="es-ES_tradnl" dirty="0" err="1" smtClean="0"/>
              <a:t>dataset</a:t>
            </a:r>
            <a:r>
              <a:rPr lang="es-ES_tradnl" dirty="0" smtClean="0"/>
              <a:t> es de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500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6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334263"/>
            <a:ext cx="7828119" cy="1671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sucedió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personas de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mas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ingresaron</a:t>
            </a:r>
            <a:r>
              <a:rPr lang="en-US" dirty="0"/>
              <a:t> al hospital con diabetes al </a:t>
            </a:r>
            <a:r>
              <a:rPr lang="en-US" dirty="0" err="1"/>
              <a:t>salir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18234" y="2005587"/>
            <a:ext cx="7983709" cy="2005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>
                <a:latin typeface="Courier"/>
                <a:cs typeface="Courier"/>
              </a:rPr>
              <a:t>def diabetes2( Age ,Discharge):    EvFavo=df.encounter_id[(df.age == Age)&amp;(df.discharge_disposition_id==Discharge)].count()   EvPos=df.encounter_id[df.age==Age].count()   Probabilidad = str((EvFavo/EvPos)*100) + '%'   print(Probabilidad)</a:t>
            </a:r>
            <a:endParaRPr lang="en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08901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769727"/>
            <a:ext cx="8015110" cy="11522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sucedió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personas de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mas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ingresaron</a:t>
            </a:r>
            <a:r>
              <a:rPr lang="en-US" dirty="0"/>
              <a:t> al hospital con diabetes al </a:t>
            </a:r>
            <a:r>
              <a:rPr lang="en-US" dirty="0" err="1"/>
              <a:t>salir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39644" y="2122584"/>
            <a:ext cx="8442222" cy="16880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_tradnl" sz="5400" dirty="0" smtClean="0">
                <a:solidFill>
                  <a:schemeClr val="bg1"/>
                </a:solidFill>
              </a:rPr>
              <a:t>Rango [70-80</a:t>
            </a:r>
            <a:r>
              <a:rPr lang="es-ES_tradnl" sz="5400" dirty="0" smtClean="0">
                <a:solidFill>
                  <a:schemeClr val="bg1"/>
                </a:solidFill>
              </a:rPr>
              <a:t>)</a:t>
            </a:r>
            <a:endParaRPr lang="es-ES_tradnl" sz="5400" dirty="0" smtClean="0">
              <a:solidFill>
                <a:schemeClr val="bg1"/>
              </a:solidFill>
            </a:endParaRPr>
          </a:p>
          <a:p>
            <a:r>
              <a:rPr lang="es-ES_tradnl" sz="8000" dirty="0" smtClean="0">
                <a:solidFill>
                  <a:srgbClr val="FF0080"/>
                </a:solidFill>
              </a:rPr>
              <a:t>13689</a:t>
            </a:r>
            <a:r>
              <a:rPr lang="es-ES_tradnl" sz="4800" dirty="0" smtClean="0">
                <a:solidFill>
                  <a:srgbClr val="FF8000"/>
                </a:solidFill>
              </a:rPr>
              <a:t> </a:t>
            </a:r>
            <a:r>
              <a:rPr lang="es-ES_tradnl" sz="4400" dirty="0" smtClean="0">
                <a:solidFill>
                  <a:srgbClr val="FF00FF"/>
                </a:solidFill>
              </a:rPr>
              <a:t>se fueron a su casa</a:t>
            </a:r>
            <a:endParaRPr lang="es-ES_tradnl" sz="4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948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0"/>
            <a:ext cx="55228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08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86" y="1149210"/>
            <a:ext cx="8878914" cy="635999"/>
          </a:xfrm>
        </p:spPr>
        <p:txBody>
          <a:bodyPr/>
          <a:lstStyle/>
          <a:p>
            <a:r>
              <a:rPr lang="es-GT" dirty="0"/>
              <a:t>¿Qué probabilidad tienen los pacientes, que presentan inestabilidad en niveles de insulina que sean readmitidos después de 30 días</a:t>
            </a:r>
            <a:r>
              <a:rPr lang="es-GT" dirty="0" smtClean="0"/>
              <a:t>?</a:t>
            </a:r>
            <a:endParaRPr lang="es-MX" dirty="0"/>
          </a:p>
        </p:txBody>
      </p:sp>
      <p:pic>
        <p:nvPicPr>
          <p:cNvPr id="5" name="Picture 4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89" y="1966856"/>
            <a:ext cx="3488317" cy="155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78341"/>
              </p:ext>
            </p:extLst>
          </p:nvPr>
        </p:nvGraphicFramePr>
        <p:xfrm>
          <a:off x="1753966" y="3752193"/>
          <a:ext cx="5067248" cy="13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6676920" imgH="2070000" progId="Word.OpenDocumentText.12">
                  <p:embed/>
                </p:oleObj>
              </mc:Choice>
              <mc:Fallback>
                <p:oleObj name="Document" r:id="rId4" imgW="6676920" imgH="2070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3966" y="3752193"/>
                        <a:ext cx="5067248" cy="139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22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</a:t>
            </a:r>
            <a:r>
              <a:rPr lang="es-MX" dirty="0" smtClean="0"/>
              <a:t>Qué</a:t>
            </a:r>
            <a:r>
              <a:rPr lang="es-GT" dirty="0" smtClean="0"/>
              <a:t> </a:t>
            </a:r>
            <a:r>
              <a:rPr lang="es-GT" dirty="0"/>
              <a:t>raza es más probable a ser transferido de un lugar x al del hospital</a:t>
            </a:r>
            <a:r>
              <a:rPr lang="es-GT" dirty="0" smtClean="0"/>
              <a:t>?</a:t>
            </a:r>
            <a:endParaRPr lang="es-MX" dirty="0"/>
          </a:p>
        </p:txBody>
      </p:sp>
      <p:pic>
        <p:nvPicPr>
          <p:cNvPr id="3" name="Picture 2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71" y="1764872"/>
            <a:ext cx="5910473" cy="170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33544"/>
              </p:ext>
            </p:extLst>
          </p:nvPr>
        </p:nvGraphicFramePr>
        <p:xfrm>
          <a:off x="1749425" y="3765277"/>
          <a:ext cx="5040313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6676920" imgH="2070000" progId="Word.OpenDocumentText.12">
                  <p:embed/>
                </p:oleObj>
              </mc:Choice>
              <mc:Fallback>
                <p:oleObj name="Document" r:id="rId4" imgW="6676920" imgH="2070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9425" y="3765277"/>
                        <a:ext cx="5040313" cy="155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09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87" y="1417347"/>
            <a:ext cx="5972100" cy="635999"/>
          </a:xfrm>
        </p:spPr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Cuál </a:t>
            </a:r>
            <a:r>
              <a:rPr lang="es-MX" dirty="0"/>
              <a:t>es la probabilidad dependiendo del nivel   diabetes a que tenga </a:t>
            </a:r>
            <a:r>
              <a:rPr lang="es-MX" dirty="0" smtClean="0"/>
              <a:t>cierta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cantidad de </a:t>
            </a:r>
            <a:r>
              <a:rPr lang="es-MX" dirty="0" smtClean="0"/>
              <a:t>consultas?</a:t>
            </a:r>
            <a:endParaRPr lang="es-MX" dirty="0"/>
          </a:p>
        </p:txBody>
      </p:sp>
      <p:pic>
        <p:nvPicPr>
          <p:cNvPr id="4" name="Picture 3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25" y="2053346"/>
            <a:ext cx="5893362" cy="1789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37190"/>
              </p:ext>
            </p:extLst>
          </p:nvPr>
        </p:nvGraphicFramePr>
        <p:xfrm>
          <a:off x="1145825" y="3329864"/>
          <a:ext cx="648017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6676920" imgH="2070000" progId="Word.OpenDocumentText.12">
                  <p:embed/>
                </p:oleObj>
              </mc:Choice>
              <mc:Fallback>
                <p:oleObj name="Document" r:id="rId4" imgW="6676920" imgH="2070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5825" y="3329864"/>
                        <a:ext cx="6480175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55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¿Qué edad y que raza es más </a:t>
            </a:r>
            <a:r>
              <a:rPr lang="es-MX" dirty="0"/>
              <a:t>propensa a tener </a:t>
            </a:r>
            <a:r>
              <a:rPr lang="es-MX" dirty="0" smtClean="0"/>
              <a:t>cierto </a:t>
            </a:r>
            <a:r>
              <a:rPr lang="es-MX" dirty="0"/>
              <a:t>nivel de diabetes </a:t>
            </a:r>
          </a:p>
        </p:txBody>
      </p:sp>
      <p:pic>
        <p:nvPicPr>
          <p:cNvPr id="3" name="Picture 2"/>
          <p:cNvPicPr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74" y="1548849"/>
            <a:ext cx="3235325" cy="2145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40361"/>
              </p:ext>
            </p:extLst>
          </p:nvPr>
        </p:nvGraphicFramePr>
        <p:xfrm>
          <a:off x="1143000" y="2705702"/>
          <a:ext cx="6480175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6676920" imgH="2348280" progId="Word.OpenDocumentText.12">
                  <p:embed/>
                </p:oleObj>
              </mc:Choice>
              <mc:Fallback>
                <p:oleObj name="Document" r:id="rId4" imgW="6676920" imgH="2348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705702"/>
                        <a:ext cx="6480175" cy="227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31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347852" y="1542308"/>
            <a:ext cx="4018277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/>
              <a:t>GRACIAS</a:t>
            </a:r>
            <a:r>
              <a:rPr lang="en" sz="6000" dirty="0" smtClean="0"/>
              <a:t>!</a:t>
            </a:r>
            <a:endParaRPr lang="en" sz="6000" dirty="0"/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88785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Variables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91718" y="822824"/>
            <a:ext cx="7427462" cy="4075477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r>
              <a:rPr lang="en-US" sz="1600" b="1" dirty="0" err="1" smtClean="0"/>
              <a:t>encounter_id</a:t>
            </a:r>
            <a:endParaRPr lang="en-US" sz="1600" b="1" dirty="0" smtClean="0"/>
          </a:p>
          <a:p>
            <a:r>
              <a:rPr lang="en-US" sz="1600" b="1" dirty="0" err="1" smtClean="0"/>
              <a:t>patient_nbr</a:t>
            </a:r>
            <a:endParaRPr lang="en-US" sz="1600" b="1" dirty="0" smtClean="0"/>
          </a:p>
          <a:p>
            <a:r>
              <a:rPr lang="en-US" sz="1600" b="1" dirty="0" smtClean="0"/>
              <a:t>Race</a:t>
            </a:r>
          </a:p>
          <a:p>
            <a:r>
              <a:rPr lang="en-US" sz="1600" b="1" dirty="0" smtClean="0"/>
              <a:t>Gender</a:t>
            </a:r>
          </a:p>
          <a:p>
            <a:r>
              <a:rPr lang="en-US" sz="1600" b="1" dirty="0" err="1" smtClean="0"/>
              <a:t>discharge_disposition_id</a:t>
            </a:r>
            <a:endParaRPr lang="en-US" sz="1600" b="1" dirty="0" smtClean="0"/>
          </a:p>
          <a:p>
            <a:r>
              <a:rPr lang="en-US" sz="1600" b="1" dirty="0" err="1" smtClean="0"/>
              <a:t>payer_code</a:t>
            </a:r>
            <a:endParaRPr lang="en-US" sz="1600" b="1" dirty="0" smtClean="0"/>
          </a:p>
          <a:p>
            <a:r>
              <a:rPr lang="en-US" sz="1600" b="1" dirty="0" err="1" smtClean="0"/>
              <a:t>medical_specialty</a:t>
            </a:r>
            <a:endParaRPr lang="en-US" sz="1600" b="1" dirty="0" smtClean="0"/>
          </a:p>
          <a:p>
            <a:r>
              <a:rPr lang="en-US" sz="1600" b="1" dirty="0" err="1" smtClean="0"/>
              <a:t>max_glu_serum</a:t>
            </a:r>
            <a:endParaRPr lang="en-US" sz="1600" b="1" dirty="0" smtClean="0"/>
          </a:p>
          <a:p>
            <a:r>
              <a:rPr lang="en-US" sz="1600" b="1" dirty="0" smtClean="0"/>
              <a:t>Insulin</a:t>
            </a:r>
          </a:p>
          <a:p>
            <a:r>
              <a:rPr lang="en-US" sz="1600" b="1" dirty="0"/>
              <a:t>glyburide-</a:t>
            </a:r>
            <a:r>
              <a:rPr lang="en-US" sz="1600" b="1" dirty="0" smtClean="0"/>
              <a:t>metformin</a:t>
            </a:r>
          </a:p>
          <a:p>
            <a:r>
              <a:rPr lang="en-US" sz="1600" b="1" dirty="0" err="1"/>
              <a:t>glipizide</a:t>
            </a:r>
            <a:r>
              <a:rPr lang="en-US" sz="1600" b="1" dirty="0"/>
              <a:t>-</a:t>
            </a:r>
            <a:r>
              <a:rPr lang="en-US" sz="1600" b="1" dirty="0" smtClean="0"/>
              <a:t>metformin</a:t>
            </a:r>
          </a:p>
          <a:p>
            <a:r>
              <a:rPr lang="en-US" sz="1600" b="1" dirty="0"/>
              <a:t>change</a:t>
            </a:r>
            <a:endParaRPr lang="en-US" sz="1600" b="1" dirty="0" smtClean="0"/>
          </a:p>
          <a:p>
            <a:r>
              <a:rPr lang="en-US" sz="1600" b="1" dirty="0" err="1" smtClean="0"/>
              <a:t>diabetesMed</a:t>
            </a:r>
            <a:endParaRPr lang="en-US" sz="1600" b="1" dirty="0" smtClean="0"/>
          </a:p>
          <a:p>
            <a:r>
              <a:rPr lang="en-US" sz="1600" b="1" dirty="0" smtClean="0"/>
              <a:t>Age</a:t>
            </a:r>
          </a:p>
          <a:p>
            <a:r>
              <a:rPr lang="en-US" sz="1600" b="1" dirty="0" smtClean="0"/>
              <a:t>Weight</a:t>
            </a:r>
          </a:p>
          <a:p>
            <a:r>
              <a:rPr lang="en-US" sz="1600" b="1" dirty="0" err="1" smtClean="0"/>
              <a:t>time_in_hospital</a:t>
            </a:r>
            <a:endParaRPr lang="en-US" sz="1600" b="1" dirty="0" smtClean="0"/>
          </a:p>
          <a:p>
            <a:r>
              <a:rPr lang="en-US" sz="1600" b="1" dirty="0" err="1" smtClean="0"/>
              <a:t>num_lab_procedures</a:t>
            </a:r>
            <a:endParaRPr lang="en-US" sz="1600" b="1" dirty="0" smtClean="0"/>
          </a:p>
          <a:p>
            <a:r>
              <a:rPr lang="en-US" sz="1600" b="1" dirty="0" err="1" smtClean="0"/>
              <a:t>num_procedures</a:t>
            </a:r>
            <a:endParaRPr lang="en-US" sz="1600" b="1" dirty="0" smtClean="0"/>
          </a:p>
          <a:p>
            <a:r>
              <a:rPr lang="en-US" sz="1600" b="1" dirty="0" err="1" smtClean="0"/>
              <a:t>num_medications</a:t>
            </a:r>
            <a:endParaRPr lang="en-US" sz="1600" b="1" dirty="0" smtClean="0"/>
          </a:p>
          <a:p>
            <a:r>
              <a:rPr lang="en-US" sz="1600" b="1" dirty="0" err="1" smtClean="0"/>
              <a:t>number_outpatient</a:t>
            </a:r>
            <a:endParaRPr lang="en-US" sz="1600" b="1" dirty="0" smtClean="0"/>
          </a:p>
          <a:p>
            <a:r>
              <a:rPr lang="en-US" sz="1600" b="1" dirty="0" err="1" smtClean="0"/>
              <a:t>number_emergency</a:t>
            </a:r>
            <a:endParaRPr lang="en-US" sz="1600" b="1" dirty="0" smtClean="0"/>
          </a:p>
          <a:p>
            <a:r>
              <a:rPr lang="en-US" sz="1600" b="1" dirty="0" err="1" smtClean="0"/>
              <a:t>number_inpatient</a:t>
            </a:r>
            <a:endParaRPr lang="en-US" sz="1600" b="1" dirty="0" smtClean="0"/>
          </a:p>
          <a:p>
            <a:r>
              <a:rPr lang="en-US" sz="1600" b="1" dirty="0" smtClean="0"/>
              <a:t>diag_1</a:t>
            </a:r>
          </a:p>
          <a:p>
            <a:r>
              <a:rPr lang="en-US" sz="1600" b="1" dirty="0" smtClean="0"/>
              <a:t>Diag_2</a:t>
            </a:r>
            <a:endParaRPr lang="en-US" sz="1600" b="1" dirty="0"/>
          </a:p>
          <a:p>
            <a:r>
              <a:rPr lang="en-US" sz="1600" b="1" dirty="0" smtClean="0"/>
              <a:t>Diag_3</a:t>
            </a:r>
          </a:p>
          <a:p>
            <a:r>
              <a:rPr lang="en-US" sz="1600" b="1" dirty="0" err="1" smtClean="0"/>
              <a:t>number_diagnoses</a:t>
            </a:r>
            <a:endParaRPr lang="en-US" sz="1600" b="1" dirty="0" smtClean="0"/>
          </a:p>
          <a:p>
            <a:r>
              <a:rPr lang="en-US" sz="1600" b="1" dirty="0"/>
              <a:t>readmitted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88785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Variables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0" y="709438"/>
            <a:ext cx="9144000" cy="292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 err="1"/>
              <a:t>admission_source_id</a:t>
            </a:r>
            <a:r>
              <a:rPr lang="en-US" sz="1600" b="1" dirty="0" smtClean="0"/>
              <a:t>:</a:t>
            </a:r>
            <a:r>
              <a:rPr lang="en-US" sz="1600" dirty="0" smtClean="0"/>
              <a:t>           </a:t>
            </a:r>
            <a:r>
              <a:rPr lang="en-US" sz="1600" dirty="0"/>
              <a:t>1    Discharged to home</a:t>
            </a:r>
          </a:p>
          <a:p>
            <a:r>
              <a:rPr lang="en-US" sz="1600" dirty="0"/>
              <a:t>          2   Discharged/transferred to another short term hospital</a:t>
            </a:r>
          </a:p>
          <a:p>
            <a:r>
              <a:rPr lang="en-US" sz="1600" dirty="0"/>
              <a:t>          3    Discharged/transferred to SNF</a:t>
            </a:r>
          </a:p>
          <a:p>
            <a:r>
              <a:rPr lang="en-US" sz="1600" dirty="0"/>
              <a:t>          4    Discharged/transferred to ICF</a:t>
            </a:r>
          </a:p>
          <a:p>
            <a:r>
              <a:rPr lang="en-US" sz="1600" dirty="0"/>
              <a:t>          5    Discharged/transferred to another type of inpatient care institution</a:t>
            </a:r>
          </a:p>
          <a:p>
            <a:r>
              <a:rPr lang="en-US" sz="1600" dirty="0"/>
              <a:t>          6    Discharged/transferred to home with home health service</a:t>
            </a:r>
          </a:p>
          <a:p>
            <a:r>
              <a:rPr lang="nl-NL" sz="1600" dirty="0"/>
              <a:t>          7    </a:t>
            </a:r>
            <a:r>
              <a:rPr lang="nl-NL" sz="1600" dirty="0" err="1"/>
              <a:t>Left</a:t>
            </a:r>
            <a:r>
              <a:rPr lang="nl-NL" sz="1600" dirty="0"/>
              <a:t> AMA</a:t>
            </a:r>
          </a:p>
          <a:p>
            <a:r>
              <a:rPr lang="nl-NL" sz="1600" dirty="0"/>
              <a:t>          8    </a:t>
            </a:r>
            <a:r>
              <a:rPr lang="nl-NL" sz="1600" dirty="0" err="1"/>
              <a:t>Discharged</a:t>
            </a:r>
            <a:r>
              <a:rPr lang="nl-NL" sz="1600" dirty="0"/>
              <a:t>/</a:t>
            </a:r>
            <a:r>
              <a:rPr lang="nl-NL" sz="1600" dirty="0" err="1"/>
              <a:t>transferred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home </a:t>
            </a:r>
            <a:r>
              <a:rPr lang="nl-NL" sz="1600" dirty="0" err="1"/>
              <a:t>under</a:t>
            </a:r>
            <a:r>
              <a:rPr lang="nl-NL" sz="1600" dirty="0"/>
              <a:t> care of Home IV provider</a:t>
            </a:r>
          </a:p>
          <a:p>
            <a:r>
              <a:rPr lang="nl-NL" sz="1600" dirty="0"/>
              <a:t>          9    </a:t>
            </a:r>
            <a:r>
              <a:rPr lang="nl-NL" sz="1600" dirty="0" err="1"/>
              <a:t>Admitted</a:t>
            </a:r>
            <a:r>
              <a:rPr lang="nl-NL" sz="1600" dirty="0"/>
              <a:t> as </a:t>
            </a:r>
            <a:r>
              <a:rPr lang="nl-NL" sz="1600" dirty="0" err="1"/>
              <a:t>an</a:t>
            </a:r>
            <a:r>
              <a:rPr lang="nl-NL" sz="1600" dirty="0"/>
              <a:t> </a:t>
            </a:r>
            <a:r>
              <a:rPr lang="nl-NL" sz="1600" dirty="0" err="1"/>
              <a:t>inpatient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hospital</a:t>
            </a:r>
            <a:endParaRPr lang="nl-NL" sz="1600" dirty="0"/>
          </a:p>
          <a:p>
            <a:r>
              <a:rPr lang="nl-NL" sz="1600" dirty="0"/>
              <a:t>          10    </a:t>
            </a:r>
            <a:r>
              <a:rPr lang="nl-NL" sz="1600" dirty="0" err="1"/>
              <a:t>Neonate</a:t>
            </a:r>
            <a:r>
              <a:rPr lang="nl-NL" sz="1600" dirty="0"/>
              <a:t> </a:t>
            </a:r>
            <a:r>
              <a:rPr lang="nl-NL" sz="1600" dirty="0" err="1"/>
              <a:t>discharged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another</a:t>
            </a:r>
            <a:r>
              <a:rPr lang="nl-NL" sz="1600" dirty="0"/>
              <a:t> </a:t>
            </a:r>
            <a:r>
              <a:rPr lang="nl-NL" sz="1600" dirty="0" err="1"/>
              <a:t>hospital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neonatal</a:t>
            </a:r>
            <a:r>
              <a:rPr lang="nl-NL" sz="1600" dirty="0"/>
              <a:t> </a:t>
            </a:r>
            <a:r>
              <a:rPr lang="nl-NL" sz="1600" dirty="0" err="1"/>
              <a:t>aftercare</a:t>
            </a:r>
            <a:endParaRPr lang="nl-NL" sz="1600" dirty="0"/>
          </a:p>
          <a:p>
            <a:r>
              <a:rPr lang="en-US" sz="1600" dirty="0"/>
              <a:t>          11    Expired</a:t>
            </a:r>
          </a:p>
          <a:p>
            <a:r>
              <a:rPr lang="en-US" sz="1600" dirty="0"/>
              <a:t>          12    Still patient or expected to return for outpatient services</a:t>
            </a:r>
          </a:p>
          <a:p>
            <a:r>
              <a:rPr lang="en-US" sz="1600" dirty="0"/>
              <a:t>          13    Hospice / home</a:t>
            </a:r>
          </a:p>
          <a:p>
            <a:r>
              <a:rPr lang="en-US" sz="1600" dirty="0"/>
              <a:t>          14    Hospice / medical facility</a:t>
            </a:r>
          </a:p>
          <a:p>
            <a:r>
              <a:rPr lang="en-US" sz="1600" dirty="0"/>
              <a:t>          15    Discharged/transferred within this institution to Medicare approved swing bed</a:t>
            </a:r>
          </a:p>
          <a:p>
            <a:r>
              <a:rPr lang="en-US" sz="1600" dirty="0"/>
              <a:t>          16    Discharged/transferred/referred another institution for outpatient </a:t>
            </a:r>
            <a:r>
              <a:rPr lang="en-US" sz="1600" dirty="0" smtClean="0"/>
              <a:t>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8710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288785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Variables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0" y="709438"/>
            <a:ext cx="9144000" cy="292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b="1" dirty="0" err="1"/>
              <a:t>admission_source_id</a:t>
            </a:r>
            <a:r>
              <a:rPr lang="en-US" sz="1600" b="1" dirty="0" smtClean="0"/>
              <a:t>:</a:t>
            </a:r>
            <a:r>
              <a:rPr lang="en-US" sz="1600" dirty="0" smtClean="0"/>
              <a:t> </a:t>
            </a:r>
            <a:r>
              <a:rPr lang="en-US" dirty="0"/>
              <a:t> </a:t>
            </a:r>
            <a:r>
              <a:rPr lang="en-US" sz="1400" dirty="0" smtClean="0"/>
              <a:t>16    </a:t>
            </a:r>
            <a:r>
              <a:rPr lang="en-US" sz="1400" dirty="0"/>
              <a:t>Discharged/transferred/referred another institution for outpatient services</a:t>
            </a:r>
          </a:p>
          <a:p>
            <a:r>
              <a:rPr lang="en-US" sz="1400" dirty="0"/>
              <a:t>          17    Discharged/transferred/referred to this institution for outpatient services</a:t>
            </a:r>
          </a:p>
          <a:p>
            <a:r>
              <a:rPr lang="en-US" sz="1400" dirty="0"/>
              <a:t>          18    NULL</a:t>
            </a:r>
          </a:p>
          <a:p>
            <a:r>
              <a:rPr lang="en-US" sz="1400" dirty="0"/>
              <a:t>          19    Expired at home. Medicaid only, hospice.</a:t>
            </a:r>
          </a:p>
          <a:p>
            <a:r>
              <a:rPr lang="en-US" sz="1400" dirty="0"/>
              <a:t>          20    Expired in a medical facility. Medicaid only, hospice.</a:t>
            </a:r>
          </a:p>
          <a:p>
            <a:r>
              <a:rPr lang="en-US" sz="1400" dirty="0"/>
              <a:t>          21    Expired, place unknown. Medicaid only, hospice.</a:t>
            </a:r>
          </a:p>
          <a:p>
            <a:r>
              <a:rPr lang="en-US" sz="1400" dirty="0"/>
              <a:t>          22    Discharged/transferred to another rehab </a:t>
            </a:r>
            <a:r>
              <a:rPr lang="en-US" sz="1400" dirty="0" err="1"/>
              <a:t>fac</a:t>
            </a:r>
            <a:r>
              <a:rPr lang="en-US" sz="1400" dirty="0"/>
              <a:t> including rehab units of a hospital.</a:t>
            </a:r>
          </a:p>
          <a:p>
            <a:r>
              <a:rPr lang="en-US" sz="1400" dirty="0"/>
              <a:t>          23    Discharged/transferred to a long term care hospital.</a:t>
            </a:r>
          </a:p>
          <a:p>
            <a:r>
              <a:rPr lang="en-US" sz="1400" dirty="0"/>
              <a:t>          24    Discharged/transferred to a nursing facility certified under Medicaid but not certified under Medicare.</a:t>
            </a:r>
          </a:p>
          <a:p>
            <a:r>
              <a:rPr lang="en-US" sz="1400" dirty="0"/>
              <a:t>          25    Not Mapped</a:t>
            </a:r>
          </a:p>
          <a:p>
            <a:r>
              <a:rPr lang="en-US" sz="1400" dirty="0"/>
              <a:t>          26    Unknown/Invalid</a:t>
            </a:r>
          </a:p>
          <a:p>
            <a:r>
              <a:rPr lang="en-US" sz="1400" dirty="0"/>
              <a:t>          30    Discharged/transferred to another Type of Health Care Institution not defined Elsewhere</a:t>
            </a:r>
          </a:p>
          <a:p>
            <a:r>
              <a:rPr lang="en-US" sz="1400" dirty="0"/>
              <a:t>          27    Discharged/transferred to a federal health care facility.</a:t>
            </a:r>
          </a:p>
          <a:p>
            <a:r>
              <a:rPr lang="en-US" sz="1400" dirty="0"/>
              <a:t>          28    Discharged/transferred/referred to a psychiatric hospital of psychiatric distinct part unit of a hospital</a:t>
            </a:r>
          </a:p>
          <a:p>
            <a:r>
              <a:rPr lang="en-US" sz="1400" dirty="0"/>
              <a:t>          29    Discharged/transferred to a Critical Access Hospital (CAH). 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9337853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402171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Variables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75208" y="1265032"/>
            <a:ext cx="8168791" cy="292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err="1"/>
              <a:t>admission_type_id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Sala</a:t>
            </a:r>
            <a:r>
              <a:rPr lang="en-US" sz="1800" dirty="0"/>
              <a:t> a la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ingreso</a:t>
            </a:r>
            <a:r>
              <a:rPr lang="en-US" sz="1800" dirty="0"/>
              <a:t> el </a:t>
            </a:r>
            <a:r>
              <a:rPr lang="en-US" sz="1800" dirty="0" err="1"/>
              <a:t>paciente</a:t>
            </a:r>
            <a:r>
              <a:rPr lang="en-US" sz="1800" dirty="0"/>
              <a:t>;</a:t>
            </a:r>
          </a:p>
          <a:p>
            <a:r>
              <a:rPr lang="en-US" sz="1800" dirty="0"/>
              <a:t>      (1)Emergency</a:t>
            </a:r>
          </a:p>
          <a:p>
            <a:r>
              <a:rPr lang="en-US" sz="1800" dirty="0"/>
              <a:t>      (2)Urgent</a:t>
            </a:r>
          </a:p>
          <a:p>
            <a:r>
              <a:rPr lang="en-US" sz="1800" dirty="0"/>
              <a:t>      (3)Elective</a:t>
            </a:r>
          </a:p>
          <a:p>
            <a:r>
              <a:rPr lang="pl-PL" sz="1800" dirty="0"/>
              <a:t>      (4)</a:t>
            </a:r>
            <a:r>
              <a:rPr lang="pl-PL" sz="1800" dirty="0" err="1"/>
              <a:t>Newborn</a:t>
            </a:r>
            <a:endParaRPr lang="pl-PL" sz="1800" dirty="0"/>
          </a:p>
          <a:p>
            <a:r>
              <a:rPr lang="pl-PL" sz="1800" dirty="0"/>
              <a:t>      (5)Not </a:t>
            </a:r>
            <a:r>
              <a:rPr lang="pl-PL" sz="1800" dirty="0" err="1"/>
              <a:t>Available</a:t>
            </a:r>
            <a:endParaRPr lang="pl-PL" sz="1800" dirty="0"/>
          </a:p>
          <a:p>
            <a:r>
              <a:rPr lang="pl-PL" sz="1800" dirty="0"/>
              <a:t>      (6)NULL</a:t>
            </a:r>
          </a:p>
          <a:p>
            <a:r>
              <a:rPr lang="pl-PL" sz="1800" dirty="0"/>
              <a:t>      (7)Trauma Center</a:t>
            </a:r>
          </a:p>
          <a:p>
            <a:r>
              <a:rPr lang="en-US" sz="1800" dirty="0"/>
              <a:t>      (8)Not Mapped</a:t>
            </a:r>
            <a:r>
              <a:rPr lang="en-US" sz="1800" dirty="0" smtClean="0"/>
              <a:t>.</a:t>
            </a:r>
          </a:p>
          <a:p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26593269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39644" y="1037136"/>
            <a:ext cx="7828119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 smtClean="0"/>
              <a:t>Cu</a:t>
            </a:r>
            <a:r>
              <a:rPr lang="en-US" dirty="0" err="1" smtClean="0"/>
              <a:t>á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raza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medicina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?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778" y="1650546"/>
            <a:ext cx="8442222" cy="2928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FunMEDRace</a:t>
            </a:r>
            <a:r>
              <a:rPr lang="en-US" sz="1800" dirty="0">
                <a:latin typeface="Courier"/>
                <a:cs typeface="Courier"/>
              </a:rPr>
              <a:t>(Race):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  </a:t>
            </a:r>
            <a:r>
              <a:rPr lang="en-US" sz="1800" dirty="0" err="1">
                <a:latin typeface="Courier"/>
                <a:cs typeface="Courier"/>
              </a:rPr>
              <a:t>MedRace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Data.race</a:t>
            </a:r>
            <a:r>
              <a:rPr lang="en-US" sz="1800" dirty="0">
                <a:latin typeface="Courier"/>
                <a:cs typeface="Courier"/>
              </a:rPr>
              <a:t>[(</a:t>
            </a:r>
            <a:r>
              <a:rPr lang="en-US" sz="1800" dirty="0" err="1">
                <a:latin typeface="Courier"/>
                <a:cs typeface="Courier"/>
              </a:rPr>
              <a:t>Data.race</a:t>
            </a:r>
            <a:r>
              <a:rPr lang="en-US" sz="1800" dirty="0">
                <a:latin typeface="Courier"/>
                <a:cs typeface="Courier"/>
              </a:rPr>
              <a:t> == Race)&amp;(</a:t>
            </a:r>
            <a:r>
              <a:rPr lang="en-US" sz="1800" dirty="0" err="1">
                <a:latin typeface="Courier"/>
                <a:cs typeface="Courier"/>
              </a:rPr>
              <a:t>Data.metformin</a:t>
            </a:r>
            <a:r>
              <a:rPr lang="en-US" sz="1800" dirty="0">
                <a:latin typeface="Courier"/>
                <a:cs typeface="Courier"/>
              </a:rPr>
              <a:t> != 'No')].count()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    </a:t>
            </a:r>
            <a:r>
              <a:rPr lang="en-US" sz="1800" dirty="0" err="1">
                <a:latin typeface="Courier"/>
                <a:cs typeface="Courier"/>
              </a:rPr>
              <a:t>allMed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Data.race</a:t>
            </a:r>
            <a:r>
              <a:rPr lang="en-US" sz="1800" dirty="0">
                <a:latin typeface="Courier"/>
                <a:cs typeface="Courier"/>
              </a:rPr>
              <a:t>[(</a:t>
            </a:r>
            <a:r>
              <a:rPr lang="en-US" sz="1800" dirty="0" err="1">
                <a:latin typeface="Courier"/>
                <a:cs typeface="Courier"/>
              </a:rPr>
              <a:t>Data.metformin</a:t>
            </a:r>
            <a:r>
              <a:rPr lang="en-US" sz="1800" dirty="0">
                <a:latin typeface="Courier"/>
                <a:cs typeface="Courier"/>
              </a:rPr>
              <a:t> != 'No')].count()    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    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MedRace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allMed</a:t>
            </a: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    print </a:t>
            </a:r>
            <a:r>
              <a:rPr lang="en-US" sz="1800" dirty="0" err="1">
                <a:latin typeface="Courier"/>
                <a:cs typeface="Courier"/>
              </a:rPr>
              <a:t>str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Probabilidad</a:t>
            </a:r>
            <a:r>
              <a:rPr lang="en-US" sz="1800" dirty="0">
                <a:latin typeface="Courier"/>
                <a:cs typeface="Courier"/>
              </a:rPr>
              <a:t>*100)+'%'</a:t>
            </a:r>
            <a:endParaRPr sz="1800" dirty="0">
              <a:latin typeface="Courier"/>
              <a:cs typeface="Courier"/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4259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1459</Words>
  <Application>Microsoft Macintosh PowerPoint</Application>
  <PresentationFormat>On-screen Show (16:9)</PresentationFormat>
  <Paragraphs>205</Paragraphs>
  <Slides>47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Dumaine</vt:lpstr>
      <vt:lpstr>Document</vt:lpstr>
      <vt:lpstr>GRUPO SIN NOMBRE PROYECTO FINAL</vt:lpstr>
      <vt:lpstr>Diabetic Data</vt:lpstr>
      <vt:lpstr>PowerPoint Presentation</vt:lpstr>
      <vt:lpstr>101,766</vt:lpstr>
      <vt:lpstr>Variables</vt:lpstr>
      <vt:lpstr>Variables</vt:lpstr>
      <vt:lpstr>Variables</vt:lpstr>
      <vt:lpstr>Variables</vt:lpstr>
      <vt:lpstr>¿Cuál es la probabilidad de cada raza de utilizar la medicina más usada?</vt:lpstr>
      <vt:lpstr>¿Cuál es la probabilidad de cada raza de utilizar la medicina más usada?</vt:lpstr>
      <vt:lpstr>PowerPoint Presentation</vt:lpstr>
      <vt:lpstr>¿Qué rango de edad incurrió en la mayor cantidad de medicamentos utilizados y cuál es la probabilidad de que la gente de ese rango venga de la sala de emergencias?</vt:lpstr>
      <vt:lpstr>¿Qué rango de edad incurrió en la mayor cantidad de medicamentos utilizados y cuál es la probabilidad de que la gente de ese rango venga de la sala de emergencias?</vt:lpstr>
      <vt:lpstr>PowerPoint Presentation</vt:lpstr>
      <vt:lpstr>¿Cuál es el rango de edad N que presenta la mayor probabilidad de ser ingresado al hospital por K razón? B</vt:lpstr>
      <vt:lpstr>¿Cuál es el rango de edad N que presenta la mayor probabilidad de ser ingresado al hospital por K razón? B</vt:lpstr>
      <vt:lpstr>¿Cuál es el rango de edad N que presenta la mayor probabilidad de ser ingresado al hospital por K razón? B</vt:lpstr>
      <vt:lpstr>PowerPoint Presentation</vt:lpstr>
      <vt:lpstr>¿Qué probabilidad tiene una persona a ser ingresada de forma de urgencia a recibir 5 procedimientos quirúrgicos? B</vt:lpstr>
      <vt:lpstr>¿Qué rango de edad incurrió en la mayor cantidad de medicamentos utilizados y cuál es la probabilidad de que la gente de ese rango venga de la sala de emergencias? B</vt:lpstr>
      <vt:lpstr>PowerPoint Presentation</vt:lpstr>
      <vt:lpstr>¿Qué probabilidad tiene la raza raza N de recibir  A tipos de procedimientos de laboratorio? B</vt:lpstr>
      <vt:lpstr>¿Cuál es la probabilidad que una persona asiática se le hagan 10 examenes de laboratorios? B</vt:lpstr>
      <vt:lpstr>PowerPoint Presentation</vt:lpstr>
      <vt:lpstr>¿Cuál es la probabilidad de que un paciente reciba atención en casa tras ser despachado del hospital? Por raza?</vt:lpstr>
      <vt:lpstr>¿Cuál es la probabilidad de que un paciente reciba atención en casa tras ser despachado del hospital? Por raza?</vt:lpstr>
      <vt:lpstr>PowerPoint Presentation</vt:lpstr>
      <vt:lpstr>¿Cuál es la probabilidad de que x raza reciba N cantidad de gluten?</vt:lpstr>
      <vt:lpstr>¿Cuál es la probabilidad de que x raza reciba N cantidad de gluten?</vt:lpstr>
      <vt:lpstr>PowerPoint Presentation</vt:lpstr>
      <vt:lpstr>¿Cuál es la probabilidad de que una persona con cierta edad, pase más de n días en el hospital?</vt:lpstr>
      <vt:lpstr>¿Cuál es la probabilidad de que una persona con cierta edad, pase más de n días en el hospital?</vt:lpstr>
      <vt:lpstr>PowerPoint Presentation</vt:lpstr>
      <vt:lpstr>¿Cuál es la probabilidad de que un medico tipo x atienda a una persona con diabetes de nivel k?</vt:lpstr>
      <vt:lpstr>¿Cuál es la probabilidad de que un medico tipo x atienda a una persona con diabetes de nivel k?</vt:lpstr>
      <vt:lpstr>PowerPoint Presentation</vt:lpstr>
      <vt:lpstr>¿Cuál es la probabilidad de que si alguien ingreso al hospital por emergencia regrese en un plazo menor a 30 dias, en un plazo mayor a 30 dias o no regrese?</vt:lpstr>
      <vt:lpstr>¿Cuál es la probabilidad de que si alguien ingreso al hospital por emergencia regrese en un plazo menor a 30 dias, en un plazo mayor a 30 dias o no regrese?</vt:lpstr>
      <vt:lpstr>PowerPoint Presentation</vt:lpstr>
      <vt:lpstr>¿Qué sucedió con las personas de rango de edad mas comun que ingresaron al hospital con diabetes al salir?</vt:lpstr>
      <vt:lpstr>¿Qué sucedió con las personas de rango de edad mas comun que ingresaron al hospital con diabetes al salir?</vt:lpstr>
      <vt:lpstr>PowerPoint Presentation</vt:lpstr>
      <vt:lpstr>¿Qué probabilidad tienen los pacientes, que presentan inestabilidad en niveles de insulina que sean readmitidos después de 30 días?</vt:lpstr>
      <vt:lpstr>¿Qué raza es más probable a ser transferido de un lugar x al del hospital?</vt:lpstr>
      <vt:lpstr>¿Cuál es la probabilidad dependiendo del nivel   diabetes a que tenga cierta cantidad de consultas?</vt:lpstr>
      <vt:lpstr> ¿Qué edad y que raza es más propensa a tener cierto nivel de diabetes 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SIN NOMBRE PROYECTO FINAL</dc:title>
  <cp:lastModifiedBy>Annika Ruest</cp:lastModifiedBy>
  <cp:revision>16</cp:revision>
  <dcterms:modified xsi:type="dcterms:W3CDTF">2016-05-20T16:32:20Z</dcterms:modified>
</cp:coreProperties>
</file>