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6"/>
  </p:notesMasterIdLst>
  <p:sldIdLst>
    <p:sldId id="256" r:id="rId3"/>
    <p:sldId id="258" r:id="rId4"/>
    <p:sldId id="275" r:id="rId5"/>
    <p:sldId id="276" r:id="rId6"/>
    <p:sldId id="313" r:id="rId7"/>
    <p:sldId id="322" r:id="rId8"/>
    <p:sldId id="320" r:id="rId9"/>
    <p:sldId id="317" r:id="rId10"/>
    <p:sldId id="315" r:id="rId11"/>
    <p:sldId id="316" r:id="rId12"/>
    <p:sldId id="321" r:id="rId13"/>
    <p:sldId id="319" r:id="rId14"/>
    <p:sldId id="274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ig0TH/f0bCrntAWWuNcWMudguO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0B4148-0C49-4A35-91C4-9445281CE300}">
  <a:tblStyle styleId="{DE0B4148-0C49-4A35-91C4-9445281CE3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499" autoAdjust="0"/>
  </p:normalViewPr>
  <p:slideViewPr>
    <p:cSldViewPr snapToGrid="0">
      <p:cViewPr varScale="1">
        <p:scale>
          <a:sx n="63" d="100"/>
          <a:sy n="63" d="100"/>
        </p:scale>
        <p:origin x="84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60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6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59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656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570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178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5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89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087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1784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368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14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3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3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6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8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38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39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9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9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9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9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9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39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39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39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0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0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1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41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42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42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43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3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3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43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43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43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4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44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44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44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44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5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5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1" name="Google Shape;15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5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4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46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46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6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6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6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46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3" name="Google Shape;163;p46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46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8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70" name="Google Shape;170;p48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1" name="Google Shape;171;p48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8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 spd="slow"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"/>
          <p:cNvGrpSpPr/>
          <p:nvPr/>
        </p:nvGrpSpPr>
        <p:grpSpPr>
          <a:xfrm>
            <a:off x="0" y="123467"/>
            <a:ext cx="11053615" cy="6548624"/>
            <a:chOff x="-4421" y="-64960"/>
            <a:chExt cx="12196420" cy="7162446"/>
          </a:xfrm>
        </p:grpSpPr>
        <p:sp>
          <p:nvSpPr>
            <p:cNvPr id="180" name="Google Shape;180;p1"/>
            <p:cNvSpPr/>
            <p:nvPr/>
          </p:nvSpPr>
          <p:spPr>
            <a:xfrm>
              <a:off x="-4421" y="5427341"/>
              <a:ext cx="12196420" cy="15185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302197" y="5901985"/>
              <a:ext cx="45719" cy="6138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 txBox="1"/>
            <p:nvPr/>
          </p:nvSpPr>
          <p:spPr>
            <a:xfrm>
              <a:off x="8763000" y="6508750"/>
              <a:ext cx="2743200" cy="365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 rot="10800000" flipH="1">
              <a:off x="9506857" y="5939880"/>
              <a:ext cx="1291772" cy="1157606"/>
            </a:xfrm>
            <a:prstGeom prst="rtTriangle">
              <a:avLst/>
            </a:prstGeom>
            <a:solidFill>
              <a:srgbClr val="F2F2F2">
                <a:alpha val="1686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184" name="Google Shape;184;p1"/>
            <p:cNvGraphicFramePr/>
            <p:nvPr/>
          </p:nvGraphicFramePr>
          <p:xfrm>
            <a:off x="76788" y="3121720"/>
            <a:ext cx="3303056" cy="3148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303056" imgH="3148059" progId="">
                    <p:embed/>
                  </p:oleObj>
                </mc:Choice>
                <mc:Fallback>
                  <p:oleObj r:id="rId3" imgW="3303056" imgH="3148059" progId="">
                    <p:embed/>
                    <p:pic>
                      <p:nvPicPr>
                        <p:cNvPr id="184" name="Google Shape;184;p1"/>
                        <p:cNvPicPr preferRelativeResize="0"/>
                        <p:nvPr/>
                      </p:nvPicPr>
                      <p:blipFill rotWithShape="1">
                        <a:blip r:embed="rId4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76788" y="3121720"/>
                          <a:ext cx="3303056" cy="31480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" name="Google Shape;185;p1"/>
            <p:cNvSpPr/>
            <p:nvPr/>
          </p:nvSpPr>
          <p:spPr>
            <a:xfrm flipH="1">
              <a:off x="7045437" y="-64960"/>
              <a:ext cx="5146562" cy="5852440"/>
            </a:xfrm>
            <a:prstGeom prst="rtTriangle">
              <a:avLst/>
            </a:prstGeom>
            <a:solidFill>
              <a:srgbClr val="F2F2F2">
                <a:alpha val="1686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2124074" y="2025525"/>
              <a:ext cx="6829425" cy="1580679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2655">
                  <a:srgbClr val="FFFFFF">
                    <a:alpha val="0"/>
                  </a:srgbClr>
                </a:gs>
                <a:gs pos="15000">
                  <a:srgbClr val="FFFFFF">
                    <a:alpha val="33725"/>
                  </a:srgbClr>
                </a:gs>
                <a:gs pos="51000">
                  <a:schemeClr val="lt1"/>
                </a:gs>
                <a:gs pos="94000">
                  <a:srgbClr val="FFFFFF">
                    <a:alpha val="3372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7" name="Google Shape;187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104" y="24501"/>
              <a:ext cx="3859753" cy="1538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1"/>
            <p:cNvSpPr/>
            <p:nvPr/>
          </p:nvSpPr>
          <p:spPr>
            <a:xfrm flipH="1">
              <a:off x="9829826" y="5333990"/>
              <a:ext cx="1579500" cy="16002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 txBox="1"/>
            <p:nvPr/>
          </p:nvSpPr>
          <p:spPr>
            <a:xfrm>
              <a:off x="6881354" y="6019565"/>
              <a:ext cx="3767400" cy="10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DISCOVER . </a:t>
              </a:r>
              <a:r>
                <a:rPr lang="en-US" sz="20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LEARN</a:t>
              </a:r>
              <a:r>
                <a:rPr lang="en-US" sz="20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. EMPOWER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6885780" y="6043646"/>
              <a:ext cx="45719" cy="3706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 txBox="1"/>
            <p:nvPr/>
          </p:nvSpPr>
          <p:spPr>
            <a:xfrm>
              <a:off x="2127856" y="2051945"/>
              <a:ext cx="9063299" cy="4760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Arial Black"/>
                  <a:cs typeface="Times New Roman" panose="02020603050405020304" pitchFamily="18" charset="0"/>
                  <a:sym typeface="Arial Black"/>
                </a:rPr>
                <a:t>AIT </a:t>
              </a:r>
              <a:r>
                <a:rPr lang="en-US" sz="3200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Arial Black"/>
                  <a:cs typeface="Times New Roman" panose="02020603050405020304" pitchFamily="18" charset="0"/>
                  <a:sym typeface="Arial Black"/>
                </a:rPr>
                <a:t>: </a:t>
              </a:r>
              <a:r>
                <a:rPr lang="en-US" sz="3200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MBA – </a:t>
              </a:r>
              <a:r>
                <a:rPr lang="en-US" sz="32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Apex Institute of Management</a:t>
              </a:r>
              <a:endParaRPr sz="3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112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Subject Name – Managerial Economics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None/>
              </a:pPr>
              <a:endParaRPr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Faculty Name</a:t>
              </a:r>
              <a:r>
                <a:rPr lang="en-US" sz="28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: Ashish Kumar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Times New Roman"/>
                </a:rPr>
                <a:t>Topic </a:t>
              </a:r>
              <a:r>
                <a:rPr lang="en-US" sz="28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Times New Roman"/>
                </a:rPr>
                <a:t>: Economic Analysis of South Korea</a:t>
              </a:r>
              <a:endParaRPr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None/>
              </a:pPr>
              <a:endParaRPr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1120"/>
                </a:spcBef>
                <a:spcAft>
                  <a:spcPts val="0"/>
                </a:spcAft>
                <a:buNone/>
              </a:pPr>
              <a:endParaRPr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112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>
            <a:spLocks noGrp="1"/>
          </p:cNvSpPr>
          <p:nvPr>
            <p:ph type="title"/>
          </p:nvPr>
        </p:nvSpPr>
        <p:spPr>
          <a:xfrm>
            <a:off x="1170213" y="235574"/>
            <a:ext cx="10661693" cy="10053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GROWTH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01F6-22C6-A311-061D-10C02556D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412FB-1667-FE5B-9256-5A7B06B9B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7975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>
            <a:spLocks noGrp="1"/>
          </p:cNvSpPr>
          <p:nvPr>
            <p:ph type="title"/>
          </p:nvPr>
        </p:nvSpPr>
        <p:spPr>
          <a:xfrm>
            <a:off x="1170213" y="235574"/>
            <a:ext cx="10661693" cy="10053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>
                <a:latin typeface="+mj-lt"/>
              </a:rPr>
              <a:t>SOFT POWER</a:t>
            </a:r>
            <a:endParaRPr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01F6-22C6-A311-061D-10C02556D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The Soft Power of South Korea is Korean Pop and Korean Drama; which are famous all around the World.</a:t>
            </a:r>
          </a:p>
          <a:p>
            <a:r>
              <a:rPr lang="en-IN" sz="2400" dirty="0">
                <a:latin typeface="+mj-lt"/>
              </a:rPr>
              <a:t>The Korean Pop (also known as K-Pop) Industry generates more than US $10 Billion each year for the South Korean Economy.</a:t>
            </a:r>
          </a:p>
          <a:p>
            <a:r>
              <a:rPr lang="en-IN" sz="2400" dirty="0">
                <a:latin typeface="+mj-lt"/>
              </a:rPr>
              <a:t>The prominent groups of Korean Entertainment Industry are BTS and </a:t>
            </a:r>
            <a:r>
              <a:rPr lang="en-IN" sz="2400" dirty="0" err="1">
                <a:latin typeface="+mj-lt"/>
              </a:rPr>
              <a:t>Blackpink</a:t>
            </a:r>
            <a:r>
              <a:rPr lang="en-IN" sz="2400" dirty="0">
                <a:latin typeface="+mj-lt"/>
              </a:rPr>
              <a:t>; these groups represented Korean culture in the World and generated Billions of Dollars.</a:t>
            </a:r>
          </a:p>
          <a:p>
            <a:r>
              <a:rPr lang="en-IN" sz="2400" dirty="0">
                <a:latin typeface="+mj-lt"/>
              </a:rPr>
              <a:t>The Success behind South Korea’s entertainment industry is that they pour huge amount of resources when making the content and make it original and relatable.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94466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>
            <a:spLocks noGrp="1"/>
          </p:cNvSpPr>
          <p:nvPr>
            <p:ph type="title"/>
          </p:nvPr>
        </p:nvSpPr>
        <p:spPr>
          <a:xfrm>
            <a:off x="1170213" y="235574"/>
            <a:ext cx="10661693" cy="10053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01F6-22C6-A311-061D-10C02556D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South Korea will enjoy healthy GDP growth for around 2 or 3 decades more.</a:t>
            </a:r>
          </a:p>
          <a:p>
            <a:r>
              <a:rPr lang="en-IN" sz="2400" dirty="0">
                <a:latin typeface="+mj-lt"/>
              </a:rPr>
              <a:t>After that, their shrinking population will have a significant impact on their workforce.</a:t>
            </a:r>
          </a:p>
          <a:p>
            <a:r>
              <a:rPr lang="en-IN" sz="2400" dirty="0">
                <a:latin typeface="+mj-lt"/>
              </a:rPr>
              <a:t>Decreasing active workforce will lead to stagnation or low GDP growth.</a:t>
            </a:r>
          </a:p>
          <a:p>
            <a:r>
              <a:rPr lang="en-US" sz="2400" dirty="0">
                <a:latin typeface="+mj-lt"/>
              </a:rPr>
              <a:t>Rising living costs and interest rates will exert a negative effect on household spending and business investment into 2023. </a:t>
            </a:r>
          </a:p>
          <a:p>
            <a:r>
              <a:rPr lang="en-US" sz="2400" dirty="0">
                <a:latin typeface="+mj-lt"/>
              </a:rPr>
              <a:t>South Korea's export-oriented economy is unlikely to find relief from external sources, as its main overseas markets face a period of slower growth.</a:t>
            </a:r>
          </a:p>
          <a:p>
            <a:r>
              <a:rPr lang="en-IN" sz="2400" dirty="0">
                <a:latin typeface="+mj-lt"/>
              </a:rPr>
              <a:t>So the Future of South Korean Economy looks bright in the short term but not in the long term, that is, if they doesn’t come up with effective policies.</a:t>
            </a: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424135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78" name="Google Shape;378;p19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9" name="Google Shape;379;p19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0" name="Google Shape;380;p19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1" name="Google Shape;381;p19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2" name="Google Shape;382;p19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86" name="Google Shape;386;p1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389" name="Google Shape;389;p19"/>
            <p:cNvGraphicFramePr/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83878" imgH="183422" progId="">
                    <p:embed/>
                  </p:oleObj>
                </mc:Choice>
                <mc:Fallback>
                  <p:oleObj r:id="rId3" imgW="183878" imgH="183422" progId="">
                    <p:embed/>
                    <p:pic>
                      <p:nvPicPr>
                        <p:cNvPr id="389" name="Google Shape;389;p19"/>
                        <p:cNvPicPr preferRelativeResize="0"/>
                        <p:nvPr/>
                      </p:nvPicPr>
                      <p:blipFill rotWithShape="1">
                        <a:blip r:embed="rId4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49" name="Picture 1">
            <a:extLst>
              <a:ext uri="{FF2B5EF4-FFF2-40B4-BE49-F238E27FC236}">
                <a16:creationId xmlns:a16="http://schemas.microsoft.com/office/drawing/2014/main" id="{D0D97B4B-0D85-50EC-FA1D-3A9AFC14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28600"/>
            <a:ext cx="177800" cy="177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>
            <a:spLocks noGrp="1"/>
          </p:cNvSpPr>
          <p:nvPr>
            <p:ph type="title"/>
          </p:nvPr>
        </p:nvSpPr>
        <p:spPr>
          <a:xfrm>
            <a:off x="1170213" y="235574"/>
            <a:ext cx="10661693" cy="10053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EAM MEMBERS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01F6-22C6-A311-061D-10C02556D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Anniket Vats (22MBA20389)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Deepanshu Garg (22MBA20392)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Vijyant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 (22MBA20243)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Taniya Saini (22MBA20353)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Neha Malik (22MBA20391</a:t>
            </a:r>
            <a:r>
              <a:rPr lang="en-IN" sz="2000" dirty="0"/>
              <a:t>)</a:t>
            </a:r>
          </a:p>
          <a:p>
            <a:pPr marL="114300" indent="0">
              <a:buNone/>
            </a:pPr>
            <a:r>
              <a:rPr lang="en-IN" dirty="0"/>
              <a:t> </a:t>
            </a:r>
          </a:p>
          <a:p>
            <a:pPr marL="1143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>
            <a:spLocks noGrp="1"/>
          </p:cNvSpPr>
          <p:nvPr>
            <p:ph type="title"/>
          </p:nvPr>
        </p:nvSpPr>
        <p:spPr>
          <a:xfrm>
            <a:off x="1170213" y="235574"/>
            <a:ext cx="10661693" cy="10053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ECONOMY 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01F6-22C6-A311-061D-10C02556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- 51.8 million (2023)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- US $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33,393 (2023)</a:t>
            </a:r>
          </a:p>
          <a:p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 - US $1.6 Trillion (4</a:t>
            </a:r>
            <a:r>
              <a:rPr lang="en-IN" sz="2400" baseline="30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Largest in Asia as of 2023)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 -	South Korean Won (KRW, ₩)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Bank - The Bank Of Korea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 Year - 1 January to 31 December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group - Developed/Advanced; High-income economy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 to GDP ratio - 39.8% (2020)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Reserves - $458.700 billion (July 2021)	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these parameters tells us the South Korean Economy right now is in good shape. </a:t>
            </a:r>
          </a:p>
          <a:p>
            <a:endParaRPr lang="en-I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4477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>
            <a:spLocks noGrp="1"/>
          </p:cNvSpPr>
          <p:nvPr>
            <p:ph type="title"/>
          </p:nvPr>
        </p:nvSpPr>
        <p:spPr>
          <a:xfrm>
            <a:off x="1170213" y="235574"/>
            <a:ext cx="10661693" cy="10053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01F6-22C6-A311-061D-10C02556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+mj-lt"/>
              </a:rPr>
              <a:t>South Korea formed by the conclusion of the Korean war which separated the Korean Peninsula into 2 parts; North and South.</a:t>
            </a:r>
          </a:p>
          <a:p>
            <a:r>
              <a:rPr lang="en-US" altLang="zh-CN" sz="2400" dirty="0">
                <a:latin typeface="+mj-lt"/>
              </a:rPr>
              <a:t>During the Cold War, the US Government funded South Korea heavily in order to prevent communism there. As a result, the South Korean Economy grew rapidly.</a:t>
            </a:r>
          </a:p>
          <a:p>
            <a:r>
              <a:rPr lang="en-US" altLang="zh-CN" sz="2400" dirty="0">
                <a:latin typeface="+mj-lt"/>
              </a:rPr>
              <a:t>In the 1950s, South Korea was a very poor developing country. Its GDP per capita at end of Korean War was less than $800. However, by 2019, it increased by more than 12 times.</a:t>
            </a:r>
          </a:p>
          <a:p>
            <a:r>
              <a:rPr lang="en-US" altLang="zh-CN" sz="2400" dirty="0">
                <a:latin typeface="+mj-lt"/>
              </a:rPr>
              <a:t>South Korea does not have any Natural Resources because they were found in Northern peninsula of Korea which comes under North Korea.</a:t>
            </a:r>
          </a:p>
          <a:p>
            <a:r>
              <a:rPr lang="en-US" altLang="zh-CN" sz="2400" dirty="0">
                <a:latin typeface="+mj-lt"/>
              </a:rPr>
              <a:t>South Korean Economy grew rapidly from 1960 after economic reforms.</a:t>
            </a:r>
          </a:p>
          <a:p>
            <a:r>
              <a:rPr lang="en-US" altLang="zh-CN" sz="2400" dirty="0">
                <a:latin typeface="+mj-lt"/>
              </a:rPr>
              <a:t>The Economic Miracle of South Korea is known as “the miracle of the Han river”. </a:t>
            </a:r>
          </a:p>
          <a:p>
            <a:endParaRPr lang="en-US" altLang="zh-CN" sz="2400" dirty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17111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>
            <a:spLocks noGrp="1"/>
          </p:cNvSpPr>
          <p:nvPr>
            <p:ph type="title"/>
          </p:nvPr>
        </p:nvSpPr>
        <p:spPr>
          <a:xfrm>
            <a:off x="1170213" y="235574"/>
            <a:ext cx="10661693" cy="10053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GOVERNANCE AND TRADE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01F6-22C6-A311-061D-10C02556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4160"/>
            <a:ext cx="10515600" cy="464280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South Korea is a Constitutional Democratic Republic whose policies are shifted more towards Capitalistic Economy with little intervention in the market.</a:t>
            </a:r>
          </a:p>
          <a:p>
            <a:r>
              <a:rPr lang="en-IN" sz="2400" dirty="0">
                <a:latin typeface="+mj-lt"/>
              </a:rPr>
              <a:t>South Korea’s current President is Yoon Suk </a:t>
            </a:r>
            <a:r>
              <a:rPr lang="en-IN" sz="2400" dirty="0" err="1">
                <a:latin typeface="+mj-lt"/>
              </a:rPr>
              <a:t>Yeol</a:t>
            </a:r>
            <a:r>
              <a:rPr lang="en-IN" sz="2400" dirty="0">
                <a:latin typeface="+mj-lt"/>
              </a:rPr>
              <a:t> and their Finance minister Choo Kyung Ho. </a:t>
            </a:r>
          </a:p>
          <a:p>
            <a:r>
              <a:rPr lang="en-IN" sz="2400" dirty="0">
                <a:latin typeface="+mj-lt"/>
              </a:rPr>
              <a:t>South Korean Government spends the highest amount of money in Research And Development in proportion to their GDP. It was 4.8%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 were US $542 Billion in and Imports were US $503 Billion in 2020; meaning that they had trade surplus of US $41 Billion in 2020.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Korea’s Exports are increasing each year because of ever increasing demands of Korean Products due to affordable cost and quality.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9808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>
            <a:spLocks noGrp="1"/>
          </p:cNvSpPr>
          <p:nvPr>
            <p:ph type="title"/>
          </p:nvPr>
        </p:nvSpPr>
        <p:spPr>
          <a:xfrm>
            <a:off x="1170213" y="235574"/>
            <a:ext cx="10661693" cy="10053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>
                <a:latin typeface="+mj-lt"/>
              </a:rPr>
              <a:t>TRADE</a:t>
            </a:r>
            <a:endParaRPr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01F6-22C6-A311-061D-10C02556D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+mj-lt"/>
              </a:rPr>
              <a:t>The country exports mainly Electrical and electronic equipment (31% of total exports in 2021), machinery, nuclear reactors, boilers (13%), vehicles other than railway, tramway (11%), plastics (6.2%), Mineral fuels, oils, distillation products (5%) and optical, photo, technical, medical apparatus (3.9%) of their total Exports.</a:t>
            </a:r>
          </a:p>
          <a:p>
            <a:pPr marL="114300" indent="0">
              <a:buNone/>
            </a:pPr>
            <a:endParaRPr lang="en-US" sz="2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Export and Import partners of South Korea are China, The United States and The European Union (EU).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Asia, their largest trading partners are China, Japan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Phillipines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Korea is maintaining a trade surplus from several years through which their economy is benefitting. </a:t>
            </a:r>
          </a:p>
          <a:p>
            <a:pPr marL="114300" indent="0">
              <a:buNone/>
            </a:pPr>
            <a:endParaRPr lang="en-IN" sz="2400" dirty="0">
              <a:latin typeface="+mj-lt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2312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>
            <a:spLocks noGrp="1"/>
          </p:cNvSpPr>
          <p:nvPr>
            <p:ph type="title"/>
          </p:nvPr>
        </p:nvSpPr>
        <p:spPr>
          <a:xfrm>
            <a:off x="1170213" y="235574"/>
            <a:ext cx="10661693" cy="10053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>
                <a:latin typeface="+mj-lt"/>
              </a:rPr>
              <a:t>BALANCE OF PAYMENTS</a:t>
            </a:r>
            <a:endParaRPr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01F6-22C6-A311-061D-10C02556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1280"/>
            <a:ext cx="10515600" cy="482568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Currency Exchange – 1 Indian Rupee is equal to 16.32 Korean Won as of October 2022 and 1 Korean Won is equal to 0.06 Indian Rupee.</a:t>
            </a:r>
          </a:p>
          <a:p>
            <a:r>
              <a:rPr lang="en-US" sz="2400" dirty="0">
                <a:latin typeface="+mj-lt"/>
              </a:rPr>
              <a:t>Foreign Direct Investment (FDI) increased by US $468.8 Million in Sep 2022.</a:t>
            </a:r>
          </a:p>
          <a:p>
            <a:r>
              <a:rPr lang="en-US" sz="2400" dirty="0">
                <a:latin typeface="+mj-lt"/>
              </a:rPr>
              <a:t>South Korea Direct Investment Abroad expanded by US $4.8 Billion in Sep 2022.</a:t>
            </a:r>
          </a:p>
          <a:p>
            <a:r>
              <a:rPr lang="en-US" sz="2400" dirty="0">
                <a:latin typeface="+mj-lt"/>
              </a:rPr>
              <a:t>Its Foreign Portfolio Investment increased by US $8.3 Billion in Sep 2022.</a:t>
            </a:r>
          </a:p>
          <a:p>
            <a:r>
              <a:rPr lang="en-US" sz="2400" dirty="0">
                <a:latin typeface="+mj-lt"/>
              </a:rPr>
              <a:t>In 2021, the total assets of domestic banks in South Korea amounted to approximately 3,275 trillion South Korean won, showing an increase compared to the previous year. </a:t>
            </a:r>
          </a:p>
          <a:p>
            <a:r>
              <a:rPr lang="en-US" sz="2400" dirty="0">
                <a:latin typeface="+mj-lt"/>
              </a:rPr>
              <a:t>The financial sector accounts for an increasingly large share of the South Korean economy, the total assets of domestic banks in South Korea has steadily increased in the last years.</a:t>
            </a:r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15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>
            <a:spLocks noGrp="1"/>
          </p:cNvSpPr>
          <p:nvPr>
            <p:ph type="title"/>
          </p:nvPr>
        </p:nvSpPr>
        <p:spPr>
          <a:xfrm>
            <a:off x="1170213" y="235574"/>
            <a:ext cx="10661693" cy="10053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01F6-22C6-A311-061D-10C02556D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>
                <a:latin typeface="+mj-lt"/>
              </a:rPr>
              <a:t>Unemployment was 2.6% as of June 2023; which is one of the lowest in the world.</a:t>
            </a:r>
          </a:p>
          <a:p>
            <a:r>
              <a:rPr lang="en-US" sz="2400" dirty="0">
                <a:latin typeface="+mj-lt"/>
              </a:rPr>
              <a:t>Being Asia’s fourth-largest economy, the country's booming exports have helped to maintain the unemployment rate very low by the standards of developed countries.</a:t>
            </a:r>
          </a:p>
          <a:p>
            <a:r>
              <a:rPr lang="en-US" sz="2400" dirty="0">
                <a:latin typeface="+mj-lt"/>
              </a:rPr>
              <a:t>A multitude of practices concerning gender inequality has led to a larger unemployment rate of women in the workforce of South Korea. </a:t>
            </a:r>
          </a:p>
          <a:p>
            <a:r>
              <a:rPr lang="en-US" sz="2400" dirty="0">
                <a:latin typeface="+mj-lt"/>
              </a:rPr>
              <a:t>The Government tackles the problem of Unemployment by Setting out temporary welfare programs and active labor market policies, including public works, for the unemployed.</a:t>
            </a:r>
          </a:p>
          <a:p>
            <a:endParaRPr lang="en-IN" sz="2400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20595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>
            <a:spLocks noGrp="1"/>
          </p:cNvSpPr>
          <p:nvPr>
            <p:ph type="title"/>
          </p:nvPr>
        </p:nvSpPr>
        <p:spPr>
          <a:xfrm>
            <a:off x="1170213" y="235574"/>
            <a:ext cx="10661693" cy="10053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GROWTH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01F6-22C6-A311-061D-10C02556D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+mj-lt"/>
              </a:rPr>
              <a:t>Here Y Axis represents the </a:t>
            </a:r>
          </a:p>
          <a:p>
            <a:pPr marL="114300" indent="0">
              <a:buNone/>
            </a:pPr>
            <a:r>
              <a:rPr lang="en-IN" sz="2000" dirty="0">
                <a:latin typeface="+mj-lt"/>
              </a:rPr>
              <a:t>GDP size in billion dollars</a:t>
            </a:r>
          </a:p>
          <a:p>
            <a:pPr marL="114300" indent="0">
              <a:buNone/>
            </a:pPr>
            <a:r>
              <a:rPr lang="en-IN" sz="2000" dirty="0">
                <a:latin typeface="+mj-lt"/>
              </a:rPr>
              <a:t>And X Axis represents Years.</a:t>
            </a:r>
          </a:p>
          <a:p>
            <a:pPr marL="114300" indent="0">
              <a:buNone/>
            </a:pP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We can see Contraction in</a:t>
            </a:r>
          </a:p>
          <a:p>
            <a:pPr marL="114300" indent="0">
              <a:buNone/>
            </a:pPr>
            <a:r>
              <a:rPr lang="en-IN" sz="2000" dirty="0">
                <a:latin typeface="+mj-lt"/>
              </a:rPr>
              <a:t>GDP from 2019 to 2020 due</a:t>
            </a:r>
          </a:p>
          <a:p>
            <a:pPr marL="114300" indent="0">
              <a:buNone/>
            </a:pPr>
            <a:r>
              <a:rPr lang="en-IN" sz="2000" dirty="0">
                <a:latin typeface="+mj-lt"/>
              </a:rPr>
              <a:t>To Covid Pandemic, but they </a:t>
            </a:r>
          </a:p>
          <a:p>
            <a:pPr marL="114300" indent="0">
              <a:buNone/>
            </a:pPr>
            <a:r>
              <a:rPr lang="en-IN" sz="2000" dirty="0">
                <a:latin typeface="+mj-lt"/>
              </a:rPr>
              <a:t>Quickly recovered in 2021.</a:t>
            </a:r>
          </a:p>
          <a:p>
            <a:pPr marL="114300" indent="0">
              <a:buNone/>
            </a:pPr>
            <a:r>
              <a:rPr lang="en-IN" sz="2000" dirty="0">
                <a:latin typeface="+mj-lt"/>
              </a:rPr>
              <a:t>Before the Pandemic, the Korean </a:t>
            </a:r>
          </a:p>
          <a:p>
            <a:pPr marL="114300" indent="0">
              <a:buNone/>
            </a:pPr>
            <a:r>
              <a:rPr lang="en-IN" sz="2000" dirty="0">
                <a:latin typeface="+mj-lt"/>
              </a:rPr>
              <a:t>Economy was Growing swiftly.</a:t>
            </a:r>
          </a:p>
          <a:p>
            <a:pPr marL="114300" indent="0">
              <a:buNone/>
            </a:pPr>
            <a:endParaRPr lang="en-IN" sz="2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3E14E-FEA7-DD84-5B31-81ED90EC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60" y="1737360"/>
            <a:ext cx="7249746" cy="45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848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1058</Words>
  <Application>Microsoft Office PowerPoint</Application>
  <PresentationFormat>Widescreen</PresentationFormat>
  <Paragraphs>100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Calibri</vt:lpstr>
      <vt:lpstr>Arial</vt:lpstr>
      <vt:lpstr>1_Office Theme</vt:lpstr>
      <vt:lpstr>Contents Slide Master</vt:lpstr>
      <vt:lpstr>PowerPoint Presentation</vt:lpstr>
      <vt:lpstr>TEAM MEMBERS</vt:lpstr>
      <vt:lpstr> ECONOMY OVERVIEW</vt:lpstr>
      <vt:lpstr>HISTORY </vt:lpstr>
      <vt:lpstr>GOVERNANCE AND TRADE</vt:lpstr>
      <vt:lpstr>TRADE</vt:lpstr>
      <vt:lpstr>BALANCE OF PAYMENTS</vt:lpstr>
      <vt:lpstr>UNEMPLOYMENT</vt:lpstr>
      <vt:lpstr>GDP GROWTH</vt:lpstr>
      <vt:lpstr>GDP GROWTH</vt:lpstr>
      <vt:lpstr>SOFT POWER</vt:lpstr>
      <vt:lpstr>FUTURE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Anniket Vats</cp:lastModifiedBy>
  <cp:revision>35</cp:revision>
  <dcterms:created xsi:type="dcterms:W3CDTF">2019-01-09T10:33:58Z</dcterms:created>
  <dcterms:modified xsi:type="dcterms:W3CDTF">2023-07-15T07:25:01Z</dcterms:modified>
</cp:coreProperties>
</file>