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9" r:id="rId4"/>
    <p:sldId id="258" r:id="rId5"/>
    <p:sldId id="262" r:id="rId6"/>
    <p:sldId id="261" r:id="rId7"/>
    <p:sldId id="268" r:id="rId8"/>
    <p:sldId id="259" r:id="rId9"/>
    <p:sldId id="263" r:id="rId10"/>
    <p:sldId id="264" r:id="rId11"/>
    <p:sldId id="270" r:id="rId12"/>
    <p:sldId id="260" r:id="rId13"/>
    <p:sldId id="272" r:id="rId14"/>
    <p:sldId id="276" r:id="rId15"/>
    <p:sldId id="273" r:id="rId16"/>
    <p:sldId id="274"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6"/>
    <p:restoredTop sz="96327"/>
  </p:normalViewPr>
  <p:slideViewPr>
    <p:cSldViewPr snapToGrid="0" snapToObjects="1">
      <p:cViewPr varScale="1">
        <p:scale>
          <a:sx n="124" d="100"/>
          <a:sy n="124" d="100"/>
        </p:scale>
        <p:origin x="200"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49F4E-E858-413E-9C5E-2BCEEE00310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2D360E2-FE97-4BC6-A6A4-EA3C71D15461}">
      <dgm:prSet/>
      <dgm:spPr/>
      <dgm:t>
        <a:bodyPr/>
        <a:lstStyle/>
        <a:p>
          <a:r>
            <a:rPr lang="en-GB" dirty="0" err="1"/>
            <a:t>HBox</a:t>
          </a:r>
          <a:r>
            <a:rPr lang="en-GB" dirty="0"/>
            <a:t>(children=(</a:t>
          </a:r>
          <a:r>
            <a:rPr lang="en-GB" dirty="0" err="1"/>
            <a:t>FloatProgress</a:t>
          </a:r>
          <a:r>
            <a:rPr lang="en-GB" dirty="0"/>
            <a:t>(value=0.0, description='Optimization Progress', max=240.0, style=</a:t>
          </a:r>
          <a:r>
            <a:rPr lang="en-GB" dirty="0" err="1"/>
            <a:t>ProgressStyle</a:t>
          </a:r>
          <a:r>
            <a:rPr lang="en-GB" dirty="0"/>
            <a:t>(de…</a:t>
          </a:r>
        </a:p>
        <a:p>
          <a:r>
            <a:rPr lang="en-GB" dirty="0"/>
            <a:t>Generation 1 - Current best internal CV score: 0.9364355231143552 Generation 2 - Current best internal CV score: 0.9364355231143552 Generation 3 - Current best internal CV score: 0.9365571776155719 Generation 4 - Current best internal CV score: 0.9365571776155719 Generation 5 - Current best internal CV score: 0.9365571776155719 </a:t>
          </a:r>
          <a:endParaRPr lang="en-US" dirty="0"/>
        </a:p>
      </dgm:t>
    </dgm:pt>
    <dgm:pt modelId="{E5B09A7A-7CE1-4299-A6E2-97A1B5CB090B}" type="parTrans" cxnId="{EBC526EB-E166-494A-BED2-698DB1CB4468}">
      <dgm:prSet/>
      <dgm:spPr/>
      <dgm:t>
        <a:bodyPr/>
        <a:lstStyle/>
        <a:p>
          <a:endParaRPr lang="en-US"/>
        </a:p>
      </dgm:t>
    </dgm:pt>
    <dgm:pt modelId="{09844462-CE36-4A62-9612-E71E32AC56BC}" type="sibTrans" cxnId="{EBC526EB-E166-494A-BED2-698DB1CB4468}">
      <dgm:prSet/>
      <dgm:spPr/>
      <dgm:t>
        <a:bodyPr/>
        <a:lstStyle/>
        <a:p>
          <a:endParaRPr lang="en-US"/>
        </a:p>
      </dgm:t>
    </dgm:pt>
    <dgm:pt modelId="{98D81002-4D56-431F-A727-CF4B0FD8ECD7}">
      <dgm:prSet/>
      <dgm:spPr/>
      <dgm:t>
        <a:bodyPr/>
        <a:lstStyle/>
        <a:p>
          <a:r>
            <a:rPr lang="en-GB" dirty="0"/>
            <a:t>Best pipeline: </a:t>
          </a:r>
          <a:r>
            <a:rPr lang="en-GB" dirty="0" err="1"/>
            <a:t>ExtraTreesClassifier</a:t>
          </a:r>
          <a:r>
            <a:rPr lang="en-GB" dirty="0"/>
            <a:t>(</a:t>
          </a:r>
          <a:r>
            <a:rPr lang="en-GB" dirty="0" err="1"/>
            <a:t>ZeroCount</a:t>
          </a:r>
          <a:r>
            <a:rPr lang="en-GB" dirty="0"/>
            <a:t>(</a:t>
          </a:r>
          <a:r>
            <a:rPr lang="en-GB" dirty="0" err="1"/>
            <a:t>input_matrix</a:t>
          </a:r>
          <a:r>
            <a:rPr lang="en-GB" dirty="0"/>
            <a:t>), bootstrap=True, criterion=entropy, </a:t>
          </a:r>
          <a:r>
            <a:rPr lang="en-GB" dirty="0" err="1"/>
            <a:t>max_features</a:t>
          </a:r>
          <a:r>
            <a:rPr lang="en-GB" dirty="0"/>
            <a:t>=0.6500000000000001, </a:t>
          </a:r>
          <a:r>
            <a:rPr lang="en-GB" dirty="0" err="1"/>
            <a:t>min_samples_leaf</a:t>
          </a:r>
          <a:r>
            <a:rPr lang="en-GB" dirty="0"/>
            <a:t>=15, </a:t>
          </a:r>
          <a:r>
            <a:rPr lang="en-GB" dirty="0" err="1"/>
            <a:t>min_samples_split</a:t>
          </a:r>
          <a:r>
            <a:rPr lang="en-GB" dirty="0"/>
            <a:t>=17, </a:t>
          </a:r>
          <a:r>
            <a:rPr lang="en-GB" dirty="0" err="1"/>
            <a:t>n_estimators</a:t>
          </a:r>
          <a:r>
            <a:rPr lang="en-GB" dirty="0"/>
            <a:t>=100) 0.933863184785694 </a:t>
          </a:r>
          <a:endParaRPr lang="en-US" dirty="0"/>
        </a:p>
      </dgm:t>
    </dgm:pt>
    <dgm:pt modelId="{7735A1C2-D3EF-47CB-AD93-EAE2BB939A6C}" type="parTrans" cxnId="{8139FCD4-F46C-4A24-B95E-E03C8081FA04}">
      <dgm:prSet/>
      <dgm:spPr/>
      <dgm:t>
        <a:bodyPr/>
        <a:lstStyle/>
        <a:p>
          <a:endParaRPr lang="en-US"/>
        </a:p>
      </dgm:t>
    </dgm:pt>
    <dgm:pt modelId="{2EF6B5D2-6484-4551-9F4A-F9FFD9153856}" type="sibTrans" cxnId="{8139FCD4-F46C-4A24-B95E-E03C8081FA04}">
      <dgm:prSet/>
      <dgm:spPr/>
      <dgm:t>
        <a:bodyPr/>
        <a:lstStyle/>
        <a:p>
          <a:endParaRPr lang="en-US"/>
        </a:p>
      </dgm:t>
    </dgm:pt>
    <dgm:pt modelId="{457D9F9A-2A5B-41E2-B289-B73442724F4F}">
      <dgm:prSet/>
      <dgm:spPr/>
      <dgm:t>
        <a:bodyPr/>
        <a:lstStyle/>
        <a:p>
          <a:r>
            <a:rPr lang="en-GB" dirty="0"/>
            <a:t>Results for the </a:t>
          </a:r>
          <a:r>
            <a:rPr lang="en-GB" dirty="0" err="1"/>
            <a:t>tpot</a:t>
          </a:r>
          <a:r>
            <a:rPr lang="en-GB" dirty="0"/>
            <a:t> best model: </a:t>
          </a:r>
        </a:p>
        <a:p>
          <a:r>
            <a:rPr lang="en-GB" dirty="0"/>
            <a:t>Accuracy = 0.9355662787397104, Precision = 0.9821105890856523, </a:t>
          </a:r>
        </a:p>
        <a:p>
          <a:r>
            <a:rPr lang="en-GB" dirty="0"/>
            <a:t>Recall = 0.9386873920552677, </a:t>
          </a:r>
        </a:p>
        <a:p>
          <a:r>
            <a:rPr lang="en-GB" dirty="0"/>
            <a:t>F1-score = 0.9599081596608973 Confusion Matrix is: </a:t>
          </a:r>
        </a:p>
        <a:p>
          <a:r>
            <a:rPr lang="en-GB" dirty="0"/>
            <a:t>[[1157 99] </a:t>
          </a:r>
        </a:p>
        <a:p>
          <a:r>
            <a:rPr lang="en-GB" dirty="0"/>
            <a:t>[ 355 5435]]</a:t>
          </a:r>
          <a:endParaRPr lang="en-US" dirty="0"/>
        </a:p>
      </dgm:t>
    </dgm:pt>
    <dgm:pt modelId="{174EC68A-9F37-49FA-8A02-4825906BDB82}" type="parTrans" cxnId="{18486B7B-8776-4688-80C9-5889AE872572}">
      <dgm:prSet/>
      <dgm:spPr/>
      <dgm:t>
        <a:bodyPr/>
        <a:lstStyle/>
        <a:p>
          <a:endParaRPr lang="en-US"/>
        </a:p>
      </dgm:t>
    </dgm:pt>
    <dgm:pt modelId="{D86FF33D-2283-4000-9648-DD33E15EF953}" type="sibTrans" cxnId="{18486B7B-8776-4688-80C9-5889AE872572}">
      <dgm:prSet/>
      <dgm:spPr/>
      <dgm:t>
        <a:bodyPr/>
        <a:lstStyle/>
        <a:p>
          <a:endParaRPr lang="en-US"/>
        </a:p>
      </dgm:t>
    </dgm:pt>
    <dgm:pt modelId="{670CFF45-4EA0-4B0A-BD08-A89EBD0871F0}" type="pres">
      <dgm:prSet presAssocID="{1D849F4E-E858-413E-9C5E-2BCEEE003101}" presName="root" presStyleCnt="0">
        <dgm:presLayoutVars>
          <dgm:dir/>
          <dgm:resizeHandles val="exact"/>
        </dgm:presLayoutVars>
      </dgm:prSet>
      <dgm:spPr/>
    </dgm:pt>
    <dgm:pt modelId="{2B09B5DA-DDDA-469D-92E6-CEC7CEF25C7C}" type="pres">
      <dgm:prSet presAssocID="{12D360E2-FE97-4BC6-A6A4-EA3C71D15461}" presName="compNode" presStyleCnt="0"/>
      <dgm:spPr/>
    </dgm:pt>
    <dgm:pt modelId="{0A1B3BAA-B715-4F6A-8472-A0465734FF39}" type="pres">
      <dgm:prSet presAssocID="{12D360E2-FE97-4BC6-A6A4-EA3C71D154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F486587A-0E85-4C05-966F-F203EA764472}" type="pres">
      <dgm:prSet presAssocID="{12D360E2-FE97-4BC6-A6A4-EA3C71D15461}" presName="spaceRect" presStyleCnt="0"/>
      <dgm:spPr/>
    </dgm:pt>
    <dgm:pt modelId="{97A1B4B2-ADD4-4E7D-A13E-FAEE40EDDC9B}" type="pres">
      <dgm:prSet presAssocID="{12D360E2-FE97-4BC6-A6A4-EA3C71D15461}" presName="textRect" presStyleLbl="revTx" presStyleIdx="0" presStyleCnt="3">
        <dgm:presLayoutVars>
          <dgm:chMax val="1"/>
          <dgm:chPref val="1"/>
        </dgm:presLayoutVars>
      </dgm:prSet>
      <dgm:spPr/>
    </dgm:pt>
    <dgm:pt modelId="{478454E5-9717-44C7-A3F4-E57CA6DB2309}" type="pres">
      <dgm:prSet presAssocID="{09844462-CE36-4A62-9612-E71E32AC56BC}" presName="sibTrans" presStyleCnt="0"/>
      <dgm:spPr/>
    </dgm:pt>
    <dgm:pt modelId="{79FDE8B8-ACE4-4295-A5A9-0058A4A4CC34}" type="pres">
      <dgm:prSet presAssocID="{98D81002-4D56-431F-A727-CF4B0FD8ECD7}" presName="compNode" presStyleCnt="0"/>
      <dgm:spPr/>
    </dgm:pt>
    <dgm:pt modelId="{F71D9CE5-B6B2-4FB7-956E-F8C035D37ECC}" type="pres">
      <dgm:prSet presAssocID="{98D81002-4D56-431F-A727-CF4B0FD8EC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36D1F998-AF47-4056-AC22-1E7BDA2C6DF3}" type="pres">
      <dgm:prSet presAssocID="{98D81002-4D56-431F-A727-CF4B0FD8ECD7}" presName="spaceRect" presStyleCnt="0"/>
      <dgm:spPr/>
    </dgm:pt>
    <dgm:pt modelId="{C1EA23D6-D66C-4652-AC78-ED4785762907}" type="pres">
      <dgm:prSet presAssocID="{98D81002-4D56-431F-A727-CF4B0FD8ECD7}" presName="textRect" presStyleLbl="revTx" presStyleIdx="1" presStyleCnt="3">
        <dgm:presLayoutVars>
          <dgm:chMax val="1"/>
          <dgm:chPref val="1"/>
        </dgm:presLayoutVars>
      </dgm:prSet>
      <dgm:spPr/>
    </dgm:pt>
    <dgm:pt modelId="{1B8EE266-5E58-4265-B104-6BDFEDD46A89}" type="pres">
      <dgm:prSet presAssocID="{2EF6B5D2-6484-4551-9F4A-F9FFD9153856}" presName="sibTrans" presStyleCnt="0"/>
      <dgm:spPr/>
    </dgm:pt>
    <dgm:pt modelId="{82979B77-F9FA-4617-AFA5-0EFA1C23B156}" type="pres">
      <dgm:prSet presAssocID="{457D9F9A-2A5B-41E2-B289-B73442724F4F}" presName="compNode" presStyleCnt="0"/>
      <dgm:spPr/>
    </dgm:pt>
    <dgm:pt modelId="{1018A122-357E-4610-A5CF-DE9F23D447EC}" type="pres">
      <dgm:prSet presAssocID="{457D9F9A-2A5B-41E2-B289-B73442724F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F4A9183-890B-4148-9937-C22EBB0955F3}" type="pres">
      <dgm:prSet presAssocID="{457D9F9A-2A5B-41E2-B289-B73442724F4F}" presName="spaceRect" presStyleCnt="0"/>
      <dgm:spPr/>
    </dgm:pt>
    <dgm:pt modelId="{02A736F6-C1A3-47CC-9FF7-FF1C2CB64CCB}" type="pres">
      <dgm:prSet presAssocID="{457D9F9A-2A5B-41E2-B289-B73442724F4F}" presName="textRect" presStyleLbl="revTx" presStyleIdx="2" presStyleCnt="3">
        <dgm:presLayoutVars>
          <dgm:chMax val="1"/>
          <dgm:chPref val="1"/>
        </dgm:presLayoutVars>
      </dgm:prSet>
      <dgm:spPr/>
    </dgm:pt>
  </dgm:ptLst>
  <dgm:cxnLst>
    <dgm:cxn modelId="{03B5E12F-B352-42B7-94D0-F09C436D6D8C}" type="presOf" srcId="{98D81002-4D56-431F-A727-CF4B0FD8ECD7}" destId="{C1EA23D6-D66C-4652-AC78-ED4785762907}" srcOrd="0" destOrd="0" presId="urn:microsoft.com/office/officeart/2018/2/layout/IconLabelList"/>
    <dgm:cxn modelId="{8DD1BE44-AF00-4111-B71D-1CF703DDD127}" type="presOf" srcId="{457D9F9A-2A5B-41E2-B289-B73442724F4F}" destId="{02A736F6-C1A3-47CC-9FF7-FF1C2CB64CCB}" srcOrd="0" destOrd="0" presId="urn:microsoft.com/office/officeart/2018/2/layout/IconLabelList"/>
    <dgm:cxn modelId="{DF2C8847-B129-47CA-957E-C842046AD529}" type="presOf" srcId="{1D849F4E-E858-413E-9C5E-2BCEEE003101}" destId="{670CFF45-4EA0-4B0A-BD08-A89EBD0871F0}" srcOrd="0" destOrd="0" presId="urn:microsoft.com/office/officeart/2018/2/layout/IconLabelList"/>
    <dgm:cxn modelId="{18486B7B-8776-4688-80C9-5889AE872572}" srcId="{1D849F4E-E858-413E-9C5E-2BCEEE003101}" destId="{457D9F9A-2A5B-41E2-B289-B73442724F4F}" srcOrd="2" destOrd="0" parTransId="{174EC68A-9F37-49FA-8A02-4825906BDB82}" sibTransId="{D86FF33D-2283-4000-9648-DD33E15EF953}"/>
    <dgm:cxn modelId="{8139FCD4-F46C-4A24-B95E-E03C8081FA04}" srcId="{1D849F4E-E858-413E-9C5E-2BCEEE003101}" destId="{98D81002-4D56-431F-A727-CF4B0FD8ECD7}" srcOrd="1" destOrd="0" parTransId="{7735A1C2-D3EF-47CB-AD93-EAE2BB939A6C}" sibTransId="{2EF6B5D2-6484-4551-9F4A-F9FFD9153856}"/>
    <dgm:cxn modelId="{33A15DD6-09CC-4384-9C5A-16F116D14338}" type="presOf" srcId="{12D360E2-FE97-4BC6-A6A4-EA3C71D15461}" destId="{97A1B4B2-ADD4-4E7D-A13E-FAEE40EDDC9B}" srcOrd="0" destOrd="0" presId="urn:microsoft.com/office/officeart/2018/2/layout/IconLabelList"/>
    <dgm:cxn modelId="{EBC526EB-E166-494A-BED2-698DB1CB4468}" srcId="{1D849F4E-E858-413E-9C5E-2BCEEE003101}" destId="{12D360E2-FE97-4BC6-A6A4-EA3C71D15461}" srcOrd="0" destOrd="0" parTransId="{E5B09A7A-7CE1-4299-A6E2-97A1B5CB090B}" sibTransId="{09844462-CE36-4A62-9612-E71E32AC56BC}"/>
    <dgm:cxn modelId="{62F5E890-0BB1-4A5A-8D99-080844055DCF}" type="presParOf" srcId="{670CFF45-4EA0-4B0A-BD08-A89EBD0871F0}" destId="{2B09B5DA-DDDA-469D-92E6-CEC7CEF25C7C}" srcOrd="0" destOrd="0" presId="urn:microsoft.com/office/officeart/2018/2/layout/IconLabelList"/>
    <dgm:cxn modelId="{D3C47F43-29ED-4D5F-AA51-620E4B706055}" type="presParOf" srcId="{2B09B5DA-DDDA-469D-92E6-CEC7CEF25C7C}" destId="{0A1B3BAA-B715-4F6A-8472-A0465734FF39}" srcOrd="0" destOrd="0" presId="urn:microsoft.com/office/officeart/2018/2/layout/IconLabelList"/>
    <dgm:cxn modelId="{CB379DE8-1ABB-45EA-82DB-CA874D768B66}" type="presParOf" srcId="{2B09B5DA-DDDA-469D-92E6-CEC7CEF25C7C}" destId="{F486587A-0E85-4C05-966F-F203EA764472}" srcOrd="1" destOrd="0" presId="urn:microsoft.com/office/officeart/2018/2/layout/IconLabelList"/>
    <dgm:cxn modelId="{C9DA9699-5CFF-42B0-B165-4974D8A246E1}" type="presParOf" srcId="{2B09B5DA-DDDA-469D-92E6-CEC7CEF25C7C}" destId="{97A1B4B2-ADD4-4E7D-A13E-FAEE40EDDC9B}" srcOrd="2" destOrd="0" presId="urn:microsoft.com/office/officeart/2018/2/layout/IconLabelList"/>
    <dgm:cxn modelId="{5F3C855D-32BA-4640-94BC-95C903BF336A}" type="presParOf" srcId="{670CFF45-4EA0-4B0A-BD08-A89EBD0871F0}" destId="{478454E5-9717-44C7-A3F4-E57CA6DB2309}" srcOrd="1" destOrd="0" presId="urn:microsoft.com/office/officeart/2018/2/layout/IconLabelList"/>
    <dgm:cxn modelId="{14328DE1-D877-4C58-A064-5F389F1C7FE0}" type="presParOf" srcId="{670CFF45-4EA0-4B0A-BD08-A89EBD0871F0}" destId="{79FDE8B8-ACE4-4295-A5A9-0058A4A4CC34}" srcOrd="2" destOrd="0" presId="urn:microsoft.com/office/officeart/2018/2/layout/IconLabelList"/>
    <dgm:cxn modelId="{4D7D9DBB-C50C-4D69-94C1-5C9A48B26732}" type="presParOf" srcId="{79FDE8B8-ACE4-4295-A5A9-0058A4A4CC34}" destId="{F71D9CE5-B6B2-4FB7-956E-F8C035D37ECC}" srcOrd="0" destOrd="0" presId="urn:microsoft.com/office/officeart/2018/2/layout/IconLabelList"/>
    <dgm:cxn modelId="{A7172B54-79FF-4DA5-A252-BBE434C8BCE1}" type="presParOf" srcId="{79FDE8B8-ACE4-4295-A5A9-0058A4A4CC34}" destId="{36D1F998-AF47-4056-AC22-1E7BDA2C6DF3}" srcOrd="1" destOrd="0" presId="urn:microsoft.com/office/officeart/2018/2/layout/IconLabelList"/>
    <dgm:cxn modelId="{186F8E75-75F1-4A58-92FF-71C4AF3A5CEC}" type="presParOf" srcId="{79FDE8B8-ACE4-4295-A5A9-0058A4A4CC34}" destId="{C1EA23D6-D66C-4652-AC78-ED4785762907}" srcOrd="2" destOrd="0" presId="urn:microsoft.com/office/officeart/2018/2/layout/IconLabelList"/>
    <dgm:cxn modelId="{67F9BC30-6D21-4F7E-BAC2-A6649F2C5A5E}" type="presParOf" srcId="{670CFF45-4EA0-4B0A-BD08-A89EBD0871F0}" destId="{1B8EE266-5E58-4265-B104-6BDFEDD46A89}" srcOrd="3" destOrd="0" presId="urn:microsoft.com/office/officeart/2018/2/layout/IconLabelList"/>
    <dgm:cxn modelId="{C9F9630A-CF07-4191-8B74-E4B56A10874F}" type="presParOf" srcId="{670CFF45-4EA0-4B0A-BD08-A89EBD0871F0}" destId="{82979B77-F9FA-4617-AFA5-0EFA1C23B156}" srcOrd="4" destOrd="0" presId="urn:microsoft.com/office/officeart/2018/2/layout/IconLabelList"/>
    <dgm:cxn modelId="{5C89406A-0E5A-4CCC-B0B2-5CA74BE3763F}" type="presParOf" srcId="{82979B77-F9FA-4617-AFA5-0EFA1C23B156}" destId="{1018A122-357E-4610-A5CF-DE9F23D447EC}" srcOrd="0" destOrd="0" presId="urn:microsoft.com/office/officeart/2018/2/layout/IconLabelList"/>
    <dgm:cxn modelId="{9F44D63E-43C0-4FE2-B2DF-1C8E5ABF7B26}" type="presParOf" srcId="{82979B77-F9FA-4617-AFA5-0EFA1C23B156}" destId="{6F4A9183-890B-4148-9937-C22EBB0955F3}" srcOrd="1" destOrd="0" presId="urn:microsoft.com/office/officeart/2018/2/layout/IconLabelList"/>
    <dgm:cxn modelId="{C6B3EADB-77A0-4A7C-8681-33AC10D28B94}" type="presParOf" srcId="{82979B77-F9FA-4617-AFA5-0EFA1C23B156}" destId="{02A736F6-C1A3-47CC-9FF7-FF1C2CB64CC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A81A7B-4EC8-A945-9194-45659BD62844}" type="doc">
      <dgm:prSet loTypeId="urn:microsoft.com/office/officeart/2005/8/layout/hChevron3" loCatId="" qsTypeId="urn:microsoft.com/office/officeart/2005/8/quickstyle/simple1" qsCatId="simple" csTypeId="urn:microsoft.com/office/officeart/2005/8/colors/colorful4" csCatId="colorful" phldr="1"/>
      <dgm:spPr/>
    </dgm:pt>
    <dgm:pt modelId="{9AA3C2CA-1F6F-0B4E-A404-97876B9468FF}">
      <dgm:prSet phldrT="[Text]"/>
      <dgm:spPr/>
      <dgm:t>
        <a:bodyPr/>
        <a:lstStyle/>
        <a:p>
          <a:r>
            <a:rPr lang="en-US" dirty="0"/>
            <a:t>Preprocessed data (removed unwanted characters, lemmatized keeping only nouns and verbs, created bigrams,  removed stop words)</a:t>
          </a:r>
          <a:endParaRPr lang="en-GB" dirty="0"/>
        </a:p>
      </dgm:t>
    </dgm:pt>
    <dgm:pt modelId="{BD038D02-F48A-CB4E-9BE3-3F8C1831B0F8}" type="parTrans" cxnId="{42C105DC-174F-B741-89A7-0918FDD54B2A}">
      <dgm:prSet/>
      <dgm:spPr/>
      <dgm:t>
        <a:bodyPr/>
        <a:lstStyle/>
        <a:p>
          <a:endParaRPr lang="en-GB"/>
        </a:p>
      </dgm:t>
    </dgm:pt>
    <dgm:pt modelId="{728C465C-28F0-A845-AEAE-7DFD29274856}" type="sibTrans" cxnId="{42C105DC-174F-B741-89A7-0918FDD54B2A}">
      <dgm:prSet/>
      <dgm:spPr/>
      <dgm:t>
        <a:bodyPr/>
        <a:lstStyle/>
        <a:p>
          <a:endParaRPr lang="en-GB"/>
        </a:p>
      </dgm:t>
    </dgm:pt>
    <dgm:pt modelId="{108561B3-A141-2747-9182-D79C32FFA209}">
      <dgm:prSet/>
      <dgm:spPr/>
      <dgm:t>
        <a:bodyPr/>
        <a:lstStyle/>
        <a:p>
          <a:r>
            <a:rPr lang="en-US"/>
            <a:t>Created the dictionary (id and word)</a:t>
          </a:r>
          <a:endParaRPr lang="en-US" dirty="0"/>
        </a:p>
      </dgm:t>
    </dgm:pt>
    <dgm:pt modelId="{3342D82A-5BDF-AC4B-A6BA-9FD2CEF2FDD2}" type="parTrans" cxnId="{736A9E91-5BD2-CA43-8D9B-B02D04A981C5}">
      <dgm:prSet/>
      <dgm:spPr/>
      <dgm:t>
        <a:bodyPr/>
        <a:lstStyle/>
        <a:p>
          <a:endParaRPr lang="en-GB"/>
        </a:p>
      </dgm:t>
    </dgm:pt>
    <dgm:pt modelId="{1CCD42DE-FFA8-4F4B-95DD-1FF3C789BF91}" type="sibTrans" cxnId="{736A9E91-5BD2-CA43-8D9B-B02D04A981C5}">
      <dgm:prSet/>
      <dgm:spPr/>
      <dgm:t>
        <a:bodyPr/>
        <a:lstStyle/>
        <a:p>
          <a:endParaRPr lang="en-GB"/>
        </a:p>
      </dgm:t>
    </dgm:pt>
    <dgm:pt modelId="{FBCFFD7A-6E94-164B-A3C0-2A87E0B2BF27}">
      <dgm:prSet/>
      <dgm:spPr/>
      <dgm:t>
        <a:bodyPr/>
        <a:lstStyle/>
        <a:p>
          <a:r>
            <a:rPr lang="en-US" dirty="0"/>
            <a:t>Created corpus (per document: word id and how  many times the word is present)</a:t>
          </a:r>
        </a:p>
      </dgm:t>
    </dgm:pt>
    <dgm:pt modelId="{DA9E9CEB-8912-274D-B0CD-194F9A7CA958}" type="parTrans" cxnId="{4C3F2E1C-0443-764E-9458-D9C80A462538}">
      <dgm:prSet/>
      <dgm:spPr/>
      <dgm:t>
        <a:bodyPr/>
        <a:lstStyle/>
        <a:p>
          <a:endParaRPr lang="en-GB"/>
        </a:p>
      </dgm:t>
    </dgm:pt>
    <dgm:pt modelId="{55CDB08F-2417-6744-B6C9-F1A9D3133174}" type="sibTrans" cxnId="{4C3F2E1C-0443-764E-9458-D9C80A462538}">
      <dgm:prSet/>
      <dgm:spPr/>
      <dgm:t>
        <a:bodyPr/>
        <a:lstStyle/>
        <a:p>
          <a:endParaRPr lang="en-GB"/>
        </a:p>
      </dgm:t>
    </dgm:pt>
    <dgm:pt modelId="{2118FD66-5817-FB47-BA68-5F60A24684EC}">
      <dgm:prSet/>
      <dgm:spPr/>
      <dgm:t>
        <a:bodyPr/>
        <a:lstStyle/>
        <a:p>
          <a:r>
            <a:rPr lang="en-US" dirty="0"/>
            <a:t>Find good amount of topics and other hyperparameters</a:t>
          </a:r>
        </a:p>
      </dgm:t>
    </dgm:pt>
    <dgm:pt modelId="{1481DB81-C45B-324D-B940-ED7037BD823A}" type="parTrans" cxnId="{32F8175E-6B21-EE49-9935-8DC0F97FC21C}">
      <dgm:prSet/>
      <dgm:spPr/>
      <dgm:t>
        <a:bodyPr/>
        <a:lstStyle/>
        <a:p>
          <a:endParaRPr lang="en-GB"/>
        </a:p>
      </dgm:t>
    </dgm:pt>
    <dgm:pt modelId="{DA9C445B-312B-3243-8CD1-A0488B62911A}" type="sibTrans" cxnId="{32F8175E-6B21-EE49-9935-8DC0F97FC21C}">
      <dgm:prSet/>
      <dgm:spPr/>
      <dgm:t>
        <a:bodyPr/>
        <a:lstStyle/>
        <a:p>
          <a:endParaRPr lang="en-GB"/>
        </a:p>
      </dgm:t>
    </dgm:pt>
    <dgm:pt modelId="{8808D28E-06A8-3941-814A-877036FAECB5}">
      <dgm:prSet/>
      <dgm:spPr/>
      <dgm:t>
        <a:bodyPr/>
        <a:lstStyle/>
        <a:p>
          <a:r>
            <a:rPr lang="en-US" dirty="0"/>
            <a:t>Train topic model</a:t>
          </a:r>
        </a:p>
      </dgm:t>
    </dgm:pt>
    <dgm:pt modelId="{EDC158E9-BCD3-EB40-A003-1E703BC20055}" type="parTrans" cxnId="{6FF212B3-E119-954B-97D0-7B187431CB77}">
      <dgm:prSet/>
      <dgm:spPr/>
      <dgm:t>
        <a:bodyPr/>
        <a:lstStyle/>
        <a:p>
          <a:endParaRPr lang="en-GB"/>
        </a:p>
      </dgm:t>
    </dgm:pt>
    <dgm:pt modelId="{814244C1-2ECF-964D-8C99-61CC7A351BEF}" type="sibTrans" cxnId="{6FF212B3-E119-954B-97D0-7B187431CB77}">
      <dgm:prSet/>
      <dgm:spPr/>
      <dgm:t>
        <a:bodyPr/>
        <a:lstStyle/>
        <a:p>
          <a:endParaRPr lang="en-GB"/>
        </a:p>
      </dgm:t>
    </dgm:pt>
    <dgm:pt modelId="{ABCCF889-534E-8E42-8F27-39813F5B707E}">
      <dgm:prSet/>
      <dgm:spPr/>
      <dgm:t>
        <a:bodyPr/>
        <a:lstStyle/>
        <a:p>
          <a:r>
            <a:rPr lang="en-US" dirty="0"/>
            <a:t>Analyze results</a:t>
          </a:r>
        </a:p>
      </dgm:t>
    </dgm:pt>
    <dgm:pt modelId="{7C48F9FC-7246-164B-BBCA-8E944C2F8295}" type="parTrans" cxnId="{0DB1B42A-E097-5946-B80E-0664A6619CBE}">
      <dgm:prSet/>
      <dgm:spPr/>
      <dgm:t>
        <a:bodyPr/>
        <a:lstStyle/>
        <a:p>
          <a:endParaRPr lang="en-GB"/>
        </a:p>
      </dgm:t>
    </dgm:pt>
    <dgm:pt modelId="{A5B336DC-7040-9448-AF9C-EE657F005447}" type="sibTrans" cxnId="{0DB1B42A-E097-5946-B80E-0664A6619CBE}">
      <dgm:prSet/>
      <dgm:spPr/>
      <dgm:t>
        <a:bodyPr/>
        <a:lstStyle/>
        <a:p>
          <a:endParaRPr lang="en-GB"/>
        </a:p>
      </dgm:t>
    </dgm:pt>
    <dgm:pt modelId="{01C79108-49A3-3F4B-8671-0F9AEC9E02E3}" type="pres">
      <dgm:prSet presAssocID="{6BA81A7B-4EC8-A945-9194-45659BD62844}" presName="Name0" presStyleCnt="0">
        <dgm:presLayoutVars>
          <dgm:dir/>
          <dgm:resizeHandles val="exact"/>
        </dgm:presLayoutVars>
      </dgm:prSet>
      <dgm:spPr/>
    </dgm:pt>
    <dgm:pt modelId="{137300D8-B177-C34D-BD70-E9F18D39A19D}" type="pres">
      <dgm:prSet presAssocID="{9AA3C2CA-1F6F-0B4E-A404-97876B9468FF}" presName="parTxOnly" presStyleLbl="node1" presStyleIdx="0" presStyleCnt="6">
        <dgm:presLayoutVars>
          <dgm:bulletEnabled val="1"/>
        </dgm:presLayoutVars>
      </dgm:prSet>
      <dgm:spPr/>
    </dgm:pt>
    <dgm:pt modelId="{38DFCC42-78ED-6643-863B-57A196CA6D90}" type="pres">
      <dgm:prSet presAssocID="{728C465C-28F0-A845-AEAE-7DFD29274856}" presName="parSpace" presStyleCnt="0"/>
      <dgm:spPr/>
    </dgm:pt>
    <dgm:pt modelId="{382E223E-E835-764E-A662-9A0F0CDBF67D}" type="pres">
      <dgm:prSet presAssocID="{108561B3-A141-2747-9182-D79C32FFA209}" presName="parTxOnly" presStyleLbl="node1" presStyleIdx="1" presStyleCnt="6">
        <dgm:presLayoutVars>
          <dgm:bulletEnabled val="1"/>
        </dgm:presLayoutVars>
      </dgm:prSet>
      <dgm:spPr/>
    </dgm:pt>
    <dgm:pt modelId="{C4C7DD0A-A10B-F646-BDED-6B317BAD6C31}" type="pres">
      <dgm:prSet presAssocID="{1CCD42DE-FFA8-4F4B-95DD-1FF3C789BF91}" presName="parSpace" presStyleCnt="0"/>
      <dgm:spPr/>
    </dgm:pt>
    <dgm:pt modelId="{D63EB65C-3072-D348-A3FE-DEF4D97EFA0B}" type="pres">
      <dgm:prSet presAssocID="{FBCFFD7A-6E94-164B-A3C0-2A87E0B2BF27}" presName="parTxOnly" presStyleLbl="node1" presStyleIdx="2" presStyleCnt="6">
        <dgm:presLayoutVars>
          <dgm:bulletEnabled val="1"/>
        </dgm:presLayoutVars>
      </dgm:prSet>
      <dgm:spPr/>
    </dgm:pt>
    <dgm:pt modelId="{BA656942-0BC0-3D49-98BF-3B7835C8B546}" type="pres">
      <dgm:prSet presAssocID="{55CDB08F-2417-6744-B6C9-F1A9D3133174}" presName="parSpace" presStyleCnt="0"/>
      <dgm:spPr/>
    </dgm:pt>
    <dgm:pt modelId="{84F038E0-8F11-734B-A7B6-7A62464B5CF8}" type="pres">
      <dgm:prSet presAssocID="{2118FD66-5817-FB47-BA68-5F60A24684EC}" presName="parTxOnly" presStyleLbl="node1" presStyleIdx="3" presStyleCnt="6">
        <dgm:presLayoutVars>
          <dgm:bulletEnabled val="1"/>
        </dgm:presLayoutVars>
      </dgm:prSet>
      <dgm:spPr/>
    </dgm:pt>
    <dgm:pt modelId="{39C8E606-0FDF-6740-A48A-0E4C7F0B3991}" type="pres">
      <dgm:prSet presAssocID="{DA9C445B-312B-3243-8CD1-A0488B62911A}" presName="parSpace" presStyleCnt="0"/>
      <dgm:spPr/>
    </dgm:pt>
    <dgm:pt modelId="{47614327-0AA1-3F4F-A82E-72B42064CCF4}" type="pres">
      <dgm:prSet presAssocID="{8808D28E-06A8-3941-814A-877036FAECB5}" presName="parTxOnly" presStyleLbl="node1" presStyleIdx="4" presStyleCnt="6">
        <dgm:presLayoutVars>
          <dgm:bulletEnabled val="1"/>
        </dgm:presLayoutVars>
      </dgm:prSet>
      <dgm:spPr/>
    </dgm:pt>
    <dgm:pt modelId="{01AADC65-D8F4-9146-88FE-9DA88C339C6E}" type="pres">
      <dgm:prSet presAssocID="{814244C1-2ECF-964D-8C99-61CC7A351BEF}" presName="parSpace" presStyleCnt="0"/>
      <dgm:spPr/>
    </dgm:pt>
    <dgm:pt modelId="{B29D5F11-9CC3-1044-AC28-B062BDA71814}" type="pres">
      <dgm:prSet presAssocID="{ABCCF889-534E-8E42-8F27-39813F5B707E}" presName="parTxOnly" presStyleLbl="node1" presStyleIdx="5" presStyleCnt="6">
        <dgm:presLayoutVars>
          <dgm:bulletEnabled val="1"/>
        </dgm:presLayoutVars>
      </dgm:prSet>
      <dgm:spPr/>
    </dgm:pt>
  </dgm:ptLst>
  <dgm:cxnLst>
    <dgm:cxn modelId="{4C3F2E1C-0443-764E-9458-D9C80A462538}" srcId="{6BA81A7B-4EC8-A945-9194-45659BD62844}" destId="{FBCFFD7A-6E94-164B-A3C0-2A87E0B2BF27}" srcOrd="2" destOrd="0" parTransId="{DA9E9CEB-8912-274D-B0CD-194F9A7CA958}" sibTransId="{55CDB08F-2417-6744-B6C9-F1A9D3133174}"/>
    <dgm:cxn modelId="{0DB1B42A-E097-5946-B80E-0664A6619CBE}" srcId="{6BA81A7B-4EC8-A945-9194-45659BD62844}" destId="{ABCCF889-534E-8E42-8F27-39813F5B707E}" srcOrd="5" destOrd="0" parTransId="{7C48F9FC-7246-164B-BBCA-8E944C2F8295}" sibTransId="{A5B336DC-7040-9448-AF9C-EE657F005447}"/>
    <dgm:cxn modelId="{1E0F833C-8353-B04C-95AE-EB78497CF5B6}" type="presOf" srcId="{6BA81A7B-4EC8-A945-9194-45659BD62844}" destId="{01C79108-49A3-3F4B-8671-0F9AEC9E02E3}" srcOrd="0" destOrd="0" presId="urn:microsoft.com/office/officeart/2005/8/layout/hChevron3"/>
    <dgm:cxn modelId="{C8DD5B5A-D51E-824D-9CAB-AD7215AA32C2}" type="presOf" srcId="{2118FD66-5817-FB47-BA68-5F60A24684EC}" destId="{84F038E0-8F11-734B-A7B6-7A62464B5CF8}" srcOrd="0" destOrd="0" presId="urn:microsoft.com/office/officeart/2005/8/layout/hChevron3"/>
    <dgm:cxn modelId="{32F8175E-6B21-EE49-9935-8DC0F97FC21C}" srcId="{6BA81A7B-4EC8-A945-9194-45659BD62844}" destId="{2118FD66-5817-FB47-BA68-5F60A24684EC}" srcOrd="3" destOrd="0" parTransId="{1481DB81-C45B-324D-B940-ED7037BD823A}" sibTransId="{DA9C445B-312B-3243-8CD1-A0488B62911A}"/>
    <dgm:cxn modelId="{6EFB3271-3E4B-F84E-987F-3FADB6304B61}" type="presOf" srcId="{9AA3C2CA-1F6F-0B4E-A404-97876B9468FF}" destId="{137300D8-B177-C34D-BD70-E9F18D39A19D}" srcOrd="0" destOrd="0" presId="urn:microsoft.com/office/officeart/2005/8/layout/hChevron3"/>
    <dgm:cxn modelId="{736A9E91-5BD2-CA43-8D9B-B02D04A981C5}" srcId="{6BA81A7B-4EC8-A945-9194-45659BD62844}" destId="{108561B3-A141-2747-9182-D79C32FFA209}" srcOrd="1" destOrd="0" parTransId="{3342D82A-5BDF-AC4B-A6BA-9FD2CEF2FDD2}" sibTransId="{1CCD42DE-FFA8-4F4B-95DD-1FF3C789BF91}"/>
    <dgm:cxn modelId="{DFF9D3A3-B670-CD4A-97CE-A10CEA219BAB}" type="presOf" srcId="{ABCCF889-534E-8E42-8F27-39813F5B707E}" destId="{B29D5F11-9CC3-1044-AC28-B062BDA71814}" srcOrd="0" destOrd="0" presId="urn:microsoft.com/office/officeart/2005/8/layout/hChevron3"/>
    <dgm:cxn modelId="{D90743A9-A98C-DB40-8CCA-16B306EAABF2}" type="presOf" srcId="{8808D28E-06A8-3941-814A-877036FAECB5}" destId="{47614327-0AA1-3F4F-A82E-72B42064CCF4}" srcOrd="0" destOrd="0" presId="urn:microsoft.com/office/officeart/2005/8/layout/hChevron3"/>
    <dgm:cxn modelId="{61E275A9-5D04-5449-9203-E604EB6A2D8C}" type="presOf" srcId="{FBCFFD7A-6E94-164B-A3C0-2A87E0B2BF27}" destId="{D63EB65C-3072-D348-A3FE-DEF4D97EFA0B}" srcOrd="0" destOrd="0" presId="urn:microsoft.com/office/officeart/2005/8/layout/hChevron3"/>
    <dgm:cxn modelId="{6FF212B3-E119-954B-97D0-7B187431CB77}" srcId="{6BA81A7B-4EC8-A945-9194-45659BD62844}" destId="{8808D28E-06A8-3941-814A-877036FAECB5}" srcOrd="4" destOrd="0" parTransId="{EDC158E9-BCD3-EB40-A003-1E703BC20055}" sibTransId="{814244C1-2ECF-964D-8C99-61CC7A351BEF}"/>
    <dgm:cxn modelId="{42C105DC-174F-B741-89A7-0918FDD54B2A}" srcId="{6BA81A7B-4EC8-A945-9194-45659BD62844}" destId="{9AA3C2CA-1F6F-0B4E-A404-97876B9468FF}" srcOrd="0" destOrd="0" parTransId="{BD038D02-F48A-CB4E-9BE3-3F8C1831B0F8}" sibTransId="{728C465C-28F0-A845-AEAE-7DFD29274856}"/>
    <dgm:cxn modelId="{953621E2-3114-0F4D-AD9C-15EC74CE90F8}" type="presOf" srcId="{108561B3-A141-2747-9182-D79C32FFA209}" destId="{382E223E-E835-764E-A662-9A0F0CDBF67D}" srcOrd="0" destOrd="0" presId="urn:microsoft.com/office/officeart/2005/8/layout/hChevron3"/>
    <dgm:cxn modelId="{9DD88FC0-737D-BC4D-9748-07F64A55A0DB}" type="presParOf" srcId="{01C79108-49A3-3F4B-8671-0F9AEC9E02E3}" destId="{137300D8-B177-C34D-BD70-E9F18D39A19D}" srcOrd="0" destOrd="0" presId="urn:microsoft.com/office/officeart/2005/8/layout/hChevron3"/>
    <dgm:cxn modelId="{FEC9B7D1-5DB6-7D48-8BC9-05EDFB205586}" type="presParOf" srcId="{01C79108-49A3-3F4B-8671-0F9AEC9E02E3}" destId="{38DFCC42-78ED-6643-863B-57A196CA6D90}" srcOrd="1" destOrd="0" presId="urn:microsoft.com/office/officeart/2005/8/layout/hChevron3"/>
    <dgm:cxn modelId="{3F1EFAFB-28BE-1143-BDD2-E42CECB0EEA3}" type="presParOf" srcId="{01C79108-49A3-3F4B-8671-0F9AEC9E02E3}" destId="{382E223E-E835-764E-A662-9A0F0CDBF67D}" srcOrd="2" destOrd="0" presId="urn:microsoft.com/office/officeart/2005/8/layout/hChevron3"/>
    <dgm:cxn modelId="{FEA29ABC-3217-0F4C-A45B-B21EB8C69830}" type="presParOf" srcId="{01C79108-49A3-3F4B-8671-0F9AEC9E02E3}" destId="{C4C7DD0A-A10B-F646-BDED-6B317BAD6C31}" srcOrd="3" destOrd="0" presId="urn:microsoft.com/office/officeart/2005/8/layout/hChevron3"/>
    <dgm:cxn modelId="{A3010269-1B0C-B846-8CEF-AFD088C7F81B}" type="presParOf" srcId="{01C79108-49A3-3F4B-8671-0F9AEC9E02E3}" destId="{D63EB65C-3072-D348-A3FE-DEF4D97EFA0B}" srcOrd="4" destOrd="0" presId="urn:microsoft.com/office/officeart/2005/8/layout/hChevron3"/>
    <dgm:cxn modelId="{50B9185D-78E1-6B42-9DBF-F73D65674F86}" type="presParOf" srcId="{01C79108-49A3-3F4B-8671-0F9AEC9E02E3}" destId="{BA656942-0BC0-3D49-98BF-3B7835C8B546}" srcOrd="5" destOrd="0" presId="urn:microsoft.com/office/officeart/2005/8/layout/hChevron3"/>
    <dgm:cxn modelId="{D57DF551-61DA-154A-9BC5-919D6AD0080A}" type="presParOf" srcId="{01C79108-49A3-3F4B-8671-0F9AEC9E02E3}" destId="{84F038E0-8F11-734B-A7B6-7A62464B5CF8}" srcOrd="6" destOrd="0" presId="urn:microsoft.com/office/officeart/2005/8/layout/hChevron3"/>
    <dgm:cxn modelId="{2DDF1F3C-E15D-8A4D-A9B5-CF9F39C57E11}" type="presParOf" srcId="{01C79108-49A3-3F4B-8671-0F9AEC9E02E3}" destId="{39C8E606-0FDF-6740-A48A-0E4C7F0B3991}" srcOrd="7" destOrd="0" presId="urn:microsoft.com/office/officeart/2005/8/layout/hChevron3"/>
    <dgm:cxn modelId="{9EB54D41-7677-2644-A0B4-989CB036B941}" type="presParOf" srcId="{01C79108-49A3-3F4B-8671-0F9AEC9E02E3}" destId="{47614327-0AA1-3F4F-A82E-72B42064CCF4}" srcOrd="8" destOrd="0" presId="urn:microsoft.com/office/officeart/2005/8/layout/hChevron3"/>
    <dgm:cxn modelId="{060E52B4-0AE7-0C45-8A83-B2D2656FDB0B}" type="presParOf" srcId="{01C79108-49A3-3F4B-8671-0F9AEC9E02E3}" destId="{01AADC65-D8F4-9146-88FE-9DA88C339C6E}" srcOrd="9" destOrd="0" presId="urn:microsoft.com/office/officeart/2005/8/layout/hChevron3"/>
    <dgm:cxn modelId="{6DE359A4-6428-F942-9BB2-9C77636CAE0E}" type="presParOf" srcId="{01C79108-49A3-3F4B-8671-0F9AEC9E02E3}" destId="{B29D5F11-9CC3-1044-AC28-B062BDA7181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B3BAA-B715-4F6A-8472-A0465734FF39}">
      <dsp:nvSpPr>
        <dsp:cNvPr id="0" name=""/>
        <dsp:cNvSpPr/>
      </dsp:nvSpPr>
      <dsp:spPr>
        <a:xfrm>
          <a:off x="601677" y="519279"/>
          <a:ext cx="878476" cy="87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A1B4B2-ADD4-4E7D-A13E-FAEE40EDDC9B}">
      <dsp:nvSpPr>
        <dsp:cNvPr id="0" name=""/>
        <dsp:cNvSpPr/>
      </dsp:nvSpPr>
      <dsp:spPr>
        <a:xfrm>
          <a:off x="64831" y="2108720"/>
          <a:ext cx="1952169" cy="31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err="1"/>
            <a:t>HBox</a:t>
          </a:r>
          <a:r>
            <a:rPr lang="en-GB" sz="1100" kern="1200" dirty="0"/>
            <a:t>(children=(</a:t>
          </a:r>
          <a:r>
            <a:rPr lang="en-GB" sz="1100" kern="1200" dirty="0" err="1"/>
            <a:t>FloatProgress</a:t>
          </a:r>
          <a:r>
            <a:rPr lang="en-GB" sz="1100" kern="1200" dirty="0"/>
            <a:t>(value=0.0, description='Optimization Progress', max=240.0, style=</a:t>
          </a:r>
          <a:r>
            <a:rPr lang="en-GB" sz="1100" kern="1200" dirty="0" err="1"/>
            <a:t>ProgressStyle</a:t>
          </a:r>
          <a:r>
            <a:rPr lang="en-GB" sz="1100" kern="1200" dirty="0"/>
            <a:t>(de…</a:t>
          </a:r>
        </a:p>
        <a:p>
          <a:pPr marL="0" lvl="0" indent="0" algn="ctr" defTabSz="488950">
            <a:lnSpc>
              <a:spcPct val="90000"/>
            </a:lnSpc>
            <a:spcBef>
              <a:spcPct val="0"/>
            </a:spcBef>
            <a:spcAft>
              <a:spcPct val="35000"/>
            </a:spcAft>
            <a:buNone/>
          </a:pPr>
          <a:r>
            <a:rPr lang="en-GB" sz="1100" kern="1200" dirty="0"/>
            <a:t>Generation 1 - Current best internal CV score: 0.9364355231143552 Generation 2 - Current best internal CV score: 0.9364355231143552 Generation 3 - Current best internal CV score: 0.9365571776155719 Generation 4 - Current best internal CV score: 0.9365571776155719 Generation 5 - Current best internal CV score: 0.9365571776155719 </a:t>
          </a:r>
          <a:endParaRPr lang="en-US" sz="1100" kern="1200" dirty="0"/>
        </a:p>
      </dsp:txBody>
      <dsp:txXfrm>
        <a:off x="64831" y="2108720"/>
        <a:ext cx="1952169" cy="3150000"/>
      </dsp:txXfrm>
    </dsp:sp>
    <dsp:sp modelId="{F71D9CE5-B6B2-4FB7-956E-F8C035D37ECC}">
      <dsp:nvSpPr>
        <dsp:cNvPr id="0" name=""/>
        <dsp:cNvSpPr/>
      </dsp:nvSpPr>
      <dsp:spPr>
        <a:xfrm>
          <a:off x="2895477" y="519279"/>
          <a:ext cx="878476" cy="87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EA23D6-D66C-4652-AC78-ED4785762907}">
      <dsp:nvSpPr>
        <dsp:cNvPr id="0" name=""/>
        <dsp:cNvSpPr/>
      </dsp:nvSpPr>
      <dsp:spPr>
        <a:xfrm>
          <a:off x="2358630" y="2108720"/>
          <a:ext cx="1952169" cy="31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Best pipeline: </a:t>
          </a:r>
          <a:r>
            <a:rPr lang="en-GB" sz="1100" kern="1200" dirty="0" err="1"/>
            <a:t>ExtraTreesClassifier</a:t>
          </a:r>
          <a:r>
            <a:rPr lang="en-GB" sz="1100" kern="1200" dirty="0"/>
            <a:t>(</a:t>
          </a:r>
          <a:r>
            <a:rPr lang="en-GB" sz="1100" kern="1200" dirty="0" err="1"/>
            <a:t>ZeroCount</a:t>
          </a:r>
          <a:r>
            <a:rPr lang="en-GB" sz="1100" kern="1200" dirty="0"/>
            <a:t>(</a:t>
          </a:r>
          <a:r>
            <a:rPr lang="en-GB" sz="1100" kern="1200" dirty="0" err="1"/>
            <a:t>input_matrix</a:t>
          </a:r>
          <a:r>
            <a:rPr lang="en-GB" sz="1100" kern="1200" dirty="0"/>
            <a:t>), bootstrap=True, criterion=entropy, </a:t>
          </a:r>
          <a:r>
            <a:rPr lang="en-GB" sz="1100" kern="1200" dirty="0" err="1"/>
            <a:t>max_features</a:t>
          </a:r>
          <a:r>
            <a:rPr lang="en-GB" sz="1100" kern="1200" dirty="0"/>
            <a:t>=0.6500000000000001, </a:t>
          </a:r>
          <a:r>
            <a:rPr lang="en-GB" sz="1100" kern="1200" dirty="0" err="1"/>
            <a:t>min_samples_leaf</a:t>
          </a:r>
          <a:r>
            <a:rPr lang="en-GB" sz="1100" kern="1200" dirty="0"/>
            <a:t>=15, </a:t>
          </a:r>
          <a:r>
            <a:rPr lang="en-GB" sz="1100" kern="1200" dirty="0" err="1"/>
            <a:t>min_samples_split</a:t>
          </a:r>
          <a:r>
            <a:rPr lang="en-GB" sz="1100" kern="1200" dirty="0"/>
            <a:t>=17, </a:t>
          </a:r>
          <a:r>
            <a:rPr lang="en-GB" sz="1100" kern="1200" dirty="0" err="1"/>
            <a:t>n_estimators</a:t>
          </a:r>
          <a:r>
            <a:rPr lang="en-GB" sz="1100" kern="1200" dirty="0"/>
            <a:t>=100) 0.933863184785694 </a:t>
          </a:r>
          <a:endParaRPr lang="en-US" sz="1100" kern="1200" dirty="0"/>
        </a:p>
      </dsp:txBody>
      <dsp:txXfrm>
        <a:off x="2358630" y="2108720"/>
        <a:ext cx="1952169" cy="3150000"/>
      </dsp:txXfrm>
    </dsp:sp>
    <dsp:sp modelId="{1018A122-357E-4610-A5CF-DE9F23D447EC}">
      <dsp:nvSpPr>
        <dsp:cNvPr id="0" name=""/>
        <dsp:cNvSpPr/>
      </dsp:nvSpPr>
      <dsp:spPr>
        <a:xfrm>
          <a:off x="5189276" y="519279"/>
          <a:ext cx="878476" cy="87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A736F6-C1A3-47CC-9FF7-FF1C2CB64CCB}">
      <dsp:nvSpPr>
        <dsp:cNvPr id="0" name=""/>
        <dsp:cNvSpPr/>
      </dsp:nvSpPr>
      <dsp:spPr>
        <a:xfrm>
          <a:off x="4652430" y="2108720"/>
          <a:ext cx="1952169" cy="31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Results for the </a:t>
          </a:r>
          <a:r>
            <a:rPr lang="en-GB" sz="1100" kern="1200" dirty="0" err="1"/>
            <a:t>tpot</a:t>
          </a:r>
          <a:r>
            <a:rPr lang="en-GB" sz="1100" kern="1200" dirty="0"/>
            <a:t> best model: </a:t>
          </a:r>
        </a:p>
        <a:p>
          <a:pPr marL="0" lvl="0" indent="0" algn="ctr" defTabSz="488950">
            <a:lnSpc>
              <a:spcPct val="90000"/>
            </a:lnSpc>
            <a:spcBef>
              <a:spcPct val="0"/>
            </a:spcBef>
            <a:spcAft>
              <a:spcPct val="35000"/>
            </a:spcAft>
            <a:buNone/>
          </a:pPr>
          <a:r>
            <a:rPr lang="en-GB" sz="1100" kern="1200" dirty="0"/>
            <a:t>Accuracy = 0.9355662787397104, Precision = 0.9821105890856523, </a:t>
          </a:r>
        </a:p>
        <a:p>
          <a:pPr marL="0" lvl="0" indent="0" algn="ctr" defTabSz="488950">
            <a:lnSpc>
              <a:spcPct val="90000"/>
            </a:lnSpc>
            <a:spcBef>
              <a:spcPct val="0"/>
            </a:spcBef>
            <a:spcAft>
              <a:spcPct val="35000"/>
            </a:spcAft>
            <a:buNone/>
          </a:pPr>
          <a:r>
            <a:rPr lang="en-GB" sz="1100" kern="1200" dirty="0"/>
            <a:t>Recall = 0.9386873920552677, </a:t>
          </a:r>
        </a:p>
        <a:p>
          <a:pPr marL="0" lvl="0" indent="0" algn="ctr" defTabSz="488950">
            <a:lnSpc>
              <a:spcPct val="90000"/>
            </a:lnSpc>
            <a:spcBef>
              <a:spcPct val="0"/>
            </a:spcBef>
            <a:spcAft>
              <a:spcPct val="35000"/>
            </a:spcAft>
            <a:buNone/>
          </a:pPr>
          <a:r>
            <a:rPr lang="en-GB" sz="1100" kern="1200" dirty="0"/>
            <a:t>F1-score = 0.9599081596608973 Confusion Matrix is: </a:t>
          </a:r>
        </a:p>
        <a:p>
          <a:pPr marL="0" lvl="0" indent="0" algn="ctr" defTabSz="488950">
            <a:lnSpc>
              <a:spcPct val="90000"/>
            </a:lnSpc>
            <a:spcBef>
              <a:spcPct val="0"/>
            </a:spcBef>
            <a:spcAft>
              <a:spcPct val="35000"/>
            </a:spcAft>
            <a:buNone/>
          </a:pPr>
          <a:r>
            <a:rPr lang="en-GB" sz="1100" kern="1200" dirty="0"/>
            <a:t>[[1157 99] </a:t>
          </a:r>
        </a:p>
        <a:p>
          <a:pPr marL="0" lvl="0" indent="0" algn="ctr" defTabSz="488950">
            <a:lnSpc>
              <a:spcPct val="90000"/>
            </a:lnSpc>
            <a:spcBef>
              <a:spcPct val="0"/>
            </a:spcBef>
            <a:spcAft>
              <a:spcPct val="35000"/>
            </a:spcAft>
            <a:buNone/>
          </a:pPr>
          <a:r>
            <a:rPr lang="en-GB" sz="1100" kern="1200" dirty="0"/>
            <a:t>[ 355 5435]]</a:t>
          </a:r>
          <a:endParaRPr lang="en-US" sz="1100" kern="1200" dirty="0"/>
        </a:p>
      </dsp:txBody>
      <dsp:txXfrm>
        <a:off x="4652430" y="2108720"/>
        <a:ext cx="1952169" cy="315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300D8-B177-C34D-BD70-E9F18D39A19D}">
      <dsp:nvSpPr>
        <dsp:cNvPr id="0" name=""/>
        <dsp:cNvSpPr/>
      </dsp:nvSpPr>
      <dsp:spPr>
        <a:xfrm>
          <a:off x="1488" y="1462983"/>
          <a:ext cx="2437804" cy="975121"/>
        </a:xfrm>
        <a:prstGeom prst="homePlat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Preprocessed data (removed unwanted characters, lemmatized keeping only nouns and verbs, created bigrams,  removed stop words)</a:t>
          </a:r>
          <a:endParaRPr lang="en-GB" sz="1100" kern="1200" dirty="0"/>
        </a:p>
      </dsp:txBody>
      <dsp:txXfrm>
        <a:off x="1488" y="1462983"/>
        <a:ext cx="2194024" cy="975121"/>
      </dsp:txXfrm>
    </dsp:sp>
    <dsp:sp modelId="{382E223E-E835-764E-A662-9A0F0CDBF67D}">
      <dsp:nvSpPr>
        <dsp:cNvPr id="0" name=""/>
        <dsp:cNvSpPr/>
      </dsp:nvSpPr>
      <dsp:spPr>
        <a:xfrm>
          <a:off x="1951732" y="1462983"/>
          <a:ext cx="2437804" cy="975121"/>
        </a:xfrm>
        <a:prstGeom prst="chevron">
          <a:avLst/>
        </a:prstGeom>
        <a:solidFill>
          <a:schemeClr val="accent4">
            <a:hueOff val="303007"/>
            <a:satOff val="2150"/>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Created the dictionary (id and word)</a:t>
          </a:r>
          <a:endParaRPr lang="en-US" sz="1100" kern="1200" dirty="0"/>
        </a:p>
      </dsp:txBody>
      <dsp:txXfrm>
        <a:off x="2439293" y="1462983"/>
        <a:ext cx="1462683" cy="975121"/>
      </dsp:txXfrm>
    </dsp:sp>
    <dsp:sp modelId="{D63EB65C-3072-D348-A3FE-DEF4D97EFA0B}">
      <dsp:nvSpPr>
        <dsp:cNvPr id="0" name=""/>
        <dsp:cNvSpPr/>
      </dsp:nvSpPr>
      <dsp:spPr>
        <a:xfrm>
          <a:off x="3901975" y="1462983"/>
          <a:ext cx="2437804" cy="975121"/>
        </a:xfrm>
        <a:prstGeom prst="chevron">
          <a:avLst/>
        </a:prstGeom>
        <a:solidFill>
          <a:schemeClr val="accent4">
            <a:hueOff val="606014"/>
            <a:satOff val="4300"/>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Created corpus (per document: word id and how  many times the word is present)</a:t>
          </a:r>
        </a:p>
      </dsp:txBody>
      <dsp:txXfrm>
        <a:off x="4389536" y="1462983"/>
        <a:ext cx="1462683" cy="975121"/>
      </dsp:txXfrm>
    </dsp:sp>
    <dsp:sp modelId="{84F038E0-8F11-734B-A7B6-7A62464B5CF8}">
      <dsp:nvSpPr>
        <dsp:cNvPr id="0" name=""/>
        <dsp:cNvSpPr/>
      </dsp:nvSpPr>
      <dsp:spPr>
        <a:xfrm>
          <a:off x="5852219" y="1462983"/>
          <a:ext cx="2437804" cy="975121"/>
        </a:xfrm>
        <a:prstGeom prst="chevron">
          <a:avLst/>
        </a:prstGeom>
        <a:solidFill>
          <a:schemeClr val="accent4">
            <a:hueOff val="909021"/>
            <a:satOff val="6451"/>
            <a:lumOff val="58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Find good amount of topics and other hyperparameters</a:t>
          </a:r>
        </a:p>
      </dsp:txBody>
      <dsp:txXfrm>
        <a:off x="6339780" y="1462983"/>
        <a:ext cx="1462683" cy="975121"/>
      </dsp:txXfrm>
    </dsp:sp>
    <dsp:sp modelId="{47614327-0AA1-3F4F-A82E-72B42064CCF4}">
      <dsp:nvSpPr>
        <dsp:cNvPr id="0" name=""/>
        <dsp:cNvSpPr/>
      </dsp:nvSpPr>
      <dsp:spPr>
        <a:xfrm>
          <a:off x="7802463" y="1462983"/>
          <a:ext cx="2437804" cy="975121"/>
        </a:xfrm>
        <a:prstGeom prst="chevron">
          <a:avLst/>
        </a:prstGeom>
        <a:solidFill>
          <a:schemeClr val="accent4">
            <a:hueOff val="1212028"/>
            <a:satOff val="8601"/>
            <a:lumOff val="78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Train topic model</a:t>
          </a:r>
        </a:p>
      </dsp:txBody>
      <dsp:txXfrm>
        <a:off x="8290024" y="1462983"/>
        <a:ext cx="1462683" cy="975121"/>
      </dsp:txXfrm>
    </dsp:sp>
    <dsp:sp modelId="{B29D5F11-9CC3-1044-AC28-B062BDA71814}">
      <dsp:nvSpPr>
        <dsp:cNvPr id="0" name=""/>
        <dsp:cNvSpPr/>
      </dsp:nvSpPr>
      <dsp:spPr>
        <a:xfrm>
          <a:off x="9752707" y="1462983"/>
          <a:ext cx="2437804" cy="975121"/>
        </a:xfrm>
        <a:prstGeom prst="chevron">
          <a:avLst/>
        </a:prstGeom>
        <a:solidFill>
          <a:schemeClr val="accent4">
            <a:hueOff val="1515035"/>
            <a:satOff val="10751"/>
            <a:lumOff val="98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Analyze results</a:t>
          </a:r>
        </a:p>
      </dsp:txBody>
      <dsp:txXfrm>
        <a:off x="10240268" y="1462983"/>
        <a:ext cx="1462683" cy="9751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893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0634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5698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5821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36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2069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1903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7980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1594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581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194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7/11/21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6386471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jmlr.org/papers/volume3/blei03a/blei03a.pdf"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nnilea/nlp-on-e-commerce-reviews" TargetMode="External"/><Relationship Id="rId2" Type="http://schemas.openxmlformats.org/officeDocument/2006/relationships/hyperlink" Target="https://www.kaggle.com/nicapotato/womens-ecommerce-clothing-revie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edium.com/rapids-ai/faster-automl-with-tpot-and-rapids-758455cd89e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oden letters in a blue background">
            <a:extLst>
              <a:ext uri="{FF2B5EF4-FFF2-40B4-BE49-F238E27FC236}">
                <a16:creationId xmlns:a16="http://schemas.microsoft.com/office/drawing/2014/main" id="{4B9FFBC8-9EA5-4353-A446-FB1B72054926}"/>
              </a:ext>
            </a:extLst>
          </p:cNvPr>
          <p:cNvPicPr>
            <a:picLocks noChangeAspect="1"/>
          </p:cNvPicPr>
          <p:nvPr/>
        </p:nvPicPr>
        <p:blipFill rotWithShape="1">
          <a:blip r:embed="rId2"/>
          <a:srcRect t="7168" b="8563"/>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8" name="Rectangle 17">
            <a:extLst>
              <a:ext uri="{FF2B5EF4-FFF2-40B4-BE49-F238E27FC236}">
                <a16:creationId xmlns:a16="http://schemas.microsoft.com/office/drawing/2014/main" id="{2A079D24-860A-4799-B3AE-658D4F13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76325"/>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714CD8D-1C85-0A42-8F84-D66B1D05F4FA}"/>
              </a:ext>
            </a:extLst>
          </p:cNvPr>
          <p:cNvSpPr>
            <a:spLocks noGrp="1"/>
          </p:cNvSpPr>
          <p:nvPr>
            <p:ph type="ctrTitle"/>
          </p:nvPr>
        </p:nvSpPr>
        <p:spPr>
          <a:xfrm>
            <a:off x="1085852" y="2252663"/>
            <a:ext cx="10020298" cy="965237"/>
          </a:xfrm>
        </p:spPr>
        <p:txBody>
          <a:bodyPr>
            <a:normAutofit/>
          </a:bodyPr>
          <a:lstStyle/>
          <a:p>
            <a:r>
              <a:rPr lang="en-US" dirty="0">
                <a:solidFill>
                  <a:srgbClr val="FFFFFF"/>
                </a:solidFill>
              </a:rPr>
              <a:t>NLP:</a:t>
            </a:r>
            <a:br>
              <a:rPr lang="en-US" dirty="0">
                <a:solidFill>
                  <a:srgbClr val="FFFFFF"/>
                </a:solidFill>
              </a:rPr>
            </a:br>
            <a:r>
              <a:rPr lang="en-US" dirty="0">
                <a:solidFill>
                  <a:srgbClr val="FFFFFF"/>
                </a:solidFill>
              </a:rPr>
              <a:t> Topic clustering with LDA</a:t>
            </a:r>
          </a:p>
        </p:txBody>
      </p:sp>
      <p:sp>
        <p:nvSpPr>
          <p:cNvPr id="3" name="Subtitle 2">
            <a:extLst>
              <a:ext uri="{FF2B5EF4-FFF2-40B4-BE49-F238E27FC236}">
                <a16:creationId xmlns:a16="http://schemas.microsoft.com/office/drawing/2014/main" id="{3B25B877-680F-9A43-AEB0-1019F07FEA96}"/>
              </a:ext>
            </a:extLst>
          </p:cNvPr>
          <p:cNvSpPr>
            <a:spLocks noGrp="1"/>
          </p:cNvSpPr>
          <p:nvPr>
            <p:ph type="subTitle" idx="1"/>
          </p:nvPr>
        </p:nvSpPr>
        <p:spPr>
          <a:xfrm>
            <a:off x="1085851" y="4113212"/>
            <a:ext cx="10020299" cy="1074737"/>
          </a:xfrm>
        </p:spPr>
        <p:txBody>
          <a:bodyPr>
            <a:normAutofit/>
          </a:bodyPr>
          <a:lstStyle/>
          <a:p>
            <a:r>
              <a:rPr lang="en-GB" dirty="0">
                <a:solidFill>
                  <a:srgbClr val="FFFFFF"/>
                </a:solidFill>
              </a:rPr>
              <a:t>Kaggle data: Women’s Clothing E-Commerce dataset</a:t>
            </a:r>
          </a:p>
          <a:p>
            <a:r>
              <a:rPr lang="en-GB" dirty="0">
                <a:solidFill>
                  <a:srgbClr val="FFFFFF"/>
                </a:solidFill>
              </a:rPr>
              <a:t>Salla </a:t>
            </a:r>
            <a:r>
              <a:rPr lang="en-GB" dirty="0" err="1">
                <a:solidFill>
                  <a:srgbClr val="FFFFFF"/>
                </a:solidFill>
              </a:rPr>
              <a:t>Rönkä</a:t>
            </a:r>
            <a:endParaRPr lang="en-US" dirty="0">
              <a:solidFill>
                <a:srgbClr val="FFFFFF"/>
              </a:solidFill>
            </a:endParaRPr>
          </a:p>
        </p:txBody>
      </p:sp>
      <p:cxnSp>
        <p:nvCxnSpPr>
          <p:cNvPr id="20" name="Straight Connector 1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7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6" dur="indefinite" nodeType="mainSeq"/>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EB040-8DEF-4440-B367-6DFB16B282B9}"/>
              </a:ext>
            </a:extLst>
          </p:cNvPr>
          <p:cNvSpPr>
            <a:spLocks noGrp="1"/>
          </p:cNvSpPr>
          <p:nvPr>
            <p:ph type="title"/>
          </p:nvPr>
        </p:nvSpPr>
        <p:spPr>
          <a:xfrm>
            <a:off x="541338" y="1079500"/>
            <a:ext cx="3322637" cy="4689475"/>
          </a:xfrm>
        </p:spPr>
        <p:txBody>
          <a:bodyPr anchor="ctr">
            <a:normAutofit/>
          </a:bodyPr>
          <a:lstStyle/>
          <a:p>
            <a:pPr algn="ctr"/>
            <a:r>
              <a:rPr lang="en-US"/>
              <a:t>Tpot results</a:t>
            </a:r>
          </a:p>
        </p:txBody>
      </p:sp>
      <p:sp>
        <p:nvSpPr>
          <p:cNvPr id="14"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5" name="Content Placeholder 2">
            <a:extLst>
              <a:ext uri="{FF2B5EF4-FFF2-40B4-BE49-F238E27FC236}">
                <a16:creationId xmlns:a16="http://schemas.microsoft.com/office/drawing/2014/main" id="{63FF6674-9382-495C-B4ED-0AB46DDADEE8}"/>
              </a:ext>
            </a:extLst>
          </p:cNvPr>
          <p:cNvGraphicFramePr>
            <a:graphicFrameLocks noGrp="1"/>
          </p:cNvGraphicFramePr>
          <p:nvPr>
            <p:ph idx="1"/>
            <p:extLst>
              <p:ext uri="{D42A27DB-BD31-4B8C-83A1-F6EECF244321}">
                <p14:modId xmlns:p14="http://schemas.microsoft.com/office/powerpoint/2010/main" val="1829056804"/>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11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oden letters in a blue background">
            <a:extLst>
              <a:ext uri="{FF2B5EF4-FFF2-40B4-BE49-F238E27FC236}">
                <a16:creationId xmlns:a16="http://schemas.microsoft.com/office/drawing/2014/main" id="{4B9FFBC8-9EA5-4353-A446-FB1B72054926}"/>
              </a:ext>
            </a:extLst>
          </p:cNvPr>
          <p:cNvPicPr>
            <a:picLocks noChangeAspect="1"/>
          </p:cNvPicPr>
          <p:nvPr/>
        </p:nvPicPr>
        <p:blipFill rotWithShape="1">
          <a:blip r:embed="rId2"/>
          <a:srcRect t="7168" b="8563"/>
          <a:stretch/>
        </p:blipFill>
        <p:spPr>
          <a:xfrm>
            <a:off x="20" y="20558"/>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5714CD8D-1C85-0A42-8F84-D66B1D05F4FA}"/>
              </a:ext>
            </a:extLst>
          </p:cNvPr>
          <p:cNvSpPr>
            <a:spLocks noGrp="1"/>
          </p:cNvSpPr>
          <p:nvPr>
            <p:ph type="ctrTitle"/>
          </p:nvPr>
        </p:nvSpPr>
        <p:spPr>
          <a:xfrm>
            <a:off x="2197100" y="1079500"/>
            <a:ext cx="7797799" cy="2138400"/>
          </a:xfrm>
        </p:spPr>
        <p:txBody>
          <a:bodyPr>
            <a:normAutofit/>
          </a:bodyPr>
          <a:lstStyle/>
          <a:p>
            <a:r>
              <a:rPr lang="en-US" dirty="0">
                <a:solidFill>
                  <a:srgbClr val="FFFFFF"/>
                </a:solidFill>
              </a:rPr>
              <a:t>Unsupervised learning with LDA</a:t>
            </a:r>
          </a:p>
        </p:txBody>
      </p:sp>
    </p:spTree>
    <p:extLst>
      <p:ext uri="{BB962C8B-B14F-4D97-AF65-F5344CB8AC3E}">
        <p14:creationId xmlns:p14="http://schemas.microsoft.com/office/powerpoint/2010/main" val="201193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3D91-4707-D740-A323-05C925698CC2}"/>
              </a:ext>
            </a:extLst>
          </p:cNvPr>
          <p:cNvSpPr>
            <a:spLocks noGrp="1"/>
          </p:cNvSpPr>
          <p:nvPr>
            <p:ph type="title"/>
          </p:nvPr>
        </p:nvSpPr>
        <p:spPr/>
        <p:txBody>
          <a:bodyPr/>
          <a:lstStyle/>
          <a:p>
            <a:r>
              <a:rPr lang="en-US" dirty="0"/>
              <a:t>Latent Dirichlet Allocation (LDA)</a:t>
            </a:r>
          </a:p>
        </p:txBody>
      </p:sp>
      <p:sp>
        <p:nvSpPr>
          <p:cNvPr id="3" name="Content Placeholder 2">
            <a:extLst>
              <a:ext uri="{FF2B5EF4-FFF2-40B4-BE49-F238E27FC236}">
                <a16:creationId xmlns:a16="http://schemas.microsoft.com/office/drawing/2014/main" id="{34AC81D8-6319-CF43-9EA0-B913734FFD47}"/>
              </a:ext>
            </a:extLst>
          </p:cNvPr>
          <p:cNvSpPr>
            <a:spLocks noGrp="1"/>
          </p:cNvSpPr>
          <p:nvPr>
            <p:ph idx="1"/>
          </p:nvPr>
        </p:nvSpPr>
        <p:spPr>
          <a:xfrm>
            <a:off x="0" y="1790700"/>
            <a:ext cx="12192000" cy="3978275"/>
          </a:xfrm>
        </p:spPr>
        <p:txBody>
          <a:bodyPr/>
          <a:lstStyle/>
          <a:p>
            <a:r>
              <a:rPr lang="en-US" dirty="0">
                <a:hlinkClick r:id="rId2"/>
              </a:rPr>
              <a:t>https://www.jmlr.org/papers/volume3/blei03a/blei03a.pdf</a:t>
            </a:r>
            <a:endParaRPr lang="en-US" dirty="0"/>
          </a:p>
          <a:p>
            <a:r>
              <a:rPr lang="en-US" dirty="0"/>
              <a:t>The </a:t>
            </a:r>
            <a:r>
              <a:rPr lang="en-US" dirty="0" err="1"/>
              <a:t>LDAModel</a:t>
            </a:r>
            <a:r>
              <a:rPr lang="en-US" dirty="0"/>
              <a:t> provided by genism was used here</a:t>
            </a:r>
          </a:p>
          <a:p>
            <a:r>
              <a:rPr lang="en-US" dirty="0"/>
              <a:t>The process:</a:t>
            </a:r>
          </a:p>
        </p:txBody>
      </p:sp>
      <p:graphicFrame>
        <p:nvGraphicFramePr>
          <p:cNvPr id="4" name="Diagram 3">
            <a:extLst>
              <a:ext uri="{FF2B5EF4-FFF2-40B4-BE49-F238E27FC236}">
                <a16:creationId xmlns:a16="http://schemas.microsoft.com/office/drawing/2014/main" id="{B18F2B23-3E7E-2B4B-9B03-13BAA6AA976E}"/>
              </a:ext>
            </a:extLst>
          </p:cNvPr>
          <p:cNvGraphicFramePr/>
          <p:nvPr>
            <p:extLst>
              <p:ext uri="{D42A27DB-BD31-4B8C-83A1-F6EECF244321}">
                <p14:modId xmlns:p14="http://schemas.microsoft.com/office/powerpoint/2010/main" val="2925826472"/>
              </p:ext>
            </p:extLst>
          </p:nvPr>
        </p:nvGraphicFramePr>
        <p:xfrm>
          <a:off x="0" y="3308279"/>
          <a:ext cx="12192000" cy="390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59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8218D-234A-9047-A410-E9FC4EB05E28}"/>
              </a:ext>
            </a:extLst>
          </p:cNvPr>
          <p:cNvSpPr>
            <a:spLocks noGrp="1"/>
          </p:cNvSpPr>
          <p:nvPr>
            <p:ph type="title"/>
          </p:nvPr>
        </p:nvSpPr>
        <p:spPr>
          <a:xfrm>
            <a:off x="540988" y="540033"/>
            <a:ext cx="3884962" cy="1331604"/>
          </a:xfrm>
        </p:spPr>
        <p:txBody>
          <a:bodyPr anchor="b">
            <a:normAutofit/>
          </a:bodyPr>
          <a:lstStyle/>
          <a:p>
            <a:pPr algn="ctr"/>
            <a:r>
              <a:rPr lang="en-US" dirty="0"/>
              <a:t>Selecting the best amount of topics</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18375A0-627D-4D48-BF2E-8F600DAD33E3}"/>
              </a:ext>
            </a:extLst>
          </p:cNvPr>
          <p:cNvSpPr>
            <a:spLocks noGrp="1"/>
          </p:cNvSpPr>
          <p:nvPr>
            <p:ph idx="1"/>
          </p:nvPr>
        </p:nvSpPr>
        <p:spPr>
          <a:xfrm>
            <a:off x="540988" y="2759076"/>
            <a:ext cx="3884962" cy="3009899"/>
          </a:xfrm>
        </p:spPr>
        <p:txBody>
          <a:bodyPr>
            <a:normAutofit/>
          </a:bodyPr>
          <a:lstStyle/>
          <a:p>
            <a:r>
              <a:rPr lang="en-GB" i="1" dirty="0"/>
              <a:t>The amount of clusters that would maximize the coherence score with this dataset while keeping alpha and beta constant is 6.</a:t>
            </a:r>
            <a:endParaRPr lang="en-US" dirty="0"/>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Chart, line chart&#10;&#10;Description automatically generated">
            <a:extLst>
              <a:ext uri="{FF2B5EF4-FFF2-40B4-BE49-F238E27FC236}">
                <a16:creationId xmlns:a16="http://schemas.microsoft.com/office/drawing/2014/main" id="{8A1910B1-AC07-1E41-8671-11B397184709}"/>
              </a:ext>
            </a:extLst>
          </p:cNvPr>
          <p:cNvPicPr>
            <a:picLocks noChangeAspect="1"/>
          </p:cNvPicPr>
          <p:nvPr/>
        </p:nvPicPr>
        <p:blipFill>
          <a:blip r:embed="rId2"/>
          <a:stretch>
            <a:fillRect/>
          </a:stretch>
        </p:blipFill>
        <p:spPr>
          <a:xfrm>
            <a:off x="5537200" y="1494179"/>
            <a:ext cx="6113812" cy="3866986"/>
          </a:xfrm>
          <a:prstGeom prst="rect">
            <a:avLst/>
          </a:prstGeom>
        </p:spPr>
      </p:pic>
      <p:sp>
        <p:nvSpPr>
          <p:cNvPr id="6" name="Oval 5">
            <a:extLst>
              <a:ext uri="{FF2B5EF4-FFF2-40B4-BE49-F238E27FC236}">
                <a16:creationId xmlns:a16="http://schemas.microsoft.com/office/drawing/2014/main" id="{17AABFA2-5A1D-4146-AD74-A0F4266766ED}"/>
              </a:ext>
            </a:extLst>
          </p:cNvPr>
          <p:cNvSpPr/>
          <p:nvPr/>
        </p:nvSpPr>
        <p:spPr>
          <a:xfrm>
            <a:off x="9079994" y="1494179"/>
            <a:ext cx="1075038" cy="394085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92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6FA6-9A79-B24F-8473-045A24B465A0}"/>
              </a:ext>
            </a:extLst>
          </p:cNvPr>
          <p:cNvSpPr>
            <a:spLocks noGrp="1"/>
          </p:cNvSpPr>
          <p:nvPr>
            <p:ph type="title"/>
          </p:nvPr>
        </p:nvSpPr>
        <p:spPr>
          <a:xfrm>
            <a:off x="540988" y="540033"/>
            <a:ext cx="3884962" cy="1761378"/>
          </a:xfrm>
        </p:spPr>
        <p:txBody>
          <a:bodyPr anchor="b">
            <a:normAutofit/>
          </a:bodyPr>
          <a:lstStyle/>
          <a:p>
            <a:pPr algn="ctr">
              <a:lnSpc>
                <a:spcPct val="90000"/>
              </a:lnSpc>
            </a:pPr>
            <a:r>
              <a:rPr lang="en-US" sz="2400" dirty="0"/>
              <a:t>Selecting the best hyperparameters for k=6</a:t>
            </a:r>
            <a:br>
              <a:rPr lang="en-US" sz="2400" dirty="0"/>
            </a:br>
            <a:r>
              <a:rPr lang="en-US" sz="1600" dirty="0"/>
              <a:t>hyperparameter sweep</a:t>
            </a:r>
          </a:p>
        </p:txBody>
      </p:sp>
      <p:sp>
        <p:nvSpPr>
          <p:cNvPr id="9" name="Content Placeholder 8">
            <a:extLst>
              <a:ext uri="{FF2B5EF4-FFF2-40B4-BE49-F238E27FC236}">
                <a16:creationId xmlns:a16="http://schemas.microsoft.com/office/drawing/2014/main" id="{8D593FBE-3945-40FE-B39B-A292C5BDB294}"/>
              </a:ext>
            </a:extLst>
          </p:cNvPr>
          <p:cNvSpPr>
            <a:spLocks noGrp="1"/>
          </p:cNvSpPr>
          <p:nvPr>
            <p:ph idx="1"/>
          </p:nvPr>
        </p:nvSpPr>
        <p:spPr>
          <a:xfrm>
            <a:off x="540988" y="2759076"/>
            <a:ext cx="3884962" cy="3009899"/>
          </a:xfrm>
        </p:spPr>
        <p:txBody>
          <a:bodyPr>
            <a:normAutofit/>
          </a:bodyPr>
          <a:lstStyle/>
          <a:p>
            <a:r>
              <a:rPr lang="en-GB" dirty="0"/>
              <a:t>Dirichlet hyperparameter alpha: Document-Topic Density</a:t>
            </a:r>
          </a:p>
          <a:p>
            <a:r>
              <a:rPr lang="en-GB" dirty="0"/>
              <a:t>Dirichlet hyperparameter beta: Word-Topic Density</a:t>
            </a:r>
          </a:p>
          <a:p>
            <a:endParaRPr lang="en-US" dirty="0"/>
          </a:p>
        </p:txBody>
      </p:sp>
      <p:sp>
        <p:nvSpPr>
          <p:cNvPr id="3" name="TextBox 2">
            <a:extLst>
              <a:ext uri="{FF2B5EF4-FFF2-40B4-BE49-F238E27FC236}">
                <a16:creationId xmlns:a16="http://schemas.microsoft.com/office/drawing/2014/main" id="{ED00A154-C7DE-A64D-9EF1-92A4D4E66BFF}"/>
              </a:ext>
            </a:extLst>
          </p:cNvPr>
          <p:cNvSpPr txBox="1"/>
          <p:nvPr/>
        </p:nvSpPr>
        <p:spPr>
          <a:xfrm>
            <a:off x="5229546" y="86916"/>
            <a:ext cx="7280953" cy="6771084"/>
          </a:xfrm>
          <a:prstGeom prst="rect">
            <a:avLst/>
          </a:prstGeom>
          <a:noFill/>
        </p:spPr>
        <p:txBody>
          <a:bodyPr wrap="square" rtlCol="0">
            <a:spAutoFit/>
          </a:bodyPr>
          <a:lstStyle/>
          <a:p>
            <a:r>
              <a:rPr lang="en-GB" sz="1400" dirty="0"/>
              <a:t>K alpha beta coherence score</a:t>
            </a:r>
          </a:p>
          <a:p>
            <a:r>
              <a:rPr lang="en-GB" sz="1400" dirty="0"/>
              <a:t>6 0.01 0.01 0.35414264773335064 </a:t>
            </a:r>
          </a:p>
          <a:p>
            <a:r>
              <a:rPr lang="en-GB" sz="1400" dirty="0"/>
              <a:t>6 0.01 0.31 0.30228672852309907 </a:t>
            </a:r>
          </a:p>
          <a:p>
            <a:r>
              <a:rPr lang="en-GB" sz="1400" dirty="0"/>
              <a:t>6 0.01 0.61 0.3287052607248521 </a:t>
            </a:r>
          </a:p>
          <a:p>
            <a:r>
              <a:rPr lang="en-GB" sz="1400" dirty="0"/>
              <a:t>6 0.01 0.9099999999999999 0.35391164929553653 </a:t>
            </a:r>
          </a:p>
          <a:p>
            <a:r>
              <a:rPr lang="en-GB" sz="1400" dirty="0"/>
              <a:t>6 0.01 symmetric 0.3028531472317016 </a:t>
            </a:r>
          </a:p>
          <a:p>
            <a:r>
              <a:rPr lang="en-GB" sz="1400" dirty="0"/>
              <a:t>6 0.31 0.01 0.36233582587953855 </a:t>
            </a:r>
          </a:p>
          <a:p>
            <a:r>
              <a:rPr lang="en-GB" sz="1400" dirty="0"/>
              <a:t>6 0.31 0.31 0.375537157552117 </a:t>
            </a:r>
          </a:p>
          <a:p>
            <a:r>
              <a:rPr lang="en-GB" sz="1400" dirty="0"/>
              <a:t>6 0.31 0.61 0.38111431658258715 </a:t>
            </a:r>
          </a:p>
          <a:p>
            <a:r>
              <a:rPr lang="en-GB" sz="1400" dirty="0"/>
              <a:t>6 0.31 0.9099999999999999 0.3906245420171781 </a:t>
            </a:r>
          </a:p>
          <a:p>
            <a:r>
              <a:rPr lang="en-GB" sz="1400" dirty="0"/>
              <a:t>6 0.31 symmetric 0.3738809379339389 </a:t>
            </a:r>
          </a:p>
          <a:p>
            <a:r>
              <a:rPr lang="en-GB" sz="1400" dirty="0"/>
              <a:t>6 0.61 0.01 0.3969656848796166 </a:t>
            </a:r>
          </a:p>
          <a:p>
            <a:r>
              <a:rPr lang="en-GB" sz="1400" dirty="0"/>
              <a:t>6 0.61 0.31 0.4062319461986598 </a:t>
            </a:r>
          </a:p>
          <a:p>
            <a:r>
              <a:rPr lang="en-GB" sz="1400" dirty="0"/>
              <a:t>6 0.61 0.61 0.4170581162519786 </a:t>
            </a:r>
          </a:p>
          <a:p>
            <a:r>
              <a:rPr lang="en-GB" sz="1400" dirty="0"/>
              <a:t>6 0.61 0.9099999999999999 0.42525113904834994 </a:t>
            </a:r>
          </a:p>
          <a:p>
            <a:r>
              <a:rPr lang="en-GB" sz="1400" dirty="0"/>
              <a:t>6 0.61 symmetric 0.40920840715178897 </a:t>
            </a:r>
          </a:p>
          <a:p>
            <a:r>
              <a:rPr lang="en-GB" sz="1400" dirty="0"/>
              <a:t>6 0.9099999999999999 0.01 0.39128699988720356 </a:t>
            </a:r>
          </a:p>
          <a:p>
            <a:r>
              <a:rPr lang="en-GB" sz="1400" dirty="0"/>
              <a:t>6 0.9099999999999999 0.31 0.40427791379121203 </a:t>
            </a:r>
          </a:p>
          <a:p>
            <a:r>
              <a:rPr lang="en-GB" sz="1400" dirty="0"/>
              <a:t>6 0.9099999999999999 0.61 0.4177387503520917 </a:t>
            </a:r>
          </a:p>
          <a:p>
            <a:r>
              <a:rPr lang="en-GB" sz="1400" dirty="0"/>
              <a:t>6 0.9099999999999999 0.9099999999999999 0.4281663084830935 </a:t>
            </a:r>
          </a:p>
          <a:p>
            <a:r>
              <a:rPr lang="en-GB" sz="1400" dirty="0"/>
              <a:t>6 0.9099999999999999 symmetric 0.4021105801232954 </a:t>
            </a:r>
          </a:p>
          <a:p>
            <a:r>
              <a:rPr lang="en-GB" sz="1400" dirty="0"/>
              <a:t>6 symmetric 0.01 0.35964723120659065 </a:t>
            </a:r>
          </a:p>
          <a:p>
            <a:r>
              <a:rPr lang="en-GB" sz="1400" dirty="0"/>
              <a:t>6 symmetric 0.31 0.33701972292516275 </a:t>
            </a:r>
          </a:p>
          <a:p>
            <a:r>
              <a:rPr lang="en-GB" sz="1400" dirty="0"/>
              <a:t>6 symmetric 0.61 0.3605249919301355 </a:t>
            </a:r>
          </a:p>
          <a:p>
            <a:r>
              <a:rPr lang="en-GB" sz="1400" dirty="0"/>
              <a:t>6 symmetric 0.9099999999999999 0.32187126051864334 </a:t>
            </a:r>
          </a:p>
          <a:p>
            <a:r>
              <a:rPr lang="en-GB" sz="1400" dirty="0"/>
              <a:t>6 symmetric symmetric 0.33331164107517447 </a:t>
            </a:r>
          </a:p>
          <a:p>
            <a:r>
              <a:rPr lang="en-GB" sz="1400" dirty="0"/>
              <a:t>6 asymmetric 0.01 0.3434175317954762 </a:t>
            </a:r>
          </a:p>
          <a:p>
            <a:r>
              <a:rPr lang="en-GB" sz="1400" dirty="0"/>
              <a:t>6 asymmetric 0.31 0.3292974406287992 </a:t>
            </a:r>
          </a:p>
          <a:p>
            <a:r>
              <a:rPr lang="en-GB" sz="1400" dirty="0"/>
              <a:t>6 asymmetric 0.61 0.33065168411161366 </a:t>
            </a:r>
          </a:p>
          <a:p>
            <a:r>
              <a:rPr lang="en-GB" sz="1400" dirty="0"/>
              <a:t>6 asymmetric 0.9099999999999999 0.32498840324370704 </a:t>
            </a:r>
          </a:p>
          <a:p>
            <a:r>
              <a:rPr lang="en-GB" sz="1400" dirty="0"/>
              <a:t>6 asymmetric symmetric 0.32408715044753267</a:t>
            </a:r>
            <a:endParaRPr lang="en-US" sz="1400" dirty="0"/>
          </a:p>
        </p:txBody>
      </p:sp>
      <p:sp>
        <p:nvSpPr>
          <p:cNvPr id="4" name="Left Arrow 3">
            <a:extLst>
              <a:ext uri="{FF2B5EF4-FFF2-40B4-BE49-F238E27FC236}">
                <a16:creationId xmlns:a16="http://schemas.microsoft.com/office/drawing/2014/main" id="{87AF398B-465A-5742-82C4-15F1F3951C4A}"/>
              </a:ext>
            </a:extLst>
          </p:cNvPr>
          <p:cNvSpPr/>
          <p:nvPr/>
        </p:nvSpPr>
        <p:spPr>
          <a:xfrm>
            <a:off x="10150867" y="1684962"/>
            <a:ext cx="1859623" cy="1191802"/>
          </a:xfrm>
          <a:prstGeom prst="lef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max coherence</a:t>
            </a:r>
          </a:p>
        </p:txBody>
      </p:sp>
    </p:spTree>
    <p:extLst>
      <p:ext uri="{BB962C8B-B14F-4D97-AF65-F5344CB8AC3E}">
        <p14:creationId xmlns:p14="http://schemas.microsoft.com/office/powerpoint/2010/main" val="365693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6FA6-9A79-B24F-8473-045A24B465A0}"/>
              </a:ext>
            </a:extLst>
          </p:cNvPr>
          <p:cNvSpPr>
            <a:spLocks noGrp="1"/>
          </p:cNvSpPr>
          <p:nvPr>
            <p:ph type="title"/>
          </p:nvPr>
        </p:nvSpPr>
        <p:spPr>
          <a:xfrm>
            <a:off x="540988" y="540033"/>
            <a:ext cx="3884962" cy="1331604"/>
          </a:xfrm>
        </p:spPr>
        <p:txBody>
          <a:bodyPr anchor="b">
            <a:normAutofit/>
          </a:bodyPr>
          <a:lstStyle/>
          <a:p>
            <a:pPr algn="ctr">
              <a:lnSpc>
                <a:spcPct val="90000"/>
              </a:lnSpc>
            </a:pPr>
            <a:r>
              <a:rPr lang="en-US" sz="2400" dirty="0"/>
              <a:t>The model created with best hyperparameters</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D593FBE-3945-40FE-B39B-A292C5BDB294}"/>
              </a:ext>
            </a:extLst>
          </p:cNvPr>
          <p:cNvSpPr>
            <a:spLocks noGrp="1"/>
          </p:cNvSpPr>
          <p:nvPr>
            <p:ph idx="1"/>
          </p:nvPr>
        </p:nvSpPr>
        <p:spPr>
          <a:xfrm>
            <a:off x="540988" y="2759076"/>
            <a:ext cx="3884962" cy="3009899"/>
          </a:xfrm>
        </p:spPr>
        <p:txBody>
          <a:bodyPr>
            <a:normAutofit fontScale="77500" lnSpcReduction="20000"/>
          </a:bodyPr>
          <a:lstStyle/>
          <a:p>
            <a:r>
              <a:rPr lang="en-GB" dirty="0"/>
              <a:t>Visualizing the most common words in each topic</a:t>
            </a:r>
          </a:p>
          <a:p>
            <a:r>
              <a:rPr lang="en-GB" dirty="0"/>
              <a:t>Naming the topics:</a:t>
            </a:r>
          </a:p>
          <a:p>
            <a:r>
              <a:rPr lang="en-GB" dirty="0" err="1"/>
              <a:t>topic_names</a:t>
            </a:r>
            <a:r>
              <a:rPr lang="en-GB" dirty="0"/>
              <a:t> ={0:'dresses and fabric', 1:'wearing and season', 2:'tops and tees', 3:'bottoms', 4:'love the style', 5:'size’}</a:t>
            </a:r>
          </a:p>
          <a:p>
            <a:r>
              <a:rPr lang="en-GB" i="1" dirty="0"/>
              <a:t>Could try adding types of clothes to </a:t>
            </a:r>
            <a:r>
              <a:rPr lang="en-GB" i="1" dirty="0" err="1"/>
              <a:t>stopwords</a:t>
            </a:r>
            <a:r>
              <a:rPr lang="en-GB" i="1" dirty="0"/>
              <a:t> and see how the results would look like then.</a:t>
            </a:r>
            <a:endParaRPr lang="en-GB" dirty="0"/>
          </a:p>
          <a:p>
            <a:endParaRPr lang="en-US" dirty="0"/>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Text, letter&#10;&#10;Description automatically generated">
            <a:extLst>
              <a:ext uri="{FF2B5EF4-FFF2-40B4-BE49-F238E27FC236}">
                <a16:creationId xmlns:a16="http://schemas.microsoft.com/office/drawing/2014/main" id="{CA045ABB-577A-214B-8BDF-FDEE0CE4725C}"/>
              </a:ext>
            </a:extLst>
          </p:cNvPr>
          <p:cNvPicPr>
            <a:picLocks noChangeAspect="1"/>
          </p:cNvPicPr>
          <p:nvPr/>
        </p:nvPicPr>
        <p:blipFill>
          <a:blip r:embed="rId2"/>
          <a:stretch>
            <a:fillRect/>
          </a:stretch>
        </p:blipFill>
        <p:spPr>
          <a:xfrm>
            <a:off x="5537200" y="1157920"/>
            <a:ext cx="6113812" cy="4539504"/>
          </a:xfrm>
          <a:prstGeom prst="rect">
            <a:avLst/>
          </a:prstGeom>
        </p:spPr>
      </p:pic>
    </p:spTree>
    <p:extLst>
      <p:ext uri="{BB962C8B-B14F-4D97-AF65-F5344CB8AC3E}">
        <p14:creationId xmlns:p14="http://schemas.microsoft.com/office/powerpoint/2010/main" val="103575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BC06-5E8C-BF4F-952E-F5BFA61AB928}"/>
              </a:ext>
            </a:extLst>
          </p:cNvPr>
          <p:cNvSpPr>
            <a:spLocks noGrp="1"/>
          </p:cNvSpPr>
          <p:nvPr>
            <p:ph type="title"/>
          </p:nvPr>
        </p:nvSpPr>
        <p:spPr>
          <a:xfrm>
            <a:off x="5706797" y="631095"/>
            <a:ext cx="5177961" cy="1906622"/>
          </a:xfrm>
        </p:spPr>
        <p:txBody>
          <a:bodyPr>
            <a:normAutofit/>
          </a:bodyPr>
          <a:lstStyle/>
          <a:p>
            <a:r>
              <a:rPr lang="en-US" dirty="0" err="1"/>
              <a:t>LDAViz</a:t>
            </a:r>
            <a:r>
              <a:rPr lang="en-US" dirty="0"/>
              <a:t> used for examining the results of topic clustering</a:t>
            </a:r>
          </a:p>
        </p:txBody>
      </p:sp>
      <p:pic>
        <p:nvPicPr>
          <p:cNvPr id="5" name="Content Placeholder 4" descr="Chart, bubble chart&#10;&#10;Description automatically generated">
            <a:extLst>
              <a:ext uri="{FF2B5EF4-FFF2-40B4-BE49-F238E27FC236}">
                <a16:creationId xmlns:a16="http://schemas.microsoft.com/office/drawing/2014/main" id="{AFD3484F-52C4-B144-B49C-0B85EA4C1F5D}"/>
              </a:ext>
            </a:extLst>
          </p:cNvPr>
          <p:cNvPicPr>
            <a:picLocks noGrp="1" noChangeAspect="1"/>
          </p:cNvPicPr>
          <p:nvPr>
            <p:ph idx="1"/>
          </p:nvPr>
        </p:nvPicPr>
        <p:blipFill>
          <a:blip r:embed="rId2"/>
          <a:stretch>
            <a:fillRect/>
          </a:stretch>
        </p:blipFill>
        <p:spPr>
          <a:xfrm>
            <a:off x="5706797" y="2879725"/>
            <a:ext cx="6485203" cy="3978275"/>
          </a:xfrm>
        </p:spPr>
      </p:pic>
      <p:sp>
        <p:nvSpPr>
          <p:cNvPr id="6" name="TextBox 5">
            <a:extLst>
              <a:ext uri="{FF2B5EF4-FFF2-40B4-BE49-F238E27FC236}">
                <a16:creationId xmlns:a16="http://schemas.microsoft.com/office/drawing/2014/main" id="{7C13B7EB-6623-FD4E-8114-E23B7D5F28DB}"/>
              </a:ext>
            </a:extLst>
          </p:cNvPr>
          <p:cNvSpPr txBox="1"/>
          <p:nvPr/>
        </p:nvSpPr>
        <p:spPr>
          <a:xfrm>
            <a:off x="544531" y="671691"/>
            <a:ext cx="4654193" cy="6186309"/>
          </a:xfrm>
          <a:prstGeom prst="rect">
            <a:avLst/>
          </a:prstGeom>
          <a:noFill/>
        </p:spPr>
        <p:txBody>
          <a:bodyPr wrap="square" rtlCol="0">
            <a:spAutoFit/>
          </a:bodyPr>
          <a:lstStyle/>
          <a:p>
            <a:r>
              <a:rPr lang="en-GB" dirty="0"/>
              <a:t>Each bubble on the left-hand side plot represents a topic. The larger the bubble, the more prevalent is that topic.</a:t>
            </a:r>
          </a:p>
          <a:p>
            <a:r>
              <a:rPr lang="en-GB" dirty="0"/>
              <a:t>A good topic model will have fairly big, non-overlapping bubbles scattered throughout the chart instead of being clustered in one quadrant.</a:t>
            </a:r>
          </a:p>
          <a:p>
            <a:r>
              <a:rPr lang="en-GB" dirty="0"/>
              <a:t>A model with too many topics, will typically have many overlaps, small sized bubbles clustered in one region of the chart.</a:t>
            </a:r>
          </a:p>
          <a:p>
            <a:r>
              <a:rPr lang="en-GB" i="1" dirty="0"/>
              <a:t>Read more here: https://</a:t>
            </a:r>
            <a:r>
              <a:rPr lang="en-GB" i="1" dirty="0" err="1"/>
              <a:t>cran.r-project.org</a:t>
            </a:r>
            <a:r>
              <a:rPr lang="en-GB" i="1" dirty="0"/>
              <a:t>/web/packages/</a:t>
            </a:r>
            <a:r>
              <a:rPr lang="en-GB" i="1" dirty="0" err="1"/>
              <a:t>LDAvis</a:t>
            </a:r>
            <a:r>
              <a:rPr lang="en-GB" i="1" dirty="0"/>
              <a:t>/vignettes/</a:t>
            </a:r>
            <a:r>
              <a:rPr lang="en-GB" i="1" dirty="0" err="1"/>
              <a:t>details.pdf</a:t>
            </a:r>
            <a:r>
              <a:rPr lang="en-GB" dirty="0"/>
              <a:t> </a:t>
            </a:r>
          </a:p>
          <a:p>
            <a:endParaRPr lang="en-GB" i="1" dirty="0"/>
          </a:p>
          <a:p>
            <a:r>
              <a:rPr lang="en-GB" i="1" dirty="0"/>
              <a:t>red bars: estimated number of times a given term was generated by a given topic</a:t>
            </a:r>
            <a:r>
              <a:rPr lang="en-GB" dirty="0"/>
              <a:t> </a:t>
            </a:r>
            <a:r>
              <a:rPr lang="en-GB" i="1" dirty="0"/>
              <a:t>blue bars: overall frequency of each term in the corpus</a:t>
            </a:r>
            <a:r>
              <a:rPr lang="en-GB" dirty="0"/>
              <a:t> </a:t>
            </a:r>
            <a:endParaRPr lang="en-GB" i="1" dirty="0"/>
          </a:p>
          <a:p>
            <a:r>
              <a:rPr lang="en-GB" i="1" dirty="0"/>
              <a:t>Note that the numbers in the bubbles do not mean the cluster numbers!</a:t>
            </a:r>
            <a:endParaRPr lang="en-GB" dirty="0"/>
          </a:p>
          <a:p>
            <a:br>
              <a:rPr lang="en-GB" dirty="0"/>
            </a:br>
            <a:endParaRPr lang="en-US" dirty="0"/>
          </a:p>
        </p:txBody>
      </p:sp>
    </p:spTree>
    <p:extLst>
      <p:ext uri="{BB962C8B-B14F-4D97-AF65-F5344CB8AC3E}">
        <p14:creationId xmlns:p14="http://schemas.microsoft.com/office/powerpoint/2010/main" val="113214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6259-4B77-3548-8988-0878DCCB9523}"/>
              </a:ext>
            </a:extLst>
          </p:cNvPr>
          <p:cNvSpPr>
            <a:spLocks noGrp="1"/>
          </p:cNvSpPr>
          <p:nvPr>
            <p:ph type="title"/>
          </p:nvPr>
        </p:nvSpPr>
        <p:spPr>
          <a:xfrm>
            <a:off x="1020136" y="3101181"/>
            <a:ext cx="6615844" cy="655637"/>
          </a:xfrm>
        </p:spPr>
        <p:txBody>
          <a:bodyPr>
            <a:normAutofit fontScale="90000"/>
          </a:bodyPr>
          <a:lstStyle/>
          <a:p>
            <a:pPr algn="ctr"/>
            <a:r>
              <a:rPr lang="en-US" dirty="0"/>
              <a:t>The most probable topic of reviews</a:t>
            </a:r>
          </a:p>
        </p:txBody>
      </p:sp>
      <p:pic>
        <p:nvPicPr>
          <p:cNvPr id="5" name="Content Placeholder 4" descr="Background pattern&#10;&#10;Description automatically generated">
            <a:extLst>
              <a:ext uri="{FF2B5EF4-FFF2-40B4-BE49-F238E27FC236}">
                <a16:creationId xmlns:a16="http://schemas.microsoft.com/office/drawing/2014/main" id="{C495E61E-6FE8-1E43-899D-B6AC85C34602}"/>
              </a:ext>
            </a:extLst>
          </p:cNvPr>
          <p:cNvPicPr>
            <a:picLocks noGrp="1" noChangeAspect="1"/>
          </p:cNvPicPr>
          <p:nvPr>
            <p:ph idx="1"/>
          </p:nvPr>
        </p:nvPicPr>
        <p:blipFill>
          <a:blip r:embed="rId2"/>
          <a:stretch>
            <a:fillRect/>
          </a:stretch>
        </p:blipFill>
        <p:spPr>
          <a:xfrm>
            <a:off x="8250340" y="0"/>
            <a:ext cx="3941660" cy="6858000"/>
          </a:xfrm>
        </p:spPr>
      </p:pic>
      <p:pic>
        <p:nvPicPr>
          <p:cNvPr id="7" name="Picture 6" descr="Chart, bar chart&#10;&#10;Description automatically generated">
            <a:extLst>
              <a:ext uri="{FF2B5EF4-FFF2-40B4-BE49-F238E27FC236}">
                <a16:creationId xmlns:a16="http://schemas.microsoft.com/office/drawing/2014/main" id="{65EC47B5-F3C4-CD4E-85C4-196FB980FF7A}"/>
              </a:ext>
            </a:extLst>
          </p:cNvPr>
          <p:cNvPicPr>
            <a:picLocks noChangeAspect="1"/>
          </p:cNvPicPr>
          <p:nvPr/>
        </p:nvPicPr>
        <p:blipFill>
          <a:blip r:embed="rId3"/>
          <a:stretch>
            <a:fillRect/>
          </a:stretch>
        </p:blipFill>
        <p:spPr>
          <a:xfrm>
            <a:off x="1500025" y="3809713"/>
            <a:ext cx="5656067" cy="2832530"/>
          </a:xfrm>
          <a:prstGeom prst="rect">
            <a:avLst/>
          </a:prstGeom>
        </p:spPr>
      </p:pic>
      <p:sp>
        <p:nvSpPr>
          <p:cNvPr id="8" name="Right Arrow 7">
            <a:extLst>
              <a:ext uri="{FF2B5EF4-FFF2-40B4-BE49-F238E27FC236}">
                <a16:creationId xmlns:a16="http://schemas.microsoft.com/office/drawing/2014/main" id="{B6BC3282-3F41-F445-871D-5D0C6AF291E0}"/>
              </a:ext>
            </a:extLst>
          </p:cNvPr>
          <p:cNvSpPr/>
          <p:nvPr/>
        </p:nvSpPr>
        <p:spPr>
          <a:xfrm>
            <a:off x="390418" y="544530"/>
            <a:ext cx="7346022" cy="195209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Being a Bayesian model LDA gives the probability of belonging to each class for a document. We can see that many documents do not clearly belong to only one topic</a:t>
            </a:r>
          </a:p>
        </p:txBody>
      </p:sp>
      <p:sp>
        <p:nvSpPr>
          <p:cNvPr id="9" name="Right Arrow Callout 8">
            <a:extLst>
              <a:ext uri="{FF2B5EF4-FFF2-40B4-BE49-F238E27FC236}">
                <a16:creationId xmlns:a16="http://schemas.microsoft.com/office/drawing/2014/main" id="{10291136-66D3-C644-BA09-1943F97F5771}"/>
              </a:ext>
            </a:extLst>
          </p:cNvPr>
          <p:cNvSpPr/>
          <p:nvPr/>
        </p:nvSpPr>
        <p:spPr>
          <a:xfrm>
            <a:off x="0" y="3904180"/>
            <a:ext cx="1500025" cy="1284269"/>
          </a:xfrm>
          <a:prstGeom prst="rightArrowCallout">
            <a:avLst>
              <a:gd name="adj1" fmla="val 25000"/>
              <a:gd name="adj2" fmla="val 25000"/>
              <a:gd name="adj3" fmla="val 25000"/>
              <a:gd name="adj4" fmla="val 7936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Size (5) is most common topic</a:t>
            </a:r>
          </a:p>
        </p:txBody>
      </p:sp>
    </p:spTree>
    <p:extLst>
      <p:ext uri="{BB962C8B-B14F-4D97-AF65-F5344CB8AC3E}">
        <p14:creationId xmlns:p14="http://schemas.microsoft.com/office/powerpoint/2010/main" val="414553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6DA2-9591-5C43-B48A-B651E34B347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FC3023A-219F-3543-84F1-9558C5C6B0A0}"/>
              </a:ext>
            </a:extLst>
          </p:cNvPr>
          <p:cNvSpPr>
            <a:spLocks noGrp="1"/>
          </p:cNvSpPr>
          <p:nvPr>
            <p:ph idx="1"/>
          </p:nvPr>
        </p:nvSpPr>
        <p:spPr/>
        <p:txBody>
          <a:bodyPr>
            <a:normAutofit fontScale="92500" lnSpcReduction="20000"/>
          </a:bodyPr>
          <a:lstStyle/>
          <a:p>
            <a:pPr marL="0" indent="0">
              <a:buNone/>
            </a:pPr>
            <a:r>
              <a:rPr lang="en-GB" dirty="0"/>
              <a:t>We have now created a topic model and added the found topics to the original </a:t>
            </a:r>
            <a:r>
              <a:rPr lang="en-GB" dirty="0" err="1"/>
              <a:t>dataframe</a:t>
            </a:r>
            <a:r>
              <a:rPr lang="en-GB" dirty="0"/>
              <a:t>. The analysis could be taken to multiple directions from here.</a:t>
            </a:r>
          </a:p>
          <a:p>
            <a:r>
              <a:rPr lang="en-GB" dirty="0"/>
              <a:t>Plot rating per topic category</a:t>
            </a:r>
          </a:p>
          <a:p>
            <a:r>
              <a:rPr lang="en-GB" dirty="0"/>
              <a:t>The category names could be adjusted.</a:t>
            </a:r>
          </a:p>
          <a:p>
            <a:r>
              <a:rPr lang="en-GB" dirty="0"/>
              <a:t>We could do the same analysis but for a dataset where we divide the reviews by sentences to get a sentence specific topic. These could be used to get also sentiment per sentence. Then we can start monitoring how sentiment and amount of reviews in each topic develop over time on a dashboard.</a:t>
            </a:r>
          </a:p>
          <a:p>
            <a:r>
              <a:rPr lang="en-GB" dirty="0"/>
              <a:t>We could find Products where e.g. size seems to be causing problems and decide the best course of action</a:t>
            </a:r>
          </a:p>
          <a:p>
            <a:r>
              <a:rPr lang="en-GB" dirty="0"/>
              <a:t>etc.</a:t>
            </a:r>
          </a:p>
        </p:txBody>
      </p:sp>
    </p:spTree>
    <p:extLst>
      <p:ext uri="{BB962C8B-B14F-4D97-AF65-F5344CB8AC3E}">
        <p14:creationId xmlns:p14="http://schemas.microsoft.com/office/powerpoint/2010/main" val="356823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2940-7F39-CE4D-8C02-046A1C192F98}"/>
              </a:ext>
            </a:extLst>
          </p:cNvPr>
          <p:cNvSpPr>
            <a:spLocks noGrp="1"/>
          </p:cNvSpPr>
          <p:nvPr>
            <p:ph type="title"/>
          </p:nvPr>
        </p:nvSpPr>
        <p:spPr/>
        <p:txBody>
          <a:bodyPr>
            <a:normAutofit fontScale="90000"/>
          </a:bodyPr>
          <a:lstStyle/>
          <a:p>
            <a:r>
              <a:rPr lang="en-GB"/>
              <a:t>a Women’s Clothing E-Commerce dataset</a:t>
            </a:r>
            <a:endParaRPr lang="en-US" dirty="0"/>
          </a:p>
        </p:txBody>
      </p:sp>
      <p:sp>
        <p:nvSpPr>
          <p:cNvPr id="3" name="Content Placeholder 2">
            <a:extLst>
              <a:ext uri="{FF2B5EF4-FFF2-40B4-BE49-F238E27FC236}">
                <a16:creationId xmlns:a16="http://schemas.microsoft.com/office/drawing/2014/main" id="{8D4F941B-A1D4-794B-99BE-363AA701483E}"/>
              </a:ext>
            </a:extLst>
          </p:cNvPr>
          <p:cNvSpPr>
            <a:spLocks noGrp="1"/>
          </p:cNvSpPr>
          <p:nvPr>
            <p:ph idx="1"/>
          </p:nvPr>
        </p:nvSpPr>
        <p:spPr/>
        <p:txBody>
          <a:bodyPr>
            <a:normAutofit fontScale="62500" lnSpcReduction="20000"/>
          </a:bodyPr>
          <a:lstStyle/>
          <a:p>
            <a:r>
              <a:rPr lang="en-GB" dirty="0"/>
              <a:t>This dataset includes 23486 rows and 10 feature variables. Each row corresponds to a customer review, and includes the variables:</a:t>
            </a:r>
          </a:p>
          <a:p>
            <a:pPr lvl="2"/>
            <a:r>
              <a:rPr lang="en-GB" dirty="0"/>
              <a:t>Clothing ID: Integer Categorical variable that refers to the specific piece being reviewed.</a:t>
            </a:r>
          </a:p>
          <a:p>
            <a:pPr lvl="2"/>
            <a:r>
              <a:rPr lang="en-GB" dirty="0"/>
              <a:t>Age: Positive Integer variable of the reviewer’s age.</a:t>
            </a:r>
          </a:p>
          <a:p>
            <a:pPr lvl="2"/>
            <a:r>
              <a:rPr lang="en-GB" dirty="0"/>
              <a:t>Title: String variable for the title of the review.</a:t>
            </a:r>
          </a:p>
          <a:p>
            <a:pPr lvl="2"/>
            <a:r>
              <a:rPr lang="en-GB" dirty="0"/>
              <a:t>Review Text: String variable for the review body.</a:t>
            </a:r>
          </a:p>
          <a:p>
            <a:pPr lvl="2"/>
            <a:r>
              <a:rPr lang="en-GB" dirty="0"/>
              <a:t>Rating: Positive Ordinal Integer variable for the product score granted by the customer from 1 Worst, to 5 Best.</a:t>
            </a:r>
          </a:p>
          <a:p>
            <a:pPr lvl="2"/>
            <a:r>
              <a:rPr lang="en-GB" dirty="0"/>
              <a:t>Recommended IND: Binary variable stating where the customer recommends the product where 1 is recommended, 0 is not recommended.</a:t>
            </a:r>
          </a:p>
          <a:p>
            <a:pPr lvl="2"/>
            <a:r>
              <a:rPr lang="en-GB" dirty="0"/>
              <a:t>Positive Feedback Count: Positive Integer documenting the number of other customers who found this review positive.</a:t>
            </a:r>
          </a:p>
          <a:p>
            <a:pPr lvl="2"/>
            <a:r>
              <a:rPr lang="en-GB" dirty="0"/>
              <a:t>Division Name: Categorical name of the product high level division.</a:t>
            </a:r>
          </a:p>
          <a:p>
            <a:pPr lvl="2"/>
            <a:r>
              <a:rPr lang="en-GB" dirty="0"/>
              <a:t>Department Name: Categorical name of the product department name.</a:t>
            </a:r>
          </a:p>
          <a:p>
            <a:pPr lvl="2"/>
            <a:r>
              <a:rPr lang="en-GB" dirty="0"/>
              <a:t>Class Name: Categorical name of the product class name.</a:t>
            </a:r>
          </a:p>
          <a:p>
            <a:r>
              <a:rPr lang="en-GB" dirty="0"/>
              <a:t>Dataset can be downloaded from here: </a:t>
            </a:r>
            <a:r>
              <a:rPr lang="en-GB" dirty="0">
                <a:hlinkClick r:id="rId2"/>
              </a:rPr>
              <a:t>https://www.kaggle.com/nicapotato/womens-ecommerce-clothing-reviews</a:t>
            </a:r>
            <a:endParaRPr lang="en-GB" dirty="0"/>
          </a:p>
          <a:p>
            <a:r>
              <a:rPr lang="en-GB" dirty="0"/>
              <a:t>Project </a:t>
            </a:r>
            <a:r>
              <a:rPr lang="en-GB" dirty="0" err="1"/>
              <a:t>Github</a:t>
            </a:r>
            <a:r>
              <a:rPr lang="en-GB" dirty="0"/>
              <a:t>: </a:t>
            </a:r>
            <a:r>
              <a:rPr lang="en-GB" dirty="0">
                <a:hlinkClick r:id="rId3"/>
              </a:rPr>
              <a:t>https://github.com/annilea/nlp-on-e-commerce-reviews</a:t>
            </a:r>
            <a:endParaRPr lang="en-GB" dirty="0"/>
          </a:p>
          <a:p>
            <a:pPr marL="0" indent="0">
              <a:buNone/>
            </a:pPr>
            <a:endParaRPr lang="en-GB" dirty="0"/>
          </a:p>
          <a:p>
            <a:endParaRPr lang="en-US" dirty="0"/>
          </a:p>
        </p:txBody>
      </p:sp>
    </p:spTree>
    <p:extLst>
      <p:ext uri="{BB962C8B-B14F-4D97-AF65-F5344CB8AC3E}">
        <p14:creationId xmlns:p14="http://schemas.microsoft.com/office/powerpoint/2010/main" val="227244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oden letters in a blue background">
            <a:extLst>
              <a:ext uri="{FF2B5EF4-FFF2-40B4-BE49-F238E27FC236}">
                <a16:creationId xmlns:a16="http://schemas.microsoft.com/office/drawing/2014/main" id="{4B9FFBC8-9EA5-4353-A446-FB1B72054926}"/>
              </a:ext>
            </a:extLst>
          </p:cNvPr>
          <p:cNvPicPr>
            <a:picLocks noChangeAspect="1"/>
          </p:cNvPicPr>
          <p:nvPr/>
        </p:nvPicPr>
        <p:blipFill rotWithShape="1">
          <a:blip r:embed="rId2"/>
          <a:srcRect t="7168" b="8563"/>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5714CD8D-1C85-0A42-8F84-D66B1D05F4FA}"/>
              </a:ext>
            </a:extLst>
          </p:cNvPr>
          <p:cNvSpPr>
            <a:spLocks noGrp="1"/>
          </p:cNvSpPr>
          <p:nvPr>
            <p:ph type="ctrTitle"/>
          </p:nvPr>
        </p:nvSpPr>
        <p:spPr>
          <a:xfrm>
            <a:off x="2197100" y="1079500"/>
            <a:ext cx="7797799" cy="2138400"/>
          </a:xfrm>
        </p:spPr>
        <p:txBody>
          <a:bodyPr>
            <a:normAutofit/>
          </a:bodyPr>
          <a:lstStyle/>
          <a:p>
            <a:r>
              <a:rPr lang="en-US" dirty="0">
                <a:solidFill>
                  <a:srgbClr val="FFFFFF"/>
                </a:solidFill>
              </a:rPr>
              <a:t>Data exploration</a:t>
            </a:r>
          </a:p>
        </p:txBody>
      </p:sp>
    </p:spTree>
    <p:extLst>
      <p:ext uri="{BB962C8B-B14F-4D97-AF65-F5344CB8AC3E}">
        <p14:creationId xmlns:p14="http://schemas.microsoft.com/office/powerpoint/2010/main" val="71213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5" name="Freeform: Shape 14">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7" name="Freeform: Shape 16">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8129C-042D-614A-9F37-E41D63720578}"/>
              </a:ext>
            </a:extLst>
          </p:cNvPr>
          <p:cNvSpPr>
            <a:spLocks noGrp="1"/>
          </p:cNvSpPr>
          <p:nvPr>
            <p:ph type="title"/>
          </p:nvPr>
        </p:nvSpPr>
        <p:spPr>
          <a:xfrm>
            <a:off x="667821" y="531814"/>
            <a:ext cx="5295113" cy="1720850"/>
          </a:xfrm>
        </p:spPr>
        <p:txBody>
          <a:bodyPr vert="horz" lIns="0" tIns="0" rIns="0" bIns="0" rtlCol="0" anchor="ctr" anchorCtr="0">
            <a:normAutofit fontScale="90000"/>
          </a:bodyPr>
          <a:lstStyle/>
          <a:p>
            <a:pPr algn="ctr"/>
            <a:r>
              <a:rPr lang="en-US" dirty="0" err="1"/>
              <a:t>Wordcloud</a:t>
            </a:r>
            <a:r>
              <a:rPr lang="en-US" dirty="0"/>
              <a:t> of reviews where customer did not want to recommend the product</a:t>
            </a:r>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7BFAE666-9C90-0F43-8D0D-525258A28E6B}"/>
              </a:ext>
            </a:extLst>
          </p:cNvPr>
          <p:cNvPicPr>
            <a:picLocks noChangeAspect="1"/>
          </p:cNvPicPr>
          <p:nvPr/>
        </p:nvPicPr>
        <p:blipFill>
          <a:blip r:embed="rId2"/>
          <a:stretch>
            <a:fillRect/>
          </a:stretch>
        </p:blipFill>
        <p:spPr>
          <a:xfrm>
            <a:off x="541339" y="3525165"/>
            <a:ext cx="5421600" cy="2710798"/>
          </a:xfrm>
          <a:prstGeom prst="rect">
            <a:avLst/>
          </a:prstGeom>
        </p:spPr>
      </p:pic>
      <p:pic>
        <p:nvPicPr>
          <p:cNvPr id="5" name="Content Placeholder 4" descr="Text&#10;&#10;Description automatically generated">
            <a:extLst>
              <a:ext uri="{FF2B5EF4-FFF2-40B4-BE49-F238E27FC236}">
                <a16:creationId xmlns:a16="http://schemas.microsoft.com/office/drawing/2014/main" id="{878102A3-8316-C74E-A3CF-AB1B255A1759}"/>
              </a:ext>
            </a:extLst>
          </p:cNvPr>
          <p:cNvPicPr>
            <a:picLocks noGrp="1" noChangeAspect="1"/>
          </p:cNvPicPr>
          <p:nvPr>
            <p:ph idx="1"/>
          </p:nvPr>
        </p:nvPicPr>
        <p:blipFill>
          <a:blip r:embed="rId3"/>
          <a:stretch>
            <a:fillRect/>
          </a:stretch>
        </p:blipFill>
        <p:spPr>
          <a:xfrm>
            <a:off x="6229412" y="3528367"/>
            <a:ext cx="5421600" cy="2737907"/>
          </a:xfrm>
          <a:prstGeom prst="rect">
            <a:avLst/>
          </a:prstGeom>
        </p:spPr>
      </p:pic>
      <p:sp>
        <p:nvSpPr>
          <p:cNvPr id="19" name="Title 1">
            <a:extLst>
              <a:ext uri="{FF2B5EF4-FFF2-40B4-BE49-F238E27FC236}">
                <a16:creationId xmlns:a16="http://schemas.microsoft.com/office/drawing/2014/main" id="{9BFADFE8-133E-8345-B613-D027F7D1AC2B}"/>
              </a:ext>
            </a:extLst>
          </p:cNvPr>
          <p:cNvSpPr txBox="1">
            <a:spLocks/>
          </p:cNvSpPr>
          <p:nvPr/>
        </p:nvSpPr>
        <p:spPr>
          <a:xfrm>
            <a:off x="6711367" y="528139"/>
            <a:ext cx="4457690" cy="1720850"/>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err="1"/>
              <a:t>Wordcloud</a:t>
            </a:r>
            <a:r>
              <a:rPr lang="en-US" dirty="0"/>
              <a:t> of reviews where customer gave a recommendation</a:t>
            </a:r>
          </a:p>
        </p:txBody>
      </p:sp>
      <p:pic>
        <p:nvPicPr>
          <p:cNvPr id="10" name="Graphic 9" descr="Thumbs Down with solid fill">
            <a:extLst>
              <a:ext uri="{FF2B5EF4-FFF2-40B4-BE49-F238E27FC236}">
                <a16:creationId xmlns:a16="http://schemas.microsoft.com/office/drawing/2014/main" id="{5282D224-ABF0-EC45-80FF-225F379D24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94939" y="2319928"/>
            <a:ext cx="914400" cy="914400"/>
          </a:xfrm>
          <a:prstGeom prst="rect">
            <a:avLst/>
          </a:prstGeom>
        </p:spPr>
      </p:pic>
      <p:pic>
        <p:nvPicPr>
          <p:cNvPr id="13" name="Graphic 12" descr="Thumbs up sign with solid fill">
            <a:extLst>
              <a:ext uri="{FF2B5EF4-FFF2-40B4-BE49-F238E27FC236}">
                <a16:creationId xmlns:a16="http://schemas.microsoft.com/office/drawing/2014/main" id="{B5F68DFA-A249-5D49-8269-D17EA24A34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83012" y="2319928"/>
            <a:ext cx="914400" cy="914400"/>
          </a:xfrm>
          <a:prstGeom prst="rect">
            <a:avLst/>
          </a:prstGeom>
        </p:spPr>
      </p:pic>
      <p:sp>
        <p:nvSpPr>
          <p:cNvPr id="21" name="TextBox 20">
            <a:extLst>
              <a:ext uri="{FF2B5EF4-FFF2-40B4-BE49-F238E27FC236}">
                <a16:creationId xmlns:a16="http://schemas.microsoft.com/office/drawing/2014/main" id="{9484F0DA-B896-CE47-9756-1DA9154D1BF7}"/>
              </a:ext>
            </a:extLst>
          </p:cNvPr>
          <p:cNvSpPr txBox="1"/>
          <p:nvPr/>
        </p:nvSpPr>
        <p:spPr>
          <a:xfrm>
            <a:off x="541339" y="6400800"/>
            <a:ext cx="11109673" cy="369332"/>
          </a:xfrm>
          <a:prstGeom prst="rect">
            <a:avLst/>
          </a:prstGeom>
          <a:noFill/>
        </p:spPr>
        <p:txBody>
          <a:bodyPr wrap="square" rtlCol="0">
            <a:spAutoFit/>
          </a:bodyPr>
          <a:lstStyle/>
          <a:p>
            <a:pPr algn="ctr"/>
            <a:r>
              <a:rPr lang="en-US" dirty="0"/>
              <a:t>Similar words have been used in both recommending and non-recommending reviews. </a:t>
            </a:r>
          </a:p>
        </p:txBody>
      </p:sp>
    </p:spTree>
    <p:extLst>
      <p:ext uri="{BB962C8B-B14F-4D97-AF65-F5344CB8AC3E}">
        <p14:creationId xmlns:p14="http://schemas.microsoft.com/office/powerpoint/2010/main" val="168412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3">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5" name="Freeform: Shape 14">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5">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7" name="Freeform: Shape 16">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7B899-79E8-9849-9BBF-03A63657BBD0}"/>
              </a:ext>
            </a:extLst>
          </p:cNvPr>
          <p:cNvSpPr>
            <a:spLocks noGrp="1"/>
          </p:cNvSpPr>
          <p:nvPr>
            <p:ph type="title"/>
          </p:nvPr>
        </p:nvSpPr>
        <p:spPr>
          <a:xfrm>
            <a:off x="111211" y="1090792"/>
            <a:ext cx="2517774" cy="4658024"/>
          </a:xfrm>
        </p:spPr>
        <p:txBody>
          <a:bodyPr vert="horz" lIns="0" tIns="0" rIns="0" bIns="0" rtlCol="0" anchor="ctr" anchorCtr="0">
            <a:normAutofit/>
          </a:bodyPr>
          <a:lstStyle/>
          <a:p>
            <a:pPr algn="ctr"/>
            <a:r>
              <a:rPr lang="en-US" sz="2400" dirty="0"/>
              <a:t>The </a:t>
            </a:r>
            <a:r>
              <a:rPr lang="en-US" sz="2400" dirty="0" err="1"/>
              <a:t>recommen</a:t>
            </a:r>
            <a:r>
              <a:rPr lang="en-US" sz="2400" dirty="0"/>
              <a:t>-dations are given mostly on same products</a:t>
            </a:r>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04F2A361-81A2-E449-8629-831805F7DB51}"/>
              </a:ext>
            </a:extLst>
          </p:cNvPr>
          <p:cNvPicPr>
            <a:picLocks noGrp="1" noChangeAspect="1"/>
          </p:cNvPicPr>
          <p:nvPr>
            <p:ph idx="1"/>
          </p:nvPr>
        </p:nvPicPr>
        <p:blipFill>
          <a:blip r:embed="rId2"/>
          <a:stretch>
            <a:fillRect/>
          </a:stretch>
        </p:blipFill>
        <p:spPr>
          <a:xfrm>
            <a:off x="2679358" y="-9196"/>
            <a:ext cx="9524999" cy="6858000"/>
          </a:xfrm>
          <a:prstGeom prst="rect">
            <a:avLst/>
          </a:prstGeom>
        </p:spPr>
      </p:pic>
      <p:sp>
        <p:nvSpPr>
          <p:cNvPr id="8" name="Cloud Callout 7">
            <a:extLst>
              <a:ext uri="{FF2B5EF4-FFF2-40B4-BE49-F238E27FC236}">
                <a16:creationId xmlns:a16="http://schemas.microsoft.com/office/drawing/2014/main" id="{A23A82AF-C4FB-2A44-9DDB-92D3A83738B4}"/>
              </a:ext>
            </a:extLst>
          </p:cNvPr>
          <p:cNvSpPr/>
          <p:nvPr/>
        </p:nvSpPr>
        <p:spPr>
          <a:xfrm>
            <a:off x="4666946" y="767796"/>
            <a:ext cx="3398108" cy="2479907"/>
          </a:xfrm>
          <a:prstGeom prst="cloudCallout">
            <a:avLst>
              <a:gd name="adj1" fmla="val 52437"/>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Are we seeing the popular products here?</a:t>
            </a:r>
          </a:p>
        </p:txBody>
      </p:sp>
      <p:sp>
        <p:nvSpPr>
          <p:cNvPr id="9" name="TextBox 8">
            <a:extLst>
              <a:ext uri="{FF2B5EF4-FFF2-40B4-BE49-F238E27FC236}">
                <a16:creationId xmlns:a16="http://schemas.microsoft.com/office/drawing/2014/main" id="{C3576E4F-AC96-E643-AF96-00775C800E63}"/>
              </a:ext>
            </a:extLst>
          </p:cNvPr>
          <p:cNvSpPr txBox="1"/>
          <p:nvPr/>
        </p:nvSpPr>
        <p:spPr>
          <a:xfrm>
            <a:off x="4666946" y="4586588"/>
            <a:ext cx="3731741" cy="1200329"/>
          </a:xfrm>
          <a:prstGeom prst="rect">
            <a:avLst/>
          </a:prstGeom>
          <a:noFill/>
        </p:spPr>
        <p:txBody>
          <a:bodyPr wrap="square" rtlCol="0">
            <a:spAutoFit/>
          </a:bodyPr>
          <a:lstStyle/>
          <a:p>
            <a:r>
              <a:rPr lang="en-GB" dirty="0">
                <a:solidFill>
                  <a:schemeClr val="bg2"/>
                </a:solidFill>
              </a:rPr>
              <a:t>Some products get way more reviews in total. It would be interesting to understand why! Are they older/popular/…</a:t>
            </a:r>
          </a:p>
        </p:txBody>
      </p:sp>
    </p:spTree>
    <p:extLst>
      <p:ext uri="{BB962C8B-B14F-4D97-AF65-F5344CB8AC3E}">
        <p14:creationId xmlns:p14="http://schemas.microsoft.com/office/powerpoint/2010/main" val="421201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8AB3F-A805-E946-87A9-83DA112C428F}"/>
              </a:ext>
            </a:extLst>
          </p:cNvPr>
          <p:cNvSpPr>
            <a:spLocks noGrp="1"/>
          </p:cNvSpPr>
          <p:nvPr>
            <p:ph type="title"/>
          </p:nvPr>
        </p:nvSpPr>
        <p:spPr>
          <a:xfrm>
            <a:off x="1080000" y="540000"/>
            <a:ext cx="3345950" cy="2303213"/>
          </a:xfrm>
        </p:spPr>
        <p:txBody>
          <a:bodyPr anchor="ctr">
            <a:normAutofit/>
          </a:bodyPr>
          <a:lstStyle/>
          <a:p>
            <a:pPr algn="ctr">
              <a:lnSpc>
                <a:spcPct val="90000"/>
              </a:lnSpc>
            </a:pPr>
            <a:r>
              <a:rPr lang="en-GB" sz="1800"/>
              <a:t>In general products have more recommendations than non-recommendations</a:t>
            </a:r>
            <a:endParaRPr lang="en-US" sz="1800"/>
          </a:p>
        </p:txBody>
      </p:sp>
      <p:cxnSp>
        <p:nvCxnSpPr>
          <p:cNvPr id="20" name="Straight Connector 1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ECF81F-2BC2-8A4F-B965-3EE92EB84FB6}"/>
              </a:ext>
            </a:extLst>
          </p:cNvPr>
          <p:cNvSpPr>
            <a:spLocks noGrp="1"/>
          </p:cNvSpPr>
          <p:nvPr>
            <p:ph idx="1"/>
          </p:nvPr>
        </p:nvSpPr>
        <p:spPr>
          <a:xfrm>
            <a:off x="5543552" y="540000"/>
            <a:ext cx="6107460" cy="2583344"/>
          </a:xfrm>
        </p:spPr>
        <p:txBody>
          <a:bodyPr anchor="ctr">
            <a:normAutofit/>
          </a:bodyPr>
          <a:lstStyle/>
          <a:p>
            <a:pPr>
              <a:lnSpc>
                <a:spcPct val="115000"/>
              </a:lnSpc>
            </a:pPr>
            <a:r>
              <a:rPr lang="en-GB" sz="1400" dirty="0"/>
              <a:t>Some people have found the same product good (orange) and others don't want to recommend (blue). </a:t>
            </a:r>
          </a:p>
          <a:p>
            <a:pPr lvl="1">
              <a:lnSpc>
                <a:spcPct val="115000"/>
              </a:lnSpc>
            </a:pPr>
            <a:r>
              <a:rPr lang="en-GB" sz="1400" dirty="0"/>
              <a:t>It is important to understand why and what separates these shoppers! This could guide new shoppers in finding a suitable product if they can understand what has been a good choice for similar people. It would also help in sustainability as ordering and returning products creates a load on our environment. Unfortunately, we don't have much shopper specific information in this dataset but we can use the review texts to try and understand the WHY better!</a:t>
            </a:r>
          </a:p>
          <a:p>
            <a:pPr lvl="1">
              <a:lnSpc>
                <a:spcPct val="115000"/>
              </a:lnSpc>
            </a:pPr>
            <a:r>
              <a:rPr lang="en-GB" sz="1400" dirty="0"/>
              <a:t>-&gt; topic analysis</a:t>
            </a:r>
          </a:p>
        </p:txBody>
      </p:sp>
      <p:sp useBgFill="1">
        <p:nvSpPr>
          <p:cNvPr id="22" name="Rectangle 21">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Chart, bar chart&#10;&#10;Description automatically generated">
            <a:extLst>
              <a:ext uri="{FF2B5EF4-FFF2-40B4-BE49-F238E27FC236}">
                <a16:creationId xmlns:a16="http://schemas.microsoft.com/office/drawing/2014/main" id="{D33666FD-067E-1349-8778-B263E2BA7801}"/>
              </a:ext>
            </a:extLst>
          </p:cNvPr>
          <p:cNvPicPr>
            <a:picLocks noChangeAspect="1"/>
          </p:cNvPicPr>
          <p:nvPr/>
        </p:nvPicPr>
        <p:blipFill>
          <a:blip r:embed="rId2"/>
          <a:stretch>
            <a:fillRect/>
          </a:stretch>
        </p:blipFill>
        <p:spPr>
          <a:xfrm>
            <a:off x="2417848" y="4016374"/>
            <a:ext cx="7356655" cy="2298955"/>
          </a:xfrm>
          <a:prstGeom prst="rect">
            <a:avLst/>
          </a:prstGeom>
        </p:spPr>
      </p:pic>
    </p:spTree>
    <p:extLst>
      <p:ext uri="{BB962C8B-B14F-4D97-AF65-F5344CB8AC3E}">
        <p14:creationId xmlns:p14="http://schemas.microsoft.com/office/powerpoint/2010/main" val="8348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oden letters in a blue background">
            <a:extLst>
              <a:ext uri="{FF2B5EF4-FFF2-40B4-BE49-F238E27FC236}">
                <a16:creationId xmlns:a16="http://schemas.microsoft.com/office/drawing/2014/main" id="{4B9FFBC8-9EA5-4353-A446-FB1B72054926}"/>
              </a:ext>
            </a:extLst>
          </p:cNvPr>
          <p:cNvPicPr>
            <a:picLocks noChangeAspect="1"/>
          </p:cNvPicPr>
          <p:nvPr/>
        </p:nvPicPr>
        <p:blipFill rotWithShape="1">
          <a:blip r:embed="rId2"/>
          <a:srcRect t="7168" b="8563"/>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5714CD8D-1C85-0A42-8F84-D66B1D05F4FA}"/>
              </a:ext>
            </a:extLst>
          </p:cNvPr>
          <p:cNvSpPr>
            <a:spLocks noGrp="1"/>
          </p:cNvSpPr>
          <p:nvPr>
            <p:ph type="ctrTitle"/>
          </p:nvPr>
        </p:nvSpPr>
        <p:spPr>
          <a:xfrm>
            <a:off x="2197100" y="1079500"/>
            <a:ext cx="7797799" cy="2138400"/>
          </a:xfrm>
        </p:spPr>
        <p:txBody>
          <a:bodyPr>
            <a:normAutofit/>
          </a:bodyPr>
          <a:lstStyle/>
          <a:p>
            <a:r>
              <a:rPr lang="en-US" dirty="0">
                <a:solidFill>
                  <a:srgbClr val="FFFFFF"/>
                </a:solidFill>
              </a:rPr>
              <a:t>Supervised learning and Auto-ML</a:t>
            </a:r>
          </a:p>
        </p:txBody>
      </p:sp>
    </p:spTree>
    <p:extLst>
      <p:ext uri="{BB962C8B-B14F-4D97-AF65-F5344CB8AC3E}">
        <p14:creationId xmlns:p14="http://schemas.microsoft.com/office/powerpoint/2010/main" val="393697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E8AD-3811-6A4D-A3F9-57B910094FA6}"/>
              </a:ext>
            </a:extLst>
          </p:cNvPr>
          <p:cNvSpPr>
            <a:spLocks noGrp="1"/>
          </p:cNvSpPr>
          <p:nvPr>
            <p:ph type="title"/>
          </p:nvPr>
        </p:nvSpPr>
        <p:spPr>
          <a:xfrm>
            <a:off x="234779" y="1011238"/>
            <a:ext cx="11701848" cy="655637"/>
          </a:xfrm>
        </p:spPr>
        <p:txBody>
          <a:bodyPr>
            <a:normAutofit/>
          </a:bodyPr>
          <a:lstStyle/>
          <a:p>
            <a:pPr algn="ctr"/>
            <a:r>
              <a:rPr lang="en-US" dirty="0"/>
              <a:t>Do age groups give different ratings?</a:t>
            </a:r>
          </a:p>
        </p:txBody>
      </p:sp>
      <p:pic>
        <p:nvPicPr>
          <p:cNvPr id="5" name="Content Placeholder 4" descr="Chart, line chart&#10;&#10;Description automatically generated">
            <a:extLst>
              <a:ext uri="{FF2B5EF4-FFF2-40B4-BE49-F238E27FC236}">
                <a16:creationId xmlns:a16="http://schemas.microsoft.com/office/drawing/2014/main" id="{E55B40A2-1C24-C448-9016-BE1E5BC6B004}"/>
              </a:ext>
            </a:extLst>
          </p:cNvPr>
          <p:cNvPicPr>
            <a:picLocks noGrp="1" noChangeAspect="1"/>
          </p:cNvPicPr>
          <p:nvPr>
            <p:ph idx="1"/>
          </p:nvPr>
        </p:nvPicPr>
        <p:blipFill>
          <a:blip r:embed="rId2"/>
          <a:stretch>
            <a:fillRect/>
          </a:stretch>
        </p:blipFill>
        <p:spPr>
          <a:xfrm>
            <a:off x="6092825" y="2119311"/>
            <a:ext cx="5655260" cy="3809999"/>
          </a:xfrm>
        </p:spPr>
      </p:pic>
      <p:pic>
        <p:nvPicPr>
          <p:cNvPr id="7" name="Picture 6" descr="Chart, histogram&#10;&#10;Description automatically generated">
            <a:extLst>
              <a:ext uri="{FF2B5EF4-FFF2-40B4-BE49-F238E27FC236}">
                <a16:creationId xmlns:a16="http://schemas.microsoft.com/office/drawing/2014/main" id="{7E2B3F79-D23E-574F-9D01-50D3C43321D4}"/>
              </a:ext>
            </a:extLst>
          </p:cNvPr>
          <p:cNvPicPr>
            <a:picLocks noChangeAspect="1"/>
          </p:cNvPicPr>
          <p:nvPr/>
        </p:nvPicPr>
        <p:blipFill>
          <a:blip r:embed="rId3"/>
          <a:stretch>
            <a:fillRect/>
          </a:stretch>
        </p:blipFill>
        <p:spPr>
          <a:xfrm>
            <a:off x="517523" y="2119312"/>
            <a:ext cx="5080000" cy="3810000"/>
          </a:xfrm>
          <a:prstGeom prst="rect">
            <a:avLst/>
          </a:prstGeom>
        </p:spPr>
      </p:pic>
      <p:sp>
        <p:nvSpPr>
          <p:cNvPr id="8" name="TextBox 7">
            <a:extLst>
              <a:ext uri="{FF2B5EF4-FFF2-40B4-BE49-F238E27FC236}">
                <a16:creationId xmlns:a16="http://schemas.microsoft.com/office/drawing/2014/main" id="{DEC4CC31-762D-E249-927D-D4101F6A66AB}"/>
              </a:ext>
            </a:extLst>
          </p:cNvPr>
          <p:cNvSpPr txBox="1"/>
          <p:nvPr/>
        </p:nvSpPr>
        <p:spPr>
          <a:xfrm>
            <a:off x="753762" y="6400800"/>
            <a:ext cx="10607336" cy="369332"/>
          </a:xfrm>
          <a:prstGeom prst="rect">
            <a:avLst/>
          </a:prstGeom>
          <a:noFill/>
        </p:spPr>
        <p:txBody>
          <a:bodyPr wrap="square" rtlCol="0">
            <a:spAutoFit/>
          </a:bodyPr>
          <a:lstStyle/>
          <a:p>
            <a:pPr algn="ctr"/>
            <a:r>
              <a:rPr lang="en-US" dirty="0"/>
              <a:t>Older people tend to give slightly better ratings. Is this the target age group?</a:t>
            </a:r>
          </a:p>
        </p:txBody>
      </p:sp>
    </p:spTree>
    <p:extLst>
      <p:ext uri="{BB962C8B-B14F-4D97-AF65-F5344CB8AC3E}">
        <p14:creationId xmlns:p14="http://schemas.microsoft.com/office/powerpoint/2010/main" val="70017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826B2-EC02-E94A-ABAF-509C8BE17178}"/>
              </a:ext>
            </a:extLst>
          </p:cNvPr>
          <p:cNvSpPr>
            <a:spLocks noGrp="1"/>
          </p:cNvSpPr>
          <p:nvPr>
            <p:ph type="title"/>
          </p:nvPr>
        </p:nvSpPr>
        <p:spPr>
          <a:xfrm>
            <a:off x="540988" y="540033"/>
            <a:ext cx="3884962" cy="1331604"/>
          </a:xfrm>
        </p:spPr>
        <p:txBody>
          <a:bodyPr anchor="b">
            <a:normAutofit fontScale="90000"/>
          </a:bodyPr>
          <a:lstStyle/>
          <a:p>
            <a:pPr algn="ctr">
              <a:lnSpc>
                <a:spcPct val="90000"/>
              </a:lnSpc>
            </a:pPr>
            <a:r>
              <a:rPr lang="en-US" sz="1800" dirty="0"/>
              <a:t>Supervised methods to predict whether customer would recommend a product (Recommended IND as target)</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E99CCDF-764E-4D20-82EE-BE0923AC779E}"/>
              </a:ext>
            </a:extLst>
          </p:cNvPr>
          <p:cNvSpPr>
            <a:spLocks noGrp="1"/>
          </p:cNvSpPr>
          <p:nvPr>
            <p:ph idx="1"/>
          </p:nvPr>
        </p:nvSpPr>
        <p:spPr>
          <a:xfrm>
            <a:off x="540988" y="2759076"/>
            <a:ext cx="3884962" cy="3009899"/>
          </a:xfrm>
        </p:spPr>
        <p:txBody>
          <a:bodyPr>
            <a:normAutofit fontScale="85000" lnSpcReduction="20000"/>
          </a:bodyPr>
          <a:lstStyle/>
          <a:p>
            <a:r>
              <a:rPr lang="en-US" dirty="0"/>
              <a:t>It seems that rating is a good indicator to whether someone would recommend a product ;)</a:t>
            </a:r>
          </a:p>
          <a:p>
            <a:r>
              <a:rPr lang="en-US" dirty="0"/>
              <a:t>This portion of the analysis makes sense only from the learning perspective but I continued anyhow to test </a:t>
            </a:r>
            <a:r>
              <a:rPr lang="en-US" dirty="0" err="1"/>
              <a:t>AutoML</a:t>
            </a:r>
            <a:r>
              <a:rPr lang="en-US" dirty="0"/>
              <a:t> with </a:t>
            </a:r>
            <a:r>
              <a:rPr lang="en-US" dirty="0" err="1"/>
              <a:t>tpot</a:t>
            </a:r>
            <a:r>
              <a:rPr lang="en-US" dirty="0"/>
              <a:t>: </a:t>
            </a:r>
            <a:r>
              <a:rPr lang="en-GB" u="sng" dirty="0">
                <a:hlinkClick r:id="rId2"/>
              </a:rPr>
              <a:t>https://medium.com/rapids-ai/faster-automl-with-tpot-and-rapids-758455cd89e5</a:t>
            </a:r>
            <a:endParaRPr lang="en-US" dirty="0"/>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Chart&#10;&#10;Description automatically generated">
            <a:extLst>
              <a:ext uri="{FF2B5EF4-FFF2-40B4-BE49-F238E27FC236}">
                <a16:creationId xmlns:a16="http://schemas.microsoft.com/office/drawing/2014/main" id="{D635E4F0-817B-1042-865B-C85FF84C7353}"/>
              </a:ext>
            </a:extLst>
          </p:cNvPr>
          <p:cNvPicPr>
            <a:picLocks noChangeAspect="1"/>
          </p:cNvPicPr>
          <p:nvPr/>
        </p:nvPicPr>
        <p:blipFill>
          <a:blip r:embed="rId3"/>
          <a:stretch>
            <a:fillRect/>
          </a:stretch>
        </p:blipFill>
        <p:spPr>
          <a:xfrm>
            <a:off x="5537200" y="546539"/>
            <a:ext cx="6113812" cy="5762266"/>
          </a:xfrm>
          <a:prstGeom prst="rect">
            <a:avLst/>
          </a:prstGeom>
        </p:spPr>
      </p:pic>
    </p:spTree>
    <p:extLst>
      <p:ext uri="{BB962C8B-B14F-4D97-AF65-F5344CB8AC3E}">
        <p14:creationId xmlns:p14="http://schemas.microsoft.com/office/powerpoint/2010/main" val="1579664474"/>
      </p:ext>
    </p:extLst>
  </p:cSld>
  <p:clrMapOvr>
    <a:masterClrMapping/>
  </p:clrMapOvr>
</p:sld>
</file>

<file path=ppt/theme/theme1.xml><?xml version="1.0" encoding="utf-8"?>
<a:theme xmlns:a="http://schemas.openxmlformats.org/drawingml/2006/main" name="LeafVTI">
  <a:themeElements>
    <a:clrScheme name="AnalogousFromLightSeed_2SEEDS">
      <a:dk1>
        <a:srgbClr val="000000"/>
      </a:dk1>
      <a:lt1>
        <a:srgbClr val="FFFFFF"/>
      </a:lt1>
      <a:dk2>
        <a:srgbClr val="233A3D"/>
      </a:dk2>
      <a:lt2>
        <a:srgbClr val="E2E5E8"/>
      </a:lt2>
      <a:accent1>
        <a:srgbClr val="E58E45"/>
      </a:accent1>
      <a:accent2>
        <a:srgbClr val="EB7671"/>
      </a:accent2>
      <a:accent3>
        <a:srgbClr val="B0A44E"/>
      </a:accent3>
      <a:accent4>
        <a:srgbClr val="3EB494"/>
      </a:accent4>
      <a:accent5>
        <a:srgbClr val="32AFC5"/>
      </a:accent5>
      <a:accent6>
        <a:srgbClr val="5293E7"/>
      </a:accent6>
      <a:hlink>
        <a:srgbClr val="5C85A7"/>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40</TotalTime>
  <Words>1310</Words>
  <Application>Microsoft Macintosh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 Light</vt:lpstr>
      <vt:lpstr>Rockwell Nova Light</vt:lpstr>
      <vt:lpstr>Wingdings</vt:lpstr>
      <vt:lpstr>LeafVTI</vt:lpstr>
      <vt:lpstr>NLP:  Topic clustering with LDA</vt:lpstr>
      <vt:lpstr>a Women’s Clothing E-Commerce dataset</vt:lpstr>
      <vt:lpstr>Data exploration</vt:lpstr>
      <vt:lpstr>Wordcloud of reviews where customer did not want to recommend the product</vt:lpstr>
      <vt:lpstr>The recommen-dations are given mostly on same products</vt:lpstr>
      <vt:lpstr>In general products have more recommendations than non-recommendations</vt:lpstr>
      <vt:lpstr>Supervised learning and Auto-ML</vt:lpstr>
      <vt:lpstr>Do age groups give different ratings?</vt:lpstr>
      <vt:lpstr>Supervised methods to predict whether customer would recommend a product (Recommended IND as target)</vt:lpstr>
      <vt:lpstr>Tpot results</vt:lpstr>
      <vt:lpstr>Unsupervised learning with LDA</vt:lpstr>
      <vt:lpstr>Latent Dirichlet Allocation (LDA)</vt:lpstr>
      <vt:lpstr>Selecting the best amount of topics</vt:lpstr>
      <vt:lpstr>Selecting the best hyperparameters for k=6 hyperparameter sweep</vt:lpstr>
      <vt:lpstr>The model created with best hyperparameters</vt:lpstr>
      <vt:lpstr>LDAViz used for examining the results of topic clustering</vt:lpstr>
      <vt:lpstr>The most probable topic of reviews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Topic clustering with LDA</dc:title>
  <dc:creator>salla.ronka</dc:creator>
  <cp:lastModifiedBy>salla.ronka</cp:lastModifiedBy>
  <cp:revision>5</cp:revision>
  <dcterms:created xsi:type="dcterms:W3CDTF">2021-07-11T09:30:45Z</dcterms:created>
  <dcterms:modified xsi:type="dcterms:W3CDTF">2021-07-11T10:11:44Z</dcterms:modified>
</cp:coreProperties>
</file>