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734175" cy="98679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9pgCsXmrrwzlUicRLfRoLBOF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8" orient="horz"/>
        <p:guide pos="212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5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4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nstanti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3" y="0"/>
            <a:ext cx="29178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0113" y="739775"/>
            <a:ext cx="4933950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7888"/>
            <a:ext cx="5387975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3" y="9372600"/>
            <a:ext cx="29178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73100" y="4687888"/>
            <a:ext cx="5387975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900113" y="739775"/>
            <a:ext cx="4933950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5f1d14b1_1_31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b5f1d14b1_1_31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1b5f1d14b1_1_31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5f1d14b1_1_24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5f1d14b1_1_24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1b5f1d14b1_1_24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73100" y="4687888"/>
            <a:ext cx="5387975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900113" y="739775"/>
            <a:ext cx="4933950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73100" y="4687888"/>
            <a:ext cx="5387975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900113" y="739775"/>
            <a:ext cx="4933950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8e01b7de_0_12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8e01b7de_0_12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28e01b7de_0_12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8e01b7de_0_31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8e01b7de_0_31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28e01b7de_0_31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8e01b7de_0_61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8e01b7de_0_61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28e01b7de_0_61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8e01b7de_0_77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8e01b7de_0_77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28e01b7de_0_77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b5f1d14b1_1_7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b5f1d14b1_1_7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b5f1d14b1_1_7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8e01b7de_0_832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28e01b7de_0_832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28e01b7de_0_832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8e01b7de_0_23:notes"/>
          <p:cNvSpPr/>
          <p:nvPr>
            <p:ph idx="2" type="sldImg"/>
          </p:nvPr>
        </p:nvSpPr>
        <p:spPr>
          <a:xfrm>
            <a:off x="900113" y="739775"/>
            <a:ext cx="49341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8e01b7de_0_23:notes"/>
          <p:cNvSpPr txBox="1"/>
          <p:nvPr>
            <p:ph idx="1" type="body"/>
          </p:nvPr>
        </p:nvSpPr>
        <p:spPr>
          <a:xfrm>
            <a:off x="673100" y="4687888"/>
            <a:ext cx="53880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28e01b7de_0_23:notes"/>
          <p:cNvSpPr txBox="1"/>
          <p:nvPr>
            <p:ph idx="12" type="sldNum"/>
          </p:nvPr>
        </p:nvSpPr>
        <p:spPr>
          <a:xfrm>
            <a:off x="3814763" y="9372600"/>
            <a:ext cx="29178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609600" y="12192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2097088" y="-268287"/>
            <a:ext cx="51022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 rot="5400000">
            <a:off x="4556125" y="2190750"/>
            <a:ext cx="62039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 rot="5400000">
            <a:off x="365125" y="209550"/>
            <a:ext cx="62039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. Texte et contenu" type="txAndObj">
  <p:cSld name="TEXT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609600" y="1219200"/>
            <a:ext cx="3962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4724400" y="1219200"/>
            <a:ext cx="3962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38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6"/>
          <p:cNvGrpSpPr/>
          <p:nvPr/>
        </p:nvGrpSpPr>
        <p:grpSpPr>
          <a:xfrm>
            <a:off x="25400" y="-996950"/>
            <a:ext cx="9105900" cy="7842250"/>
            <a:chOff x="16" y="-628"/>
            <a:chExt cx="5736" cy="4940"/>
          </a:xfrm>
        </p:grpSpPr>
        <p:pic>
          <p:nvPicPr>
            <p:cNvPr descr="back_b" id="32" name="Google Shape;3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4" y="391"/>
              <a:ext cx="5728" cy="3921"/>
            </a:xfrm>
            <a:prstGeom prst="rect">
              <a:avLst/>
            </a:prstGeom>
            <a:gradFill>
              <a:gsLst>
                <a:gs pos="0">
                  <a:srgbClr val="114980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</p:pic>
        <p:sp>
          <p:nvSpPr>
            <p:cNvPr id="33" name="Google Shape;33;p26"/>
            <p:cNvSpPr/>
            <p:nvPr/>
          </p:nvSpPr>
          <p:spPr>
            <a:xfrm>
              <a:off x="16" y="-628"/>
              <a:ext cx="5712" cy="2676"/>
            </a:xfrm>
            <a:custGeom>
              <a:rect b="b" l="l" r="r" t="t"/>
              <a:pathLst>
                <a:path extrusionOk="0" h="2692" w="5738">
                  <a:moveTo>
                    <a:pt x="0" y="1607"/>
                  </a:moveTo>
                  <a:cubicBezTo>
                    <a:pt x="4478" y="0"/>
                    <a:pt x="5523" y="2457"/>
                    <a:pt x="5548" y="2692"/>
                  </a:cubicBezTo>
                  <a:lnTo>
                    <a:pt x="5736" y="2580"/>
                  </a:lnTo>
                  <a:lnTo>
                    <a:pt x="5738" y="641"/>
                  </a:lnTo>
                  <a:lnTo>
                    <a:pt x="22" y="641"/>
                  </a:lnTo>
                  <a:cubicBezTo>
                    <a:pt x="22" y="641"/>
                    <a:pt x="12" y="1613"/>
                    <a:pt x="12" y="16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6"/>
          <p:cNvGrpSpPr/>
          <p:nvPr/>
        </p:nvGrpSpPr>
        <p:grpSpPr>
          <a:xfrm>
            <a:off x="0" y="3175"/>
            <a:ext cx="9144000" cy="6854825"/>
            <a:chOff x="0" y="2"/>
            <a:chExt cx="5760" cy="4318"/>
          </a:xfrm>
        </p:grpSpPr>
        <p:sp>
          <p:nvSpPr>
            <p:cNvPr id="35" name="Google Shape;35;p26"/>
            <p:cNvSpPr/>
            <p:nvPr/>
          </p:nvSpPr>
          <p:spPr>
            <a:xfrm>
              <a:off x="5475" y="3"/>
              <a:ext cx="281" cy="344"/>
            </a:xfrm>
            <a:custGeom>
              <a:rect b="b" l="l" r="r" t="t"/>
              <a:pathLst>
                <a:path extrusionOk="0" h="348" w="281">
                  <a:moveTo>
                    <a:pt x="0" y="0"/>
                  </a:moveTo>
                  <a:cubicBezTo>
                    <a:pt x="33" y="16"/>
                    <a:pt x="125" y="6"/>
                    <a:pt x="202" y="96"/>
                  </a:cubicBezTo>
                  <a:cubicBezTo>
                    <a:pt x="279" y="186"/>
                    <a:pt x="268" y="348"/>
                    <a:pt x="281" y="332"/>
                  </a:cubicBezTo>
                  <a:lnTo>
                    <a:pt x="28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6"/>
            <p:cNvGrpSpPr/>
            <p:nvPr/>
          </p:nvGrpSpPr>
          <p:grpSpPr>
            <a:xfrm>
              <a:off x="0" y="2"/>
              <a:ext cx="5760" cy="4318"/>
              <a:chOff x="0" y="2"/>
              <a:chExt cx="5760" cy="4318"/>
            </a:xfrm>
          </p:grpSpPr>
          <p:sp>
            <p:nvSpPr>
              <p:cNvPr id="37" name="Google Shape;37;p26"/>
              <p:cNvSpPr/>
              <p:nvPr/>
            </p:nvSpPr>
            <p:spPr>
              <a:xfrm>
                <a:off x="0" y="4023"/>
                <a:ext cx="275" cy="297"/>
              </a:xfrm>
              <a:custGeom>
                <a:rect b="b" l="l" r="r" t="t"/>
                <a:pathLst>
                  <a:path extrusionOk="0" h="297" w="275">
                    <a:moveTo>
                      <a:pt x="275" y="291"/>
                    </a:moveTo>
                    <a:lnTo>
                      <a:pt x="112" y="211"/>
                    </a:lnTo>
                    <a:lnTo>
                      <a:pt x="28" y="127"/>
                    </a:lnTo>
                    <a:lnTo>
                      <a:pt x="0" y="0"/>
                    </a:lnTo>
                    <a:lnTo>
                      <a:pt x="1" y="29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6"/>
              <p:cNvSpPr/>
              <p:nvPr/>
            </p:nvSpPr>
            <p:spPr>
              <a:xfrm>
                <a:off x="20" y="26"/>
                <a:ext cx="5715" cy="4265"/>
              </a:xfrm>
              <a:prstGeom prst="roundRect">
                <a:avLst>
                  <a:gd fmla="val 6227" name="adj"/>
                </a:avLst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6"/>
              <p:cNvSpPr/>
              <p:nvPr/>
            </p:nvSpPr>
            <p:spPr>
              <a:xfrm>
                <a:off x="0" y="2"/>
                <a:ext cx="290" cy="315"/>
              </a:xfrm>
              <a:custGeom>
                <a:rect b="b" l="l" r="r" t="t"/>
                <a:pathLst>
                  <a:path extrusionOk="0" h="315" w="290">
                    <a:moveTo>
                      <a:pt x="1" y="315"/>
                    </a:moveTo>
                    <a:cubicBezTo>
                      <a:pt x="21" y="279"/>
                      <a:pt x="76" y="150"/>
                      <a:pt x="122" y="97"/>
                    </a:cubicBezTo>
                    <a:cubicBezTo>
                      <a:pt x="163" y="44"/>
                      <a:pt x="290" y="23"/>
                      <a:pt x="279" y="0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6"/>
              <p:cNvSpPr/>
              <p:nvPr/>
            </p:nvSpPr>
            <p:spPr>
              <a:xfrm>
                <a:off x="5507" y="4031"/>
                <a:ext cx="253" cy="287"/>
              </a:xfrm>
              <a:custGeom>
                <a:rect b="b" l="l" r="r" t="t"/>
                <a:pathLst>
                  <a:path extrusionOk="0" h="287" w="253">
                    <a:moveTo>
                      <a:pt x="250" y="0"/>
                    </a:moveTo>
                    <a:lnTo>
                      <a:pt x="179" y="143"/>
                    </a:lnTo>
                    <a:lnTo>
                      <a:pt x="85" y="236"/>
                    </a:lnTo>
                    <a:lnTo>
                      <a:pt x="0" y="287"/>
                    </a:lnTo>
                    <a:lnTo>
                      <a:pt x="253" y="284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26"/>
          <p:cNvSpPr txBox="1"/>
          <p:nvPr>
            <p:ph type="ctrTitle"/>
          </p:nvPr>
        </p:nvSpPr>
        <p:spPr>
          <a:xfrm>
            <a:off x="762000" y="2438400"/>
            <a:ext cx="7467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subTitle"/>
          </p:nvPr>
        </p:nvSpPr>
        <p:spPr>
          <a:xfrm>
            <a:off x="762000" y="3962400"/>
            <a:ext cx="7496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0" type="dt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609600" y="1219200"/>
            <a:ext cx="3962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4724400" y="1219200"/>
            <a:ext cx="3962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56" name="Google Shape;56;p30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63" name="Google Shape;63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4" name="Google Shape;64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80" name="Google Shape;80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rot="-5400000">
            <a:off x="-2473325" y="2673350"/>
            <a:ext cx="6629400" cy="1587500"/>
          </a:xfrm>
          <a:custGeom>
            <a:rect b="b" l="l" r="r" t="t"/>
            <a:pathLst>
              <a:path extrusionOk="0" h="1000" w="5693">
                <a:moveTo>
                  <a:pt x="0" y="584"/>
                </a:moveTo>
                <a:cubicBezTo>
                  <a:pt x="249" y="545"/>
                  <a:pt x="844" y="377"/>
                  <a:pt x="1504" y="352"/>
                </a:cubicBezTo>
                <a:cubicBezTo>
                  <a:pt x="2168" y="300"/>
                  <a:pt x="3246" y="322"/>
                  <a:pt x="3960" y="432"/>
                </a:cubicBezTo>
                <a:cubicBezTo>
                  <a:pt x="4641" y="548"/>
                  <a:pt x="5616" y="920"/>
                  <a:pt x="5688" y="1000"/>
                </a:cubicBezTo>
                <a:lnTo>
                  <a:pt x="5693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AF2F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63500" y="63500"/>
            <a:ext cx="9037638" cy="1604963"/>
          </a:xfrm>
          <a:custGeom>
            <a:rect b="b" l="l" r="r" t="t"/>
            <a:pathLst>
              <a:path extrusionOk="0" h="1000" w="5693">
                <a:moveTo>
                  <a:pt x="0" y="584"/>
                </a:moveTo>
                <a:cubicBezTo>
                  <a:pt x="253" y="552"/>
                  <a:pt x="820" y="405"/>
                  <a:pt x="1520" y="392"/>
                </a:cubicBezTo>
                <a:cubicBezTo>
                  <a:pt x="2184" y="340"/>
                  <a:pt x="3486" y="394"/>
                  <a:pt x="4200" y="504"/>
                </a:cubicBezTo>
                <a:cubicBezTo>
                  <a:pt x="4881" y="620"/>
                  <a:pt x="5616" y="920"/>
                  <a:pt x="5688" y="1000"/>
                </a:cubicBezTo>
                <a:lnTo>
                  <a:pt x="5693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4"/>
          <p:cNvGrpSpPr/>
          <p:nvPr/>
        </p:nvGrpSpPr>
        <p:grpSpPr>
          <a:xfrm>
            <a:off x="0" y="3175"/>
            <a:ext cx="9144000" cy="6854825"/>
            <a:chOff x="0" y="2"/>
            <a:chExt cx="5760" cy="4318"/>
          </a:xfrm>
        </p:grpSpPr>
        <p:grpSp>
          <p:nvGrpSpPr>
            <p:cNvPr id="13" name="Google Shape;13;p24"/>
            <p:cNvGrpSpPr/>
            <p:nvPr/>
          </p:nvGrpSpPr>
          <p:grpSpPr>
            <a:xfrm>
              <a:off x="0" y="2"/>
              <a:ext cx="5760" cy="4318"/>
              <a:chOff x="0" y="2"/>
              <a:chExt cx="5760" cy="4318"/>
            </a:xfrm>
          </p:grpSpPr>
          <p:sp>
            <p:nvSpPr>
              <p:cNvPr id="14" name="Google Shape;14;p24"/>
              <p:cNvSpPr/>
              <p:nvPr/>
            </p:nvSpPr>
            <p:spPr>
              <a:xfrm>
                <a:off x="0" y="4023"/>
                <a:ext cx="275" cy="297"/>
              </a:xfrm>
              <a:custGeom>
                <a:rect b="b" l="l" r="r" t="t"/>
                <a:pathLst>
                  <a:path extrusionOk="0" h="297" w="275">
                    <a:moveTo>
                      <a:pt x="275" y="291"/>
                    </a:moveTo>
                    <a:lnTo>
                      <a:pt x="112" y="211"/>
                    </a:lnTo>
                    <a:lnTo>
                      <a:pt x="28" y="127"/>
                    </a:lnTo>
                    <a:lnTo>
                      <a:pt x="0" y="0"/>
                    </a:lnTo>
                    <a:lnTo>
                      <a:pt x="1" y="29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4"/>
              <p:cNvSpPr/>
              <p:nvPr/>
            </p:nvSpPr>
            <p:spPr>
              <a:xfrm>
                <a:off x="20" y="26"/>
                <a:ext cx="5715" cy="4265"/>
              </a:xfrm>
              <a:prstGeom prst="roundRect">
                <a:avLst>
                  <a:gd fmla="val 6227" name="adj"/>
                </a:avLst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0" y="2"/>
                <a:ext cx="290" cy="315"/>
              </a:xfrm>
              <a:custGeom>
                <a:rect b="b" l="l" r="r" t="t"/>
                <a:pathLst>
                  <a:path extrusionOk="0" h="315" w="290">
                    <a:moveTo>
                      <a:pt x="1" y="315"/>
                    </a:moveTo>
                    <a:cubicBezTo>
                      <a:pt x="21" y="279"/>
                      <a:pt x="76" y="150"/>
                      <a:pt x="122" y="97"/>
                    </a:cubicBezTo>
                    <a:cubicBezTo>
                      <a:pt x="163" y="44"/>
                      <a:pt x="290" y="23"/>
                      <a:pt x="279" y="0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5507" y="4031"/>
                <a:ext cx="253" cy="287"/>
              </a:xfrm>
              <a:custGeom>
                <a:rect b="b" l="l" r="r" t="t"/>
                <a:pathLst>
                  <a:path extrusionOk="0" h="287" w="253">
                    <a:moveTo>
                      <a:pt x="250" y="0"/>
                    </a:moveTo>
                    <a:lnTo>
                      <a:pt x="179" y="143"/>
                    </a:lnTo>
                    <a:lnTo>
                      <a:pt x="85" y="236"/>
                    </a:lnTo>
                    <a:lnTo>
                      <a:pt x="0" y="287"/>
                    </a:lnTo>
                    <a:lnTo>
                      <a:pt x="253" y="284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Google Shape;18;p24"/>
            <p:cNvSpPr/>
            <p:nvPr/>
          </p:nvSpPr>
          <p:spPr>
            <a:xfrm>
              <a:off x="5475" y="3"/>
              <a:ext cx="281" cy="344"/>
            </a:xfrm>
            <a:custGeom>
              <a:rect b="b" l="l" r="r" t="t"/>
              <a:pathLst>
                <a:path extrusionOk="0" h="348" w="281">
                  <a:moveTo>
                    <a:pt x="0" y="0"/>
                  </a:moveTo>
                  <a:cubicBezTo>
                    <a:pt x="33" y="16"/>
                    <a:pt x="125" y="6"/>
                    <a:pt x="202" y="96"/>
                  </a:cubicBezTo>
                  <a:cubicBezTo>
                    <a:pt x="279" y="186"/>
                    <a:pt x="268" y="348"/>
                    <a:pt x="281" y="332"/>
                  </a:cubicBezTo>
                  <a:lnTo>
                    <a:pt x="28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4"/>
          <p:cNvSpPr txBox="1"/>
          <p:nvPr>
            <p:ph type="title"/>
          </p:nvPr>
        </p:nvSpPr>
        <p:spPr>
          <a:xfrm>
            <a:off x="457200" y="117475"/>
            <a:ext cx="8229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609600" y="12192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6553200" y="6521450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533400" y="6521450"/>
            <a:ext cx="6096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9641" id="111" name="Google Shape;111;p27"/>
          <p:cNvSpPr/>
          <p:nvPr/>
        </p:nvSpPr>
        <p:spPr>
          <a:xfrm>
            <a:off x="36513" y="80963"/>
            <a:ext cx="9077325" cy="1595437"/>
          </a:xfrm>
          <a:custGeom>
            <a:rect b="b" l="l" r="r" t="t"/>
            <a:pathLst>
              <a:path extrusionOk="0" h="1005" w="5718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❖"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" name="Google Shape;116;p27"/>
          <p:cNvGrpSpPr/>
          <p:nvPr/>
        </p:nvGrpSpPr>
        <p:grpSpPr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17" name="Google Shape;117;p27"/>
            <p:cNvSpPr/>
            <p:nvPr/>
          </p:nvSpPr>
          <p:spPr>
            <a:xfrm>
              <a:off x="-1" y="5629"/>
              <a:ext cx="389" cy="417"/>
            </a:xfrm>
            <a:custGeom>
              <a:rect b="b" l="l" r="r" t="t"/>
              <a:pathLst>
                <a:path extrusionOk="0" h="417" w="389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7701" y="5645"/>
              <a:ext cx="363" cy="403"/>
            </a:xfrm>
            <a:custGeom>
              <a:rect b="b" l="l" r="r" t="t"/>
              <a:pathLst>
                <a:path extrusionOk="0" h="290" w="232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26" y="42"/>
              <a:ext cx="8012" cy="5985"/>
            </a:xfrm>
            <a:prstGeom prst="roundRect">
              <a:avLst>
                <a:gd fmla="val 6227" name="adj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-1" y="13"/>
              <a:ext cx="405" cy="441"/>
            </a:xfrm>
            <a:custGeom>
              <a:rect b="b" l="l" r="r" t="t"/>
              <a:pathLst>
                <a:path extrusionOk="0" h="441" w="405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7588" y="0"/>
              <a:ext cx="470" cy="483"/>
            </a:xfrm>
            <a:custGeom>
              <a:rect b="b" l="l" r="r" t="t"/>
              <a:pathLst>
                <a:path extrusionOk="0" h="483" w="470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27"/>
          <p:cNvCxnSpPr/>
          <p:nvPr/>
        </p:nvCxnSpPr>
        <p:spPr>
          <a:xfrm>
            <a:off x="323850" y="6500813"/>
            <a:ext cx="8569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556825" y="2423513"/>
            <a:ext cx="7541100" cy="1320000"/>
          </a:xfrm>
          <a:prstGeom prst="rect">
            <a:avLst/>
          </a:prstGeom>
          <a:gradFill>
            <a:gsLst>
              <a:gs pos="0">
                <a:srgbClr val="080808">
                  <a:alpha val="0"/>
                </a:srgbClr>
              </a:gs>
              <a:gs pos="8000">
                <a:srgbClr val="080808">
                  <a:alpha val="0"/>
                </a:srgbClr>
              </a:gs>
              <a:gs pos="50000">
                <a:srgbClr val="81A9D6"/>
              </a:gs>
              <a:gs pos="100000">
                <a:srgbClr val="9BCBF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1: Ensemble Learning</a:t>
            </a:r>
            <a:endParaRPr b="1" i="0" sz="4500" u="none" cap="none" strike="noStrike">
              <a:solidFill>
                <a:schemeClr val="lt1"/>
              </a:solidFill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500063" y="4572000"/>
            <a:ext cx="8072437" cy="178593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531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590725" y="4667100"/>
            <a:ext cx="57234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ADOU Kouamé Mathurin</a:t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KENNE Annine Duclaire</a:t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Nancy Fosua Boakye</a:t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MEGNE CHOUDJA Pauline Ornela</a:t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53162"/>
                </a:solidFill>
                <a:latin typeface="Verdana"/>
                <a:ea typeface="Verdana"/>
                <a:cs typeface="Verdana"/>
                <a:sym typeface="Verdana"/>
              </a:rPr>
              <a:t>                       </a:t>
            </a:r>
            <a:endParaRPr b="1" i="0" sz="1800" u="none" cap="none" strike="noStrike">
              <a:solidFill>
                <a:srgbClr val="0531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53162"/>
                </a:solidFill>
                <a:latin typeface="Verdana"/>
                <a:ea typeface="Verdana"/>
                <a:cs typeface="Verdana"/>
                <a:sym typeface="Verdana"/>
              </a:rPr>
              <a:t>                       </a:t>
            </a:r>
            <a:endParaRPr b="1" i="0" sz="1800" u="none" cap="none" strike="noStrike">
              <a:solidFill>
                <a:srgbClr val="0531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135" name="Google Shape;1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868" y="177582"/>
            <a:ext cx="4301100" cy="1137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b5f1d14b1_1_31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Results and Discussions</a:t>
            </a:r>
            <a:endParaRPr/>
          </a:p>
        </p:txBody>
      </p:sp>
      <p:sp>
        <p:nvSpPr>
          <p:cNvPr id="266" name="Google Shape;266;g11b5f1d14b1_1_31"/>
          <p:cNvSpPr txBox="1"/>
          <p:nvPr>
            <p:ph idx="1" type="body"/>
          </p:nvPr>
        </p:nvSpPr>
        <p:spPr>
          <a:xfrm>
            <a:off x="107950" y="730388"/>
            <a:ext cx="8977500" cy="55944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1b5f1d14b1_1_31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8" name="Google Shape;268;g11b5f1d14b1_1_31"/>
          <p:cNvSpPr txBox="1"/>
          <p:nvPr/>
        </p:nvSpPr>
        <p:spPr>
          <a:xfrm>
            <a:off x="2475975" y="5927575"/>
            <a:ext cx="35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6: Models summary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Google Shape;269;g11b5f1d14b1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50" y="1135425"/>
            <a:ext cx="6371802" cy="47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b5f1d14b1_1_24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 </a:t>
            </a:r>
            <a:endParaRPr/>
          </a:p>
        </p:txBody>
      </p:sp>
      <p:sp>
        <p:nvSpPr>
          <p:cNvPr id="276" name="Google Shape;276;g11b5f1d14b1_1_24"/>
          <p:cNvSpPr txBox="1"/>
          <p:nvPr>
            <p:ph idx="1" type="body"/>
          </p:nvPr>
        </p:nvSpPr>
        <p:spPr>
          <a:xfrm>
            <a:off x="370875" y="1125175"/>
            <a:ext cx="8686800" cy="54495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Based on our findings, we can conclude that: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Label encoding performs better than the one hot encoding.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The oversampling approach </a:t>
            </a:r>
            <a:r>
              <a:rPr lang="fr-FR" sz="1600"/>
              <a:t>performs</a:t>
            </a:r>
            <a:r>
              <a:rPr lang="fr-FR" sz="1600"/>
              <a:t> better than the undersampling.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Having a good accuracy doesn’t always implies good model.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Ensembles methods improves the </a:t>
            </a:r>
            <a:r>
              <a:rPr lang="fr-FR" sz="1600"/>
              <a:t>performance</a:t>
            </a:r>
            <a:r>
              <a:rPr lang="fr-FR" sz="1600"/>
              <a:t> of a model, however, it is not guaranteed for all cases.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 </a:t>
            </a:r>
            <a:endParaRPr sz="1600"/>
          </a:p>
        </p:txBody>
      </p:sp>
      <p:sp>
        <p:nvSpPr>
          <p:cNvPr id="277" name="Google Shape;277;g11b5f1d14b1_1_24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A picture containing indoor, wall&#10;&#10;Description automatically generated" id="278" name="Google Shape;278;g11b5f1d14b1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453" y="4744181"/>
            <a:ext cx="936216" cy="158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11" type="ftr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1495553" y="1327344"/>
            <a:ext cx="5562956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91" y="3839100"/>
            <a:ext cx="2328402" cy="318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fr-FR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 rot="5400000">
            <a:off x="-2372799" y="1397047"/>
            <a:ext cx="4824412" cy="4744944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E0E0E0"/>
              </a:gs>
              <a:gs pos="50000">
                <a:schemeClr val="lt2"/>
              </a:gs>
              <a:gs pos="100000">
                <a:srgbClr val="E0E0E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 flipH="1" rot="5400000">
            <a:off x="-964954" y="2589831"/>
            <a:ext cx="3828296" cy="2526870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rgbClr val="D3D3FF"/>
              </a:gs>
              <a:gs pos="100000">
                <a:srgbClr val="FFFFFF">
                  <a:alpha val="4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463675" y="5564188"/>
            <a:ext cx="44196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Conclusion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212403" y="4529539"/>
            <a:ext cx="44196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000066"/>
                </a:solidFill>
                <a:latin typeface="Constantia"/>
                <a:ea typeface="Constantia"/>
                <a:cs typeface="Constantia"/>
                <a:sym typeface="Constantia"/>
              </a:rPr>
              <a:t>Results and Discussion</a:t>
            </a:r>
            <a:endParaRPr b="1" i="0" sz="2400" u="none" cap="none" strike="noStrike">
              <a:solidFill>
                <a:srgbClr val="000066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480891" y="3510825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Preprocessing</a:t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1238250" y="1285875"/>
            <a:ext cx="44196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accent4"/>
                </a:solidFill>
                <a:latin typeface="Constantia"/>
                <a:ea typeface="Constantia"/>
                <a:cs typeface="Constantia"/>
                <a:sym typeface="Constantia"/>
              </a:rPr>
              <a:t>Introduction</a:t>
            </a:r>
            <a:endParaRPr b="1" i="0" sz="2400" u="none" cap="none" strike="noStrike">
              <a:solidFill>
                <a:schemeClr val="accent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49" name="Google Shape;149;p3"/>
          <p:cNvGrpSpPr/>
          <p:nvPr/>
        </p:nvGrpSpPr>
        <p:grpSpPr>
          <a:xfrm>
            <a:off x="1000125" y="1374775"/>
            <a:ext cx="381000" cy="381000"/>
            <a:chOff x="2078" y="1680"/>
            <a:chExt cx="1615" cy="1615"/>
          </a:xfrm>
        </p:grpSpPr>
        <p:sp>
          <p:nvSpPr>
            <p:cNvPr id="150" name="Google Shape;150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253" y="1855"/>
              <a:ext cx="1265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334" y="1936"/>
              <a:ext cx="1097" cy="1104"/>
            </a:xfrm>
            <a:prstGeom prst="ellipse">
              <a:avLst/>
            </a:prstGeom>
            <a:gradFill>
              <a:gsLst>
                <a:gs pos="0">
                  <a:srgbClr val="288DAD"/>
                </a:gs>
                <a:gs pos="50000">
                  <a:schemeClr val="hlink"/>
                </a:gs>
                <a:gs pos="100000">
                  <a:srgbClr val="288DAD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242766" y="3540703"/>
            <a:ext cx="381000" cy="381000"/>
            <a:chOff x="2078" y="1680"/>
            <a:chExt cx="1615" cy="1615"/>
          </a:xfrm>
        </p:grpSpPr>
        <p:sp>
          <p:nvSpPr>
            <p:cNvPr id="157" name="Google Shape;157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253" y="1855"/>
              <a:ext cx="1265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334" y="1936"/>
              <a:ext cx="1097" cy="1104"/>
            </a:xfrm>
            <a:prstGeom prst="ellipse">
              <a:avLst/>
            </a:prstGeom>
            <a:gradFill>
              <a:gsLst>
                <a:gs pos="0">
                  <a:srgbClr val="288DAD"/>
                </a:gs>
                <a:gs pos="50000">
                  <a:schemeClr val="hlink"/>
                </a:gs>
                <a:gs pos="100000">
                  <a:srgbClr val="288DAD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2007244" y="4622736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3" y="1855"/>
              <a:ext cx="1265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4" y="1936"/>
              <a:ext cx="1097" cy="1104"/>
            </a:xfrm>
            <a:prstGeom prst="ellipse">
              <a:avLst/>
            </a:prstGeom>
            <a:gradFill>
              <a:gsLst>
                <a:gs pos="0">
                  <a:srgbClr val="288DAD"/>
                </a:gs>
                <a:gs pos="50000">
                  <a:schemeClr val="hlink"/>
                </a:gs>
                <a:gs pos="100000">
                  <a:srgbClr val="288DAD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1285875" y="5613400"/>
            <a:ext cx="3556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1" y="1855"/>
              <a:ext cx="1262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8" y="1936"/>
              <a:ext cx="1096" cy="1104"/>
            </a:xfrm>
            <a:prstGeom prst="ellipse">
              <a:avLst/>
            </a:prstGeom>
            <a:gradFill>
              <a:gsLst>
                <a:gs pos="0">
                  <a:srgbClr val="288DAD"/>
                </a:gs>
                <a:gs pos="50000">
                  <a:schemeClr val="hlink"/>
                </a:gs>
                <a:gs pos="100000">
                  <a:srgbClr val="288DAD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2052610" y="2331682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Models</a:t>
            </a:r>
            <a:endParaRPr b="1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78" name="Google Shape;178;p3"/>
          <p:cNvGrpSpPr/>
          <p:nvPr/>
        </p:nvGrpSpPr>
        <p:grpSpPr>
          <a:xfrm>
            <a:off x="1952537" y="2453538"/>
            <a:ext cx="381000" cy="381000"/>
            <a:chOff x="2078" y="1680"/>
            <a:chExt cx="1615" cy="1615"/>
          </a:xfrm>
        </p:grpSpPr>
        <p:sp>
          <p:nvSpPr>
            <p:cNvPr id="179" name="Google Shape;179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3" y="1855"/>
              <a:ext cx="1265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4" y="1936"/>
              <a:ext cx="1097" cy="1104"/>
            </a:xfrm>
            <a:prstGeom prst="ellipse">
              <a:avLst/>
            </a:prstGeom>
            <a:gradFill>
              <a:gsLst>
                <a:gs pos="0">
                  <a:srgbClr val="288DAD"/>
                </a:gs>
                <a:gs pos="50000">
                  <a:schemeClr val="hlink"/>
                </a:gs>
                <a:gs pos="100000">
                  <a:srgbClr val="288DAD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C63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"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72" y="2643280"/>
            <a:ext cx="1714927" cy="216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8e01b7de_0_12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92" name="Google Shape;192;g1228e01b7de_0_12"/>
          <p:cNvSpPr txBox="1"/>
          <p:nvPr>
            <p:ph idx="1" type="body"/>
          </p:nvPr>
        </p:nvSpPr>
        <p:spPr>
          <a:xfrm>
            <a:off x="457200" y="1279775"/>
            <a:ext cx="8577900" cy="48012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To help create innovative model which better improves ML models, we </a:t>
            </a:r>
            <a:r>
              <a:rPr lang="fr-FR" sz="1600"/>
              <a:t>carried</a:t>
            </a:r>
            <a:r>
              <a:rPr lang="fr-FR" sz="1600"/>
              <a:t> out this project.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Objectives</a:t>
            </a:r>
            <a:endParaRPr sz="1600"/>
          </a:p>
          <a:p>
            <a:pPr indent="-330200" lvl="0" marL="1828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Analyze and preprocess the data.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1828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/>
              <a:t>Build and train different models including logistic regression, SVM, FCN and decision tree.</a:t>
            </a:r>
            <a:endParaRPr sz="1600"/>
          </a:p>
          <a:p>
            <a:pPr indent="0" lvl="0" marL="1828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1828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fr-FR" sz="1600">
                <a:solidFill>
                  <a:srgbClr val="CC4125"/>
                </a:solidFill>
              </a:rPr>
              <a:t>Combine those models based on different ensemble learning approaches.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                                                                                                                         </a:t>
            </a:r>
            <a:endParaRPr sz="1600"/>
          </a:p>
        </p:txBody>
      </p:sp>
      <p:pic>
        <p:nvPicPr>
          <p:cNvPr descr="A picture containing text, clipart&#10;&#10;Description automatically generated" id="193" name="Google Shape;193;g1228e01b7d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35834" y="2066448"/>
            <a:ext cx="879372" cy="1294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228e01b7de_0_12"/>
          <p:cNvSpPr txBox="1"/>
          <p:nvPr/>
        </p:nvSpPr>
        <p:spPr>
          <a:xfrm>
            <a:off x="284050" y="6473100"/>
            <a:ext cx="12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8e01b7de_0_31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 Models</a:t>
            </a:r>
            <a:endParaRPr/>
          </a:p>
        </p:txBody>
      </p:sp>
      <p:sp>
        <p:nvSpPr>
          <p:cNvPr id="201" name="Google Shape;201;g1228e01b7de_0_31"/>
          <p:cNvSpPr txBox="1"/>
          <p:nvPr>
            <p:ph idx="1" type="body"/>
          </p:nvPr>
        </p:nvSpPr>
        <p:spPr>
          <a:xfrm>
            <a:off x="457200" y="1076325"/>
            <a:ext cx="8229600" cy="52482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Ensembling Learning is a meta approach which aims to seek better performance by combining the predictions from multiple models.</a:t>
            </a:r>
            <a:endParaRPr sz="1600"/>
          </a:p>
        </p:txBody>
      </p:sp>
      <p:sp>
        <p:nvSpPr>
          <p:cNvPr id="202" name="Google Shape;202;g1228e01b7de_0_31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3" name="Google Shape;203;g1228e01b7de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325" y="2921550"/>
            <a:ext cx="5038651" cy="26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28e01b7de_0_31"/>
          <p:cNvSpPr txBox="1"/>
          <p:nvPr/>
        </p:nvSpPr>
        <p:spPr>
          <a:xfrm>
            <a:off x="3565750" y="5955225"/>
            <a:ext cx="35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1 : Ensemble methods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8e01b7de_0_61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 Models</a:t>
            </a:r>
            <a:endParaRPr/>
          </a:p>
        </p:txBody>
      </p:sp>
      <p:sp>
        <p:nvSpPr>
          <p:cNvPr id="211" name="Google Shape;211;g1228e01b7de_0_61"/>
          <p:cNvSpPr txBox="1"/>
          <p:nvPr>
            <p:ph idx="1" type="body"/>
          </p:nvPr>
        </p:nvSpPr>
        <p:spPr>
          <a:xfrm>
            <a:off x="107950" y="774500"/>
            <a:ext cx="8899200" cy="55500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-3810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fr-FR"/>
              <a:t>Bagging Method</a:t>
            </a:r>
            <a:endParaRPr/>
          </a:p>
        </p:txBody>
      </p:sp>
      <p:sp>
        <p:nvSpPr>
          <p:cNvPr id="212" name="Google Shape;212;g1228e01b7de_0_61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3" name="Google Shape;213;g1228e01b7d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50" y="1331025"/>
            <a:ext cx="4611100" cy="49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228e01b7de_0_61"/>
          <p:cNvSpPr txBox="1"/>
          <p:nvPr/>
        </p:nvSpPr>
        <p:spPr>
          <a:xfrm>
            <a:off x="6330475" y="4909900"/>
            <a:ext cx="26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3 : Bagging principle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8e01b7de_0_77"/>
          <p:cNvSpPr txBox="1"/>
          <p:nvPr>
            <p:ph type="title"/>
          </p:nvPr>
        </p:nvSpPr>
        <p:spPr>
          <a:xfrm>
            <a:off x="533150" y="247400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228e01b7de_0_77"/>
          <p:cNvSpPr txBox="1"/>
          <p:nvPr>
            <p:ph idx="1" type="body"/>
          </p:nvPr>
        </p:nvSpPr>
        <p:spPr>
          <a:xfrm>
            <a:off x="457200" y="1076325"/>
            <a:ext cx="8229600" cy="52482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fr-FR"/>
              <a:t>b. Boosting Method( Adaboost)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/>
              <a:t>step 1:</a:t>
            </a:r>
            <a:r>
              <a:rPr lang="fr-FR"/>
              <a:t>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Assign equal weights to each point in the dataset,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2: Create the first base learner.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: Compute the total error,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4: Compute the performance of the model,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228e01b7de_0_77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{&quot;id&quot;:&quot;1&quot;,&quot;type&quot;:&quot;$$&quot;,&quot;code&quot;:&quot;$$w_{i}=\\frac{1}{N},\\,i=1,...,N$$&quot;,&quot;backgroundColor&quot;:&quot;#599191&quot;,&quot;font&quot;:{&quot;size&quot;:12,&quot;color&quot;:&quot;#000000&quot;,&quot;family&quot;:&quot;Arial&quot;},&quot;backgroundColorModified&quot;:null,&quot;aid&quot;:null,&quot;ts&quot;:1651181976082,&quot;cs&quot;:&quot;1+eWBqfSjXknQWmAFRkSLA==&quot;,&quot;size&quot;:{&quot;width&quot;:179.33333333333334,&quot;height&quot;:38.166666666666664}}" id="223" name="Google Shape;223;g1228e01b7de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25" y="2073525"/>
            <a:ext cx="2191825" cy="46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Arial&quot;,&quot;size&quot;:12,&quot;color&quot;:&quot;#000000&quot;},&quot;id&quot;:&quot;2&quot;,&quot;aid&quot;:null,&quot;backgroundColor&quot;:&quot;#599191&quot;,&quot;code&quot;:&quot;$$\\left(1\\right)$$&quot;,&quot;backgroundColorModified&quot;:false,&quot;ts&quot;:1651182950288,&quot;cs&quot;:&quot;B7Gly9EZaqyQ535pHMONpg==&quot;,&quot;size&quot;:{&quot;width&quot;:20.666666666666668,&quot;height&quot;:18.833333333333332}}" id="224" name="Google Shape;224;g1228e01b7de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525" y="2217063"/>
            <a:ext cx="19685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599191&quot;,&quot;aid&quot;:null,&quot;id&quot;:&quot;3&quot;,&quot;font&quot;:{&quot;size&quot;:12,&quot;color&quot;:&quot;#000000&quot;,&quot;family&quot;:&quot;Arial&quot;},&quot;backgroundColorModified&quot;:false,&quot;code&quot;:&quot;$$TE=\\sum_{i=1}^{N}\\left(y_{i}\\neq \\hat{y_{i}}\\right)w_{i}$$&quot;,&quot;type&quot;:&quot;$$&quot;,&quot;ts&quot;:1651183250216,&quot;cs&quot;:&quot;Ni/H0FfPEW0L9tCT+z3akw==&quot;,&quot;size&quot;:{&quot;width&quot;:165.83333333333334,&quot;height&quot;:51.333333333333336}}" id="225" name="Google Shape;225;g1228e01b7de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925" y="3734300"/>
            <a:ext cx="21297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left(2\\right)$$&quot;,&quot;aid&quot;:null,&quot;type&quot;:&quot;$$&quot;,&quot;backgroundColor&quot;:&quot;#599191&quot;,&quot;font&quot;:{&quot;family&quot;:&quot;Arial&quot;,&quot;color&quot;:&quot;#000000&quot;,&quot;size&quot;:12},&quot;id&quot;:&quot;2&quot;,&quot;backgroundColorModified&quot;:false,&quot;ts&quot;:1651183309929,&quot;cs&quot;:&quot;LUd7LrXcGBH8pqACl11HUA==&quot;,&quot;size&quot;:{&quot;width&quot;:20.666666666666668,&quot;height&quot;:18.833333333333332}}" id="226" name="Google Shape;226;g1228e01b7de_0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7375" y="3974225"/>
            <a:ext cx="19685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599191&quot;,&quot;type&quot;:&quot;$$&quot;,&quot;id&quot;:&quot;4&quot;,&quot;aid&quot;:null,&quot;backgroundColorModified&quot;:false,&quot;code&quot;:&quot;$$P=\\frac{1}{2}log\\left(\\frac{1-TE}{TE\\,+\\epsilon}+\\epsilon\\right)$$&quot;,&quot;font&quot;:{&quot;family&quot;:&quot;Arial&quot;,&quot;size&quot;:12,&quot;color&quot;:&quot;#000000&quot;},&quot;ts&quot;:1651183499263,&quot;cs&quot;:&quot;umGA4+Tt6cPhhDscNYkavA==&quot;,&quot;size&quot;:{&quot;width&quot;:203.66666666666666,&quot;height&quot;:45.166666666666664}}" id="227" name="Google Shape;227;g1228e01b7de_0_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0925" y="5121550"/>
            <a:ext cx="2541775" cy="5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2&quot;,&quot;font&quot;:{&quot;family&quot;:&quot;Arial&quot;,&quot;color&quot;:&quot;#000000&quot;,&quot;size&quot;:12},&quot;backgroundColor&quot;:&quot;#599191&quot;,&quot;backgroundColorModified&quot;:false,&quot;code&quot;:&quot;$$\\left(3\\right)$$&quot;,&quot;type&quot;:&quot;$$&quot;,&quot;ts&quot;:1651183585785,&quot;cs&quot;:&quot;1wguP/ggG0/hicnwM/g7Ww==&quot;,&quot;size&quot;:{&quot;width&quot;:20.666666666666668,&quot;height&quot;:18.833333333333332}}" id="228" name="Google Shape;228;g1228e01b7de_0_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8525" y="5313700"/>
            <a:ext cx="196850" cy="1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5f1d14b1_1_7"/>
          <p:cNvSpPr txBox="1"/>
          <p:nvPr>
            <p:ph type="title"/>
          </p:nvPr>
        </p:nvSpPr>
        <p:spPr>
          <a:xfrm>
            <a:off x="533150" y="247400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b5f1d14b1_1_7"/>
          <p:cNvSpPr txBox="1"/>
          <p:nvPr>
            <p:ph idx="1" type="body"/>
          </p:nvPr>
        </p:nvSpPr>
        <p:spPr>
          <a:xfrm>
            <a:off x="457200" y="1076325"/>
            <a:ext cx="8229600" cy="52482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/>
              <a:t>step 5: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 Updating weight,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6:Randomly sample a new dataset.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7: Build  a new model.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8: Repeat the same process from step 2 until the total number of fixed models.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400">
                <a:latin typeface="Arial"/>
                <a:ea typeface="Arial"/>
                <a:cs typeface="Arial"/>
                <a:sym typeface="Arial"/>
              </a:rPr>
              <a:t>step 9: Make predictions using test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1b5f1d14b1_1_7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{&quot;aid&quot;:null,&quot;id&quot;:&quot;5&quot;,&quot;backgroundColor&quot;:&quot;#599191&quot;,&quot;type&quot;:&quot;$$&quot;,&quot;font&quot;:{&quot;size&quot;:12,&quot;color&quot;:&quot;#000000&quot;,&quot;family&quot;:&quot;Arial&quot;},&quot;code&quot;:&quot;$$\\begin{cases}\n{new_{-}weight_{\\left(y_{i}\\neq\\hat{y_{i}}\\right)}=old_{-}weight\\,_{\\left(y_{i}\\neq\\hat{y_{i}}\\right)}\\cdot e^{P}}&amp;{\\left(a\\right)}\\\\\n{new_{-}weight_{\\left(y_{i}=\\hat{y_{i}}\\right)}=old_{-}weight\\,_{\\left(y_{i}=\\hat{y_{i}}\\right)}\\cdot e^{-P}}&amp;{\\left(b\\right)}\\\\\n\\end{cases}$$&quot;,&quot;backgroundColorModified&quot;:false,&quot;ts&quot;:1651184959913,&quot;cs&quot;:&quot;xzUdW8RkHepq+93dPqJQtw==&quot;,&quot;size&quot;:{&quot;width&quot;:400.6666666666667,&quot;height&quot;:49.333333333333336}}" id="237" name="Google Shape;237;g11b5f1d14b1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50" y="1682750"/>
            <a:ext cx="561325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left(4\\right)$$&quot;,&quot;aid&quot;:null,&quot;backgroundColorModified&quot;:false,&quot;type&quot;:&quot;$$&quot;,&quot;id&quot;:&quot;2&quot;,&quot;font&quot;:{&quot;family&quot;:&quot;Arial&quot;,&quot;color&quot;:&quot;#000000&quot;,&quot;size&quot;:12},&quot;backgroundColor&quot;:&quot;#599191&quot;,&quot;ts&quot;:1651185100219,&quot;cs&quot;:&quot;WqwH1KNDvi9+d+SceQcAug==&quot;,&quot;size&quot;:{&quot;width&quot;:20.666666666666668,&quot;height&quot;:18.833333333333332}}" id="238" name="Google Shape;238;g11b5f1d14b1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200" y="1938625"/>
            <a:ext cx="196850" cy="1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8e01b7de_0_832"/>
          <p:cNvSpPr txBox="1"/>
          <p:nvPr>
            <p:ph type="title"/>
          </p:nvPr>
        </p:nvSpPr>
        <p:spPr>
          <a:xfrm>
            <a:off x="533150" y="247400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28e01b7de_0_832"/>
          <p:cNvSpPr txBox="1"/>
          <p:nvPr>
            <p:ph idx="1" type="body"/>
          </p:nvPr>
        </p:nvSpPr>
        <p:spPr>
          <a:xfrm>
            <a:off x="310650" y="674075"/>
            <a:ext cx="8229600" cy="56505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fr-FR"/>
              <a:t>c. Voting Method</a:t>
            </a:r>
            <a:endParaRPr/>
          </a:p>
        </p:txBody>
      </p:sp>
      <p:sp>
        <p:nvSpPr>
          <p:cNvPr id="246" name="Google Shape;246;g1228e01b7de_0_832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7" name="Google Shape;247;g1228e01b7de_0_8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00" y="1387975"/>
            <a:ext cx="5179400" cy="45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228e01b7de_0_832"/>
          <p:cNvSpPr txBox="1"/>
          <p:nvPr/>
        </p:nvSpPr>
        <p:spPr>
          <a:xfrm>
            <a:off x="3145700" y="6043125"/>
            <a:ext cx="26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4: Voting principle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28e01b7de_0_23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Data Preprocessing</a:t>
            </a:r>
            <a:endParaRPr/>
          </a:p>
        </p:txBody>
      </p:sp>
      <p:sp>
        <p:nvSpPr>
          <p:cNvPr id="255" name="Google Shape;255;g1228e01b7de_0_23"/>
          <p:cNvSpPr txBox="1"/>
          <p:nvPr>
            <p:ph idx="1" type="body"/>
          </p:nvPr>
        </p:nvSpPr>
        <p:spPr>
          <a:xfrm>
            <a:off x="478700" y="1182075"/>
            <a:ext cx="8208000" cy="53145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fr-FR" sz="1600"/>
              <a:t>C</a:t>
            </a:r>
            <a:r>
              <a:rPr lang="fr-FR" sz="1600"/>
              <a:t>onvert object feature to numerical values using one hot and label encoding. </a:t>
            </a:r>
            <a:endParaRPr sz="16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fr-FR" sz="1600"/>
              <a:t> Oversampling and undersampling techniques to solve the </a:t>
            </a:r>
            <a:r>
              <a:rPr lang="fr-FR" sz="1600"/>
              <a:t>issue</a:t>
            </a:r>
            <a:r>
              <a:rPr lang="fr-FR" sz="1600"/>
              <a:t> of imbalanced data.</a:t>
            </a:r>
            <a:endParaRPr sz="1600"/>
          </a:p>
        </p:txBody>
      </p:sp>
      <p:sp>
        <p:nvSpPr>
          <p:cNvPr id="256" name="Google Shape;256;g1228e01b7de_0_23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7" name="Google Shape;257;g1228e01b7d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50" y="2782875"/>
            <a:ext cx="3778250" cy="29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28e01b7de_0_23"/>
          <p:cNvSpPr txBox="1"/>
          <p:nvPr/>
        </p:nvSpPr>
        <p:spPr>
          <a:xfrm>
            <a:off x="5412150" y="4154688"/>
            <a:ext cx="304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fr-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Oversampler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fr-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Undersampling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g1228e01b7de_0_23"/>
          <p:cNvSpPr txBox="1"/>
          <p:nvPr/>
        </p:nvSpPr>
        <p:spPr>
          <a:xfrm>
            <a:off x="1514225" y="5978375"/>
            <a:ext cx="35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5: Class representation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030TGp">
  <a:themeElements>
    <a:clrScheme name="1_021TGp_bizmedical_light 3">
      <a:dk1>
        <a:srgbClr val="000066"/>
      </a:dk1>
      <a:lt1>
        <a:srgbClr val="FFFFFF"/>
      </a:lt1>
      <a:dk2>
        <a:srgbClr val="1C74CC"/>
      </a:dk2>
      <a:lt2>
        <a:srgbClr val="B2B2B2"/>
      </a:lt2>
      <a:accent1>
        <a:srgbClr val="A2CCFA"/>
      </a:accent1>
      <a:accent2>
        <a:srgbClr val="E26052"/>
      </a:accent2>
      <a:accent3>
        <a:srgbClr val="FFFFFF"/>
      </a:accent3>
      <a:accent4>
        <a:srgbClr val="000056"/>
      </a:accent4>
      <a:accent5>
        <a:srgbClr val="CEE2FC"/>
      </a:accent5>
      <a:accent6>
        <a:srgbClr val="CD5649"/>
      </a:accent6>
      <a:hlink>
        <a:srgbClr val="3FA3DB"/>
      </a:hlink>
      <a:folHlink>
        <a:srgbClr val="2C98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2007-12-28T17:51:28Z</dcterms:created>
  <dc:creator>.</dc:creator>
</cp:coreProperties>
</file>