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3" r:id="rId3"/>
    <p:sldId id="264" r:id="rId4"/>
    <p:sldId id="265" r:id="rId5"/>
    <p:sldId id="266" r:id="rId6"/>
    <p:sldId id="267" r:id="rId7"/>
    <p:sldId id="258" r:id="rId8"/>
    <p:sldId id="257" r:id="rId9"/>
    <p:sldId id="259"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72" y="-8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EC286-0265-4A86-B2C1-0EF8D79CCD84}" type="datetimeFigureOut">
              <a:rPr lang="en-GB" smtClean="0"/>
              <a:pPr/>
              <a:t>01/05/2014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3E0E8-CC5D-45C6-88DB-4226B9A4614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our group project, we limit ourselves  to four geometric waves. Adding more involves no new concepts, just more of the same vertex </a:t>
            </a:r>
            <a:r>
              <a:rPr lang="en-GB" dirty="0" err="1" smtClean="0"/>
              <a:t>shader</a:t>
            </a:r>
            <a:r>
              <a:rPr lang="en-GB" dirty="0" smtClean="0"/>
              <a:t> instructions and constants.</a:t>
            </a:r>
          </a:p>
          <a:p>
            <a:endParaRPr lang="en-GB" dirty="0"/>
          </a:p>
        </p:txBody>
      </p:sp>
      <p:sp>
        <p:nvSpPr>
          <p:cNvPr id="4" name="Slide Number Placeholder 3"/>
          <p:cNvSpPr>
            <a:spLocks noGrp="1"/>
          </p:cNvSpPr>
          <p:nvPr>
            <p:ph type="sldNum" sz="quarter" idx="10"/>
          </p:nvPr>
        </p:nvSpPr>
        <p:spPr/>
        <p:txBody>
          <a:bodyPr/>
          <a:lstStyle/>
          <a:p>
            <a:fld id="{8D33E0E8-CC5D-45C6-88DB-4226B9A46145}"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30E72C6-A5D5-4BDE-989F-29F59040CC9B}" type="datetimeFigureOut">
              <a:rPr lang="en-GB" smtClean="0"/>
              <a:pPr/>
              <a:t>01/05/2014</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2985AD-C8EE-4D1E-94EF-EC05960403A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512985AD-C8EE-4D1E-94EF-EC05960403A8}"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0E72C6-A5D5-4BDE-989F-29F59040CC9B}" type="datetimeFigureOut">
              <a:rPr lang="en-GB" smtClean="0"/>
              <a:pPr/>
              <a:t>01/05/2014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0E72C6-A5D5-4BDE-989F-29F59040CC9B}" type="datetimeFigureOut">
              <a:rPr lang="en-GB" smtClean="0"/>
              <a:pPr/>
              <a:t>01/05/2014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512985AD-C8EE-4D1E-94EF-EC05960403A8}"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30E72C6-A5D5-4BDE-989F-29F59040CC9B}" type="datetimeFigureOut">
              <a:rPr lang="en-GB" smtClean="0"/>
              <a:pPr/>
              <a:t>01/05/2014</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2985AD-C8EE-4D1E-94EF-EC05960403A8}"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0E72C6-A5D5-4BDE-989F-29F59040CC9B}" type="datetimeFigureOut">
              <a:rPr lang="en-GB" smtClean="0"/>
              <a:pPr/>
              <a:t>01/05/2014</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2985AD-C8EE-4D1E-94EF-EC05960403A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ctrTitle"/>
          </p:nvPr>
        </p:nvSpPr>
        <p:spPr>
          <a:xfrm>
            <a:off x="539552" y="1700808"/>
            <a:ext cx="8458200" cy="2116832"/>
          </a:xfrm>
        </p:spPr>
        <p:txBody>
          <a:bodyPr>
            <a:normAutofit fontScale="90000"/>
          </a:bodyPr>
          <a:lstStyle/>
          <a:p>
            <a:pPr algn="ctr"/>
            <a:r>
              <a:rPr lang="en-GB" dirty="0" smtClean="0"/>
              <a:t/>
            </a:r>
            <a:br>
              <a:rPr lang="en-GB" dirty="0" smtClean="0"/>
            </a:br>
            <a:r>
              <a:rPr lang="en-GB" dirty="0" smtClean="0"/>
              <a:t>Interactive Terrain Generation and Effective Water Simulation</a:t>
            </a:r>
            <a:endParaRPr lang="en-GB" dirty="0"/>
          </a:p>
        </p:txBody>
      </p:sp>
      <p:sp>
        <p:nvSpPr>
          <p:cNvPr id="5" name="Подзаголовок 2"/>
          <p:cNvSpPr>
            <a:spLocks noGrp="1"/>
          </p:cNvSpPr>
          <p:nvPr>
            <p:ph type="subTitle" idx="1"/>
          </p:nvPr>
        </p:nvSpPr>
        <p:spPr>
          <a:xfrm>
            <a:off x="827584" y="4077072"/>
            <a:ext cx="6400800" cy="449063"/>
          </a:xfrm>
        </p:spPr>
        <p:txBody>
          <a:bodyPr>
            <a:normAutofit fontScale="92500" lnSpcReduction="10000"/>
          </a:bodyPr>
          <a:lstStyle/>
          <a:p>
            <a:r>
              <a:rPr lang="en-GB" b="1" dirty="0" smtClean="0">
                <a:effectLst>
                  <a:outerShdw blurRad="38100" dist="38100" dir="2700000" algn="tl">
                    <a:srgbClr val="000000">
                      <a:alpha val="43137"/>
                    </a:srgbClr>
                  </a:outerShdw>
                </a:effectLst>
              </a:rPr>
              <a:t>Team: Wanganning Wu, Alex </a:t>
            </a:r>
            <a:r>
              <a:rPr lang="en-GB" b="1" dirty="0" err="1" smtClean="0">
                <a:effectLst>
                  <a:outerShdw blurRad="38100" dist="38100" dir="2700000" algn="tl">
                    <a:srgbClr val="000000">
                      <a:alpha val="43137"/>
                    </a:srgbClr>
                  </a:outerShdw>
                </a:effectLst>
              </a:rPr>
              <a:t>Luk</a:t>
            </a:r>
            <a:endParaRPr lang="en-GB" b="1" dirty="0">
              <a:effectLst>
                <a:outerShdw blurRad="38100" dist="38100" dir="2700000" algn="tl">
                  <a:srgbClr val="000000">
                    <a:alpha val="43137"/>
                  </a:srgbClr>
                </a:outerShdw>
              </a:effectLst>
            </a:endParaRPr>
          </a:p>
        </p:txBody>
      </p:sp>
      <p:sp>
        <p:nvSpPr>
          <p:cNvPr id="6" name="TextBox 5"/>
          <p:cNvSpPr txBox="1"/>
          <p:nvPr/>
        </p:nvSpPr>
        <p:spPr>
          <a:xfrm>
            <a:off x="1619672" y="1628800"/>
            <a:ext cx="6336704" cy="477054"/>
          </a:xfrm>
          <a:prstGeom prst="rect">
            <a:avLst/>
          </a:prstGeom>
          <a:noFill/>
        </p:spPr>
        <p:txBody>
          <a:bodyPr wrap="square" rtlCol="0">
            <a:spAutoFit/>
          </a:bodyPr>
          <a:lstStyle/>
          <a:p>
            <a:r>
              <a:rPr lang="en-GB" altLang="zh-CN" sz="2500" b="1" dirty="0" smtClean="0">
                <a:solidFill>
                  <a:schemeClr val="tx2"/>
                </a:solidFill>
                <a:effectLst>
                  <a:outerShdw blurRad="31750" dist="25400" dir="5400000" algn="tl" rotWithShape="0">
                    <a:srgbClr val="000000">
                      <a:alpha val="25000"/>
                    </a:srgbClr>
                  </a:outerShdw>
                </a:effectLst>
                <a:latin typeface="+mj-lt"/>
                <a:ea typeface="+mj-ea"/>
                <a:cs typeface="+mj-cs"/>
              </a:rPr>
              <a:t>MSc CGE – MathsGfx2 –Coursework3:</a:t>
            </a:r>
            <a:endParaRPr lang="zh-CN" altLang="en-US" sz="2500" b="1" dirty="0" smtClean="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1540767"/>
          </a:xfrm>
        </p:spPr>
        <p:txBody>
          <a:bodyPr>
            <a:normAutofit fontScale="92500"/>
          </a:bodyPr>
          <a:lstStyle/>
          <a:p>
            <a:r>
              <a:rPr lang="en-GB" sz="1800" dirty="0"/>
              <a:t>A common complaint about waves generated by summing sine waves directly is that they have too much "roll," that real waves have sharper peaks and wider troughs. As it turns out, there is a simple variant of the sine function that quite controllably gives this effect. We offset our sine function to be nonnegative and raise it to an exponent </a:t>
            </a:r>
            <a:r>
              <a:rPr lang="en-GB" sz="1800" i="1" dirty="0"/>
              <a:t>k</a:t>
            </a:r>
            <a:r>
              <a:rPr lang="en-GB" sz="1800" dirty="0"/>
              <a:t>. </a:t>
            </a:r>
          </a:p>
        </p:txBody>
      </p:sp>
      <p:sp>
        <p:nvSpPr>
          <p:cNvPr id="2" name="Title 1"/>
          <p:cNvSpPr>
            <a:spLocks noGrp="1"/>
          </p:cNvSpPr>
          <p:nvPr>
            <p:ph type="title"/>
          </p:nvPr>
        </p:nvSpPr>
        <p:spPr/>
        <p:txBody>
          <a:bodyPr/>
          <a:lstStyle/>
          <a:p>
            <a:r>
              <a:rPr lang="en-GB" dirty="0" smtClean="0"/>
              <a:t>Good enough?</a:t>
            </a:r>
            <a:endParaRPr lang="en-GB" dirty="0"/>
          </a:p>
        </p:txBody>
      </p:sp>
      <p:pic>
        <p:nvPicPr>
          <p:cNvPr id="17410" name="Picture 2" descr="01equ08a.jpg"/>
          <p:cNvPicPr>
            <a:picLocks noChangeAspect="1" noChangeArrowheads="1"/>
          </p:cNvPicPr>
          <p:nvPr/>
        </p:nvPicPr>
        <p:blipFill>
          <a:blip r:embed="rId3" cstate="print"/>
          <a:srcRect/>
          <a:stretch>
            <a:fillRect/>
          </a:stretch>
        </p:blipFill>
        <p:spPr bwMode="auto">
          <a:xfrm>
            <a:off x="976895" y="2881535"/>
            <a:ext cx="7190211" cy="1008112"/>
          </a:xfrm>
          <a:prstGeom prst="rect">
            <a:avLst/>
          </a:prstGeom>
          <a:noFill/>
        </p:spPr>
      </p:pic>
      <p:pic>
        <p:nvPicPr>
          <p:cNvPr id="17412" name="Picture 4" descr="fig01-03.jpg"/>
          <p:cNvPicPr>
            <a:picLocks noChangeAspect="1" noChangeArrowheads="1"/>
          </p:cNvPicPr>
          <p:nvPr/>
        </p:nvPicPr>
        <p:blipFill>
          <a:blip r:embed="rId4" cstate="print"/>
          <a:srcRect/>
          <a:stretch>
            <a:fillRect/>
          </a:stretch>
        </p:blipFill>
        <p:spPr bwMode="auto">
          <a:xfrm>
            <a:off x="2987824" y="4149080"/>
            <a:ext cx="5832648" cy="230425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Directional or Circular Wave?</a:t>
            </a:r>
            <a:endParaRPr lang="en-GB" dirty="0"/>
          </a:p>
        </p:txBody>
      </p:sp>
      <p:pic>
        <p:nvPicPr>
          <p:cNvPr id="18434" name="Picture 2" descr="http://http.developer.nvidia.com/GPUGems/elementLinks/fig01-04.jpg"/>
          <p:cNvPicPr>
            <a:picLocks noChangeAspect="1" noChangeArrowheads="1"/>
          </p:cNvPicPr>
          <p:nvPr/>
        </p:nvPicPr>
        <p:blipFill>
          <a:blip r:embed="rId2" cstate="print"/>
          <a:srcRect/>
          <a:stretch>
            <a:fillRect/>
          </a:stretch>
        </p:blipFill>
        <p:spPr bwMode="auto">
          <a:xfrm>
            <a:off x="2494157" y="2564904"/>
            <a:ext cx="4155686" cy="2376264"/>
          </a:xfrm>
          <a:prstGeom prst="rect">
            <a:avLst/>
          </a:prstGeom>
          <a:noFill/>
        </p:spPr>
      </p:pic>
      <p:sp>
        <p:nvSpPr>
          <p:cNvPr id="5" name="TextBox 4"/>
          <p:cNvSpPr txBox="1"/>
          <p:nvPr/>
        </p:nvSpPr>
        <p:spPr>
          <a:xfrm>
            <a:off x="431540" y="1340768"/>
            <a:ext cx="8280920" cy="1323439"/>
          </a:xfrm>
          <a:prstGeom prst="rect">
            <a:avLst/>
          </a:prstGeom>
          <a:noFill/>
        </p:spPr>
        <p:txBody>
          <a:bodyPr wrap="square" rtlCol="0">
            <a:spAutoFit/>
          </a:bodyPr>
          <a:lstStyle/>
          <a:p>
            <a:r>
              <a:rPr lang="en-GB" sz="1600" dirty="0"/>
              <a:t>We have a choice of circular or directional </a:t>
            </a:r>
            <a:r>
              <a:rPr lang="en-GB" sz="1600" dirty="0" smtClean="0"/>
              <a:t>waves. Directional </a:t>
            </a:r>
            <a:r>
              <a:rPr lang="en-GB" sz="1600" dirty="0"/>
              <a:t>waves require slightly </a:t>
            </a:r>
            <a:r>
              <a:rPr lang="en-GB" sz="1600" dirty="0" smtClean="0"/>
              <a:t>fewer </a:t>
            </a:r>
            <a:r>
              <a:rPr lang="en-GB" sz="1600" dirty="0"/>
              <a:t>vertex </a:t>
            </a:r>
            <a:r>
              <a:rPr lang="en-GB" sz="1600" dirty="0" err="1"/>
              <a:t>shader</a:t>
            </a:r>
            <a:r>
              <a:rPr lang="en-GB" sz="1600" dirty="0"/>
              <a:t> </a:t>
            </a:r>
            <a:r>
              <a:rPr lang="en-GB" sz="1600" dirty="0" smtClean="0"/>
              <a:t>instructions</a:t>
            </a:r>
            <a:r>
              <a:rPr lang="en-GB" sz="1600" dirty="0"/>
              <a:t> </a:t>
            </a:r>
            <a:r>
              <a:rPr lang="en-GB" sz="1600" dirty="0" smtClean="0"/>
              <a:t>because circular waves, the direction must be calculated at each vertex and is simply the normalized vector from the centre of the wave to the vertex. Otherwise </a:t>
            </a:r>
            <a:r>
              <a:rPr lang="en-GB" sz="1600" dirty="0"/>
              <a:t>the choice depends on the scene being simulated.</a:t>
            </a:r>
          </a:p>
        </p:txBody>
      </p:sp>
      <p:sp>
        <p:nvSpPr>
          <p:cNvPr id="6" name="TextBox 5"/>
          <p:cNvSpPr txBox="1"/>
          <p:nvPr/>
        </p:nvSpPr>
        <p:spPr>
          <a:xfrm>
            <a:off x="1763688" y="4976008"/>
            <a:ext cx="7128792" cy="1323439"/>
          </a:xfrm>
          <a:prstGeom prst="rect">
            <a:avLst/>
          </a:prstGeom>
          <a:noFill/>
        </p:spPr>
        <p:txBody>
          <a:bodyPr wrap="square" rtlCol="0">
            <a:spAutoFit/>
          </a:bodyPr>
          <a:lstStyle/>
          <a:p>
            <a:r>
              <a:rPr lang="en-GB" sz="1600" dirty="0"/>
              <a:t>For large bodies of water, directional waves are often preferable, because they are better models of wind-driven waves. For smaller pools of water whose source of waves is not the wind (such as the base of a waterfall), circular waves are preferable. Circular waves also have the nice property that their interference patterns never repeat.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Gerstner Wave</a:t>
            </a:r>
            <a:endParaRPr lang="en-GB" dirty="0"/>
          </a:p>
        </p:txBody>
      </p:sp>
      <p:sp>
        <p:nvSpPr>
          <p:cNvPr id="5" name="TextBox 4"/>
          <p:cNvSpPr txBox="1"/>
          <p:nvPr/>
        </p:nvSpPr>
        <p:spPr>
          <a:xfrm>
            <a:off x="5004048" y="1412776"/>
            <a:ext cx="3960440" cy="2031325"/>
          </a:xfrm>
          <a:prstGeom prst="rect">
            <a:avLst/>
          </a:prstGeom>
          <a:noFill/>
        </p:spPr>
        <p:txBody>
          <a:bodyPr wrap="square" rtlCol="0">
            <a:spAutoFit/>
          </a:bodyPr>
          <a:lstStyle/>
          <a:p>
            <a:r>
              <a:rPr lang="en-GB" dirty="0"/>
              <a:t>For effective simulations, we need to control the steepness of our waves. As previously discussed, sine waves have a rounded look to them—which may be exactly what we want for a </a:t>
            </a:r>
            <a:r>
              <a:rPr lang="en-GB" dirty="0" smtClean="0"/>
              <a:t>calm pond</a:t>
            </a:r>
            <a:r>
              <a:rPr lang="en-GB" dirty="0"/>
              <a:t>. But for rough seas, we need to form sharper peaks and broader troughs.</a:t>
            </a:r>
          </a:p>
        </p:txBody>
      </p:sp>
      <p:pic>
        <p:nvPicPr>
          <p:cNvPr id="21506" name="Picture 2" descr="fig01-05.jpg"/>
          <p:cNvPicPr>
            <a:picLocks noChangeAspect="1" noChangeArrowheads="1"/>
          </p:cNvPicPr>
          <p:nvPr/>
        </p:nvPicPr>
        <p:blipFill>
          <a:blip r:embed="rId2" cstate="print"/>
          <a:srcRect/>
          <a:stretch>
            <a:fillRect/>
          </a:stretch>
        </p:blipFill>
        <p:spPr bwMode="auto">
          <a:xfrm>
            <a:off x="395536" y="1484784"/>
            <a:ext cx="4536504" cy="2147439"/>
          </a:xfrm>
          <a:prstGeom prst="rect">
            <a:avLst/>
          </a:prstGeom>
          <a:noFill/>
        </p:spPr>
      </p:pic>
      <p:pic>
        <p:nvPicPr>
          <p:cNvPr id="21508" name="Picture 4" descr="013equ01.jpg"/>
          <p:cNvPicPr>
            <a:picLocks noChangeAspect="1" noChangeArrowheads="1"/>
          </p:cNvPicPr>
          <p:nvPr/>
        </p:nvPicPr>
        <p:blipFill>
          <a:blip r:embed="rId3" cstate="print"/>
          <a:srcRect/>
          <a:stretch>
            <a:fillRect/>
          </a:stretch>
        </p:blipFill>
        <p:spPr bwMode="auto">
          <a:xfrm>
            <a:off x="395536" y="4005064"/>
            <a:ext cx="8412141" cy="180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GB" altLang="zh-CN" dirty="0" smtClean="0"/>
              <a:t>Terrain Generation</a:t>
            </a:r>
            <a:endParaRPr lang="zh-CN" altLang="en-US" dirty="0"/>
          </a:p>
        </p:txBody>
      </p:sp>
      <p:sp>
        <p:nvSpPr>
          <p:cNvPr id="4" name="Объект 2"/>
          <p:cNvSpPr txBox="1">
            <a:spLocks/>
          </p:cNvSpPr>
          <p:nvPr/>
        </p:nvSpPr>
        <p:spPr>
          <a:xfrm>
            <a:off x="539552" y="1772816"/>
            <a:ext cx="8208912" cy="252028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GB" sz="2700" b="0" i="0" u="none" strike="noStrike" kern="1200" cap="none" spc="0" normalizeH="0" baseline="0" noProof="0" dirty="0" smtClean="0">
                <a:ln>
                  <a:noFill/>
                </a:ln>
                <a:solidFill>
                  <a:schemeClr val="tx1"/>
                </a:solidFill>
                <a:effectLst/>
                <a:uLnTx/>
                <a:uFillTx/>
                <a:latin typeface="+mn-lt"/>
                <a:ea typeface="+mn-ea"/>
                <a:cs typeface="+mn-cs"/>
              </a:rPr>
              <a:t>Fractal Landscape</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GB" altLang="zh-CN" sz="2300" b="0" i="0" u="none" strike="noStrike" kern="1200" cap="none" spc="0" normalizeH="0" baseline="0" noProof="0" dirty="0" smtClean="0">
                <a:ln>
                  <a:noFill/>
                </a:ln>
                <a:solidFill>
                  <a:schemeClr val="tx1"/>
                </a:solidFill>
                <a:effectLst/>
                <a:uLnTx/>
                <a:uFillTx/>
                <a:latin typeface="+mn-lt"/>
                <a:ea typeface="+mn-ea"/>
                <a:cs typeface="+mn-cs"/>
              </a:rPr>
              <a:t>Diamond-Square(Midpoint Displacement)</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GB" altLang="zh-CN" sz="2300" b="0" i="0" u="none" strike="noStrike" kern="1200" cap="none" spc="0" normalizeH="0" baseline="0" noProof="0" dirty="0" err="1" smtClean="0">
                <a:ln>
                  <a:noFill/>
                </a:ln>
                <a:solidFill>
                  <a:schemeClr val="tx1"/>
                </a:solidFill>
                <a:effectLst/>
                <a:uLnTx/>
                <a:uFillTx/>
                <a:latin typeface="+mn-lt"/>
                <a:ea typeface="+mn-ea"/>
                <a:cs typeface="+mn-cs"/>
              </a:rPr>
              <a:t>Perlin</a:t>
            </a:r>
            <a:r>
              <a:rPr kumimoji="0" lang="en-GB" altLang="zh-CN" sz="2300" b="0" i="0" u="none" strike="noStrike" kern="1200" cap="none" spc="0" normalizeH="0" baseline="0" noProof="0" dirty="0" smtClean="0">
                <a:ln>
                  <a:noFill/>
                </a:ln>
                <a:solidFill>
                  <a:schemeClr val="tx1"/>
                </a:solidFill>
                <a:effectLst/>
                <a:uLnTx/>
                <a:uFillTx/>
                <a:latin typeface="+mn-lt"/>
                <a:ea typeface="+mn-ea"/>
                <a:cs typeface="+mn-cs"/>
              </a:rPr>
              <a:t> Noise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GB"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GB" sz="27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2" descr="C:\Users\秋天\Desktop\heightmap_5.png"/>
          <p:cNvPicPr>
            <a:picLocks noChangeAspect="1" noChangeArrowheads="1"/>
          </p:cNvPicPr>
          <p:nvPr/>
        </p:nvPicPr>
        <p:blipFill>
          <a:blip r:embed="rId2" cstate="print"/>
          <a:srcRect/>
          <a:stretch>
            <a:fillRect/>
          </a:stretch>
        </p:blipFill>
        <p:spPr bwMode="auto">
          <a:xfrm>
            <a:off x="4788024" y="3501008"/>
            <a:ext cx="2984912" cy="2204864"/>
          </a:xfrm>
          <a:prstGeom prst="rect">
            <a:avLst/>
          </a:prstGeom>
          <a:noFill/>
        </p:spPr>
      </p:pic>
      <p:pic>
        <p:nvPicPr>
          <p:cNvPr id="6" name="Picture 3" descr="C:\Users\秋天\Desktop\Lee_Howard_terrain.png"/>
          <p:cNvPicPr>
            <a:picLocks noChangeAspect="1" noChangeArrowheads="1"/>
          </p:cNvPicPr>
          <p:nvPr/>
        </p:nvPicPr>
        <p:blipFill>
          <a:blip r:embed="rId3" cstate="print"/>
          <a:srcRect/>
          <a:stretch>
            <a:fillRect/>
          </a:stretch>
        </p:blipFill>
        <p:spPr bwMode="auto">
          <a:xfrm>
            <a:off x="1187624" y="3449442"/>
            <a:ext cx="3168352" cy="24998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lstStyle/>
          <a:p>
            <a:pPr algn="ctr"/>
            <a:r>
              <a:rPr lang="en-GB" altLang="zh-CN" dirty="0" smtClean="0"/>
              <a:t>Terrain Generation</a:t>
            </a:r>
            <a:endParaRPr lang="zh-CN" altLang="en-US" dirty="0"/>
          </a:p>
        </p:txBody>
      </p:sp>
      <p:sp>
        <p:nvSpPr>
          <p:cNvPr id="5" name="Объект 4"/>
          <p:cNvSpPr txBox="1">
            <a:spLocks/>
          </p:cNvSpPr>
          <p:nvPr/>
        </p:nvSpPr>
        <p:spPr>
          <a:xfrm>
            <a:off x="899592" y="1484784"/>
            <a:ext cx="7408333" cy="3450696"/>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NURBS Surface</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A mathematical model </a:t>
            </a: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that</a:t>
            </a:r>
            <a:r>
              <a:rPr kumimoji="0" lang="en-US" altLang="zh-CN" sz="2300" b="0" i="0" u="none" strike="noStrike" kern="1200" cap="none" spc="0" normalizeH="0" noProof="0" dirty="0" smtClean="0">
                <a:ln>
                  <a:noFill/>
                </a:ln>
                <a:solidFill>
                  <a:schemeClr val="tx1"/>
                </a:solidFill>
                <a:effectLst/>
                <a:uLnTx/>
                <a:uFillTx/>
                <a:latin typeface="+mn-lt"/>
                <a:ea typeface="+mn-ea"/>
                <a:cs typeface="+mn-cs"/>
              </a:rPr>
              <a:t> </a:t>
            </a: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offers </a:t>
            </a: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great flexibility and precision for handling </a:t>
            </a:r>
            <a:r>
              <a:rPr kumimoji="0" lang="en-US" altLang="zh-CN" sz="2300" b="0" i="0" u="none" strike="noStrike" kern="1200" cap="none" spc="0" normalizeH="0" baseline="0" noProof="0" dirty="0" err="1" smtClean="0">
                <a:ln>
                  <a:noFill/>
                </a:ln>
                <a:solidFill>
                  <a:schemeClr val="tx1"/>
                </a:solidFill>
                <a:effectLst/>
                <a:uLnTx/>
                <a:uFillTx/>
                <a:latin typeface="+mn-lt"/>
                <a:ea typeface="+mn-ea"/>
                <a:cs typeface="+mn-cs"/>
              </a:rPr>
              <a:t>modelled</a:t>
            </a:r>
            <a:r>
              <a:rPr kumimoji="0" lang="en-US" altLang="zh-CN" sz="2300" b="0" i="0" u="none" strike="noStrike" kern="1200" cap="none" spc="0" normalizeH="0" baseline="0" noProof="0" dirty="0" smtClean="0">
                <a:ln>
                  <a:noFill/>
                </a:ln>
                <a:solidFill>
                  <a:schemeClr val="tx1"/>
                </a:solidFill>
                <a:effectLst/>
                <a:uLnTx/>
                <a:uFillTx/>
                <a:latin typeface="+mn-lt"/>
                <a:ea typeface="+mn-ea"/>
                <a:cs typeface="+mn-cs"/>
              </a:rPr>
              <a:t> shapes.</a:t>
            </a:r>
          </a:p>
          <a:p>
            <a:pPr marL="621792" lvl="1" indent="-228600">
              <a:spcBef>
                <a:spcPts val="324"/>
              </a:spcBef>
              <a:buClr>
                <a:schemeClr val="accent1"/>
              </a:buClr>
              <a:buFont typeface="Verdana"/>
              <a:buChar char="◦"/>
            </a:pPr>
            <a:r>
              <a:rPr lang="en-US" altLang="zh-CN" sz="2400" dirty="0" smtClean="0"/>
              <a:t>The </a:t>
            </a:r>
            <a:r>
              <a:rPr lang="en-US" altLang="zh-CN" sz="2400" dirty="0" smtClean="0"/>
              <a:t>generalization of B-</a:t>
            </a:r>
            <a:r>
              <a:rPr lang="en-US" altLang="zh-CN" sz="2400" dirty="0" err="1" smtClean="0"/>
              <a:t>spline</a:t>
            </a:r>
            <a:r>
              <a:rPr lang="en-US" altLang="zh-CN" sz="2400" dirty="0" smtClean="0"/>
              <a:t>, which in turn is </a:t>
            </a:r>
            <a:r>
              <a:rPr lang="en-US" altLang="zh-CN" sz="2400" dirty="0" smtClean="0"/>
              <a:t>the generalization </a:t>
            </a:r>
            <a:r>
              <a:rPr lang="en-US" altLang="zh-CN" sz="2400" dirty="0" smtClean="0"/>
              <a:t>of Bezier. </a:t>
            </a:r>
            <a:endParaRPr lang="en-US" altLang="zh-CN" sz="2400" dirty="0" smtClean="0"/>
          </a:p>
          <a:p>
            <a:pPr marL="621792" lvl="1" indent="-228600">
              <a:spcBef>
                <a:spcPts val="324"/>
              </a:spcBef>
              <a:buClr>
                <a:schemeClr val="accent1"/>
              </a:buClr>
              <a:buFont typeface="Verdana"/>
              <a:buChar char="◦"/>
            </a:pPr>
            <a:r>
              <a:rPr lang="en-US" altLang="zh-CN" sz="2400" dirty="0" smtClean="0"/>
              <a:t>Defined by derivable formula</a:t>
            </a:r>
            <a:endParaRPr lang="zh-CN" altLang="en-US" sz="2400" dirty="0" smtClean="0"/>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zh-CN" sz="23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2" descr="C:\Users\秋天\Desktop\images.jpg"/>
          <p:cNvPicPr>
            <a:picLocks noChangeAspect="1" noChangeArrowheads="1"/>
          </p:cNvPicPr>
          <p:nvPr/>
        </p:nvPicPr>
        <p:blipFill>
          <a:blip r:embed="rId2" cstate="print"/>
          <a:srcRect/>
          <a:stretch>
            <a:fillRect/>
          </a:stretch>
        </p:blipFill>
        <p:spPr bwMode="auto">
          <a:xfrm>
            <a:off x="1259632" y="4509120"/>
            <a:ext cx="2905125" cy="1571625"/>
          </a:xfrm>
          <a:prstGeom prst="rect">
            <a:avLst/>
          </a:prstGeom>
          <a:noFill/>
        </p:spPr>
      </p:pic>
      <p:pic>
        <p:nvPicPr>
          <p:cNvPr id="7" name="Picture 14" descr="C:\Users\秋天\Desktop\下载.jpg"/>
          <p:cNvPicPr>
            <a:picLocks noChangeAspect="1" noChangeArrowheads="1"/>
          </p:cNvPicPr>
          <p:nvPr/>
        </p:nvPicPr>
        <p:blipFill>
          <a:blip r:embed="rId3" cstate="print"/>
          <a:srcRect/>
          <a:stretch>
            <a:fillRect/>
          </a:stretch>
        </p:blipFill>
        <p:spPr bwMode="auto">
          <a:xfrm>
            <a:off x="5273377" y="4533478"/>
            <a:ext cx="2466975" cy="18478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B-</a:t>
            </a:r>
            <a:r>
              <a:rPr lang="en-US" altLang="zh-CN" dirty="0" err="1" smtClean="0"/>
              <a:t>spline</a:t>
            </a:r>
            <a:r>
              <a:rPr lang="en-US" altLang="zh-CN" dirty="0" smtClean="0"/>
              <a:t> Curve</a:t>
            </a:r>
          </a:p>
          <a:p>
            <a:pPr lvl="1"/>
            <a:endParaRPr lang="en-US" altLang="zh-CN" dirty="0" smtClean="0"/>
          </a:p>
          <a:p>
            <a:pPr lvl="1"/>
            <a:endParaRPr lang="en-US" altLang="zh-CN" dirty="0" smtClean="0"/>
          </a:p>
          <a:p>
            <a:pPr lvl="1"/>
            <a:endParaRPr lang="en-US" altLang="zh-CN" dirty="0" smtClean="0"/>
          </a:p>
          <a:p>
            <a:pPr lvl="1"/>
            <a:r>
              <a:rPr lang="en-US" altLang="zh-CN" dirty="0" smtClean="0"/>
              <a:t>Basis Function</a:t>
            </a:r>
            <a:endParaRPr lang="zh-CN" altLang="en-US" dirty="0"/>
          </a:p>
        </p:txBody>
      </p:sp>
      <p:sp>
        <p:nvSpPr>
          <p:cNvPr id="3" name="标题 2"/>
          <p:cNvSpPr>
            <a:spLocks noGrp="1"/>
          </p:cNvSpPr>
          <p:nvPr>
            <p:ph type="title"/>
          </p:nvPr>
        </p:nvSpPr>
        <p:spPr/>
        <p:txBody>
          <a:bodyPr/>
          <a:lstStyle/>
          <a:p>
            <a:pPr algn="ctr"/>
            <a:r>
              <a:rPr lang="en-GB" altLang="zh-CN" dirty="0" smtClean="0"/>
              <a:t>NURBS Definition</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683568" y="3789040"/>
            <a:ext cx="6894185" cy="2016224"/>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827584" y="1916832"/>
            <a:ext cx="3240360" cy="97822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220072" y="1268760"/>
            <a:ext cx="3673628"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NURBS Curve</a:t>
            </a:r>
          </a:p>
          <a:p>
            <a:endParaRPr lang="en-US" altLang="zh-CN" dirty="0" smtClean="0"/>
          </a:p>
          <a:p>
            <a:endParaRPr lang="en-US" altLang="zh-CN" dirty="0" smtClean="0"/>
          </a:p>
          <a:p>
            <a:endParaRPr lang="en-US" altLang="zh-CN" dirty="0" smtClean="0"/>
          </a:p>
          <a:p>
            <a:r>
              <a:rPr lang="en-US" altLang="zh-CN" dirty="0" smtClean="0"/>
              <a:t>NURBS Surface</a:t>
            </a:r>
          </a:p>
          <a:p>
            <a:endParaRPr lang="en-US" altLang="zh-CN" dirty="0" smtClean="0"/>
          </a:p>
        </p:txBody>
      </p:sp>
      <p:sp>
        <p:nvSpPr>
          <p:cNvPr id="3" name="标题 2"/>
          <p:cNvSpPr>
            <a:spLocks noGrp="1"/>
          </p:cNvSpPr>
          <p:nvPr>
            <p:ph type="title"/>
          </p:nvPr>
        </p:nvSpPr>
        <p:spPr/>
        <p:txBody>
          <a:bodyPr/>
          <a:lstStyle/>
          <a:p>
            <a:pPr algn="ctr"/>
            <a:r>
              <a:rPr lang="en-GB" altLang="zh-CN" dirty="0" smtClean="0"/>
              <a:t>NURBS Definition</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539552" y="2060848"/>
            <a:ext cx="5286903" cy="1080120"/>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827584" y="3717032"/>
            <a:ext cx="6276975"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smtClean="0"/>
              <a:t>Control Point Manipulation</a:t>
            </a:r>
            <a:endParaRPr lang="zh-CN" altLang="en-US" dirty="0"/>
          </a:p>
        </p:txBody>
      </p:sp>
      <p:pic>
        <p:nvPicPr>
          <p:cNvPr id="3076" name="Picture 4" descr="http://escience.anu.edu.au/lecture/cg/GlobalIllumination/Image/raySphereIntersection.gif"/>
          <p:cNvPicPr>
            <a:picLocks noChangeAspect="1" noChangeArrowheads="1"/>
          </p:cNvPicPr>
          <p:nvPr/>
        </p:nvPicPr>
        <p:blipFill>
          <a:blip r:embed="rId2" cstate="print"/>
          <a:srcRect/>
          <a:stretch>
            <a:fillRect/>
          </a:stretch>
        </p:blipFill>
        <p:spPr bwMode="auto">
          <a:xfrm>
            <a:off x="611560" y="1124744"/>
            <a:ext cx="7581900" cy="48196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forum.unity3d.com/attachment.php?attachmentid=71565&amp;d=1382285795"/>
          <p:cNvPicPr>
            <a:picLocks noChangeAspect="1" noChangeArrowheads="1"/>
          </p:cNvPicPr>
          <p:nvPr/>
        </p:nvPicPr>
        <p:blipFill>
          <a:blip r:embed="rId2" cstate="print"/>
          <a:srcRect/>
          <a:stretch>
            <a:fillRect/>
          </a:stretch>
        </p:blipFill>
        <p:spPr bwMode="auto">
          <a:xfrm>
            <a:off x="4860032" y="3501008"/>
            <a:ext cx="3863894" cy="2664296"/>
          </a:xfrm>
          <a:prstGeom prst="rect">
            <a:avLst/>
          </a:prstGeom>
          <a:noFill/>
        </p:spPr>
      </p:pic>
      <p:sp>
        <p:nvSpPr>
          <p:cNvPr id="5" name="TextBox 4"/>
          <p:cNvSpPr txBox="1"/>
          <p:nvPr/>
        </p:nvSpPr>
        <p:spPr>
          <a:xfrm>
            <a:off x="6660232" y="6165304"/>
            <a:ext cx="2016224" cy="338554"/>
          </a:xfrm>
          <a:prstGeom prst="rect">
            <a:avLst/>
          </a:prstGeom>
          <a:noFill/>
        </p:spPr>
        <p:txBody>
          <a:bodyPr wrap="square" rtlCol="0">
            <a:spAutoFit/>
          </a:bodyPr>
          <a:lstStyle/>
          <a:p>
            <a:r>
              <a:rPr lang="en-GB" sz="1600" dirty="0" smtClean="0"/>
              <a:t>Gerstner Wave</a:t>
            </a:r>
            <a:endParaRPr lang="en-GB" sz="1600" dirty="0"/>
          </a:p>
        </p:txBody>
      </p:sp>
      <p:pic>
        <p:nvPicPr>
          <p:cNvPr id="6" name="Picture 4" descr="http://www.cc.gatech.edu/~ybai30/cs_7490_final_website/water_mesh.png"/>
          <p:cNvPicPr>
            <a:picLocks noChangeAspect="1" noChangeArrowheads="1"/>
          </p:cNvPicPr>
          <p:nvPr/>
        </p:nvPicPr>
        <p:blipFill>
          <a:blip r:embed="rId3" cstate="print"/>
          <a:srcRect/>
          <a:stretch>
            <a:fillRect/>
          </a:stretch>
        </p:blipFill>
        <p:spPr bwMode="auto">
          <a:xfrm>
            <a:off x="395536" y="1412776"/>
            <a:ext cx="3816424" cy="1944216"/>
          </a:xfrm>
          <a:prstGeom prst="rect">
            <a:avLst/>
          </a:prstGeom>
          <a:noFill/>
        </p:spPr>
      </p:pic>
      <p:sp>
        <p:nvSpPr>
          <p:cNvPr id="7" name="TextBox 6"/>
          <p:cNvSpPr txBox="1"/>
          <p:nvPr/>
        </p:nvSpPr>
        <p:spPr>
          <a:xfrm>
            <a:off x="395536" y="3356992"/>
            <a:ext cx="3240360" cy="338554"/>
          </a:xfrm>
          <a:prstGeom prst="rect">
            <a:avLst/>
          </a:prstGeom>
          <a:noFill/>
        </p:spPr>
        <p:txBody>
          <a:bodyPr wrap="square" rtlCol="0">
            <a:spAutoFit/>
          </a:bodyPr>
          <a:lstStyle/>
          <a:p>
            <a:r>
              <a:rPr lang="en-GB" sz="1600" dirty="0" smtClean="0"/>
              <a:t>Summation Sine Waves</a:t>
            </a:r>
            <a:endParaRPr lang="en-GB" sz="1600" dirty="0"/>
          </a:p>
        </p:txBody>
      </p:sp>
      <p:sp>
        <p:nvSpPr>
          <p:cNvPr id="9" name="TextBox 8"/>
          <p:cNvSpPr txBox="1"/>
          <p:nvPr/>
        </p:nvSpPr>
        <p:spPr>
          <a:xfrm>
            <a:off x="4355976" y="1412776"/>
            <a:ext cx="4248472" cy="1815882"/>
          </a:xfrm>
          <a:prstGeom prst="rect">
            <a:avLst/>
          </a:prstGeom>
          <a:noFill/>
        </p:spPr>
        <p:txBody>
          <a:bodyPr wrap="square" rtlCol="0">
            <a:spAutoFit/>
          </a:bodyPr>
          <a:lstStyle/>
          <a:p>
            <a:r>
              <a:rPr lang="en-GB" sz="1600" dirty="0" smtClean="0"/>
              <a:t>In specific to the domain of water simulation, the summation of sine wave is the simplest </a:t>
            </a:r>
            <a:r>
              <a:rPr lang="en-GB" sz="1600" dirty="0"/>
              <a:t>and straight forward to implement because the geometric undulation of the surface mesh is easily represented by the sum of </a:t>
            </a:r>
            <a:r>
              <a:rPr lang="en-GB" sz="1600" dirty="0" smtClean="0"/>
              <a:t>periodic </a:t>
            </a:r>
            <a:r>
              <a:rPr lang="en-GB" sz="1600" dirty="0"/>
              <a:t>waves. </a:t>
            </a:r>
          </a:p>
        </p:txBody>
      </p:sp>
      <p:sp>
        <p:nvSpPr>
          <p:cNvPr id="10" name="TextBox 9"/>
          <p:cNvSpPr txBox="1"/>
          <p:nvPr/>
        </p:nvSpPr>
        <p:spPr>
          <a:xfrm>
            <a:off x="395536" y="3807038"/>
            <a:ext cx="4536504" cy="2169825"/>
          </a:xfrm>
          <a:prstGeom prst="rect">
            <a:avLst/>
          </a:prstGeom>
          <a:noFill/>
        </p:spPr>
        <p:txBody>
          <a:bodyPr wrap="square" rtlCol="0">
            <a:spAutoFit/>
          </a:bodyPr>
          <a:lstStyle/>
          <a:p>
            <a:r>
              <a:rPr lang="en-GB" sz="1500" dirty="0" smtClean="0"/>
              <a:t>Gerstner wave is extension of summation of sine waves but the approach offer a particular characteristic. This characteristic can be shown when forming sharper crest. Due to the nature of the Gerstner formula, it computes the displacement of the X and Z. This meant that the vertices move towards each crest so wave crests that are the sharpest have the highest frequency of polygon count.</a:t>
            </a:r>
            <a:endParaRPr lang="en-GB" sz="1500" dirty="0"/>
          </a:p>
        </p:txBody>
      </p:sp>
      <p:sp>
        <p:nvSpPr>
          <p:cNvPr id="11" name="Title 1"/>
          <p:cNvSpPr>
            <a:spLocks noGrp="1"/>
          </p:cNvSpPr>
          <p:nvPr>
            <p:ph type="title"/>
          </p:nvPr>
        </p:nvSpPr>
        <p:spPr/>
        <p:txBody>
          <a:bodyPr/>
          <a:lstStyle/>
          <a:p>
            <a:r>
              <a:rPr lang="en-GB" dirty="0" smtClean="0"/>
              <a:t>Water Simulation Techniques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keithlantz.net/wp-content/uploads/2011/11/waves_fft_lines.jpg"/>
          <p:cNvPicPr>
            <a:picLocks noChangeAspect="1" noChangeArrowheads="1"/>
          </p:cNvPicPr>
          <p:nvPr/>
        </p:nvPicPr>
        <p:blipFill>
          <a:blip r:embed="rId2" cstate="print"/>
          <a:srcRect/>
          <a:stretch>
            <a:fillRect/>
          </a:stretch>
        </p:blipFill>
        <p:spPr bwMode="auto">
          <a:xfrm>
            <a:off x="1563666" y="2749424"/>
            <a:ext cx="5816646" cy="3271864"/>
          </a:xfrm>
          <a:prstGeom prst="rect">
            <a:avLst/>
          </a:prstGeom>
          <a:noFill/>
        </p:spPr>
      </p:pic>
      <p:sp>
        <p:nvSpPr>
          <p:cNvPr id="6" name="TextBox 5"/>
          <p:cNvSpPr txBox="1"/>
          <p:nvPr/>
        </p:nvSpPr>
        <p:spPr>
          <a:xfrm>
            <a:off x="4788024" y="6084004"/>
            <a:ext cx="2824314" cy="369332"/>
          </a:xfrm>
          <a:prstGeom prst="rect">
            <a:avLst/>
          </a:prstGeom>
          <a:noFill/>
        </p:spPr>
        <p:txBody>
          <a:bodyPr wrap="square" rtlCol="0">
            <a:spAutoFit/>
          </a:bodyPr>
          <a:lstStyle/>
          <a:p>
            <a:r>
              <a:rPr lang="en-GB" dirty="0" smtClean="0"/>
              <a:t>Fast Fourier Transform</a:t>
            </a:r>
            <a:endParaRPr lang="en-GB" dirty="0"/>
          </a:p>
        </p:txBody>
      </p:sp>
      <p:sp>
        <p:nvSpPr>
          <p:cNvPr id="11" name="TextBox 10"/>
          <p:cNvSpPr txBox="1"/>
          <p:nvPr/>
        </p:nvSpPr>
        <p:spPr>
          <a:xfrm>
            <a:off x="467544" y="1268760"/>
            <a:ext cx="7992888" cy="1323439"/>
          </a:xfrm>
          <a:prstGeom prst="rect">
            <a:avLst/>
          </a:prstGeom>
          <a:noFill/>
        </p:spPr>
        <p:txBody>
          <a:bodyPr wrap="square" rtlCol="0">
            <a:spAutoFit/>
          </a:bodyPr>
          <a:lstStyle/>
          <a:p>
            <a:r>
              <a:rPr lang="en-GB" sz="1600" dirty="0" smtClean="0"/>
              <a:t>The advantage </a:t>
            </a:r>
            <a:r>
              <a:rPr lang="en-GB" sz="1600" dirty="0"/>
              <a:t>of FFT is the flexibility to mimic and recreate any type of wave characteristic and its fast computational speed for calculating transforms</a:t>
            </a:r>
            <a:r>
              <a:rPr lang="en-GB" sz="1600" dirty="0" smtClean="0"/>
              <a:t>. However computing FFT on CPU becomes the bottleneck when the displacement map gets larger. Large displacement map is a must-have for detailed wave crests.</a:t>
            </a:r>
            <a:endParaRPr lang="en-GB" sz="1600" dirty="0"/>
          </a:p>
        </p:txBody>
      </p:sp>
      <p:sp>
        <p:nvSpPr>
          <p:cNvPr id="14" name="Title 13"/>
          <p:cNvSpPr>
            <a:spLocks noGrp="1"/>
          </p:cNvSpPr>
          <p:nvPr>
            <p:ph type="title"/>
          </p:nvPr>
        </p:nvSpPr>
        <p:spPr/>
        <p:txBody>
          <a:bodyPr/>
          <a:lstStyle/>
          <a:p>
            <a:r>
              <a:rPr lang="en-GB" dirty="0" smtClean="0"/>
              <a:t>Water Simulation Techniques</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Summation of Sine Wave</a:t>
            </a:r>
            <a:endParaRPr lang="en-GB" dirty="0"/>
          </a:p>
        </p:txBody>
      </p:sp>
      <p:sp>
        <p:nvSpPr>
          <p:cNvPr id="6" name="TextBox 5"/>
          <p:cNvSpPr txBox="1"/>
          <p:nvPr/>
        </p:nvSpPr>
        <p:spPr>
          <a:xfrm>
            <a:off x="395536" y="1628800"/>
            <a:ext cx="4248472" cy="1077218"/>
          </a:xfrm>
          <a:prstGeom prst="rect">
            <a:avLst/>
          </a:prstGeom>
          <a:noFill/>
        </p:spPr>
        <p:txBody>
          <a:bodyPr wrap="square" rtlCol="0">
            <a:spAutoFit/>
          </a:bodyPr>
          <a:lstStyle/>
          <a:p>
            <a:r>
              <a:rPr lang="en-GB" sz="1600" dirty="0"/>
              <a:t>The </a:t>
            </a:r>
            <a:r>
              <a:rPr lang="en-GB" sz="1600" i="1" dirty="0"/>
              <a:t>sum of </a:t>
            </a:r>
            <a:r>
              <a:rPr lang="en-GB" sz="1600" i="1" dirty="0" err="1"/>
              <a:t>sines</a:t>
            </a:r>
            <a:r>
              <a:rPr lang="en-GB" sz="1600" dirty="0"/>
              <a:t> gives a continuous function describing the height and surface orientation of the water at all points. </a:t>
            </a:r>
          </a:p>
        </p:txBody>
      </p:sp>
      <p:pic>
        <p:nvPicPr>
          <p:cNvPr id="15362" name="Picture 2" descr="http://http.developer.nvidia.com/GPUGems/elementLinks/fig01-02.jpg"/>
          <p:cNvPicPr>
            <a:picLocks noChangeAspect="1" noChangeArrowheads="1"/>
          </p:cNvPicPr>
          <p:nvPr/>
        </p:nvPicPr>
        <p:blipFill>
          <a:blip r:embed="rId2" cstate="print"/>
          <a:srcRect/>
          <a:stretch>
            <a:fillRect/>
          </a:stretch>
        </p:blipFill>
        <p:spPr bwMode="auto">
          <a:xfrm>
            <a:off x="4427984" y="1484784"/>
            <a:ext cx="4098032" cy="1866901"/>
          </a:xfrm>
          <a:prstGeom prst="rect">
            <a:avLst/>
          </a:prstGeom>
          <a:noFill/>
        </p:spPr>
      </p:pic>
      <p:sp>
        <p:nvSpPr>
          <p:cNvPr id="8" name="TextBox 7"/>
          <p:cNvSpPr txBox="1"/>
          <p:nvPr/>
        </p:nvSpPr>
        <p:spPr>
          <a:xfrm>
            <a:off x="395536" y="2942942"/>
            <a:ext cx="7776864" cy="2554545"/>
          </a:xfrm>
          <a:prstGeom prst="rect">
            <a:avLst/>
          </a:prstGeom>
          <a:noFill/>
        </p:spPr>
        <p:txBody>
          <a:bodyPr wrap="square" rtlCol="0">
            <a:spAutoFit/>
          </a:bodyPr>
          <a:lstStyle/>
          <a:p>
            <a:r>
              <a:rPr lang="en-GB" sz="1600" dirty="0" smtClean="0"/>
              <a:t>Parameters of a single wave function:</a:t>
            </a:r>
          </a:p>
          <a:p>
            <a:endParaRPr lang="en-GB" sz="1600" dirty="0"/>
          </a:p>
          <a:p>
            <a:r>
              <a:rPr lang="en-GB" sz="1600" dirty="0" smtClean="0"/>
              <a:t>&gt; Wavelength </a:t>
            </a:r>
            <a:r>
              <a:rPr lang="en-GB" sz="1600" dirty="0"/>
              <a:t>(</a:t>
            </a:r>
            <a:r>
              <a:rPr lang="en-GB" sz="1600" i="1" dirty="0"/>
              <a:t>L</a:t>
            </a:r>
            <a:r>
              <a:rPr lang="en-GB" sz="1600" dirty="0"/>
              <a:t>): </a:t>
            </a:r>
            <a:r>
              <a:rPr lang="en-GB" sz="1600" dirty="0" smtClean="0"/>
              <a:t>The </a:t>
            </a:r>
            <a:r>
              <a:rPr lang="en-GB" sz="1600" dirty="0"/>
              <a:t>crest-to-crest distance between waves in world space. Wavelength </a:t>
            </a:r>
            <a:r>
              <a:rPr lang="en-GB" sz="1600" i="1" dirty="0"/>
              <a:t>L</a:t>
            </a:r>
            <a:r>
              <a:rPr lang="en-GB" sz="1600" dirty="0"/>
              <a:t> relates to frequency </a:t>
            </a:r>
            <a:r>
              <a:rPr lang="en-GB" sz="1600" i="1" dirty="0"/>
              <a:t>w</a:t>
            </a:r>
            <a:r>
              <a:rPr lang="en-GB" sz="1600" dirty="0"/>
              <a:t> as </a:t>
            </a:r>
            <a:r>
              <a:rPr lang="en-GB" sz="1600" i="1" dirty="0"/>
              <a:t>w</a:t>
            </a:r>
            <a:r>
              <a:rPr lang="en-GB" sz="1600" dirty="0"/>
              <a:t> = 2</a:t>
            </a:r>
            <a:r>
              <a:rPr lang="en-GB" sz="1600" i="1" dirty="0"/>
              <a:t>p</a:t>
            </a:r>
            <a:r>
              <a:rPr lang="en-GB" sz="1600" dirty="0"/>
              <a:t>/</a:t>
            </a:r>
            <a:r>
              <a:rPr lang="en-GB" sz="1600" i="1" dirty="0"/>
              <a:t>L.</a:t>
            </a:r>
            <a:endParaRPr lang="en-GB" sz="1600" dirty="0"/>
          </a:p>
          <a:p>
            <a:r>
              <a:rPr lang="en-GB" sz="1600" dirty="0" smtClean="0"/>
              <a:t>&gt; Amplitude </a:t>
            </a:r>
            <a:r>
              <a:rPr lang="en-GB" sz="1600" dirty="0"/>
              <a:t>(</a:t>
            </a:r>
            <a:r>
              <a:rPr lang="en-GB" sz="1600" i="1" dirty="0"/>
              <a:t>A</a:t>
            </a:r>
            <a:r>
              <a:rPr lang="en-GB" sz="1600" dirty="0"/>
              <a:t>): </a:t>
            </a:r>
            <a:r>
              <a:rPr lang="en-GB" sz="1600" dirty="0" smtClean="0"/>
              <a:t>The </a:t>
            </a:r>
            <a:r>
              <a:rPr lang="en-GB" sz="1600" dirty="0"/>
              <a:t>height from the water plane to the wave crest.</a:t>
            </a:r>
          </a:p>
          <a:p>
            <a:r>
              <a:rPr lang="en-GB" sz="1600" dirty="0" smtClean="0"/>
              <a:t>&gt; Speed </a:t>
            </a:r>
            <a:r>
              <a:rPr lang="en-GB" sz="1600" dirty="0"/>
              <a:t>(</a:t>
            </a:r>
            <a:r>
              <a:rPr lang="en-GB" sz="1600" i="1" dirty="0"/>
              <a:t>S</a:t>
            </a:r>
            <a:r>
              <a:rPr lang="en-GB" sz="1600" dirty="0"/>
              <a:t>): </a:t>
            </a:r>
            <a:r>
              <a:rPr lang="en-GB" sz="1600" dirty="0" smtClean="0"/>
              <a:t>The distance of </a:t>
            </a:r>
            <a:r>
              <a:rPr lang="en-GB" sz="1600" dirty="0"/>
              <a:t>the crest moves forward per second. It is convenient to express speed as phase-constant </a:t>
            </a:r>
            <a:r>
              <a:rPr lang="en-GB" sz="1600" dirty="0" smtClean="0"/>
              <a:t>    , </a:t>
            </a:r>
            <a:r>
              <a:rPr lang="en-GB" sz="1600" dirty="0"/>
              <a:t>where </a:t>
            </a:r>
            <a:r>
              <a:rPr lang="en-GB" sz="1600" dirty="0" smtClean="0"/>
              <a:t>    =</a:t>
            </a:r>
            <a:r>
              <a:rPr lang="en-GB" sz="1600" dirty="0"/>
              <a:t> </a:t>
            </a:r>
            <a:r>
              <a:rPr lang="en-GB" sz="1600" i="1" dirty="0"/>
              <a:t>S</a:t>
            </a:r>
            <a:r>
              <a:rPr lang="en-GB" sz="1600" dirty="0"/>
              <a:t> x 2</a:t>
            </a:r>
            <a:r>
              <a:rPr lang="en-GB" sz="1600" i="1" dirty="0"/>
              <a:t>p</a:t>
            </a:r>
            <a:r>
              <a:rPr lang="en-GB" sz="1600" dirty="0"/>
              <a:t>/</a:t>
            </a:r>
            <a:r>
              <a:rPr lang="en-GB" sz="1600" i="1" dirty="0"/>
              <a:t>L</a:t>
            </a:r>
            <a:r>
              <a:rPr lang="en-GB" sz="1600" dirty="0"/>
              <a:t>.</a:t>
            </a:r>
          </a:p>
          <a:p>
            <a:r>
              <a:rPr lang="en-GB" sz="1600" dirty="0" smtClean="0"/>
              <a:t>&gt; Direction </a:t>
            </a:r>
            <a:r>
              <a:rPr lang="en-GB" sz="1600" dirty="0"/>
              <a:t>(</a:t>
            </a:r>
            <a:r>
              <a:rPr lang="en-GB" sz="1600" i="1" dirty="0" smtClean="0"/>
              <a:t>D</a:t>
            </a:r>
            <a:r>
              <a:rPr lang="en-GB" sz="1600" dirty="0" smtClean="0"/>
              <a:t>): The </a:t>
            </a:r>
            <a:r>
              <a:rPr lang="en-GB" sz="1600" dirty="0"/>
              <a:t>horizontal vector perpendicular to the wave front along which the crest travels.</a:t>
            </a:r>
          </a:p>
          <a:p>
            <a:endParaRPr lang="en-GB" sz="1600" dirty="0"/>
          </a:p>
        </p:txBody>
      </p:sp>
      <p:pic>
        <p:nvPicPr>
          <p:cNvPr id="15364" name="Picture 4" descr="http://http.developer.nvidia.com/GPUGems/elementLinks/phase-constant.jpg"/>
          <p:cNvPicPr>
            <a:picLocks noChangeAspect="1" noChangeArrowheads="1"/>
          </p:cNvPicPr>
          <p:nvPr/>
        </p:nvPicPr>
        <p:blipFill>
          <a:blip r:embed="rId3" cstate="print"/>
          <a:srcRect/>
          <a:stretch>
            <a:fillRect/>
          </a:stretch>
        </p:blipFill>
        <p:spPr bwMode="auto">
          <a:xfrm>
            <a:off x="3851920" y="4653136"/>
            <a:ext cx="190500" cy="219075"/>
          </a:xfrm>
          <a:prstGeom prst="rect">
            <a:avLst/>
          </a:prstGeom>
          <a:noFill/>
        </p:spPr>
      </p:pic>
      <p:pic>
        <p:nvPicPr>
          <p:cNvPr id="15366" name="Picture 6" descr="http://http.developer.nvidia.com/GPUGems/elementLinks/phase-constant.jpg"/>
          <p:cNvPicPr>
            <a:picLocks noChangeAspect="1" noChangeArrowheads="1"/>
          </p:cNvPicPr>
          <p:nvPr/>
        </p:nvPicPr>
        <p:blipFill>
          <a:blip r:embed="rId3" cstate="print"/>
          <a:srcRect/>
          <a:stretch>
            <a:fillRect/>
          </a:stretch>
        </p:blipFill>
        <p:spPr bwMode="auto">
          <a:xfrm>
            <a:off x="4788024" y="4653136"/>
            <a:ext cx="190500" cy="219075"/>
          </a:xfrm>
          <a:prstGeom prst="rect">
            <a:avLst/>
          </a:prstGeom>
          <a:noFill/>
        </p:spPr>
      </p:pic>
      <p:pic>
        <p:nvPicPr>
          <p:cNvPr id="15368" name="Picture 8" descr="ch01_eqn001.jpg"/>
          <p:cNvPicPr>
            <a:picLocks noChangeAspect="1" noChangeArrowheads="1"/>
          </p:cNvPicPr>
          <p:nvPr/>
        </p:nvPicPr>
        <p:blipFill>
          <a:blip r:embed="rId4" cstate="print"/>
          <a:srcRect/>
          <a:stretch>
            <a:fillRect/>
          </a:stretch>
        </p:blipFill>
        <p:spPr bwMode="auto">
          <a:xfrm>
            <a:off x="2419761" y="5373216"/>
            <a:ext cx="6400711" cy="432048"/>
          </a:xfrm>
          <a:prstGeom prst="rect">
            <a:avLst/>
          </a:prstGeom>
          <a:noFill/>
        </p:spPr>
      </p:pic>
      <p:pic>
        <p:nvPicPr>
          <p:cNvPr id="15370" name="Picture 10" descr="ch01_eqn002.jpg"/>
          <p:cNvPicPr>
            <a:picLocks noChangeAspect="1" noChangeArrowheads="1"/>
          </p:cNvPicPr>
          <p:nvPr/>
        </p:nvPicPr>
        <p:blipFill>
          <a:blip r:embed="rId5" cstate="print"/>
          <a:srcRect/>
          <a:stretch>
            <a:fillRect/>
          </a:stretch>
        </p:blipFill>
        <p:spPr bwMode="auto">
          <a:xfrm>
            <a:off x="2620815" y="5949280"/>
            <a:ext cx="6271665" cy="43204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CAEACE"/>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1082</TotalTime>
  <Words>553</Words>
  <Application>Microsoft Office PowerPoint</Application>
  <PresentationFormat>全屏显示(4:3)</PresentationFormat>
  <Paragraphs>50</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Concourse</vt:lpstr>
      <vt:lpstr> Interactive Terrain Generation and Effective Water Simulation</vt:lpstr>
      <vt:lpstr>Terrain Generation</vt:lpstr>
      <vt:lpstr>Terrain Generation</vt:lpstr>
      <vt:lpstr>NURBS Definition</vt:lpstr>
      <vt:lpstr>NURBS Definition</vt:lpstr>
      <vt:lpstr>Control Point Manipulation</vt:lpstr>
      <vt:lpstr>Water Simulation Techniques</vt:lpstr>
      <vt:lpstr>Water Simulation Techniques</vt:lpstr>
      <vt:lpstr>Summation of Sine Wave</vt:lpstr>
      <vt:lpstr>Good enough?</vt:lpstr>
      <vt:lpstr>Directional or Circular Wave?</vt:lpstr>
      <vt:lpstr>Gerstner Wave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BonBon</dc:creator>
  <cp:lastModifiedBy>秋天</cp:lastModifiedBy>
  <cp:revision>18</cp:revision>
  <dcterms:created xsi:type="dcterms:W3CDTF">2014-04-30T16:29:26Z</dcterms:created>
  <dcterms:modified xsi:type="dcterms:W3CDTF">2014-05-01T10:50:36Z</dcterms:modified>
</cp:coreProperties>
</file>