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3" r:id="rId4"/>
    <p:sldId id="257" r:id="rId5"/>
    <p:sldId id="260" r:id="rId6"/>
    <p:sldId id="270" r:id="rId7"/>
    <p:sldId id="271" r:id="rId8"/>
    <p:sldId id="272" r:id="rId9"/>
    <p:sldId id="274" r:id="rId10"/>
    <p:sldId id="261" r:id="rId11"/>
    <p:sldId id="262" r:id="rId12"/>
    <p:sldId id="263" r:id="rId13"/>
    <p:sldId id="264" r:id="rId14"/>
    <p:sldId id="265" r:id="rId15"/>
    <p:sldId id="266" r:id="rId16"/>
    <p:sldId id="267" r:id="rId17"/>
    <p:sldId id="268" r:id="rId18"/>
    <p:sldId id="258"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1EC9EDC-67AD-4183-B0D2-3E9BEC2FC43E}">
          <p14:sldIdLst>
            <p14:sldId id="256"/>
            <p14:sldId id="269"/>
            <p14:sldId id="273"/>
            <p14:sldId id="257"/>
            <p14:sldId id="260"/>
            <p14:sldId id="270"/>
            <p14:sldId id="271"/>
            <p14:sldId id="272"/>
            <p14:sldId id="274"/>
            <p14:sldId id="261"/>
            <p14:sldId id="262"/>
            <p14:sldId id="263"/>
            <p14:sldId id="264"/>
            <p14:sldId id="265"/>
            <p14:sldId id="266"/>
            <p14:sldId id="267"/>
            <p14:sldId id="268"/>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424" autoAdjust="0"/>
  </p:normalViewPr>
  <p:slideViewPr>
    <p:cSldViewPr snapToGrid="0">
      <p:cViewPr varScale="1">
        <p:scale>
          <a:sx n="70" d="100"/>
          <a:sy n="70" d="100"/>
        </p:scale>
        <p:origin x="738"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10.xml"/><Relationship Id="rId7" Type="http://schemas.openxmlformats.org/officeDocument/2006/relationships/slide" Target="slide14.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10" Type="http://schemas.openxmlformats.org/officeDocument/2006/relationships/slide" Target="slide17.xml"/><Relationship Id="rId4" Type="http://schemas.openxmlformats.org/officeDocument/2006/relationships/slide" Target="slide11.xml"/><Relationship Id="rId9" Type="http://schemas.openxmlformats.org/officeDocument/2006/relationships/slide" Target="slide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HTML+CSS</a:t>
            </a:r>
            <a:endParaRPr lang="zh-CN" altLang="en-US" dirty="0"/>
          </a:p>
        </p:txBody>
      </p:sp>
      <p:sp>
        <p:nvSpPr>
          <p:cNvPr id="3" name="副标题 2"/>
          <p:cNvSpPr>
            <a:spLocks noGrp="1"/>
          </p:cNvSpPr>
          <p:nvPr>
            <p:ph type="subTitle" idx="1"/>
          </p:nvPr>
        </p:nvSpPr>
        <p:spPr/>
        <p:txBody>
          <a:bodyPr/>
          <a:lstStyle/>
          <a:p>
            <a:r>
              <a:rPr lang="zh-CN" altLang="en-US" dirty="0" smtClean="0"/>
              <a:t>李国文</a:t>
            </a:r>
            <a:endParaRPr lang="zh-CN" altLang="en-US" dirty="0"/>
          </a:p>
        </p:txBody>
      </p:sp>
    </p:spTree>
    <p:extLst>
      <p:ext uri="{BB962C8B-B14F-4D97-AF65-F5344CB8AC3E}">
        <p14:creationId xmlns:p14="http://schemas.microsoft.com/office/powerpoint/2010/main" val="162155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7034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列表</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49983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33923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图像</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5347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表格</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97487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42472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其他标记</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02651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Flash</a:t>
            </a:r>
            <a:r>
              <a:rPr lang="zh-CN" altLang="en-US" dirty="0" smtClean="0"/>
              <a:t>、视频和音频</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755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522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实用信息</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8098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9212" y="1769659"/>
            <a:ext cx="8915399" cy="3117040"/>
          </a:xfrm>
        </p:spPr>
        <p:txBody>
          <a:bodyPr anchor="ctr"/>
          <a:lstStyle/>
          <a:p>
            <a:pPr lvl="0"/>
            <a:r>
              <a:rPr lang="zh-CN" altLang="en-US" dirty="0" smtClean="0"/>
              <a:t>一、</a:t>
            </a:r>
            <a:r>
              <a:rPr lang="en-US" altLang="zh-CN" dirty="0" smtClean="0"/>
              <a:t>HTML</a:t>
            </a:r>
            <a:r>
              <a:rPr lang="en-US" altLang="zh-CN" dirty="0"/>
              <a:t/>
            </a:r>
            <a:br>
              <a:rPr lang="en-US" altLang="zh-CN" dirty="0"/>
            </a:br>
            <a:r>
              <a:rPr lang="zh-CN" altLang="en-US" dirty="0" smtClean="0"/>
              <a:t>二、</a:t>
            </a:r>
            <a:r>
              <a:rPr lang="en-US" altLang="zh-CN" dirty="0" smtClean="0"/>
              <a:t>CSS</a:t>
            </a:r>
            <a:r>
              <a:rPr lang="en-US" altLang="zh-CN" dirty="0"/>
              <a:t/>
            </a:r>
            <a:br>
              <a:rPr lang="en-US" altLang="zh-CN" dirty="0"/>
            </a:br>
            <a:r>
              <a:rPr lang="zh-CN" altLang="en-US" dirty="0" smtClean="0"/>
              <a:t>三、实用</a:t>
            </a:r>
            <a:r>
              <a:rPr lang="zh-CN" altLang="en-US" dirty="0"/>
              <a:t>信息</a:t>
            </a:r>
            <a:br>
              <a:rPr lang="zh-CN" altLang="en-US" dirty="0"/>
            </a:br>
            <a:endParaRPr lang="zh-CN" altLang="en-US" dirty="0"/>
          </a:p>
        </p:txBody>
      </p:sp>
      <p:sp>
        <p:nvSpPr>
          <p:cNvPr id="3" name="文本占位符 2"/>
          <p:cNvSpPr>
            <a:spLocks noGrp="1"/>
          </p:cNvSpPr>
          <p:nvPr>
            <p:ph type="body" idx="1"/>
          </p:nvPr>
        </p:nvSpPr>
        <p:spPr/>
        <p:txBody>
          <a:bodyPr/>
          <a:lstStyle/>
          <a:p>
            <a:pPr lvl="0"/>
            <a:endParaRPr lang="zh-CN" altLang="en-US" dirty="0"/>
          </a:p>
        </p:txBody>
      </p:sp>
    </p:spTree>
    <p:extLst>
      <p:ext uri="{BB962C8B-B14F-4D97-AF65-F5344CB8AC3E}">
        <p14:creationId xmlns:p14="http://schemas.microsoft.com/office/powerpoint/2010/main" val="377015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HTML</a:t>
            </a:r>
            <a:r>
              <a:rPr lang="zh-CN" altLang="en-US" dirty="0" smtClean="0"/>
              <a:t>的全称是</a:t>
            </a:r>
            <a:r>
              <a:rPr lang="en-US" altLang="zh-CN" dirty="0" err="1" smtClean="0"/>
              <a:t>HyperText</a:t>
            </a:r>
            <a:r>
              <a:rPr lang="en-US" altLang="zh-CN" dirty="0" smtClean="0"/>
              <a:t> Markup Language</a:t>
            </a:r>
            <a:r>
              <a:rPr lang="zh-CN" altLang="en-US" dirty="0" smtClean="0"/>
              <a:t>（超文本标记语言）。</a:t>
            </a:r>
            <a:endParaRPr lang="en-US" altLang="zh-CN" dirty="0" smtClean="0"/>
          </a:p>
          <a:p>
            <a:pPr marL="0" indent="0">
              <a:buNone/>
            </a:pPr>
            <a:r>
              <a:rPr lang="zh-CN" altLang="en-US" dirty="0" smtClean="0"/>
              <a:t>超文本指的是</a:t>
            </a:r>
            <a:r>
              <a:rPr lang="en-US" altLang="zh-CN" dirty="0" smtClean="0"/>
              <a:t>HTML</a:t>
            </a:r>
            <a:r>
              <a:rPr lang="zh-CN" altLang="en-US" dirty="0" smtClean="0"/>
              <a:t>允许你通过建立连接，使访问者简捷地从一个页面跳转到另一个页面。标记语言允许你对文本进行注释，而这些注释为文档的内容提供了更多的注解。如果想创建一个页面，我们就要在希望显示的原始文本周围添加代码，然后浏览器借助这些代码将页面正确地显示出来。而我们所添加的标签就是标记</a:t>
            </a:r>
            <a:endParaRPr lang="zh-CN" altLang="en-US" dirty="0"/>
          </a:p>
        </p:txBody>
      </p:sp>
    </p:spTree>
    <p:extLst>
      <p:ext uri="{BB962C8B-B14F-4D97-AF65-F5344CB8AC3E}">
        <p14:creationId xmlns:p14="http://schemas.microsoft.com/office/powerpoint/2010/main" val="1860669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endParaRPr lang="zh-CN" altLang="en-US" dirty="0"/>
          </a:p>
        </p:txBody>
      </p:sp>
      <p:sp>
        <p:nvSpPr>
          <p:cNvPr id="4" name="矩形 3">
            <a:hlinkClick r:id="rId2" action="ppaction://hlinksldjump"/>
          </p:cNvPr>
          <p:cNvSpPr/>
          <p:nvPr/>
        </p:nvSpPr>
        <p:spPr>
          <a:xfrm>
            <a:off x="2857275" y="2251880"/>
            <a:ext cx="2402006" cy="723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结构</a:t>
            </a:r>
            <a:endParaRPr lang="zh-CN" altLang="en-US" dirty="0"/>
          </a:p>
        </p:txBody>
      </p:sp>
      <p:sp>
        <p:nvSpPr>
          <p:cNvPr id="5" name="矩形 4">
            <a:hlinkClick r:id="rId3" action="ppaction://hlinksldjump"/>
          </p:cNvPr>
          <p:cNvSpPr/>
          <p:nvPr/>
        </p:nvSpPr>
        <p:spPr>
          <a:xfrm>
            <a:off x="5823216" y="2251879"/>
            <a:ext cx="2402006" cy="723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文本</a:t>
            </a:r>
            <a:endParaRPr lang="zh-CN" altLang="en-US" dirty="0"/>
          </a:p>
        </p:txBody>
      </p:sp>
      <p:sp>
        <p:nvSpPr>
          <p:cNvPr id="6" name="矩形 5">
            <a:hlinkClick r:id="rId4" action="ppaction://hlinksldjump"/>
          </p:cNvPr>
          <p:cNvSpPr/>
          <p:nvPr/>
        </p:nvSpPr>
        <p:spPr>
          <a:xfrm>
            <a:off x="8789158" y="2251880"/>
            <a:ext cx="2402006" cy="723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列表</a:t>
            </a:r>
            <a:endParaRPr lang="zh-CN" altLang="en-US" dirty="0"/>
          </a:p>
        </p:txBody>
      </p:sp>
      <p:sp>
        <p:nvSpPr>
          <p:cNvPr id="7" name="矩形 6">
            <a:hlinkClick r:id="rId5" action="ppaction://hlinksldjump"/>
          </p:cNvPr>
          <p:cNvSpPr/>
          <p:nvPr/>
        </p:nvSpPr>
        <p:spPr>
          <a:xfrm>
            <a:off x="2857275" y="3358218"/>
            <a:ext cx="2402006" cy="723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链接</a:t>
            </a:r>
            <a:endParaRPr lang="zh-CN" altLang="en-US" dirty="0"/>
          </a:p>
        </p:txBody>
      </p:sp>
      <p:sp>
        <p:nvSpPr>
          <p:cNvPr id="8" name="矩形 7">
            <a:hlinkClick r:id="rId6" action="ppaction://hlinksldjump"/>
          </p:cNvPr>
          <p:cNvSpPr/>
          <p:nvPr/>
        </p:nvSpPr>
        <p:spPr>
          <a:xfrm>
            <a:off x="5823216" y="3358217"/>
            <a:ext cx="2402006" cy="723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图像</a:t>
            </a:r>
            <a:endParaRPr lang="zh-CN" altLang="en-US" dirty="0"/>
          </a:p>
        </p:txBody>
      </p:sp>
      <p:sp>
        <p:nvSpPr>
          <p:cNvPr id="9" name="矩形 8">
            <a:hlinkClick r:id="rId7" action="ppaction://hlinksldjump"/>
          </p:cNvPr>
          <p:cNvSpPr/>
          <p:nvPr/>
        </p:nvSpPr>
        <p:spPr>
          <a:xfrm>
            <a:off x="8789158" y="3358218"/>
            <a:ext cx="2402006" cy="723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表格</a:t>
            </a:r>
            <a:endParaRPr lang="zh-CN" altLang="en-US" dirty="0"/>
          </a:p>
        </p:txBody>
      </p:sp>
      <p:sp>
        <p:nvSpPr>
          <p:cNvPr id="10" name="矩形 9">
            <a:hlinkClick r:id="rId8" action="ppaction://hlinksldjump"/>
          </p:cNvPr>
          <p:cNvSpPr/>
          <p:nvPr/>
        </p:nvSpPr>
        <p:spPr>
          <a:xfrm>
            <a:off x="2857275" y="4464555"/>
            <a:ext cx="2402006" cy="723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表单</a:t>
            </a:r>
          </a:p>
        </p:txBody>
      </p:sp>
      <p:sp>
        <p:nvSpPr>
          <p:cNvPr id="11" name="矩形 10">
            <a:hlinkClick r:id="rId9" action="ppaction://hlinksldjump"/>
          </p:cNvPr>
          <p:cNvSpPr/>
          <p:nvPr/>
        </p:nvSpPr>
        <p:spPr>
          <a:xfrm>
            <a:off x="5823216" y="4464554"/>
            <a:ext cx="2402006" cy="723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其他标记</a:t>
            </a:r>
            <a:endParaRPr lang="zh-CN" altLang="en-US" dirty="0"/>
          </a:p>
        </p:txBody>
      </p:sp>
      <p:sp>
        <p:nvSpPr>
          <p:cNvPr id="12" name="矩形 11">
            <a:hlinkClick r:id="rId10" action="ppaction://hlinksldjump"/>
          </p:cNvPr>
          <p:cNvSpPr/>
          <p:nvPr/>
        </p:nvSpPr>
        <p:spPr>
          <a:xfrm>
            <a:off x="8789158" y="4464555"/>
            <a:ext cx="2402006" cy="723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Flash</a:t>
            </a:r>
            <a:r>
              <a:rPr lang="zh-CN" altLang="en-US" dirty="0" smtClean="0"/>
              <a:t>、视频和音频</a:t>
            </a:r>
            <a:endParaRPr lang="zh-CN" altLang="en-US" dirty="0"/>
          </a:p>
        </p:txBody>
      </p:sp>
    </p:spTree>
    <p:extLst>
      <p:ext uri="{BB962C8B-B14F-4D97-AF65-F5344CB8AC3E}">
        <p14:creationId xmlns:p14="http://schemas.microsoft.com/office/powerpoint/2010/main" val="97777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mtClean="0"/>
              <a:t>结构</a:t>
            </a:r>
            <a:endParaRPr lang="zh-CN" altLang="en-US"/>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6173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r>
              <a:rPr lang="zh-CN" altLang="en-US" dirty="0" smtClean="0"/>
              <a:t>描述页面的结构</a:t>
            </a:r>
            <a:endParaRPr lang="zh-CN" altLang="en-US" dirty="0"/>
          </a:p>
        </p:txBody>
      </p:sp>
      <p:sp>
        <p:nvSpPr>
          <p:cNvPr id="3" name="内容占位符 2"/>
          <p:cNvSpPr>
            <a:spLocks noGrp="1"/>
          </p:cNvSpPr>
          <p:nvPr>
            <p:ph idx="1"/>
          </p:nvPr>
        </p:nvSpPr>
        <p:spPr>
          <a:noFill/>
          <a:ln>
            <a:noFill/>
          </a:ln>
        </p:spPr>
        <p:style>
          <a:lnRef idx="1">
            <a:schemeClr val="accent5"/>
          </a:lnRef>
          <a:fillRef idx="2">
            <a:schemeClr val="accent5"/>
          </a:fillRef>
          <a:effectRef idx="1">
            <a:schemeClr val="accent5"/>
          </a:effectRef>
          <a:fontRef idx="minor">
            <a:schemeClr val="dk1"/>
          </a:fontRef>
        </p:style>
        <p:txBody>
          <a:bodyPr/>
          <a:lstStyle/>
          <a:p>
            <a:pPr marL="0" indent="0">
              <a:buNone/>
            </a:pPr>
            <a:r>
              <a:rPr lang="en-US" altLang="zh-CN" dirty="0" smtClean="0"/>
              <a:t>HTML</a:t>
            </a:r>
            <a:r>
              <a:rPr lang="zh-CN" altLang="en-US" dirty="0" smtClean="0"/>
              <a:t>代码由包含在尖括号中的字符组成，这些代码称为</a:t>
            </a:r>
            <a:r>
              <a:rPr lang="en-US" altLang="zh-CN" dirty="0" smtClean="0"/>
              <a:t>HTML</a:t>
            </a:r>
            <a:r>
              <a:rPr lang="zh-CN" altLang="en-US" dirty="0" smtClean="0"/>
              <a:t>元素，元素通常由两个标签组成：一个起始标签，一个结束标签（结束标签要多一个斜杠）。每个</a:t>
            </a:r>
            <a:r>
              <a:rPr lang="en-US" altLang="zh-CN" dirty="0" smtClean="0"/>
              <a:t>HTML</a:t>
            </a:r>
            <a:r>
              <a:rPr lang="zh-CN" altLang="en-US" dirty="0" smtClean="0"/>
              <a:t>元素都会向浏览器传达其起始标签和结束标签之间之间的内容的结构信息</a:t>
            </a:r>
            <a:endParaRPr lang="en-US" altLang="zh-CN" dirty="0" smtClean="0"/>
          </a:p>
          <a:p>
            <a:pPr marL="0" indent="0">
              <a:buNone/>
            </a:pPr>
            <a:r>
              <a:rPr lang="en-US" altLang="zh-CN" dirty="0" smtClean="0"/>
              <a:t>HTML </a:t>
            </a:r>
            <a:r>
              <a:rPr lang="zh-CN" altLang="en-US" dirty="0" smtClean="0"/>
              <a:t>使用元素来描述页面结构</a:t>
            </a:r>
            <a:endParaRPr lang="en-US" altLang="zh-CN" dirty="0" smtClean="0"/>
          </a:p>
          <a:p>
            <a:pPr marL="0" indent="0">
              <a:buNone/>
            </a:pPr>
            <a:r>
              <a:rPr lang="en-US" altLang="zh-CN" dirty="0">
                <a:solidFill>
                  <a:srgbClr val="002060"/>
                </a:solidFill>
              </a:rPr>
              <a:t>&lt;html&gt;</a:t>
            </a:r>
          </a:p>
          <a:p>
            <a:pPr marL="0" indent="0">
              <a:buNone/>
            </a:pPr>
            <a:r>
              <a:rPr lang="en-US" altLang="zh-CN" dirty="0">
                <a:solidFill>
                  <a:srgbClr val="002060"/>
                </a:solidFill>
              </a:rPr>
              <a:t>	</a:t>
            </a:r>
            <a:r>
              <a:rPr lang="en-US" altLang="zh-CN" sz="1400" dirty="0">
                <a:solidFill>
                  <a:srgbClr val="002060"/>
                </a:solidFill>
              </a:rPr>
              <a:t>&lt;head&gt;&lt;/head&gt;</a:t>
            </a:r>
          </a:p>
          <a:p>
            <a:pPr marL="400050" lvl="1" indent="0">
              <a:buNone/>
            </a:pPr>
            <a:r>
              <a:rPr lang="en-US" altLang="zh-CN" sz="1400" dirty="0">
                <a:solidFill>
                  <a:srgbClr val="002060"/>
                </a:solidFill>
              </a:rPr>
              <a:t>&lt;body&gt;</a:t>
            </a:r>
          </a:p>
          <a:p>
            <a:pPr marL="800100" lvl="2" indent="0">
              <a:buNone/>
            </a:pPr>
            <a:r>
              <a:rPr lang="en-US" altLang="zh-CN" dirty="0">
                <a:solidFill>
                  <a:srgbClr val="002060"/>
                </a:solidFill>
              </a:rPr>
              <a:t>&lt;p&gt;&lt;/p&gt;</a:t>
            </a:r>
          </a:p>
          <a:p>
            <a:pPr marL="400050" lvl="1" indent="0">
              <a:buNone/>
            </a:pPr>
            <a:r>
              <a:rPr lang="en-US" altLang="zh-CN" sz="1400" dirty="0">
                <a:solidFill>
                  <a:srgbClr val="002060"/>
                </a:solidFill>
              </a:rPr>
              <a:t>&lt;/body&gt;</a:t>
            </a:r>
          </a:p>
          <a:p>
            <a:pPr marL="0" indent="0">
              <a:buNone/>
            </a:pPr>
            <a:r>
              <a:rPr lang="en-US" altLang="zh-CN" dirty="0">
                <a:solidFill>
                  <a:srgbClr val="002060"/>
                </a:solidFill>
              </a:rPr>
              <a:t>&lt;/html&gt;</a:t>
            </a:r>
          </a:p>
          <a:p>
            <a:pPr marL="0" indent="0">
              <a:buNone/>
            </a:pPr>
            <a:endParaRPr lang="en-US" altLang="zh-CN" dirty="0" smtClean="0"/>
          </a:p>
          <a:p>
            <a:pPr marL="0" indent="0">
              <a:buNone/>
            </a:pPr>
            <a:endParaRPr lang="en-US" altLang="zh-CN" dirty="0"/>
          </a:p>
        </p:txBody>
      </p:sp>
      <p:sp>
        <p:nvSpPr>
          <p:cNvPr id="4" name="剪去单角的矩形 3"/>
          <p:cNvSpPr/>
          <p:nvPr/>
        </p:nvSpPr>
        <p:spPr>
          <a:xfrm>
            <a:off x="7806519" y="4131593"/>
            <a:ext cx="3207224" cy="1378424"/>
          </a:xfrm>
          <a:prstGeom prst="snip1Rect">
            <a:avLst>
              <a:gd name="adj" fmla="val 20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标签的作用就像是容器，它们告诉你起始标签和结束标签之间的内容的结构信息</a:t>
            </a:r>
            <a:endParaRPr lang="zh-CN" altLang="en-US" dirty="0"/>
          </a:p>
        </p:txBody>
      </p:sp>
    </p:spTree>
    <p:extLst>
      <p:ext uri="{BB962C8B-B14F-4D97-AF65-F5344CB8AC3E}">
        <p14:creationId xmlns:p14="http://schemas.microsoft.com/office/powerpoint/2010/main" val="368928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进一步分析标签</a:t>
            </a:r>
            <a:endParaRPr lang="zh-CN" altLang="en-US" dirty="0"/>
          </a:p>
        </p:txBody>
      </p:sp>
      <p:sp>
        <p:nvSpPr>
          <p:cNvPr id="3" name="内容占位符 2"/>
          <p:cNvSpPr>
            <a:spLocks noGrp="1"/>
          </p:cNvSpPr>
          <p:nvPr>
            <p:ph idx="1"/>
          </p:nvPr>
        </p:nvSpPr>
        <p:spPr>
          <a:xfrm>
            <a:off x="2589212" y="2133600"/>
            <a:ext cx="8915400" cy="1605887"/>
          </a:xfrm>
          <a:noFill/>
          <a:ln>
            <a:noFill/>
          </a:ln>
        </p:spPr>
        <p:style>
          <a:lnRef idx="1">
            <a:schemeClr val="accent5"/>
          </a:lnRef>
          <a:fillRef idx="2">
            <a:schemeClr val="accent5"/>
          </a:fillRef>
          <a:effectRef idx="1">
            <a:schemeClr val="accent5"/>
          </a:effectRef>
          <a:fontRef idx="minor">
            <a:schemeClr val="dk1"/>
          </a:fontRef>
        </p:style>
        <p:txBody>
          <a:bodyPr>
            <a:normAutofit/>
          </a:bodyPr>
          <a:lstStyle/>
          <a:p>
            <a:pPr marL="0" lvl="0" indent="0">
              <a:buClr>
                <a:srgbClr val="A53010"/>
              </a:buClr>
              <a:buNone/>
            </a:pPr>
            <a:r>
              <a:rPr lang="zh-CN" altLang="en-US" dirty="0" smtClean="0">
                <a:solidFill>
                  <a:prstClr val="black"/>
                </a:solidFill>
              </a:rPr>
              <a:t>“标签”</a:t>
            </a:r>
            <a:r>
              <a:rPr lang="zh-CN" altLang="en-US" dirty="0">
                <a:solidFill>
                  <a:prstClr val="black"/>
                </a:solidFill>
              </a:rPr>
              <a:t>和“元素”这两个术语经常互相使用，但严格来说，一个元素包括起始标签、结束标签以及其中的内容</a:t>
            </a:r>
            <a:endParaRPr lang="en-US" altLang="zh-CN" dirty="0">
              <a:solidFill>
                <a:prstClr val="black"/>
              </a:solidFill>
            </a:endParaRPr>
          </a:p>
          <a:p>
            <a:pPr marL="0" lvl="0" indent="0">
              <a:buClr>
                <a:srgbClr val="A53010"/>
              </a:buClr>
              <a:buNone/>
            </a:pPr>
            <a:r>
              <a:rPr lang="zh-CN" altLang="en-US" dirty="0">
                <a:solidFill>
                  <a:prstClr val="black"/>
                </a:solidFill>
              </a:rPr>
              <a:t>尖括号中的字符表明标签的用途</a:t>
            </a:r>
            <a:r>
              <a:rPr lang="zh-CN" altLang="en-US" dirty="0" smtClean="0">
                <a:solidFill>
                  <a:prstClr val="black"/>
                </a:solidFill>
              </a:rPr>
              <a:t>，结束</a:t>
            </a:r>
            <a:r>
              <a:rPr lang="zh-CN" altLang="en-US" dirty="0">
                <a:solidFill>
                  <a:prstClr val="black"/>
                </a:solidFill>
              </a:rPr>
              <a:t>标签在</a:t>
            </a:r>
            <a:r>
              <a:rPr lang="en-US" altLang="zh-CN" dirty="0">
                <a:solidFill>
                  <a:prstClr val="black"/>
                </a:solidFill>
              </a:rPr>
              <a:t>&lt;</a:t>
            </a:r>
            <a:r>
              <a:rPr lang="zh-CN" altLang="en-US" dirty="0">
                <a:solidFill>
                  <a:prstClr val="black"/>
                </a:solidFill>
              </a:rPr>
              <a:t>之后含有一个斜杠</a:t>
            </a:r>
            <a:endParaRPr lang="en-US" altLang="zh-CN" dirty="0">
              <a:solidFill>
                <a:prstClr val="black"/>
              </a:solidFill>
            </a:endParaRPr>
          </a:p>
          <a:p>
            <a:pPr marL="0" indent="0">
              <a:buNone/>
            </a:pPr>
            <a:r>
              <a:rPr lang="en-US" altLang="zh-CN" dirty="0" smtClean="0">
                <a:solidFill>
                  <a:srgbClr val="002060"/>
                </a:solidFill>
              </a:rPr>
              <a:t>&lt;p</a:t>
            </a:r>
            <a:r>
              <a:rPr lang="en-US" altLang="zh-CN" dirty="0" smtClean="0">
                <a:solidFill>
                  <a:srgbClr val="002060"/>
                </a:solidFill>
              </a:rPr>
              <a:t>&gt;&lt;/p&gt;</a:t>
            </a:r>
            <a:endParaRPr lang="zh-CN" altLang="en-US" dirty="0">
              <a:solidFill>
                <a:srgbClr val="002060"/>
              </a:solidFill>
            </a:endParaRPr>
          </a:p>
          <a:p>
            <a:pPr marL="0" indent="0">
              <a:buNone/>
            </a:pPr>
            <a:endParaRPr lang="zh-CN" altLang="en-US" sz="1050" dirty="0"/>
          </a:p>
        </p:txBody>
      </p:sp>
    </p:spTree>
    <p:extLst>
      <p:ext uri="{BB962C8B-B14F-4D97-AF65-F5344CB8AC3E}">
        <p14:creationId xmlns:p14="http://schemas.microsoft.com/office/powerpoint/2010/main" val="87571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特性让我们更了解元素</a:t>
            </a:r>
            <a:endParaRPr lang="zh-CN" altLang="en-US" dirty="0"/>
          </a:p>
        </p:txBody>
      </p:sp>
      <p:sp>
        <p:nvSpPr>
          <p:cNvPr id="3" name="内容占位符 2"/>
          <p:cNvSpPr>
            <a:spLocks noGrp="1"/>
          </p:cNvSpPr>
          <p:nvPr>
            <p:ph idx="1"/>
          </p:nvPr>
        </p:nvSpPr>
        <p:spPr>
          <a:noFill/>
          <a:ln>
            <a:noFill/>
          </a:ln>
        </p:spPr>
        <p:style>
          <a:lnRef idx="1">
            <a:schemeClr val="accent5"/>
          </a:lnRef>
          <a:fillRef idx="2">
            <a:schemeClr val="accent5"/>
          </a:fillRef>
          <a:effectRef idx="1">
            <a:schemeClr val="accent5"/>
          </a:effectRef>
          <a:fontRef idx="minor">
            <a:schemeClr val="dk1"/>
          </a:fontRef>
        </p:style>
        <p:txBody>
          <a:bodyPr/>
          <a:lstStyle/>
          <a:p>
            <a:pPr marL="0" indent="0">
              <a:buNone/>
            </a:pPr>
            <a:r>
              <a:rPr lang="zh-CN" altLang="en-US" dirty="0" smtClean="0">
                <a:latin typeface="+mn-ea"/>
              </a:rPr>
              <a:t>特性提供有关元素中内容的附加信息。它们出现在元素起始标签中，并且由两部分组成：特性元素和特性值，中间由等号隔开</a:t>
            </a:r>
            <a:endParaRPr lang="en-US" altLang="zh-CN" dirty="0" smtClean="0">
              <a:latin typeface="+mn-ea"/>
            </a:endParaRPr>
          </a:p>
          <a:p>
            <a:pPr marL="0" indent="0">
              <a:buNone/>
            </a:pPr>
            <a:r>
              <a:rPr lang="en-US" altLang="zh-CN" dirty="0">
                <a:solidFill>
                  <a:srgbClr val="002060"/>
                </a:solidFill>
              </a:rPr>
              <a:t>&lt;p </a:t>
            </a:r>
            <a:r>
              <a:rPr lang="en-US" altLang="zh-CN" dirty="0" err="1">
                <a:solidFill>
                  <a:srgbClr val="002060"/>
                </a:solidFill>
              </a:rPr>
              <a:t>lang</a:t>
            </a:r>
            <a:r>
              <a:rPr lang="en-US" altLang="zh-CN" dirty="0">
                <a:solidFill>
                  <a:srgbClr val="002060"/>
                </a:solidFill>
              </a:rPr>
              <a:t>=“en-us”&gt;Paragraph in English&lt;/p&gt;</a:t>
            </a:r>
          </a:p>
          <a:p>
            <a:pPr marL="0" indent="0">
              <a:buNone/>
            </a:pPr>
            <a:r>
              <a:rPr lang="zh-CN" altLang="en-US" dirty="0" smtClean="0">
                <a:latin typeface="+mn-ea"/>
              </a:rPr>
              <a:t>特性名称表明你在提供有关元素内容的哪种附加条件，特性名应该使用小写字母</a:t>
            </a:r>
            <a:endParaRPr lang="en-US" altLang="zh-CN" dirty="0" smtClean="0">
              <a:latin typeface="+mn-ea"/>
            </a:endParaRPr>
          </a:p>
          <a:p>
            <a:pPr marL="0" indent="0">
              <a:buNone/>
            </a:pPr>
            <a:r>
              <a:rPr lang="zh-CN" altLang="en-US" dirty="0" smtClean="0">
                <a:latin typeface="+mn-ea"/>
              </a:rPr>
              <a:t>特性值是特殊的信息或设置，应该刚在双引号中。不同的特性应该可以有不同的特性值</a:t>
            </a:r>
            <a:endParaRPr lang="en-US" altLang="zh-CN" dirty="0" smtClean="0">
              <a:latin typeface="+mn-ea"/>
            </a:endParaRPr>
          </a:p>
          <a:p>
            <a:pPr marL="0" indent="0">
              <a:buNone/>
            </a:pPr>
            <a:r>
              <a:rPr lang="zh-CN" altLang="en-US" dirty="0" smtClean="0">
                <a:latin typeface="+mn-ea"/>
              </a:rPr>
              <a:t>这里的</a:t>
            </a:r>
            <a:r>
              <a:rPr lang="en-US" altLang="zh-CN" dirty="0" err="1" smtClean="0">
                <a:latin typeface="+mn-ea"/>
              </a:rPr>
              <a:t>lang</a:t>
            </a:r>
            <a:r>
              <a:rPr lang="zh-CN" altLang="en-US" dirty="0" smtClean="0">
                <a:latin typeface="+mn-ea"/>
              </a:rPr>
              <a:t>特性用来说明元素中使用的语言。只用少量特性（例如</a:t>
            </a:r>
            <a:r>
              <a:rPr lang="en-US" altLang="zh-CN" dirty="0" err="1" smtClean="0">
                <a:latin typeface="+mn-ea"/>
              </a:rPr>
              <a:t>lang</a:t>
            </a:r>
            <a:r>
              <a:rPr lang="zh-CN" altLang="en-US" dirty="0" smtClean="0">
                <a:latin typeface="+mn-ea"/>
              </a:rPr>
              <a:t>）可以在所有的元素中使用，大部分特性只能用在特定的元素中</a:t>
            </a:r>
            <a:endParaRPr lang="en-US" altLang="zh-CN" dirty="0" smtClean="0">
              <a:latin typeface="+mn-ea"/>
            </a:endParaRPr>
          </a:p>
          <a:p>
            <a:pPr marL="0" indent="0">
              <a:buNone/>
            </a:pPr>
            <a:r>
              <a:rPr lang="zh-CN" altLang="en-US" dirty="0" smtClean="0">
                <a:latin typeface="+mn-ea"/>
              </a:rPr>
              <a:t>大部分特性值是预定义的，或者需要遵循一定的格式，我们会在介绍每个新特性时，了解其可用值</a:t>
            </a:r>
            <a:endParaRPr lang="zh-CN" altLang="en-US" dirty="0">
              <a:latin typeface="+mn-ea"/>
            </a:endParaRPr>
          </a:p>
        </p:txBody>
      </p:sp>
    </p:spTree>
    <p:extLst>
      <p:ext uri="{BB962C8B-B14F-4D97-AF65-F5344CB8AC3E}">
        <p14:creationId xmlns:p14="http://schemas.microsoft.com/office/powerpoint/2010/main" val="43434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r>
              <a:rPr lang="zh-CN" altLang="en-US" sz="2400" dirty="0" smtClean="0">
                <a:solidFill>
                  <a:srgbClr val="002060"/>
                </a:solidFill>
              </a:rPr>
              <a:t>结构</a:t>
            </a:r>
            <a:endParaRPr lang="zh-CN" altLang="en-US" sz="2400" dirty="0">
              <a:solidFill>
                <a:srgbClr val="002060"/>
              </a:solidFill>
            </a:endParaRPr>
          </a:p>
        </p:txBody>
      </p:sp>
      <p:sp>
        <p:nvSpPr>
          <p:cNvPr id="3" name="内容占位符 2"/>
          <p:cNvSpPr>
            <a:spLocks noGrp="1"/>
          </p:cNvSpPr>
          <p:nvPr>
            <p:ph idx="1"/>
          </p:nvPr>
        </p:nvSpPr>
        <p:spPr/>
        <p:txBody>
          <a:bodyPr/>
          <a:lstStyle/>
          <a:p>
            <a:r>
              <a:rPr lang="en-US" altLang="zh-CN" dirty="0" smtClean="0"/>
              <a:t>HTML</a:t>
            </a:r>
            <a:r>
              <a:rPr lang="zh-CN" altLang="en-US" dirty="0" smtClean="0"/>
              <a:t>页面是文本文档</a:t>
            </a:r>
            <a:endParaRPr lang="en-US" altLang="zh-CN" dirty="0" smtClean="0"/>
          </a:p>
          <a:p>
            <a:r>
              <a:rPr lang="en-US" altLang="zh-CN" dirty="0" smtClean="0"/>
              <a:t>HTML</a:t>
            </a:r>
            <a:r>
              <a:rPr lang="zh-CN" altLang="en-US" dirty="0" smtClean="0"/>
              <a:t>使用标签（尖括号及其中的字符）为包含在其中的内容提供结构信息</a:t>
            </a:r>
            <a:endParaRPr lang="en-US" altLang="zh-CN" dirty="0" smtClean="0"/>
          </a:p>
          <a:p>
            <a:r>
              <a:rPr lang="zh-CN" altLang="en-US" dirty="0" smtClean="0"/>
              <a:t>标签经常与元素互相交换</a:t>
            </a:r>
            <a:endParaRPr lang="en-US" altLang="zh-CN" dirty="0" smtClean="0"/>
          </a:p>
          <a:p>
            <a:r>
              <a:rPr lang="zh-CN" altLang="en-US" dirty="0" smtClean="0"/>
              <a:t>标签通常成对出现。起始标签表示一段内容的开始；结束标签表示它的结束</a:t>
            </a:r>
            <a:endParaRPr lang="en-US" altLang="zh-CN" dirty="0" smtClean="0"/>
          </a:p>
          <a:p>
            <a:r>
              <a:rPr lang="zh-CN" altLang="en-US" dirty="0"/>
              <a:t>起始</a:t>
            </a:r>
            <a:r>
              <a:rPr lang="zh-CN" altLang="en-US" dirty="0" smtClean="0"/>
              <a:t>标签可以附带特性，特性告诉我们更多有关元素内容的信息</a:t>
            </a:r>
            <a:endParaRPr lang="en-US" altLang="zh-CN" dirty="0" smtClean="0"/>
          </a:p>
          <a:p>
            <a:r>
              <a:rPr lang="zh-CN" altLang="en-US" dirty="0" smtClean="0"/>
              <a:t>特性由特性名称和特性值组成</a:t>
            </a:r>
            <a:endParaRPr lang="en-US" altLang="zh-CN" dirty="0" smtClean="0"/>
          </a:p>
          <a:p>
            <a:r>
              <a:rPr lang="zh-CN" altLang="en-US" dirty="0" smtClean="0"/>
              <a:t>学习</a:t>
            </a:r>
            <a:r>
              <a:rPr lang="en-US" altLang="zh-CN" dirty="0" smtClean="0"/>
              <a:t>HTML</a:t>
            </a:r>
            <a:r>
              <a:rPr lang="zh-CN" altLang="en-US" dirty="0" smtClean="0"/>
              <a:t>就要学习那些标签可用，它们有什么作用以及可以用在何处</a:t>
            </a:r>
            <a:endParaRPr lang="zh-CN" altLang="en-US" dirty="0"/>
          </a:p>
        </p:txBody>
      </p:sp>
    </p:spTree>
    <p:extLst>
      <p:ext uri="{BB962C8B-B14F-4D97-AF65-F5344CB8AC3E}">
        <p14:creationId xmlns:p14="http://schemas.microsoft.com/office/powerpoint/2010/main" val="1438413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168</TotalTime>
  <Words>553</Words>
  <Application>Microsoft Office PowerPoint</Application>
  <PresentationFormat>宽屏</PresentationFormat>
  <Paragraphs>56</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幼圆</vt:lpstr>
      <vt:lpstr>Arial</vt:lpstr>
      <vt:lpstr>Century Gothic</vt:lpstr>
      <vt:lpstr>Wingdings 3</vt:lpstr>
      <vt:lpstr>丝状</vt:lpstr>
      <vt:lpstr>HTML+CSS</vt:lpstr>
      <vt:lpstr>一、HTML 二、CSS 三、实用信息 </vt:lpstr>
      <vt:lpstr>HTML</vt:lpstr>
      <vt:lpstr>HTML</vt:lpstr>
      <vt:lpstr>结构</vt:lpstr>
      <vt:lpstr>HTML描述页面的结构</vt:lpstr>
      <vt:lpstr>进一步分析标签</vt:lpstr>
      <vt:lpstr>特性让我们更了解元素</vt:lpstr>
      <vt:lpstr>小结结构</vt:lpstr>
      <vt:lpstr>文本</vt:lpstr>
      <vt:lpstr>列表</vt:lpstr>
      <vt:lpstr>链接</vt:lpstr>
      <vt:lpstr>图像</vt:lpstr>
      <vt:lpstr>表格</vt:lpstr>
      <vt:lpstr>表单</vt:lpstr>
      <vt:lpstr>其他标记</vt:lpstr>
      <vt:lpstr>Flash、视频和音频</vt:lpstr>
      <vt:lpstr>CSS</vt:lpstr>
      <vt:lpstr>实用信息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HTML+CSS</dc:title>
  <dc:creator>流年</dc:creator>
  <cp:lastModifiedBy>流年</cp:lastModifiedBy>
  <cp:revision>13</cp:revision>
  <dcterms:created xsi:type="dcterms:W3CDTF">2014-04-10T11:35:22Z</dcterms:created>
  <dcterms:modified xsi:type="dcterms:W3CDTF">2014-04-10T16:04:59Z</dcterms:modified>
</cp:coreProperties>
</file>