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3" r:id="rId7"/>
    <p:sldId id="264" r:id="rId8"/>
    <p:sldId id="267" r:id="rId9"/>
    <p:sldId id="269" r:id="rId10"/>
    <p:sldId id="268" r:id="rId11"/>
    <p:sldId id="265" r:id="rId12"/>
    <p:sldId id="266" r:id="rId13"/>
    <p:sldId id="270" r:id="rId14"/>
    <p:sldId id="260" r:id="rId15"/>
    <p:sldId id="261"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36" y="-2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E59D989-5550-483C-9A75-3D9C38B8E208}"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E59D989-5550-483C-9A75-3D9C38B8E208}"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E59D989-5550-483C-9A75-3D9C38B8E208}"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E59D989-5550-483C-9A75-3D9C38B8E208}"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9D989-5550-483C-9A75-3D9C38B8E208}"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E59D989-5550-483C-9A75-3D9C38B8E208}" type="datetimeFigureOut">
              <a:rPr lang="id-ID" smtClean="0"/>
              <a:t>24/04/2019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E59D989-5550-483C-9A75-3D9C38B8E208}" type="datetimeFigureOut">
              <a:rPr lang="id-ID" smtClean="0"/>
              <a:t>24/04/2019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E59D989-5550-483C-9A75-3D9C38B8E208}" type="datetimeFigureOut">
              <a:rPr lang="id-ID" smtClean="0"/>
              <a:t>24/04/2019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9D989-5550-483C-9A75-3D9C38B8E208}" type="datetimeFigureOut">
              <a:rPr lang="id-ID" smtClean="0"/>
              <a:t>24/04/2019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9D989-5550-483C-9A75-3D9C38B8E208}" type="datetimeFigureOut">
              <a:rPr lang="id-ID" smtClean="0"/>
              <a:t>24/04/2019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9D989-5550-483C-9A75-3D9C38B8E208}" type="datetimeFigureOut">
              <a:rPr lang="id-ID" smtClean="0"/>
              <a:t>24/04/2019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3AB00F-9871-4938-8016-B8D2E853A50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9D989-5550-483C-9A75-3D9C38B8E208}" type="datetimeFigureOut">
              <a:rPr lang="id-ID" smtClean="0"/>
              <a:t>24/04/2019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AB00F-9871-4938-8016-B8D2E853A50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571744"/>
            <a:ext cx="7458100" cy="1385896"/>
          </a:xfrm>
        </p:spPr>
        <p:txBody>
          <a:bodyPr>
            <a:normAutofit fontScale="90000"/>
          </a:bodyPr>
          <a:lstStyle/>
          <a:p>
            <a:pPr algn="r"/>
            <a:r>
              <a:rPr lang="id-ID" dirty="0" smtClean="0">
                <a:solidFill>
                  <a:schemeClr val="bg1"/>
                </a:solidFill>
                <a:latin typeface="Rodondo" pitchFamily="50" charset="0"/>
              </a:rPr>
              <a:t>Sistem Informasi &amp;  Administrasi Kegiatan Kampus</a:t>
            </a:r>
            <a:endParaRPr lang="id-ID" dirty="0">
              <a:solidFill>
                <a:schemeClr val="bg1"/>
              </a:solidFill>
              <a:latin typeface="Rodondo" pitchFamily="50" charset="0"/>
            </a:endParaRPr>
          </a:p>
        </p:txBody>
      </p:sp>
      <p:sp>
        <p:nvSpPr>
          <p:cNvPr id="3" name="Subtitle 2"/>
          <p:cNvSpPr>
            <a:spLocks noGrp="1"/>
          </p:cNvSpPr>
          <p:nvPr>
            <p:ph type="subTitle" idx="1"/>
          </p:nvPr>
        </p:nvSpPr>
        <p:spPr>
          <a:xfrm>
            <a:off x="4500562" y="4143380"/>
            <a:ext cx="6400800" cy="2114568"/>
          </a:xfrm>
        </p:spPr>
        <p:txBody>
          <a:bodyPr>
            <a:normAutofit fontScale="92500" lnSpcReduction="10000"/>
          </a:bodyPr>
          <a:lstStyle/>
          <a:p>
            <a:r>
              <a:rPr lang="id-ID" dirty="0" smtClean="0">
                <a:solidFill>
                  <a:schemeClr val="tx2">
                    <a:lumMod val="60000"/>
                    <a:lumOff val="40000"/>
                  </a:schemeClr>
                </a:solidFill>
                <a:latin typeface="Coolvetica Rg" pitchFamily="34" charset="0"/>
              </a:rPr>
              <a:t>Anggota :</a:t>
            </a:r>
          </a:p>
          <a:p>
            <a:pPr marL="1160463" algn="l" defTabSz="1350963">
              <a:buFontTx/>
              <a:buChar char="-"/>
            </a:pPr>
            <a:r>
              <a:rPr lang="id-ID" dirty="0" smtClean="0">
                <a:solidFill>
                  <a:schemeClr val="tx2">
                    <a:lumMod val="60000"/>
                    <a:lumOff val="40000"/>
                  </a:schemeClr>
                </a:solidFill>
                <a:latin typeface="Coolvetica Rg" pitchFamily="34" charset="0"/>
              </a:rPr>
              <a:t> Andhini R Santoso</a:t>
            </a:r>
          </a:p>
          <a:p>
            <a:pPr marL="1160463" algn="l" defTabSz="1350963">
              <a:buFontTx/>
              <a:buChar char="-"/>
            </a:pPr>
            <a:r>
              <a:rPr lang="id-ID" dirty="0" smtClean="0">
                <a:solidFill>
                  <a:schemeClr val="tx2">
                    <a:lumMod val="60000"/>
                    <a:lumOff val="40000"/>
                  </a:schemeClr>
                </a:solidFill>
                <a:latin typeface="Coolvetica Rg" pitchFamily="34" charset="0"/>
              </a:rPr>
              <a:t> Annisa Ayu Sabrina</a:t>
            </a:r>
          </a:p>
          <a:p>
            <a:pPr marL="1160463" algn="l" defTabSz="1350963">
              <a:buFontTx/>
              <a:buChar char="-"/>
            </a:pPr>
            <a:r>
              <a:rPr lang="id-ID" dirty="0" smtClean="0">
                <a:solidFill>
                  <a:schemeClr val="tx2">
                    <a:lumMod val="60000"/>
                    <a:lumOff val="40000"/>
                  </a:schemeClr>
                </a:solidFill>
                <a:latin typeface="Coolvetica Rg" pitchFamily="34" charset="0"/>
              </a:rPr>
              <a:t> Yanwardo</a:t>
            </a:r>
            <a:endParaRPr lang="id-ID" dirty="0">
              <a:solidFill>
                <a:schemeClr val="tx2">
                  <a:lumMod val="60000"/>
                  <a:lumOff val="40000"/>
                </a:schemeClr>
              </a:solidFill>
              <a:latin typeface="Coolvetica Rg"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43042" y="2561282"/>
          <a:ext cx="6096000" cy="2225040"/>
        </p:xfrm>
        <a:graphic>
          <a:graphicData uri="http://schemas.openxmlformats.org/drawingml/2006/table">
            <a:tbl>
              <a:tblPr firstRow="1" bandRow="1">
                <a:tableStyleId>{5C22544A-7EE6-4342-B048-85BDC9FD1C3A}</a:tableStyleId>
              </a:tblPr>
              <a:tblGrid>
                <a:gridCol w="1904992"/>
                <a:gridCol w="4191008"/>
              </a:tblGrid>
              <a:tr h="370840">
                <a:tc>
                  <a:txBody>
                    <a:bodyPr/>
                    <a:lstStyle/>
                    <a:p>
                      <a:r>
                        <a:rPr lang="id-ID" dirty="0" smtClean="0"/>
                        <a:t>Nama Kegiatan</a:t>
                      </a:r>
                      <a:endParaRPr lang="id-ID" dirty="0"/>
                    </a:p>
                  </a:txBody>
                  <a:tcPr/>
                </a:tc>
                <a:tc>
                  <a:txBody>
                    <a:bodyPr/>
                    <a:lstStyle/>
                    <a:p>
                      <a:endParaRPr lang="id-ID" dirty="0"/>
                    </a:p>
                  </a:txBody>
                  <a:tcPr/>
                </a:tc>
              </a:tr>
              <a:tr h="370840">
                <a:tc>
                  <a:txBody>
                    <a:bodyPr/>
                    <a:lstStyle/>
                    <a:p>
                      <a:r>
                        <a:rPr lang="id-ID" dirty="0" smtClean="0"/>
                        <a:t>Penyelenggara</a:t>
                      </a:r>
                      <a:endParaRPr lang="id-ID" dirty="0"/>
                    </a:p>
                  </a:txBody>
                  <a:tcPr/>
                </a:tc>
                <a:tc>
                  <a:txBody>
                    <a:bodyPr/>
                    <a:lstStyle/>
                    <a:p>
                      <a:endParaRPr lang="id-ID" dirty="0"/>
                    </a:p>
                  </a:txBody>
                  <a:tcPr/>
                </a:tc>
              </a:tr>
              <a:tr h="370840">
                <a:tc>
                  <a:txBody>
                    <a:bodyPr/>
                    <a:lstStyle/>
                    <a:p>
                      <a:r>
                        <a:rPr lang="id-ID" dirty="0" smtClean="0"/>
                        <a:t>Tanggal Kegiatan</a:t>
                      </a:r>
                      <a:endParaRPr lang="id-ID" dirty="0"/>
                    </a:p>
                  </a:txBody>
                  <a:tcPr/>
                </a:tc>
                <a:tc>
                  <a:txBody>
                    <a:bodyPr/>
                    <a:lstStyle/>
                    <a:p>
                      <a:endParaRPr lang="id-ID" dirty="0"/>
                    </a:p>
                  </a:txBody>
                  <a:tcPr/>
                </a:tc>
              </a:tr>
              <a:tr h="370840">
                <a:tc>
                  <a:txBody>
                    <a:bodyPr/>
                    <a:lstStyle/>
                    <a:p>
                      <a:r>
                        <a:rPr lang="id-ID" dirty="0" smtClean="0"/>
                        <a:t>Waktu Mulai</a:t>
                      </a:r>
                      <a:endParaRPr lang="id-ID" dirty="0"/>
                    </a:p>
                  </a:txBody>
                  <a:tcPr/>
                </a:tc>
                <a:tc>
                  <a:txBody>
                    <a:bodyPr/>
                    <a:lstStyle/>
                    <a:p>
                      <a:endParaRPr lang="id-ID" dirty="0"/>
                    </a:p>
                  </a:txBody>
                  <a:tcPr/>
                </a:tc>
              </a:tr>
              <a:tr h="370840">
                <a:tc>
                  <a:txBody>
                    <a:bodyPr/>
                    <a:lstStyle/>
                    <a:p>
                      <a:r>
                        <a:rPr lang="id-ID" dirty="0" smtClean="0"/>
                        <a:t>Waktu Selesai</a:t>
                      </a:r>
                      <a:endParaRPr lang="id-ID" dirty="0"/>
                    </a:p>
                  </a:txBody>
                  <a:tcPr/>
                </a:tc>
                <a:tc>
                  <a:txBody>
                    <a:bodyPr/>
                    <a:lstStyle/>
                    <a:p>
                      <a:endParaRPr lang="id-ID" dirty="0"/>
                    </a:p>
                  </a:txBody>
                  <a:tcPr/>
                </a:tc>
              </a:tr>
              <a:tr h="370840">
                <a:tc>
                  <a:txBody>
                    <a:bodyPr/>
                    <a:lstStyle/>
                    <a:p>
                      <a:r>
                        <a:rPr lang="id-ID" dirty="0" smtClean="0"/>
                        <a:t>Tempat</a:t>
                      </a:r>
                      <a:r>
                        <a:rPr lang="id-ID" baseline="0" dirty="0" smtClean="0"/>
                        <a:t> Kegiatan</a:t>
                      </a:r>
                      <a:endParaRPr lang="id-ID" dirty="0"/>
                    </a:p>
                  </a:txBody>
                  <a:tcPr/>
                </a:tc>
                <a:tc>
                  <a:txBody>
                    <a:bodyPr/>
                    <a:lstStyle/>
                    <a:p>
                      <a:endParaRPr lang="id-ID" dirty="0"/>
                    </a:p>
                  </a:txBody>
                  <a:tcPr/>
                </a:tc>
              </a:tr>
            </a:tbl>
          </a:graphicData>
        </a:graphic>
      </p:graphicFrame>
      <p:sp>
        <p:nvSpPr>
          <p:cNvPr id="5" name="Rectangle 4"/>
          <p:cNvSpPr/>
          <p:nvPr/>
        </p:nvSpPr>
        <p:spPr>
          <a:xfrm>
            <a:off x="5786446" y="5643578"/>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Kembali</a:t>
            </a:r>
            <a:endParaRPr lang="id-ID" sz="2000" dirty="0"/>
          </a:p>
        </p:txBody>
      </p:sp>
      <p:sp>
        <p:nvSpPr>
          <p:cNvPr id="6" name="Rectangle 5"/>
          <p:cNvSpPr/>
          <p:nvPr/>
        </p:nvSpPr>
        <p:spPr>
          <a:xfrm>
            <a:off x="3714744" y="5643578"/>
            <a:ext cx="2071702" cy="64294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Submit</a:t>
            </a:r>
            <a:endParaRPr lang="id-ID" sz="2000" dirty="0"/>
          </a:p>
        </p:txBody>
      </p:sp>
      <p:sp>
        <p:nvSpPr>
          <p:cNvPr id="11" name="TextBox 10"/>
          <p:cNvSpPr txBox="1"/>
          <p:nvPr/>
        </p:nvSpPr>
        <p:spPr>
          <a:xfrm>
            <a:off x="2786050" y="1000108"/>
            <a:ext cx="3714776" cy="1200329"/>
          </a:xfrm>
          <a:prstGeom prst="rect">
            <a:avLst/>
          </a:prstGeom>
          <a:noFill/>
        </p:spPr>
        <p:txBody>
          <a:bodyPr wrap="square" rtlCol="0">
            <a:spAutoFit/>
          </a:bodyPr>
          <a:lstStyle/>
          <a:p>
            <a:pPr algn="ctr"/>
            <a:r>
              <a:rPr lang="id-ID" sz="3600" dirty="0" smtClean="0">
                <a:latin typeface="Rodondo" pitchFamily="50" charset="0"/>
              </a:rPr>
              <a:t>Memasukkan jadwal acara baru</a:t>
            </a:r>
            <a:endParaRPr lang="id-ID" sz="3600" dirty="0">
              <a:latin typeface="Rodondo" pitchFamily="5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71604" y="2500306"/>
          <a:ext cx="6096000" cy="1854200"/>
        </p:xfrm>
        <a:graphic>
          <a:graphicData uri="http://schemas.openxmlformats.org/drawingml/2006/table">
            <a:tbl>
              <a:tblPr firstRow="1" bandRow="1">
                <a:tableStyleId>{5C22544A-7EE6-4342-B048-85BDC9FD1C3A}</a:tableStyleId>
              </a:tblPr>
              <a:tblGrid>
                <a:gridCol w="928694"/>
                <a:gridCol w="2714644"/>
                <a:gridCol w="2452662"/>
              </a:tblGrid>
              <a:tr h="370840">
                <a:tc>
                  <a:txBody>
                    <a:bodyPr/>
                    <a:lstStyle/>
                    <a:p>
                      <a:r>
                        <a:rPr lang="id-ID" dirty="0" smtClean="0"/>
                        <a:t>No</a:t>
                      </a:r>
                      <a:endParaRPr lang="id-ID" dirty="0"/>
                    </a:p>
                  </a:txBody>
                  <a:tcPr/>
                </a:tc>
                <a:tc>
                  <a:txBody>
                    <a:bodyPr/>
                    <a:lstStyle/>
                    <a:p>
                      <a:r>
                        <a:rPr lang="id-ID" dirty="0" smtClean="0"/>
                        <a:t>Nama Acara</a:t>
                      </a:r>
                      <a:endParaRPr lang="id-ID" dirty="0"/>
                    </a:p>
                  </a:txBody>
                  <a:tcPr/>
                </a:tc>
                <a:tc>
                  <a:txBody>
                    <a:bodyPr/>
                    <a:lstStyle/>
                    <a:p>
                      <a:r>
                        <a:rPr lang="id-ID" dirty="0" smtClean="0"/>
                        <a:t>Waktu</a:t>
                      </a:r>
                      <a:r>
                        <a:rPr lang="id-ID" baseline="0" dirty="0" smtClean="0"/>
                        <a:t> Pengajuan</a:t>
                      </a:r>
                      <a:endParaRPr lang="id-ID" dirty="0"/>
                    </a:p>
                  </a:txBody>
                  <a:tcPr/>
                </a:tc>
              </a:tr>
              <a:tr h="370840">
                <a:tc>
                  <a:txBody>
                    <a:bodyPr/>
                    <a:lstStyle/>
                    <a:p>
                      <a:r>
                        <a:rPr lang="id-ID" dirty="0" smtClean="0"/>
                        <a:t>1.</a:t>
                      </a:r>
                    </a:p>
                  </a:txBody>
                  <a:tcPr/>
                </a:tc>
                <a:tc>
                  <a:txBody>
                    <a:bodyPr/>
                    <a:lstStyle/>
                    <a:p>
                      <a:r>
                        <a:rPr lang="id-ID" dirty="0" smtClean="0"/>
                        <a:t>Dies Natalis ITERA</a:t>
                      </a:r>
                      <a:endParaRPr lang="id-ID" dirty="0"/>
                    </a:p>
                  </a:txBody>
                  <a:tcPr/>
                </a:tc>
                <a:tc>
                  <a:txBody>
                    <a:bodyPr/>
                    <a:lstStyle/>
                    <a:p>
                      <a:r>
                        <a:rPr lang="id-ID" dirty="0" smtClean="0"/>
                        <a:t>19/04/2019 (08.,09)</a:t>
                      </a:r>
                      <a:endParaRPr lang="id-ID" dirty="0"/>
                    </a:p>
                  </a:txBody>
                  <a:tcPr/>
                </a:tc>
              </a:tr>
              <a:tr h="370840">
                <a:tc>
                  <a:txBody>
                    <a:bodyPr/>
                    <a:lstStyle/>
                    <a:p>
                      <a:r>
                        <a:rPr lang="id-ID" dirty="0" smtClean="0"/>
                        <a:t>2.</a:t>
                      </a:r>
                      <a:endParaRPr lang="id-ID" dirty="0"/>
                    </a:p>
                  </a:txBody>
                  <a:tcPr/>
                </a:tc>
                <a:tc>
                  <a:txBody>
                    <a:bodyPr/>
                    <a:lstStyle/>
                    <a:p>
                      <a:r>
                        <a:rPr lang="id-ID" dirty="0" smtClean="0"/>
                        <a:t>Dies</a:t>
                      </a:r>
                      <a:r>
                        <a:rPr lang="id-ID" baseline="0" dirty="0" smtClean="0"/>
                        <a:t> Natalis HMEI</a:t>
                      </a:r>
                      <a:endParaRPr lang="id-ID" dirty="0"/>
                    </a:p>
                  </a:txBody>
                  <a:tcPr/>
                </a:tc>
                <a:tc>
                  <a:txBody>
                    <a:bodyPr/>
                    <a:lstStyle/>
                    <a:p>
                      <a:r>
                        <a:rPr lang="id-ID" dirty="0" smtClean="0"/>
                        <a:t>16/04/2019</a:t>
                      </a:r>
                      <a:r>
                        <a:rPr lang="id-ID" baseline="0" dirty="0" smtClean="0"/>
                        <a:t> (19.18)</a:t>
                      </a:r>
                      <a:endParaRPr lang="id-ID" dirty="0"/>
                    </a:p>
                  </a:txBody>
                  <a:tcPr/>
                </a:tc>
              </a:tr>
              <a:tr h="370840">
                <a:tc>
                  <a:txBody>
                    <a:bodyPr/>
                    <a:lstStyle/>
                    <a:p>
                      <a:r>
                        <a:rPr lang="id-ID" dirty="0" smtClean="0"/>
                        <a:t>3.</a:t>
                      </a:r>
                      <a:endParaRPr lang="id-ID" dirty="0"/>
                    </a:p>
                  </a:txBody>
                  <a:tcPr/>
                </a:tc>
                <a:tc>
                  <a:txBody>
                    <a:bodyPr/>
                    <a:lstStyle/>
                    <a:p>
                      <a:r>
                        <a:rPr lang="id-ID" dirty="0" smtClean="0"/>
                        <a:t>Pentas Seni</a:t>
                      </a:r>
                      <a:endParaRPr lang="id-ID" dirty="0"/>
                    </a:p>
                  </a:txBody>
                  <a:tcPr/>
                </a:tc>
                <a:tc>
                  <a:txBody>
                    <a:bodyPr/>
                    <a:lstStyle/>
                    <a:p>
                      <a:r>
                        <a:rPr lang="id-ID" dirty="0" smtClean="0"/>
                        <a:t>04/03/2019</a:t>
                      </a:r>
                      <a:r>
                        <a:rPr lang="id-ID" baseline="0" dirty="0" smtClean="0"/>
                        <a:t> (20.59)</a:t>
                      </a:r>
                      <a:endParaRPr lang="id-ID" dirty="0"/>
                    </a:p>
                  </a:txBody>
                  <a:tcPr/>
                </a:tc>
              </a:tr>
              <a:tr h="370840">
                <a:tc>
                  <a:txBody>
                    <a:bodyPr/>
                    <a:lstStyle/>
                    <a:p>
                      <a:r>
                        <a:rPr lang="id-ID" dirty="0" smtClean="0"/>
                        <a:t>4.</a:t>
                      </a:r>
                      <a:endParaRPr lang="id-ID" dirty="0"/>
                    </a:p>
                  </a:txBody>
                  <a:tcPr/>
                </a:tc>
                <a:tc>
                  <a:txBody>
                    <a:bodyPr/>
                    <a:lstStyle/>
                    <a:p>
                      <a:r>
                        <a:rPr lang="id-ID" dirty="0" smtClean="0"/>
                        <a:t>........</a:t>
                      </a:r>
                      <a:endParaRPr lang="id-ID" dirty="0"/>
                    </a:p>
                  </a:txBody>
                  <a:tcPr/>
                </a:tc>
                <a:tc>
                  <a:txBody>
                    <a:bodyPr/>
                    <a:lstStyle/>
                    <a:p>
                      <a:endParaRPr lang="id-ID" dirty="0"/>
                    </a:p>
                  </a:txBody>
                  <a:tcPr/>
                </a:tc>
              </a:tr>
            </a:tbl>
          </a:graphicData>
        </a:graphic>
      </p:graphicFrame>
      <p:sp>
        <p:nvSpPr>
          <p:cNvPr id="7" name="TextBox 6"/>
          <p:cNvSpPr txBox="1"/>
          <p:nvPr/>
        </p:nvSpPr>
        <p:spPr>
          <a:xfrm>
            <a:off x="3571868" y="1357298"/>
            <a:ext cx="2214578" cy="646331"/>
          </a:xfrm>
          <a:prstGeom prst="rect">
            <a:avLst/>
          </a:prstGeom>
          <a:noFill/>
        </p:spPr>
        <p:txBody>
          <a:bodyPr wrap="square" rtlCol="0">
            <a:spAutoFit/>
          </a:bodyPr>
          <a:lstStyle/>
          <a:p>
            <a:r>
              <a:rPr lang="id-ID" sz="3600" dirty="0" smtClean="0">
                <a:latin typeface="Rodondo" pitchFamily="50" charset="0"/>
              </a:rPr>
              <a:t>NOTIFIKASI</a:t>
            </a:r>
            <a:endParaRPr lang="id-ID" sz="3600" dirty="0">
              <a:latin typeface="Rodondo" pitchFamily="50" charset="0"/>
            </a:endParaRPr>
          </a:p>
        </p:txBody>
      </p:sp>
      <p:sp>
        <p:nvSpPr>
          <p:cNvPr id="8" name="Rectangle 7"/>
          <p:cNvSpPr/>
          <p:nvPr/>
        </p:nvSpPr>
        <p:spPr>
          <a:xfrm>
            <a:off x="5572132" y="4572008"/>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Kembali</a:t>
            </a:r>
            <a:endParaRPr lang="id-ID"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643042" y="2214554"/>
          <a:ext cx="6096000" cy="2225040"/>
        </p:xfrm>
        <a:graphic>
          <a:graphicData uri="http://schemas.openxmlformats.org/drawingml/2006/table">
            <a:tbl>
              <a:tblPr firstRow="1" bandRow="1">
                <a:tableStyleId>{5C22544A-7EE6-4342-B048-85BDC9FD1C3A}</a:tableStyleId>
              </a:tblPr>
              <a:tblGrid>
                <a:gridCol w="1904992"/>
                <a:gridCol w="4191008"/>
              </a:tblGrid>
              <a:tr h="370840">
                <a:tc>
                  <a:txBody>
                    <a:bodyPr/>
                    <a:lstStyle/>
                    <a:p>
                      <a:r>
                        <a:rPr lang="id-ID" dirty="0" smtClean="0"/>
                        <a:t>Nama Kegiatan</a:t>
                      </a:r>
                      <a:endParaRPr lang="id-ID" dirty="0"/>
                    </a:p>
                  </a:txBody>
                  <a:tcPr/>
                </a:tc>
                <a:tc>
                  <a:txBody>
                    <a:bodyPr/>
                    <a:lstStyle/>
                    <a:p>
                      <a:r>
                        <a:rPr lang="id-ID" dirty="0" smtClean="0"/>
                        <a:t>Dies</a:t>
                      </a:r>
                      <a:r>
                        <a:rPr lang="id-ID" baseline="0" dirty="0" smtClean="0"/>
                        <a:t> Natalis ITERA</a:t>
                      </a:r>
                      <a:endParaRPr lang="id-ID" dirty="0"/>
                    </a:p>
                  </a:txBody>
                  <a:tcPr/>
                </a:tc>
              </a:tr>
              <a:tr h="370840">
                <a:tc>
                  <a:txBody>
                    <a:bodyPr/>
                    <a:lstStyle/>
                    <a:p>
                      <a:r>
                        <a:rPr lang="id-ID" dirty="0" smtClean="0"/>
                        <a:t>Penyelenggara</a:t>
                      </a:r>
                      <a:endParaRPr lang="id-ID" dirty="0"/>
                    </a:p>
                  </a:txBody>
                  <a:tcPr/>
                </a:tc>
                <a:tc>
                  <a:txBody>
                    <a:bodyPr/>
                    <a:lstStyle/>
                    <a:p>
                      <a:r>
                        <a:rPr lang="id-ID" dirty="0" smtClean="0"/>
                        <a:t>Dosen</a:t>
                      </a:r>
                      <a:endParaRPr lang="id-ID" dirty="0"/>
                    </a:p>
                  </a:txBody>
                  <a:tcPr/>
                </a:tc>
              </a:tr>
              <a:tr h="370840">
                <a:tc>
                  <a:txBody>
                    <a:bodyPr/>
                    <a:lstStyle/>
                    <a:p>
                      <a:r>
                        <a:rPr lang="id-ID" dirty="0" smtClean="0"/>
                        <a:t>Tanggal Kegiatan</a:t>
                      </a:r>
                      <a:endParaRPr lang="id-ID" dirty="0"/>
                    </a:p>
                  </a:txBody>
                  <a:tcPr/>
                </a:tc>
                <a:tc>
                  <a:txBody>
                    <a:bodyPr/>
                    <a:lstStyle/>
                    <a:p>
                      <a:r>
                        <a:rPr lang="id-ID" dirty="0" smtClean="0"/>
                        <a:t>25/07/2019</a:t>
                      </a:r>
                      <a:endParaRPr lang="id-ID" dirty="0"/>
                    </a:p>
                  </a:txBody>
                  <a:tcPr/>
                </a:tc>
              </a:tr>
              <a:tr h="370840">
                <a:tc>
                  <a:txBody>
                    <a:bodyPr/>
                    <a:lstStyle/>
                    <a:p>
                      <a:r>
                        <a:rPr lang="id-ID" dirty="0" smtClean="0"/>
                        <a:t>Waktu Mulai</a:t>
                      </a:r>
                      <a:endParaRPr lang="id-ID" dirty="0"/>
                    </a:p>
                  </a:txBody>
                  <a:tcPr/>
                </a:tc>
                <a:tc>
                  <a:txBody>
                    <a:bodyPr/>
                    <a:lstStyle/>
                    <a:p>
                      <a:r>
                        <a:rPr lang="id-ID" dirty="0" smtClean="0"/>
                        <a:t>08.00</a:t>
                      </a:r>
                      <a:endParaRPr lang="id-ID" dirty="0"/>
                    </a:p>
                  </a:txBody>
                  <a:tcPr/>
                </a:tc>
              </a:tr>
              <a:tr h="370840">
                <a:tc>
                  <a:txBody>
                    <a:bodyPr/>
                    <a:lstStyle/>
                    <a:p>
                      <a:r>
                        <a:rPr lang="id-ID" dirty="0" smtClean="0"/>
                        <a:t>Waktu Selesai</a:t>
                      </a:r>
                      <a:endParaRPr lang="id-ID" dirty="0"/>
                    </a:p>
                  </a:txBody>
                  <a:tcPr/>
                </a:tc>
                <a:tc>
                  <a:txBody>
                    <a:bodyPr/>
                    <a:lstStyle/>
                    <a:p>
                      <a:r>
                        <a:rPr lang="id-ID" dirty="0" smtClean="0"/>
                        <a:t>17.00</a:t>
                      </a:r>
                      <a:endParaRPr lang="id-ID" dirty="0"/>
                    </a:p>
                  </a:txBody>
                  <a:tcPr/>
                </a:tc>
              </a:tr>
              <a:tr h="370840">
                <a:tc>
                  <a:txBody>
                    <a:bodyPr/>
                    <a:lstStyle/>
                    <a:p>
                      <a:r>
                        <a:rPr lang="id-ID" dirty="0" smtClean="0"/>
                        <a:t>Tempat</a:t>
                      </a:r>
                      <a:r>
                        <a:rPr lang="id-ID" baseline="0" dirty="0" smtClean="0"/>
                        <a:t> Kegiatan</a:t>
                      </a:r>
                      <a:endParaRPr lang="id-ID" dirty="0"/>
                    </a:p>
                  </a:txBody>
                  <a:tcPr/>
                </a:tc>
                <a:tc>
                  <a:txBody>
                    <a:bodyPr/>
                    <a:lstStyle/>
                    <a:p>
                      <a:r>
                        <a:rPr lang="id-ID" dirty="0" smtClean="0"/>
                        <a:t>Gedung D</a:t>
                      </a:r>
                      <a:endParaRPr lang="id-ID" dirty="0"/>
                    </a:p>
                  </a:txBody>
                  <a:tcPr/>
                </a:tc>
              </a:tr>
            </a:tbl>
          </a:graphicData>
        </a:graphic>
      </p:graphicFrame>
      <p:sp>
        <p:nvSpPr>
          <p:cNvPr id="9" name="Rectangle 8"/>
          <p:cNvSpPr/>
          <p:nvPr/>
        </p:nvSpPr>
        <p:spPr>
          <a:xfrm>
            <a:off x="5786446" y="5143512"/>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Kembali</a:t>
            </a:r>
            <a:endParaRPr lang="id-ID" sz="2000" dirty="0"/>
          </a:p>
        </p:txBody>
      </p:sp>
      <p:sp>
        <p:nvSpPr>
          <p:cNvPr id="10" name="Rectangle 9"/>
          <p:cNvSpPr/>
          <p:nvPr/>
        </p:nvSpPr>
        <p:spPr>
          <a:xfrm>
            <a:off x="3714744" y="5143512"/>
            <a:ext cx="2071702" cy="64294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Setujui</a:t>
            </a:r>
            <a:endParaRPr lang="id-ID" sz="2000" dirty="0"/>
          </a:p>
        </p:txBody>
      </p:sp>
      <p:sp>
        <p:nvSpPr>
          <p:cNvPr id="11" name="TextBox 10"/>
          <p:cNvSpPr txBox="1"/>
          <p:nvPr/>
        </p:nvSpPr>
        <p:spPr>
          <a:xfrm>
            <a:off x="3857620" y="1142984"/>
            <a:ext cx="2214578" cy="646331"/>
          </a:xfrm>
          <a:prstGeom prst="rect">
            <a:avLst/>
          </a:prstGeom>
          <a:noFill/>
        </p:spPr>
        <p:txBody>
          <a:bodyPr wrap="square" rtlCol="0">
            <a:spAutoFit/>
          </a:bodyPr>
          <a:lstStyle/>
          <a:p>
            <a:r>
              <a:rPr lang="id-ID" sz="3600" dirty="0" smtClean="0">
                <a:latin typeface="Rodondo" pitchFamily="50" charset="0"/>
              </a:rPr>
              <a:t>details</a:t>
            </a:r>
            <a:endParaRPr lang="id-ID" sz="3600" dirty="0">
              <a:latin typeface="Rodondo" pitchFamily="5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ril-2019-calendar-days-vertically-1.jpg"/>
          <p:cNvPicPr>
            <a:picLocks noGrp="1" noChangeAspect="1"/>
          </p:cNvPicPr>
          <p:nvPr>
            <p:ph idx="1"/>
          </p:nvPr>
        </p:nvPicPr>
        <p:blipFill>
          <a:blip r:embed="rId2" cstate="print"/>
          <a:stretch>
            <a:fillRect/>
          </a:stretch>
        </p:blipFill>
        <p:spPr>
          <a:xfrm>
            <a:off x="2571736" y="571480"/>
            <a:ext cx="4320436" cy="5591153"/>
          </a:xfrm>
        </p:spPr>
      </p:pic>
      <p:sp>
        <p:nvSpPr>
          <p:cNvPr id="5" name="Rectangle 4"/>
          <p:cNvSpPr/>
          <p:nvPr/>
        </p:nvSpPr>
        <p:spPr>
          <a:xfrm>
            <a:off x="3643306" y="5786454"/>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Kembali</a:t>
            </a:r>
            <a:endParaRPr lang="id-ID" sz="2000" dirty="0"/>
          </a:p>
        </p:txBody>
      </p:sp>
      <p:sp>
        <p:nvSpPr>
          <p:cNvPr id="7" name="TextBox 6"/>
          <p:cNvSpPr txBox="1"/>
          <p:nvPr/>
        </p:nvSpPr>
        <p:spPr>
          <a:xfrm>
            <a:off x="3143240" y="4357694"/>
            <a:ext cx="3357586" cy="261610"/>
          </a:xfrm>
          <a:prstGeom prst="rect">
            <a:avLst/>
          </a:prstGeom>
          <a:noFill/>
        </p:spPr>
        <p:txBody>
          <a:bodyPr wrap="square" rtlCol="0">
            <a:spAutoFit/>
          </a:bodyPr>
          <a:lstStyle/>
          <a:p>
            <a:r>
              <a:rPr lang="id-ID" sz="1050" dirty="0" smtClean="0"/>
              <a:t>Lustrum ; Lobby GKU ; Dosen; 13.00 – 15.00;</a:t>
            </a:r>
            <a:endParaRPr lang="id-ID" sz="1050" dirty="0"/>
          </a:p>
        </p:txBody>
      </p:sp>
      <p:sp>
        <p:nvSpPr>
          <p:cNvPr id="8" name="Rectangle 7"/>
          <p:cNvSpPr/>
          <p:nvPr/>
        </p:nvSpPr>
        <p:spPr>
          <a:xfrm>
            <a:off x="6643702" y="44196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9" name="Rectangle 8"/>
          <p:cNvSpPr/>
          <p:nvPr/>
        </p:nvSpPr>
        <p:spPr>
          <a:xfrm>
            <a:off x="6643702" y="45720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0" name="Rectangle 9"/>
          <p:cNvSpPr/>
          <p:nvPr/>
        </p:nvSpPr>
        <p:spPr>
          <a:xfrm>
            <a:off x="6643702" y="47244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1" name="Rectangle 10"/>
          <p:cNvSpPr/>
          <p:nvPr/>
        </p:nvSpPr>
        <p:spPr>
          <a:xfrm>
            <a:off x="6643702" y="48768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2" name="Rectangle 11"/>
          <p:cNvSpPr/>
          <p:nvPr/>
        </p:nvSpPr>
        <p:spPr>
          <a:xfrm>
            <a:off x="6643702" y="50292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3" name="Rectangle 12"/>
          <p:cNvSpPr/>
          <p:nvPr/>
        </p:nvSpPr>
        <p:spPr>
          <a:xfrm>
            <a:off x="6643702" y="51816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4" name="Rectangle 13"/>
          <p:cNvSpPr/>
          <p:nvPr/>
        </p:nvSpPr>
        <p:spPr>
          <a:xfrm>
            <a:off x="6643702" y="53340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5" name="Rectangle 14"/>
          <p:cNvSpPr/>
          <p:nvPr/>
        </p:nvSpPr>
        <p:spPr>
          <a:xfrm>
            <a:off x="6643702" y="54864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6" name="Rectangle 15"/>
          <p:cNvSpPr/>
          <p:nvPr/>
        </p:nvSpPr>
        <p:spPr>
          <a:xfrm>
            <a:off x="6643702" y="563880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8" name="Rectangle 17"/>
          <p:cNvSpPr/>
          <p:nvPr/>
        </p:nvSpPr>
        <p:spPr>
          <a:xfrm>
            <a:off x="6643702" y="30670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19" name="Rectangle 18"/>
          <p:cNvSpPr/>
          <p:nvPr/>
        </p:nvSpPr>
        <p:spPr>
          <a:xfrm>
            <a:off x="6643702" y="32194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0" name="Rectangle 19"/>
          <p:cNvSpPr/>
          <p:nvPr/>
        </p:nvSpPr>
        <p:spPr>
          <a:xfrm>
            <a:off x="6643702" y="33718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1" name="Rectangle 20"/>
          <p:cNvSpPr/>
          <p:nvPr/>
        </p:nvSpPr>
        <p:spPr>
          <a:xfrm>
            <a:off x="6643702" y="35242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2" name="Rectangle 21"/>
          <p:cNvSpPr/>
          <p:nvPr/>
        </p:nvSpPr>
        <p:spPr>
          <a:xfrm>
            <a:off x="6643702" y="36766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3" name="Rectangle 22"/>
          <p:cNvSpPr/>
          <p:nvPr/>
        </p:nvSpPr>
        <p:spPr>
          <a:xfrm>
            <a:off x="6643702" y="38290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4" name="Rectangle 23"/>
          <p:cNvSpPr/>
          <p:nvPr/>
        </p:nvSpPr>
        <p:spPr>
          <a:xfrm>
            <a:off x="6643702" y="39814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5" name="Rectangle 24"/>
          <p:cNvSpPr/>
          <p:nvPr/>
        </p:nvSpPr>
        <p:spPr>
          <a:xfrm>
            <a:off x="6643702" y="41338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6" name="Rectangle 25"/>
          <p:cNvSpPr/>
          <p:nvPr/>
        </p:nvSpPr>
        <p:spPr>
          <a:xfrm>
            <a:off x="6643702" y="4286256"/>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7" name="Rectangle 26"/>
          <p:cNvSpPr/>
          <p:nvPr/>
        </p:nvSpPr>
        <p:spPr>
          <a:xfrm>
            <a:off x="6643702" y="17144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8" name="Rectangle 27"/>
          <p:cNvSpPr/>
          <p:nvPr/>
        </p:nvSpPr>
        <p:spPr>
          <a:xfrm>
            <a:off x="6643702" y="18668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29" name="Rectangle 28"/>
          <p:cNvSpPr/>
          <p:nvPr/>
        </p:nvSpPr>
        <p:spPr>
          <a:xfrm>
            <a:off x="6643702" y="20192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30" name="Rectangle 29"/>
          <p:cNvSpPr/>
          <p:nvPr/>
        </p:nvSpPr>
        <p:spPr>
          <a:xfrm>
            <a:off x="6643702" y="21716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31" name="Rectangle 30"/>
          <p:cNvSpPr/>
          <p:nvPr/>
        </p:nvSpPr>
        <p:spPr>
          <a:xfrm>
            <a:off x="6643702" y="23240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32" name="Rectangle 31"/>
          <p:cNvSpPr/>
          <p:nvPr/>
        </p:nvSpPr>
        <p:spPr>
          <a:xfrm>
            <a:off x="6643702" y="24764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33" name="Rectangle 32"/>
          <p:cNvSpPr/>
          <p:nvPr/>
        </p:nvSpPr>
        <p:spPr>
          <a:xfrm>
            <a:off x="6643702" y="26288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34" name="Rectangle 33"/>
          <p:cNvSpPr/>
          <p:nvPr/>
        </p:nvSpPr>
        <p:spPr>
          <a:xfrm>
            <a:off x="6643702" y="27812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35" name="Rectangle 34"/>
          <p:cNvSpPr/>
          <p:nvPr/>
        </p:nvSpPr>
        <p:spPr>
          <a:xfrm>
            <a:off x="6643702" y="2933688"/>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40" name="Rectangle 39"/>
          <p:cNvSpPr/>
          <p:nvPr/>
        </p:nvSpPr>
        <p:spPr>
          <a:xfrm>
            <a:off x="6643702" y="962012"/>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41" name="Rectangle 40"/>
          <p:cNvSpPr/>
          <p:nvPr/>
        </p:nvSpPr>
        <p:spPr>
          <a:xfrm>
            <a:off x="6643702" y="1114412"/>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42" name="Rectangle 41"/>
          <p:cNvSpPr/>
          <p:nvPr/>
        </p:nvSpPr>
        <p:spPr>
          <a:xfrm>
            <a:off x="6643702" y="1266812"/>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43" name="Rectangle 42"/>
          <p:cNvSpPr/>
          <p:nvPr/>
        </p:nvSpPr>
        <p:spPr>
          <a:xfrm>
            <a:off x="6643702" y="1419212"/>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
        <p:nvSpPr>
          <p:cNvPr id="44" name="Rectangle 43"/>
          <p:cNvSpPr/>
          <p:nvPr/>
        </p:nvSpPr>
        <p:spPr>
          <a:xfrm>
            <a:off x="6643702" y="1571612"/>
            <a:ext cx="1143008" cy="14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t>HAPUS</a:t>
            </a:r>
            <a:endParaRPr lang="id-ID"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1285860"/>
            <a:ext cx="8229600" cy="1143000"/>
          </a:xfrm>
        </p:spPr>
        <p:txBody>
          <a:bodyPr/>
          <a:lstStyle/>
          <a:p>
            <a:r>
              <a:rPr lang="id-ID" dirty="0" smtClean="0">
                <a:latin typeface="Rodondo" pitchFamily="50" charset="0"/>
              </a:rPr>
              <a:t>Akun GitHub Mamber</a:t>
            </a:r>
            <a:endParaRPr lang="id-ID" dirty="0">
              <a:latin typeface="Rodondo" pitchFamily="50" charset="0"/>
            </a:endParaRPr>
          </a:p>
        </p:txBody>
      </p:sp>
      <p:sp>
        <p:nvSpPr>
          <p:cNvPr id="3" name="Content Placeholder 2"/>
          <p:cNvSpPr>
            <a:spLocks noGrp="1"/>
          </p:cNvSpPr>
          <p:nvPr>
            <p:ph idx="1"/>
          </p:nvPr>
        </p:nvSpPr>
        <p:spPr>
          <a:xfrm>
            <a:off x="3028936" y="2643182"/>
            <a:ext cx="6115064" cy="3697295"/>
          </a:xfrm>
        </p:spPr>
        <p:txBody>
          <a:bodyPr/>
          <a:lstStyle/>
          <a:p>
            <a:r>
              <a:rPr lang="id-ID" dirty="0">
                <a:latin typeface="Coolvetica Rg" pitchFamily="34" charset="0"/>
              </a:rPr>
              <a:t>a</a:t>
            </a:r>
            <a:r>
              <a:rPr lang="id-ID" dirty="0" smtClean="0">
                <a:latin typeface="Coolvetica Rg" pitchFamily="34" charset="0"/>
              </a:rPr>
              <a:t>ndhinisantoso</a:t>
            </a:r>
          </a:p>
          <a:p>
            <a:r>
              <a:rPr lang="id-ID" dirty="0">
                <a:latin typeface="Coolvetica Rg" pitchFamily="34" charset="0"/>
              </a:rPr>
              <a:t>a</a:t>
            </a:r>
            <a:r>
              <a:rPr lang="id-ID" dirty="0" smtClean="0">
                <a:latin typeface="Coolvetica Rg" pitchFamily="34" charset="0"/>
              </a:rPr>
              <a:t>nnisaayusbrn</a:t>
            </a:r>
          </a:p>
          <a:p>
            <a:r>
              <a:rPr lang="id-ID" dirty="0">
                <a:latin typeface="Coolvetica Rg" pitchFamily="34" charset="0"/>
              </a:rPr>
              <a:t>y</a:t>
            </a:r>
            <a:r>
              <a:rPr lang="id-ID" dirty="0" smtClean="0">
                <a:latin typeface="Coolvetica Rg" pitchFamily="34" charset="0"/>
              </a:rPr>
              <a:t>anwardos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id-ID" dirty="0" smtClean="0">
                <a:latin typeface="Rodondo" pitchFamily="50" charset="0"/>
              </a:rPr>
              <a:t>Pengenalan</a:t>
            </a:r>
            <a:endParaRPr lang="id-ID" dirty="0">
              <a:latin typeface="Rodondo" pitchFamily="50" charset="0"/>
            </a:endParaRPr>
          </a:p>
        </p:txBody>
      </p:sp>
      <p:sp>
        <p:nvSpPr>
          <p:cNvPr id="3" name="Content Placeholder 2"/>
          <p:cNvSpPr>
            <a:spLocks noGrp="1"/>
          </p:cNvSpPr>
          <p:nvPr>
            <p:ph idx="1"/>
          </p:nvPr>
        </p:nvSpPr>
        <p:spPr/>
        <p:txBody>
          <a:bodyPr>
            <a:normAutofit fontScale="92500" lnSpcReduction="10000"/>
          </a:bodyPr>
          <a:lstStyle/>
          <a:p>
            <a:pPr indent="381000" algn="just">
              <a:buNone/>
            </a:pPr>
            <a:r>
              <a:rPr lang="id-ID" dirty="0" smtClean="0">
                <a:solidFill>
                  <a:schemeClr val="tx1">
                    <a:lumMod val="95000"/>
                    <a:lumOff val="5000"/>
                  </a:schemeClr>
                </a:solidFill>
                <a:latin typeface="Coolvetica Rg" pitchFamily="34" charset="0"/>
              </a:rPr>
              <a:t>Sistem ini dapat menampilkan nama kegiatan, jadwal kegiatan pada tanggal tertentu, tempat penyelenggaraan dan penyelenggara kegiatan. Sistem ini dapat digunakan oleh dua aktor, admin dan pengunjung biasa. </a:t>
            </a:r>
          </a:p>
          <a:p>
            <a:pPr indent="381000" algn="just">
              <a:buNone/>
            </a:pPr>
            <a:r>
              <a:rPr lang="id-ID" dirty="0" smtClean="0">
                <a:solidFill>
                  <a:schemeClr val="tx1">
                    <a:lumMod val="95000"/>
                    <a:lumOff val="5000"/>
                  </a:schemeClr>
                </a:solidFill>
                <a:latin typeface="Coolvetica Rg" pitchFamily="34" charset="0"/>
              </a:rPr>
              <a:t>Pengunjung dapat melihat jadwal kegiatan dan mengajukan jadwal kegiatan. Admin memiliki wewenang untuk menambahkan details kegiatan yang akan dilaksanakan sesuai pengajuan pengunjung atau menolaknya.</a:t>
            </a:r>
            <a:endParaRPr lang="id-ID" dirty="0">
              <a:solidFill>
                <a:schemeClr val="tx1">
                  <a:lumMod val="95000"/>
                  <a:lumOff val="5000"/>
                </a:schemeClr>
              </a:solidFill>
              <a:latin typeface="Coolvetica Rg"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dondo" pitchFamily="50" charset="0"/>
              </a:rPr>
              <a:t>Latar Belakang</a:t>
            </a:r>
            <a:endParaRPr lang="id-ID" dirty="0">
              <a:latin typeface="Rodondo" pitchFamily="50" charset="0"/>
            </a:endParaRPr>
          </a:p>
        </p:txBody>
      </p:sp>
      <p:sp>
        <p:nvSpPr>
          <p:cNvPr id="3" name="Content Placeholder 2"/>
          <p:cNvSpPr>
            <a:spLocks noGrp="1"/>
          </p:cNvSpPr>
          <p:nvPr>
            <p:ph idx="1"/>
          </p:nvPr>
        </p:nvSpPr>
        <p:spPr/>
        <p:txBody>
          <a:bodyPr>
            <a:normAutofit fontScale="92500" lnSpcReduction="20000"/>
          </a:bodyPr>
          <a:lstStyle/>
          <a:p>
            <a:pPr algn="just">
              <a:buNone/>
            </a:pPr>
            <a:r>
              <a:rPr lang="id-ID" dirty="0" smtClean="0">
                <a:latin typeface="Coolvetica Rg" pitchFamily="34" charset="0"/>
              </a:rPr>
              <a:t>		Alasan utama kelompok kami untuk mengambil topik ini karena di Institut Teknologi Sumatera cukup sulit untuk mengetahui jadwal kegiatan yang akan dilaksanakan. </a:t>
            </a:r>
          </a:p>
          <a:p>
            <a:pPr algn="just">
              <a:buNone/>
            </a:pPr>
            <a:r>
              <a:rPr lang="id-ID" dirty="0">
                <a:latin typeface="Coolvetica Rg" pitchFamily="34" charset="0"/>
              </a:rPr>
              <a:t>	</a:t>
            </a:r>
            <a:r>
              <a:rPr lang="id-ID" dirty="0" smtClean="0">
                <a:latin typeface="Coolvetica Rg" pitchFamily="34" charset="0"/>
              </a:rPr>
              <a:t>	Selama ini setiap acara yang dilaksanakan oleh pihak dosen, himpunan, ataupun UKM tidak memiliki timeline secara bersama, sehingga menimbulkan bentrokan jam dan juga tempat kegiatan. Untuk setiap kegiatan, mahasiswa maupun dosen tidak mengetahui tempat dan waktu secara pasti.</a:t>
            </a:r>
            <a:endParaRPr lang="id-ID" dirty="0">
              <a:latin typeface="Coolvetica Rg"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pPr algn="l"/>
            <a:r>
              <a:rPr lang="id-ID" dirty="0" smtClean="0">
                <a:latin typeface="Rodondo" pitchFamily="50" charset="0"/>
              </a:rPr>
              <a:t>Flowchart</a:t>
            </a:r>
            <a:endParaRPr lang="id-ID" dirty="0">
              <a:latin typeface="Rodondo" pitchFamily="50" charset="0"/>
            </a:endParaRPr>
          </a:p>
        </p:txBody>
      </p:sp>
      <p:pic>
        <p:nvPicPr>
          <p:cNvPr id="4" name="Content Placeholder 3" descr="FLOW.jpg"/>
          <p:cNvPicPr>
            <a:picLocks noGrp="1" noChangeAspect="1"/>
          </p:cNvPicPr>
          <p:nvPr>
            <p:ph idx="1"/>
          </p:nvPr>
        </p:nvPicPr>
        <p:blipFill>
          <a:blip r:embed="rId3"/>
          <a:stretch>
            <a:fillRect/>
          </a:stretch>
        </p:blipFill>
        <p:spPr>
          <a:xfrm>
            <a:off x="2000232" y="1000108"/>
            <a:ext cx="5028227" cy="548324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rn-login-form-user-interface-design-template-vector.jpg"/>
          <p:cNvPicPr>
            <a:picLocks noGrp="1" noChangeAspect="1"/>
          </p:cNvPicPr>
          <p:nvPr>
            <p:ph idx="1"/>
          </p:nvPr>
        </p:nvPicPr>
        <p:blipFill>
          <a:blip r:embed="rId2"/>
          <a:stretch>
            <a:fillRect/>
          </a:stretch>
        </p:blipFill>
        <p:spPr>
          <a:xfrm>
            <a:off x="1714480" y="714356"/>
            <a:ext cx="5572164" cy="5572164"/>
          </a:xfrm>
        </p:spPr>
      </p:pic>
      <p:sp>
        <p:nvSpPr>
          <p:cNvPr id="5" name="TextBox 4"/>
          <p:cNvSpPr txBox="1"/>
          <p:nvPr/>
        </p:nvSpPr>
        <p:spPr>
          <a:xfrm>
            <a:off x="3852068" y="4643446"/>
            <a:ext cx="1362874" cy="369332"/>
          </a:xfrm>
          <a:prstGeom prst="rect">
            <a:avLst/>
          </a:prstGeom>
          <a:noFill/>
        </p:spPr>
        <p:txBody>
          <a:bodyPr wrap="none" rtlCol="0">
            <a:spAutoFit/>
          </a:bodyPr>
          <a:lstStyle/>
          <a:p>
            <a:r>
              <a:rPr lang="id-ID" dirty="0" smtClean="0"/>
              <a:t>Tidak Masuk</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alender-2019-April-Zeitplan.jpg"/>
          <p:cNvPicPr>
            <a:picLocks noGrp="1" noChangeAspect="1"/>
          </p:cNvPicPr>
          <p:nvPr>
            <p:ph idx="1"/>
          </p:nvPr>
        </p:nvPicPr>
        <p:blipFill>
          <a:blip r:embed="rId2"/>
          <a:stretch>
            <a:fillRect/>
          </a:stretch>
        </p:blipFill>
        <p:spPr>
          <a:xfrm>
            <a:off x="1142976" y="857232"/>
            <a:ext cx="6997434" cy="5054617"/>
          </a:xfrm>
        </p:spPr>
      </p:pic>
      <p:sp>
        <p:nvSpPr>
          <p:cNvPr id="5" name="Rectangle 4"/>
          <p:cNvSpPr/>
          <p:nvPr/>
        </p:nvSpPr>
        <p:spPr>
          <a:xfrm>
            <a:off x="2500298" y="5643578"/>
            <a:ext cx="2071702" cy="64294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t>Ajukan Jadwal Acara</a:t>
            </a:r>
            <a:endParaRPr lang="id-ID" sz="1400" dirty="0"/>
          </a:p>
        </p:txBody>
      </p:sp>
      <p:sp>
        <p:nvSpPr>
          <p:cNvPr id="6" name="Rectangle 5"/>
          <p:cNvSpPr/>
          <p:nvPr/>
        </p:nvSpPr>
        <p:spPr>
          <a:xfrm>
            <a:off x="4572000" y="5643578"/>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Keluar</a:t>
            </a:r>
            <a:endParaRPr lang="id-ID"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ril-2019-calendar-days-vertically-1.jpg"/>
          <p:cNvPicPr>
            <a:picLocks noGrp="1" noChangeAspect="1"/>
          </p:cNvPicPr>
          <p:nvPr>
            <p:ph idx="1"/>
          </p:nvPr>
        </p:nvPicPr>
        <p:blipFill>
          <a:blip r:embed="rId2" cstate="print"/>
          <a:stretch>
            <a:fillRect/>
          </a:stretch>
        </p:blipFill>
        <p:spPr>
          <a:xfrm>
            <a:off x="2571736" y="571480"/>
            <a:ext cx="4320436" cy="5591153"/>
          </a:xfrm>
        </p:spPr>
      </p:pic>
      <p:sp>
        <p:nvSpPr>
          <p:cNvPr id="5" name="TextBox 4"/>
          <p:cNvSpPr txBox="1"/>
          <p:nvPr/>
        </p:nvSpPr>
        <p:spPr>
          <a:xfrm>
            <a:off x="6286512" y="500042"/>
            <a:ext cx="304892" cy="369332"/>
          </a:xfrm>
          <a:prstGeom prst="rect">
            <a:avLst/>
          </a:prstGeom>
          <a:solidFill>
            <a:schemeClr val="bg1">
              <a:lumMod val="85000"/>
            </a:schemeClr>
          </a:solidFill>
          <a:ln>
            <a:noFill/>
          </a:ln>
        </p:spPr>
        <p:txBody>
          <a:bodyPr wrap="none" rtlCol="0">
            <a:spAutoFit/>
          </a:bodyPr>
          <a:lstStyle/>
          <a:p>
            <a:r>
              <a:rPr lang="id-ID" dirty="0">
                <a:solidFill>
                  <a:schemeClr val="tx1">
                    <a:lumMod val="95000"/>
                    <a:lumOff val="5000"/>
                  </a:schemeClr>
                </a:solidFill>
              </a:rPr>
              <a:t>X</a:t>
            </a:r>
          </a:p>
        </p:txBody>
      </p:sp>
      <p:sp>
        <p:nvSpPr>
          <p:cNvPr id="6" name="Rectangle 5"/>
          <p:cNvSpPr/>
          <p:nvPr/>
        </p:nvSpPr>
        <p:spPr>
          <a:xfrm>
            <a:off x="1785918" y="5857892"/>
            <a:ext cx="1857388" cy="428628"/>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t>Ajukan Jadwal Acara</a:t>
            </a:r>
            <a:endParaRPr lang="id-ID" sz="1400" dirty="0"/>
          </a:p>
        </p:txBody>
      </p:sp>
      <p:sp>
        <p:nvSpPr>
          <p:cNvPr id="7" name="TextBox 6"/>
          <p:cNvSpPr txBox="1"/>
          <p:nvPr/>
        </p:nvSpPr>
        <p:spPr>
          <a:xfrm>
            <a:off x="3143240" y="4357694"/>
            <a:ext cx="3357586" cy="261610"/>
          </a:xfrm>
          <a:prstGeom prst="rect">
            <a:avLst/>
          </a:prstGeom>
          <a:noFill/>
        </p:spPr>
        <p:txBody>
          <a:bodyPr wrap="square" rtlCol="0">
            <a:spAutoFit/>
          </a:bodyPr>
          <a:lstStyle/>
          <a:p>
            <a:r>
              <a:rPr lang="id-ID" sz="1050" dirty="0" smtClean="0"/>
              <a:t>Lustrum ; Lobby GKU ; Dosen; 13.00 – 15.00;</a:t>
            </a:r>
            <a:endParaRPr lang="id-ID" sz="1050" dirty="0"/>
          </a:p>
        </p:txBody>
      </p:sp>
      <p:sp>
        <p:nvSpPr>
          <p:cNvPr id="8" name="Rectangle 7"/>
          <p:cNvSpPr/>
          <p:nvPr/>
        </p:nvSpPr>
        <p:spPr>
          <a:xfrm>
            <a:off x="5500694" y="5857892"/>
            <a:ext cx="1857388" cy="428628"/>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Keluar</a:t>
            </a:r>
            <a:endParaRPr lang="id-ID" sz="2000" dirty="0"/>
          </a:p>
        </p:txBody>
      </p:sp>
      <p:sp>
        <p:nvSpPr>
          <p:cNvPr id="9" name="Rectangle 8"/>
          <p:cNvSpPr/>
          <p:nvPr/>
        </p:nvSpPr>
        <p:spPr>
          <a:xfrm>
            <a:off x="3643306" y="5857892"/>
            <a:ext cx="1857388" cy="42862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Kembali</a:t>
            </a:r>
            <a:endParaRPr lang="id-ID"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alender-2019-April-Zeitplan.jpg"/>
          <p:cNvPicPr>
            <a:picLocks noGrp="1" noChangeAspect="1"/>
          </p:cNvPicPr>
          <p:nvPr>
            <p:ph idx="1"/>
          </p:nvPr>
        </p:nvPicPr>
        <p:blipFill>
          <a:blip r:embed="rId2"/>
          <a:stretch>
            <a:fillRect/>
          </a:stretch>
        </p:blipFill>
        <p:spPr>
          <a:xfrm>
            <a:off x="1142976" y="857232"/>
            <a:ext cx="6997434" cy="5054617"/>
          </a:xfrm>
        </p:spPr>
      </p:pic>
      <p:sp>
        <p:nvSpPr>
          <p:cNvPr id="5" name="Rectangle 4"/>
          <p:cNvSpPr/>
          <p:nvPr/>
        </p:nvSpPr>
        <p:spPr>
          <a:xfrm>
            <a:off x="357158" y="5643578"/>
            <a:ext cx="2071702" cy="64294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Memasukkan Jadwal</a:t>
            </a:r>
          </a:p>
          <a:p>
            <a:pPr algn="ctr"/>
            <a:r>
              <a:rPr lang="id-ID" sz="1600" dirty="0" smtClean="0"/>
              <a:t>Kegiatan</a:t>
            </a:r>
            <a:endParaRPr lang="id-ID" sz="1600" dirty="0"/>
          </a:p>
        </p:txBody>
      </p:sp>
      <p:sp>
        <p:nvSpPr>
          <p:cNvPr id="6" name="Rectangle 5"/>
          <p:cNvSpPr/>
          <p:nvPr/>
        </p:nvSpPr>
        <p:spPr>
          <a:xfrm>
            <a:off x="4500562" y="5643578"/>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Keluar</a:t>
            </a:r>
            <a:endParaRPr lang="id-ID" sz="2000" dirty="0"/>
          </a:p>
        </p:txBody>
      </p:sp>
      <p:sp>
        <p:nvSpPr>
          <p:cNvPr id="7" name="Rectangle 6"/>
          <p:cNvSpPr/>
          <p:nvPr/>
        </p:nvSpPr>
        <p:spPr>
          <a:xfrm>
            <a:off x="2428860" y="5643578"/>
            <a:ext cx="2071702" cy="642942"/>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Notifikasi</a:t>
            </a:r>
            <a:endParaRPr lang="id-ID" sz="1400" dirty="0"/>
          </a:p>
        </p:txBody>
      </p:sp>
      <p:sp>
        <p:nvSpPr>
          <p:cNvPr id="8" name="Rectangle 7"/>
          <p:cNvSpPr/>
          <p:nvPr/>
        </p:nvSpPr>
        <p:spPr>
          <a:xfrm>
            <a:off x="6572264" y="5643578"/>
            <a:ext cx="2071702" cy="642942"/>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Menghapus</a:t>
            </a:r>
          </a:p>
          <a:p>
            <a:pPr algn="ctr"/>
            <a:r>
              <a:rPr lang="id-ID" sz="1600" dirty="0" smtClean="0"/>
              <a:t>Jadwal</a:t>
            </a:r>
            <a:endParaRPr lang="id-ID"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ril-2019-calendar-days-vertically-1.jpg"/>
          <p:cNvPicPr>
            <a:picLocks noGrp="1" noChangeAspect="1"/>
          </p:cNvPicPr>
          <p:nvPr>
            <p:ph idx="1"/>
          </p:nvPr>
        </p:nvPicPr>
        <p:blipFill>
          <a:blip r:embed="rId2" cstate="print"/>
          <a:stretch>
            <a:fillRect/>
          </a:stretch>
        </p:blipFill>
        <p:spPr>
          <a:xfrm>
            <a:off x="2571736" y="571480"/>
            <a:ext cx="4320436" cy="5591153"/>
          </a:xfrm>
        </p:spPr>
      </p:pic>
      <p:sp>
        <p:nvSpPr>
          <p:cNvPr id="5" name="TextBox 4"/>
          <p:cNvSpPr txBox="1"/>
          <p:nvPr/>
        </p:nvSpPr>
        <p:spPr>
          <a:xfrm>
            <a:off x="6286512" y="500042"/>
            <a:ext cx="304892" cy="369332"/>
          </a:xfrm>
          <a:prstGeom prst="rect">
            <a:avLst/>
          </a:prstGeom>
          <a:solidFill>
            <a:schemeClr val="bg1">
              <a:lumMod val="85000"/>
            </a:schemeClr>
          </a:solidFill>
          <a:ln>
            <a:noFill/>
          </a:ln>
        </p:spPr>
        <p:txBody>
          <a:bodyPr wrap="none" rtlCol="0">
            <a:spAutoFit/>
          </a:bodyPr>
          <a:lstStyle/>
          <a:p>
            <a:r>
              <a:rPr lang="id-ID" dirty="0">
                <a:solidFill>
                  <a:schemeClr val="tx1">
                    <a:lumMod val="95000"/>
                    <a:lumOff val="5000"/>
                  </a:schemeClr>
                </a:solidFill>
              </a:rPr>
              <a:t>X</a:t>
            </a:r>
          </a:p>
        </p:txBody>
      </p:sp>
      <p:sp>
        <p:nvSpPr>
          <p:cNvPr id="7" name="TextBox 6"/>
          <p:cNvSpPr txBox="1"/>
          <p:nvPr/>
        </p:nvSpPr>
        <p:spPr>
          <a:xfrm>
            <a:off x="3143240" y="4357694"/>
            <a:ext cx="3357586" cy="261610"/>
          </a:xfrm>
          <a:prstGeom prst="rect">
            <a:avLst/>
          </a:prstGeom>
          <a:noFill/>
        </p:spPr>
        <p:txBody>
          <a:bodyPr wrap="square" rtlCol="0">
            <a:spAutoFit/>
          </a:bodyPr>
          <a:lstStyle/>
          <a:p>
            <a:r>
              <a:rPr lang="id-ID" sz="1050" dirty="0" smtClean="0"/>
              <a:t>Lustrum ; Lobby GKU ; Dosen; 13.00 – 15.00;</a:t>
            </a:r>
            <a:endParaRPr lang="id-ID" sz="1050" dirty="0"/>
          </a:p>
        </p:txBody>
      </p:sp>
      <p:sp>
        <p:nvSpPr>
          <p:cNvPr id="10" name="Rectangle 9"/>
          <p:cNvSpPr/>
          <p:nvPr/>
        </p:nvSpPr>
        <p:spPr>
          <a:xfrm>
            <a:off x="357158" y="5857892"/>
            <a:ext cx="2071702" cy="64294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Memasukkan Jadwal</a:t>
            </a:r>
          </a:p>
          <a:p>
            <a:pPr algn="ctr"/>
            <a:r>
              <a:rPr lang="id-ID" sz="1600" dirty="0" smtClean="0"/>
              <a:t>Kegiatan</a:t>
            </a:r>
            <a:endParaRPr lang="id-ID" sz="1600" dirty="0"/>
          </a:p>
        </p:txBody>
      </p:sp>
      <p:sp>
        <p:nvSpPr>
          <p:cNvPr id="11" name="Rectangle 10"/>
          <p:cNvSpPr/>
          <p:nvPr/>
        </p:nvSpPr>
        <p:spPr>
          <a:xfrm>
            <a:off x="4500562" y="5857892"/>
            <a:ext cx="2071702" cy="642942"/>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Keluar</a:t>
            </a:r>
            <a:endParaRPr lang="id-ID" sz="2000" dirty="0"/>
          </a:p>
        </p:txBody>
      </p:sp>
      <p:sp>
        <p:nvSpPr>
          <p:cNvPr id="12" name="Rectangle 11"/>
          <p:cNvSpPr/>
          <p:nvPr/>
        </p:nvSpPr>
        <p:spPr>
          <a:xfrm>
            <a:off x="2428860" y="5857892"/>
            <a:ext cx="2071702" cy="642942"/>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Notifikasi</a:t>
            </a:r>
            <a:endParaRPr lang="id-ID" sz="1400" dirty="0"/>
          </a:p>
        </p:txBody>
      </p:sp>
      <p:sp>
        <p:nvSpPr>
          <p:cNvPr id="13" name="Rectangle 12"/>
          <p:cNvSpPr/>
          <p:nvPr/>
        </p:nvSpPr>
        <p:spPr>
          <a:xfrm>
            <a:off x="6572264" y="5857892"/>
            <a:ext cx="2071702" cy="642942"/>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Menghapus</a:t>
            </a:r>
          </a:p>
          <a:p>
            <a:pPr algn="ctr"/>
            <a:r>
              <a:rPr lang="id-ID" sz="1600" dirty="0" smtClean="0"/>
              <a:t>Jadwal</a:t>
            </a:r>
            <a:endParaRPr lang="id-ID"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257</Words>
  <Application>Microsoft Office PowerPoint</Application>
  <PresentationFormat>On-screen Show (4:3)</PresentationFormat>
  <Paragraphs>112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Sistem Informasi &amp;  Administrasi Kegiatan Kampus</vt:lpstr>
      <vt:lpstr>Pengenalan</vt:lpstr>
      <vt:lpstr>Latar Belakang</vt:lpstr>
      <vt:lpstr>Flowchart</vt:lpstr>
      <vt:lpstr>Slide 5</vt:lpstr>
      <vt:lpstr>Slide 6</vt:lpstr>
      <vt:lpstr>Slide 7</vt:lpstr>
      <vt:lpstr>Slide 8</vt:lpstr>
      <vt:lpstr>Slide 9</vt:lpstr>
      <vt:lpstr>Slide 10</vt:lpstr>
      <vt:lpstr>Slide 11</vt:lpstr>
      <vt:lpstr>Slide 12</vt:lpstr>
      <vt:lpstr>Slide 13</vt:lpstr>
      <vt:lpstr>Akun GitHub Mamber</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&amp;  Administrasi Kegiatan Kampus</dc:title>
  <dc:creator>USER</dc:creator>
  <cp:lastModifiedBy>USER</cp:lastModifiedBy>
  <cp:revision>1</cp:revision>
  <dcterms:created xsi:type="dcterms:W3CDTF">2019-04-24T08:31:38Z</dcterms:created>
  <dcterms:modified xsi:type="dcterms:W3CDTF">2019-04-24T10:53:40Z</dcterms:modified>
</cp:coreProperties>
</file>