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3"/>
  </p:notesMasterIdLst>
  <p:sldIdLst>
    <p:sldId id="256" r:id="rId3"/>
    <p:sldId id="320" r:id="rId4"/>
    <p:sldId id="290" r:id="rId5"/>
    <p:sldId id="261" r:id="rId6"/>
    <p:sldId id="276" r:id="rId7"/>
    <p:sldId id="292" r:id="rId8"/>
    <p:sldId id="293" r:id="rId9"/>
    <p:sldId id="294" r:id="rId10"/>
    <p:sldId id="295" r:id="rId11"/>
    <p:sldId id="297" r:id="rId12"/>
    <p:sldId id="307" r:id="rId13"/>
    <p:sldId id="322" r:id="rId14"/>
    <p:sldId id="323" r:id="rId15"/>
    <p:sldId id="263" r:id="rId16"/>
    <p:sldId id="301" r:id="rId17"/>
    <p:sldId id="300" r:id="rId18"/>
    <p:sldId id="302" r:id="rId19"/>
    <p:sldId id="304" r:id="rId20"/>
    <p:sldId id="305" r:id="rId21"/>
    <p:sldId id="308" r:id="rId22"/>
  </p:sldIdLst>
  <p:sldSz cx="9144000" cy="5143500" type="screen16x9"/>
  <p:notesSz cx="6858000" cy="9144000"/>
  <p:embeddedFontLst>
    <p:embeddedFont>
      <p:font typeface="Avenir" panose="020B0503020203020204" pitchFamily="34" charset="0"/>
      <p:regular r:id="rId24"/>
    </p:embeddedFont>
    <p:embeddedFont>
      <p:font typeface="Fira Sans Extra Condensed Medium" panose="020B0604020202020204"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9900"/>
    <a:srgbClr val="6699FF"/>
    <a:srgbClr val="FF9933"/>
    <a:srgbClr val="003399"/>
    <a:srgbClr val="009999"/>
    <a:srgbClr val="000066"/>
    <a:srgbClr val="CC6600"/>
    <a:srgbClr val="FFCC66"/>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660"/>
  </p:normalViewPr>
  <p:slideViewPr>
    <p:cSldViewPr snapToGrid="0">
      <p:cViewPr varScale="1">
        <p:scale>
          <a:sx n="94" d="100"/>
          <a:sy n="94" d="100"/>
        </p:scale>
        <p:origin x="8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9A17D211-B1D1-D5A5-B023-6B33FA1FFA13}"/>
            </a:ext>
          </a:extLst>
        </p:cNvPr>
        <p:cNvGrpSpPr/>
        <p:nvPr/>
      </p:nvGrpSpPr>
      <p:grpSpPr>
        <a:xfrm>
          <a:off x="0" y="0"/>
          <a:ext cx="0" cy="0"/>
          <a:chOff x="0" y="0"/>
          <a:chExt cx="0" cy="0"/>
        </a:xfrm>
      </p:grpSpPr>
      <p:sp>
        <p:nvSpPr>
          <p:cNvPr id="416" name="Google Shape;416;g9765d7774d_3_1633:notes">
            <a:extLst>
              <a:ext uri="{FF2B5EF4-FFF2-40B4-BE49-F238E27FC236}">
                <a16:creationId xmlns:a16="http://schemas.microsoft.com/office/drawing/2014/main" id="{303D40EF-BF8E-1D31-F7B9-61B8B9C9E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a:extLst>
              <a:ext uri="{FF2B5EF4-FFF2-40B4-BE49-F238E27FC236}">
                <a16:creationId xmlns:a16="http://schemas.microsoft.com/office/drawing/2014/main" id="{B8446ED7-0B41-81C1-198A-E1CBEF09D4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1851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61d1679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a:extLst>
            <a:ext uri="{FF2B5EF4-FFF2-40B4-BE49-F238E27FC236}">
              <a16:creationId xmlns:a16="http://schemas.microsoft.com/office/drawing/2014/main" id="{8C9C0EEA-6811-1287-B42F-57BAC4F036AB}"/>
            </a:ext>
          </a:extLst>
        </p:cNvPr>
        <p:cNvGrpSpPr/>
        <p:nvPr/>
      </p:nvGrpSpPr>
      <p:grpSpPr>
        <a:xfrm>
          <a:off x="0" y="0"/>
          <a:ext cx="0" cy="0"/>
          <a:chOff x="0" y="0"/>
          <a:chExt cx="0" cy="0"/>
        </a:xfrm>
      </p:grpSpPr>
      <p:sp>
        <p:nvSpPr>
          <p:cNvPr id="370" name="Google Shape;370;g9661d16799_0_779:notes">
            <a:extLst>
              <a:ext uri="{FF2B5EF4-FFF2-40B4-BE49-F238E27FC236}">
                <a16:creationId xmlns:a16="http://schemas.microsoft.com/office/drawing/2014/main" id="{C95607FB-B85D-1D5C-B69E-E020347269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61d16799_0_779:notes">
            <a:extLst>
              <a:ext uri="{FF2B5EF4-FFF2-40B4-BE49-F238E27FC236}">
                <a16:creationId xmlns:a16="http://schemas.microsoft.com/office/drawing/2014/main" id="{DC1E5825-F950-9F88-66CD-EBF636BF41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a:extLst>
            <a:ext uri="{FF2B5EF4-FFF2-40B4-BE49-F238E27FC236}">
              <a16:creationId xmlns:a16="http://schemas.microsoft.com/office/drawing/2014/main" id="{BACAFD05-77A0-7C48-7055-9C2D3683E203}"/>
            </a:ext>
          </a:extLst>
        </p:cNvPr>
        <p:cNvGrpSpPr/>
        <p:nvPr/>
      </p:nvGrpSpPr>
      <p:grpSpPr>
        <a:xfrm>
          <a:off x="0" y="0"/>
          <a:ext cx="0" cy="0"/>
          <a:chOff x="0" y="0"/>
          <a:chExt cx="0" cy="0"/>
        </a:xfrm>
      </p:grpSpPr>
      <p:sp>
        <p:nvSpPr>
          <p:cNvPr id="1661" name="Google Shape;1661;g97a6f84bc1_1_74:notes">
            <a:extLst>
              <a:ext uri="{FF2B5EF4-FFF2-40B4-BE49-F238E27FC236}">
                <a16:creationId xmlns:a16="http://schemas.microsoft.com/office/drawing/2014/main" id="{8408A2C2-0142-CB4A-8CB3-401A2FA62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97a6f84bc1_1_74:notes">
            <a:extLst>
              <a:ext uri="{FF2B5EF4-FFF2-40B4-BE49-F238E27FC236}">
                <a16:creationId xmlns:a16="http://schemas.microsoft.com/office/drawing/2014/main" id="{F5C22A38-767C-8CF9-B229-3C308A1601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14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a:extLst>
            <a:ext uri="{FF2B5EF4-FFF2-40B4-BE49-F238E27FC236}">
              <a16:creationId xmlns:a16="http://schemas.microsoft.com/office/drawing/2014/main" id="{0E4DEBF0-E023-28FA-28B9-5C202501B52D}"/>
            </a:ext>
          </a:extLst>
        </p:cNvPr>
        <p:cNvGrpSpPr/>
        <p:nvPr/>
      </p:nvGrpSpPr>
      <p:grpSpPr>
        <a:xfrm>
          <a:off x="0" y="0"/>
          <a:ext cx="0" cy="0"/>
          <a:chOff x="0" y="0"/>
          <a:chExt cx="0" cy="0"/>
        </a:xfrm>
      </p:grpSpPr>
      <p:sp>
        <p:nvSpPr>
          <p:cNvPr id="1661" name="Google Shape;1661;g97a6f84bc1_1_74:notes">
            <a:extLst>
              <a:ext uri="{FF2B5EF4-FFF2-40B4-BE49-F238E27FC236}">
                <a16:creationId xmlns:a16="http://schemas.microsoft.com/office/drawing/2014/main" id="{E703F10F-61C0-8DF3-335D-75FBC66DFA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97a6f84bc1_1_74:notes">
            <a:extLst>
              <a:ext uri="{FF2B5EF4-FFF2-40B4-BE49-F238E27FC236}">
                <a16:creationId xmlns:a16="http://schemas.microsoft.com/office/drawing/2014/main" id="{5F5C297E-B7FD-05EE-92AF-C34157FE1A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01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8DD9895C-C8C3-F351-6C00-F2586727C1DD}"/>
            </a:ext>
          </a:extLst>
        </p:cNvPr>
        <p:cNvGrpSpPr/>
        <p:nvPr/>
      </p:nvGrpSpPr>
      <p:grpSpPr>
        <a:xfrm>
          <a:off x="0" y="0"/>
          <a:ext cx="0" cy="0"/>
          <a:chOff x="0" y="0"/>
          <a:chExt cx="0" cy="0"/>
        </a:xfrm>
      </p:grpSpPr>
      <p:sp>
        <p:nvSpPr>
          <p:cNvPr id="110" name="Google Shape;110;g9661d16799_0_622:notes">
            <a:extLst>
              <a:ext uri="{FF2B5EF4-FFF2-40B4-BE49-F238E27FC236}">
                <a16:creationId xmlns:a16="http://schemas.microsoft.com/office/drawing/2014/main" id="{776AAEF5-EEE1-3367-E0FA-2CBFAE717A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a:extLst>
              <a:ext uri="{FF2B5EF4-FFF2-40B4-BE49-F238E27FC236}">
                <a16:creationId xmlns:a16="http://schemas.microsoft.com/office/drawing/2014/main" id="{CA1D6540-18FD-A86D-C341-87F79BB4CB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4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661d1679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661d1679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9765d7774d_3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9765d7774d_3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E8CB1F42-1B9F-8D54-5054-BB949FE95CE0}"/>
            </a:ext>
          </a:extLst>
        </p:cNvPr>
        <p:cNvGrpSpPr/>
        <p:nvPr/>
      </p:nvGrpSpPr>
      <p:grpSpPr>
        <a:xfrm>
          <a:off x="0" y="0"/>
          <a:ext cx="0" cy="0"/>
          <a:chOff x="0" y="0"/>
          <a:chExt cx="0" cy="0"/>
        </a:xfrm>
      </p:grpSpPr>
      <p:sp>
        <p:nvSpPr>
          <p:cNvPr id="416" name="Google Shape;416;g9765d7774d_3_1633:notes">
            <a:extLst>
              <a:ext uri="{FF2B5EF4-FFF2-40B4-BE49-F238E27FC236}">
                <a16:creationId xmlns:a16="http://schemas.microsoft.com/office/drawing/2014/main" id="{B105242F-C331-9C83-4947-94B17BC25F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a:extLst>
              <a:ext uri="{FF2B5EF4-FFF2-40B4-BE49-F238E27FC236}">
                <a16:creationId xmlns:a16="http://schemas.microsoft.com/office/drawing/2014/main" id="{DFA8573B-70FA-C392-6263-B9C6333BF1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63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84D40F8D-16EE-CC76-7D4D-A85EEF248CC7}"/>
            </a:ext>
          </a:extLst>
        </p:cNvPr>
        <p:cNvGrpSpPr/>
        <p:nvPr/>
      </p:nvGrpSpPr>
      <p:grpSpPr>
        <a:xfrm>
          <a:off x="0" y="0"/>
          <a:ext cx="0" cy="0"/>
          <a:chOff x="0" y="0"/>
          <a:chExt cx="0" cy="0"/>
        </a:xfrm>
      </p:grpSpPr>
      <p:sp>
        <p:nvSpPr>
          <p:cNvPr id="416" name="Google Shape;416;g9765d7774d_3_1633:notes">
            <a:extLst>
              <a:ext uri="{FF2B5EF4-FFF2-40B4-BE49-F238E27FC236}">
                <a16:creationId xmlns:a16="http://schemas.microsoft.com/office/drawing/2014/main" id="{CDB161B2-C4AB-734C-CC10-FE300149B7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a:extLst>
              <a:ext uri="{FF2B5EF4-FFF2-40B4-BE49-F238E27FC236}">
                <a16:creationId xmlns:a16="http://schemas.microsoft.com/office/drawing/2014/main" id="{C807787C-51CE-78AE-EC32-099154B7B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21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4C4603E8-F8BC-ED22-0E0F-226C5C8B44A3}"/>
            </a:ext>
          </a:extLst>
        </p:cNvPr>
        <p:cNvGrpSpPr/>
        <p:nvPr/>
      </p:nvGrpSpPr>
      <p:grpSpPr>
        <a:xfrm>
          <a:off x="0" y="0"/>
          <a:ext cx="0" cy="0"/>
          <a:chOff x="0" y="0"/>
          <a:chExt cx="0" cy="0"/>
        </a:xfrm>
      </p:grpSpPr>
      <p:sp>
        <p:nvSpPr>
          <p:cNvPr id="416" name="Google Shape;416;g9765d7774d_3_1633:notes">
            <a:extLst>
              <a:ext uri="{FF2B5EF4-FFF2-40B4-BE49-F238E27FC236}">
                <a16:creationId xmlns:a16="http://schemas.microsoft.com/office/drawing/2014/main" id="{DAB9096C-1593-9428-8B02-3F37389E5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a:extLst>
              <a:ext uri="{FF2B5EF4-FFF2-40B4-BE49-F238E27FC236}">
                <a16:creationId xmlns:a16="http://schemas.microsoft.com/office/drawing/2014/main" id="{DBC2586D-F623-9515-5738-151C2E0232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88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F1B2AEA6-E0EB-809A-70DC-A7D0C5499BC7}"/>
            </a:ext>
          </a:extLst>
        </p:cNvPr>
        <p:cNvGrpSpPr/>
        <p:nvPr/>
      </p:nvGrpSpPr>
      <p:grpSpPr>
        <a:xfrm>
          <a:off x="0" y="0"/>
          <a:ext cx="0" cy="0"/>
          <a:chOff x="0" y="0"/>
          <a:chExt cx="0" cy="0"/>
        </a:xfrm>
      </p:grpSpPr>
      <p:sp>
        <p:nvSpPr>
          <p:cNvPr id="416" name="Google Shape;416;g9765d7774d_3_1633:notes">
            <a:extLst>
              <a:ext uri="{FF2B5EF4-FFF2-40B4-BE49-F238E27FC236}">
                <a16:creationId xmlns:a16="http://schemas.microsoft.com/office/drawing/2014/main" id="{98C04498-AF8F-77CC-B33F-1C4C64FD81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65d7774d_3_1633:notes">
            <a:extLst>
              <a:ext uri="{FF2B5EF4-FFF2-40B4-BE49-F238E27FC236}">
                <a16:creationId xmlns:a16="http://schemas.microsoft.com/office/drawing/2014/main" id="{F551E923-F4E2-889D-4C4B-410C3E8AA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84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37840955-EC54-7AEC-92F4-E891DE314A49}"/>
            </a:ext>
          </a:extLst>
        </p:cNvPr>
        <p:cNvGrpSpPr/>
        <p:nvPr/>
      </p:nvGrpSpPr>
      <p:grpSpPr>
        <a:xfrm>
          <a:off x="0" y="0"/>
          <a:ext cx="0" cy="0"/>
          <a:chOff x="0" y="0"/>
          <a:chExt cx="0" cy="0"/>
        </a:xfrm>
      </p:grpSpPr>
      <p:sp>
        <p:nvSpPr>
          <p:cNvPr id="110" name="Google Shape;110;g9661d16799_0_622:notes">
            <a:extLst>
              <a:ext uri="{FF2B5EF4-FFF2-40B4-BE49-F238E27FC236}">
                <a16:creationId xmlns:a16="http://schemas.microsoft.com/office/drawing/2014/main" id="{28590085-F823-A4AE-2AFB-4BD072D0D3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a:extLst>
              <a:ext uri="{FF2B5EF4-FFF2-40B4-BE49-F238E27FC236}">
                <a16:creationId xmlns:a16="http://schemas.microsoft.com/office/drawing/2014/main" id="{1138E90D-F09E-0768-DCBC-B52E1ECD77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4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57175" y="1447578"/>
            <a:ext cx="3461400" cy="151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of Product Reviews</a:t>
            </a:r>
            <a:endParaRPr dirty="0"/>
          </a:p>
        </p:txBody>
      </p:sp>
      <p:sp>
        <p:nvSpPr>
          <p:cNvPr id="56" name="Google Shape;56;p15"/>
          <p:cNvSpPr txBox="1">
            <a:spLocks noGrp="1"/>
          </p:cNvSpPr>
          <p:nvPr>
            <p:ph type="subTitle" idx="1"/>
          </p:nvPr>
        </p:nvSpPr>
        <p:spPr>
          <a:xfrm>
            <a:off x="457175" y="3658622"/>
            <a:ext cx="2943300"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by Annisa Dzikra Salma</a:t>
            </a:r>
            <a:endParaRPr dirty="0">
              <a:solidFill>
                <a:schemeClr val="dk1"/>
              </a:solidFill>
            </a:endParaRPr>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572025" y="88337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572025" y="88337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2060"/>
              </a:solidFill>
              <a:highlight>
                <a:srgbClr val="FF9933"/>
              </a:highlight>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2060"/>
              </a:solidFill>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rgbClr val="00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rgbClr val="FFCC66"/>
          </a:solidFill>
          <a:ln w="9525" cap="flat" cmpd="sng">
            <a:solidFill>
              <a:srgbClr val="FFCC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rgbClr val="CC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052098" y="1188394"/>
            <a:ext cx="1156549" cy="414601"/>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037221" y="1175372"/>
            <a:ext cx="1180685" cy="438828"/>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037164" y="1242309"/>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1"/>
                </a:solidFill>
              </a:rPr>
              <a:t>AMAZON</a:t>
            </a:r>
            <a:endParaRPr sz="2400" dirty="0">
              <a:solidFill>
                <a:schemeClr val="tx1"/>
              </a:solidFill>
            </a:endParaRPr>
          </a:p>
        </p:txBody>
      </p:sp>
      <p:pic>
        <p:nvPicPr>
          <p:cNvPr id="4098" name="Picture 2" descr="Amazon logo icon logo sign art design symbol famous industry Jeff Bezos  corporate text isolated white background vector template graphic design">
            <a:extLst>
              <a:ext uri="{FF2B5EF4-FFF2-40B4-BE49-F238E27FC236}">
                <a16:creationId xmlns:a16="http://schemas.microsoft.com/office/drawing/2014/main" id="{44531BE8-2438-CA97-0B1D-A9C08250B2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8" t="24070" r="8565" b="32433"/>
          <a:stretch/>
        </p:blipFill>
        <p:spPr bwMode="auto">
          <a:xfrm>
            <a:off x="6109695" y="1263784"/>
            <a:ext cx="1027964" cy="323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586BFBF1-07C0-CFE1-FA5D-A79653D8E668}"/>
            </a:ext>
          </a:extLst>
        </p:cNvPr>
        <p:cNvGrpSpPr/>
        <p:nvPr/>
      </p:nvGrpSpPr>
      <p:grpSpPr>
        <a:xfrm>
          <a:off x="0" y="0"/>
          <a:ext cx="0" cy="0"/>
          <a:chOff x="0" y="0"/>
          <a:chExt cx="0" cy="0"/>
        </a:xfrm>
      </p:grpSpPr>
      <p:sp>
        <p:nvSpPr>
          <p:cNvPr id="113" name="Google Shape;113;p16">
            <a:extLst>
              <a:ext uri="{FF2B5EF4-FFF2-40B4-BE49-F238E27FC236}">
                <a16:creationId xmlns:a16="http://schemas.microsoft.com/office/drawing/2014/main" id="{BC7FBD70-D145-D6E0-947E-60AF1D147543}"/>
              </a:ext>
            </a:extLst>
          </p:cNvPr>
          <p:cNvSpPr txBox="1">
            <a:spLocks noGrp="1"/>
          </p:cNvSpPr>
          <p:nvPr>
            <p:ph type="title"/>
          </p:nvPr>
        </p:nvSpPr>
        <p:spPr>
          <a:xfrm>
            <a:off x="4160495" y="1036000"/>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Text Processing</a:t>
            </a:r>
            <a:endParaRPr sz="1800" dirty="0"/>
          </a:p>
        </p:txBody>
      </p:sp>
      <p:sp>
        <p:nvSpPr>
          <p:cNvPr id="115" name="Google Shape;115;p16">
            <a:extLst>
              <a:ext uri="{FF2B5EF4-FFF2-40B4-BE49-F238E27FC236}">
                <a16:creationId xmlns:a16="http://schemas.microsoft.com/office/drawing/2014/main" id="{A05AB9B3-ACCA-E93D-0465-6C20C20C5C6D}"/>
              </a:ext>
            </a:extLst>
          </p:cNvPr>
          <p:cNvSpPr txBox="1"/>
          <p:nvPr/>
        </p:nvSpPr>
        <p:spPr>
          <a:xfrm>
            <a:off x="4160495" y="1685636"/>
            <a:ext cx="4541521" cy="2901947"/>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1. Remove links</a:t>
            </a:r>
          </a:p>
          <a:p>
            <a:pPr marL="0" lvl="0" indent="0" rtl="0">
              <a:lnSpc>
                <a:spcPct val="150000"/>
              </a:lnSpc>
              <a:spcBef>
                <a:spcPts val="0"/>
              </a:spcBef>
              <a:spcAft>
                <a:spcPts val="0"/>
              </a:spcAft>
              <a:buNone/>
            </a:pPr>
            <a:r>
              <a:rPr lang="en-US" dirty="0">
                <a:latin typeface="Roboto"/>
                <a:ea typeface="Roboto"/>
                <a:cs typeface="Roboto"/>
                <a:sym typeface="Roboto"/>
              </a:rPr>
              <a:t>2. Remove hyperlinks and markups</a:t>
            </a:r>
          </a:p>
          <a:p>
            <a:pPr marL="0" lvl="0" indent="0" rtl="0">
              <a:lnSpc>
                <a:spcPct val="150000"/>
              </a:lnSpc>
              <a:spcBef>
                <a:spcPts val="0"/>
              </a:spcBef>
              <a:spcAft>
                <a:spcPts val="0"/>
              </a:spcAft>
              <a:buNone/>
            </a:pPr>
            <a:r>
              <a:rPr lang="en-US" dirty="0">
                <a:latin typeface="Roboto"/>
                <a:ea typeface="Roboto"/>
                <a:cs typeface="Roboto"/>
                <a:sym typeface="Roboto"/>
              </a:rPr>
              <a:t>3. Unify whitespaces</a:t>
            </a:r>
          </a:p>
          <a:p>
            <a:pPr marL="0" lvl="0" indent="0" rtl="0">
              <a:lnSpc>
                <a:spcPct val="150000"/>
              </a:lnSpc>
              <a:spcBef>
                <a:spcPts val="0"/>
              </a:spcBef>
              <a:spcAft>
                <a:spcPts val="0"/>
              </a:spcAft>
              <a:buNone/>
            </a:pPr>
            <a:r>
              <a:rPr lang="en-US" dirty="0">
                <a:latin typeface="Roboto"/>
                <a:ea typeface="Roboto"/>
                <a:cs typeface="Roboto"/>
                <a:sym typeface="Roboto"/>
              </a:rPr>
              <a:t>5. Remove non-alphabetic characters using regular expression</a:t>
            </a:r>
          </a:p>
          <a:p>
            <a:pPr marL="0" lvl="0" indent="0" rtl="0">
              <a:lnSpc>
                <a:spcPct val="150000"/>
              </a:lnSpc>
              <a:spcBef>
                <a:spcPts val="0"/>
              </a:spcBef>
              <a:spcAft>
                <a:spcPts val="0"/>
              </a:spcAft>
              <a:buNone/>
            </a:pPr>
            <a:r>
              <a:rPr lang="en-US" dirty="0">
                <a:latin typeface="Roboto"/>
                <a:ea typeface="Roboto"/>
                <a:cs typeface="Roboto"/>
                <a:sym typeface="Roboto"/>
              </a:rPr>
              <a:t>6. Remove punctuation, convert to lowercase</a:t>
            </a:r>
          </a:p>
          <a:p>
            <a:pPr marL="0" lvl="0" indent="0" rtl="0">
              <a:lnSpc>
                <a:spcPct val="150000"/>
              </a:lnSpc>
              <a:spcBef>
                <a:spcPts val="0"/>
              </a:spcBef>
              <a:spcAft>
                <a:spcPts val="0"/>
              </a:spcAft>
              <a:buNone/>
            </a:pPr>
            <a:r>
              <a:rPr lang="en-US" dirty="0">
                <a:latin typeface="Roboto"/>
                <a:ea typeface="Roboto"/>
                <a:cs typeface="Roboto"/>
                <a:sym typeface="Roboto"/>
              </a:rPr>
              <a:t>7. Join the characters again to form the string</a:t>
            </a:r>
          </a:p>
          <a:p>
            <a:pPr marL="0" lvl="0" indent="0" rtl="0">
              <a:lnSpc>
                <a:spcPct val="150000"/>
              </a:lnSpc>
              <a:spcBef>
                <a:spcPts val="0"/>
              </a:spcBef>
              <a:spcAft>
                <a:spcPts val="0"/>
              </a:spcAft>
              <a:buNone/>
            </a:pPr>
            <a:r>
              <a:rPr lang="en-US" dirty="0">
                <a:latin typeface="Roboto"/>
                <a:ea typeface="Roboto"/>
                <a:cs typeface="Roboto"/>
                <a:sym typeface="Roboto"/>
              </a:rPr>
              <a:t>8. Remove stop words using </a:t>
            </a:r>
            <a:r>
              <a:rPr lang="en-US" dirty="0" err="1">
                <a:latin typeface="Roboto"/>
                <a:ea typeface="Roboto"/>
                <a:cs typeface="Roboto"/>
                <a:sym typeface="Roboto"/>
              </a:rPr>
              <a:t>ntlk</a:t>
            </a:r>
            <a:r>
              <a:rPr lang="en-US" dirty="0">
                <a:latin typeface="Roboto"/>
                <a:ea typeface="Roboto"/>
                <a:cs typeface="Roboto"/>
                <a:sym typeface="Roboto"/>
              </a:rPr>
              <a:t> library</a:t>
            </a:r>
          </a:p>
          <a:p>
            <a:pPr marL="0" lvl="0" indent="0" rtl="0">
              <a:lnSpc>
                <a:spcPct val="150000"/>
              </a:lnSpc>
              <a:spcBef>
                <a:spcPts val="0"/>
              </a:spcBef>
              <a:spcAft>
                <a:spcPts val="0"/>
              </a:spcAft>
              <a:buNone/>
            </a:pPr>
            <a:r>
              <a:rPr lang="en-US" dirty="0">
                <a:latin typeface="Roboto"/>
                <a:ea typeface="Roboto"/>
                <a:cs typeface="Roboto"/>
                <a:sym typeface="Roboto"/>
              </a:rPr>
              <a:t>9. Remove non-sensical words (troll messages) defined as having more</a:t>
            </a:r>
          </a:p>
          <a:p>
            <a:pPr marL="0" lvl="0" indent="0" rtl="0">
              <a:lnSpc>
                <a:spcPct val="150000"/>
              </a:lnSpc>
              <a:spcBef>
                <a:spcPts val="0"/>
              </a:spcBef>
              <a:spcAft>
                <a:spcPts val="0"/>
              </a:spcAft>
              <a:buNone/>
            </a:pPr>
            <a:r>
              <a:rPr lang="en-US" dirty="0">
                <a:latin typeface="Roboto"/>
                <a:ea typeface="Roboto"/>
                <a:cs typeface="Roboto"/>
                <a:sym typeface="Roboto"/>
              </a:rPr>
              <a:t>10. Check if text is empty after cleaning</a:t>
            </a:r>
          </a:p>
        </p:txBody>
      </p:sp>
      <p:grpSp>
        <p:nvGrpSpPr>
          <p:cNvPr id="19" name="Group 18">
            <a:extLst>
              <a:ext uri="{FF2B5EF4-FFF2-40B4-BE49-F238E27FC236}">
                <a16:creationId xmlns:a16="http://schemas.microsoft.com/office/drawing/2014/main" id="{10ADBE23-B477-E1AF-F8DC-5A3E8756B086}"/>
              </a:ext>
            </a:extLst>
          </p:cNvPr>
          <p:cNvGrpSpPr/>
          <p:nvPr/>
        </p:nvGrpSpPr>
        <p:grpSpPr>
          <a:xfrm>
            <a:off x="1586607" y="1237140"/>
            <a:ext cx="2119563" cy="1529740"/>
            <a:chOff x="986351" y="1192494"/>
            <a:chExt cx="3056449" cy="2209742"/>
          </a:xfrm>
        </p:grpSpPr>
        <p:grpSp>
          <p:nvGrpSpPr>
            <p:cNvPr id="1328" name="Google Shape;1328;p41"/>
            <p:cNvGrpSpPr/>
            <p:nvPr/>
          </p:nvGrpSpPr>
          <p:grpSpPr>
            <a:xfrm>
              <a:off x="986351" y="1735361"/>
              <a:ext cx="3056449" cy="1666875"/>
              <a:chOff x="986351" y="1891774"/>
              <a:chExt cx="3056449" cy="1666875"/>
            </a:xfrm>
          </p:grpSpPr>
          <p:sp>
            <p:nvSpPr>
              <p:cNvPr id="1329" name="Google Shape;1329;p41"/>
              <p:cNvSpPr/>
              <p:nvPr/>
            </p:nvSpPr>
            <p:spPr>
              <a:xfrm>
                <a:off x="1251602" y="1891774"/>
                <a:ext cx="2524773" cy="1640592"/>
              </a:xfrm>
              <a:custGeom>
                <a:avLst/>
                <a:gdLst/>
                <a:ahLst/>
                <a:cxnLst/>
                <a:rect l="l" t="t" r="r" b="b"/>
                <a:pathLst>
                  <a:path w="70485" h="45801" extrusionOk="0">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a:off x="986351" y="3418843"/>
                <a:ext cx="3056449" cy="139805"/>
              </a:xfrm>
              <a:custGeom>
                <a:avLst/>
                <a:gdLst/>
                <a:ahLst/>
                <a:cxnLst/>
                <a:rect l="l" t="t" r="r" b="b"/>
                <a:pathLst>
                  <a:path w="85328" h="3903" extrusionOk="0">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a:off x="986351" y="3418843"/>
                <a:ext cx="3056449" cy="70530"/>
              </a:xfrm>
              <a:custGeom>
                <a:avLst/>
                <a:gdLst/>
                <a:ahLst/>
                <a:cxnLst/>
                <a:rect l="l" t="t" r="r" b="b"/>
                <a:pathLst>
                  <a:path w="85328" h="1969" extrusionOk="0">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a:off x="1369881" y="2056656"/>
                <a:ext cx="2289399" cy="1110062"/>
              </a:xfrm>
              <a:custGeom>
                <a:avLst/>
                <a:gdLst/>
                <a:ahLst/>
                <a:cxnLst/>
                <a:rect l="l" t="t" r="r" b="b"/>
                <a:pathLst>
                  <a:path w="63914" h="30990" extrusionOk="0">
                    <a:moveTo>
                      <a:pt x="1" y="1"/>
                    </a:moveTo>
                    <a:lnTo>
                      <a:pt x="1" y="30990"/>
                    </a:lnTo>
                    <a:lnTo>
                      <a:pt x="63913" y="30990"/>
                    </a:lnTo>
                    <a:lnTo>
                      <a:pt x="639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1" name="Google Shape;1361;p41"/>
            <p:cNvSpPr/>
            <p:nvPr/>
          </p:nvSpPr>
          <p:spPr>
            <a:xfrm>
              <a:off x="1486569" y="1961773"/>
              <a:ext cx="1978500" cy="9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dk1"/>
                  </a:solidFill>
                  <a:latin typeface="Roboto"/>
                  <a:ea typeface="Roboto"/>
                  <a:cs typeface="Roboto"/>
                  <a:sym typeface="Roboto"/>
                </a:rPr>
                <a:t>Great tablet </a:t>
              </a:r>
              <a:r>
                <a:rPr lang="id-ID" sz="1800" dirty="0" err="1">
                  <a:solidFill>
                    <a:schemeClr val="dk1"/>
                  </a:solidFill>
                  <a:latin typeface="Roboto"/>
                  <a:ea typeface="Roboto"/>
                  <a:cs typeface="Roboto"/>
                  <a:sym typeface="Roboto"/>
                </a:rPr>
                <a:t>for</a:t>
              </a:r>
              <a:r>
                <a:rPr lang="id-ID" sz="1800" dirty="0">
                  <a:solidFill>
                    <a:schemeClr val="dk1"/>
                  </a:solidFill>
                  <a:latin typeface="Roboto"/>
                  <a:ea typeface="Roboto"/>
                  <a:cs typeface="Roboto"/>
                  <a:sym typeface="Roboto"/>
                </a:rPr>
                <a:t> </a:t>
              </a:r>
              <a:r>
                <a:rPr lang="id-ID" sz="1800" dirty="0" err="1">
                  <a:solidFill>
                    <a:schemeClr val="dk1"/>
                  </a:solidFill>
                  <a:latin typeface="Roboto"/>
                  <a:ea typeface="Roboto"/>
                  <a:cs typeface="Roboto"/>
                  <a:sym typeface="Roboto"/>
                </a:rPr>
                <a:t>kids</a:t>
              </a:r>
              <a:endParaRPr lang="id-ID" sz="1800" dirty="0">
                <a:solidFill>
                  <a:schemeClr val="dk1"/>
                </a:solidFill>
                <a:latin typeface="Roboto"/>
                <a:ea typeface="Roboto"/>
                <a:cs typeface="Roboto"/>
                <a:sym typeface="Roboto"/>
              </a:endParaRPr>
            </a:p>
          </p:txBody>
        </p:sp>
        <p:sp>
          <p:nvSpPr>
            <p:cNvPr id="1365" name="Google Shape;1365;p41"/>
            <p:cNvSpPr/>
            <p:nvPr/>
          </p:nvSpPr>
          <p:spPr>
            <a:xfrm>
              <a:off x="1684781" y="1192494"/>
              <a:ext cx="16596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000066"/>
                  </a:solidFill>
                  <a:latin typeface="Fira Sans Extra Condensed Medium"/>
                  <a:ea typeface="Fira Sans Extra Condensed Medium"/>
                  <a:cs typeface="Fira Sans Extra Condensed Medium"/>
                  <a:sym typeface="Fira Sans Extra Condensed Medium"/>
                </a:rPr>
                <a:t>Before</a:t>
              </a:r>
              <a:endParaRPr sz="2600" dirty="0">
                <a:solidFill>
                  <a:srgbClr val="000066"/>
                </a:solidFill>
                <a:latin typeface="Fira Sans Extra Condensed Medium"/>
                <a:ea typeface="Fira Sans Extra Condensed Medium"/>
                <a:cs typeface="Fira Sans Extra Condensed Medium"/>
                <a:sym typeface="Fira Sans Extra Condensed Medium"/>
              </a:endParaRPr>
            </a:p>
          </p:txBody>
        </p:sp>
      </p:grpSp>
      <p:grpSp>
        <p:nvGrpSpPr>
          <p:cNvPr id="20" name="Group 19">
            <a:extLst>
              <a:ext uri="{FF2B5EF4-FFF2-40B4-BE49-F238E27FC236}">
                <a16:creationId xmlns:a16="http://schemas.microsoft.com/office/drawing/2014/main" id="{B4C033C4-DA73-FFEF-9768-BD7E5B1A6522}"/>
              </a:ext>
            </a:extLst>
          </p:cNvPr>
          <p:cNvGrpSpPr/>
          <p:nvPr/>
        </p:nvGrpSpPr>
        <p:grpSpPr>
          <a:xfrm>
            <a:off x="1486470" y="3292459"/>
            <a:ext cx="2119563" cy="1522746"/>
            <a:chOff x="5101201" y="1192494"/>
            <a:chExt cx="3056449" cy="2196605"/>
          </a:xfrm>
        </p:grpSpPr>
        <p:grpSp>
          <p:nvGrpSpPr>
            <p:cNvPr id="1333" name="Google Shape;1333;p41"/>
            <p:cNvGrpSpPr/>
            <p:nvPr/>
          </p:nvGrpSpPr>
          <p:grpSpPr>
            <a:xfrm>
              <a:off x="5101201" y="1722224"/>
              <a:ext cx="3056449" cy="1666875"/>
              <a:chOff x="5101201" y="1878636"/>
              <a:chExt cx="3056449" cy="1666875"/>
            </a:xfrm>
          </p:grpSpPr>
          <p:sp>
            <p:nvSpPr>
              <p:cNvPr id="1334" name="Google Shape;1334;p41"/>
              <p:cNvSpPr/>
              <p:nvPr/>
            </p:nvSpPr>
            <p:spPr>
              <a:xfrm>
                <a:off x="5366452" y="1878636"/>
                <a:ext cx="2524773" cy="1640592"/>
              </a:xfrm>
              <a:custGeom>
                <a:avLst/>
                <a:gdLst/>
                <a:ahLst/>
                <a:cxnLst/>
                <a:rect l="l" t="t" r="r" b="b"/>
                <a:pathLst>
                  <a:path w="70485" h="45801" extrusionOk="0">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a:off x="5101201" y="3405705"/>
                <a:ext cx="3056449" cy="139805"/>
              </a:xfrm>
              <a:custGeom>
                <a:avLst/>
                <a:gdLst/>
                <a:ahLst/>
                <a:cxnLst/>
                <a:rect l="l" t="t" r="r" b="b"/>
                <a:pathLst>
                  <a:path w="85328" h="3903" extrusionOk="0">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a:off x="5101201" y="3405705"/>
                <a:ext cx="3056449" cy="70530"/>
              </a:xfrm>
              <a:custGeom>
                <a:avLst/>
                <a:gdLst/>
                <a:ahLst/>
                <a:cxnLst/>
                <a:rect l="l" t="t" r="r" b="b"/>
                <a:pathLst>
                  <a:path w="85328" h="1969" extrusionOk="0">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5484731" y="2043518"/>
                <a:ext cx="2289399" cy="1110062"/>
              </a:xfrm>
              <a:custGeom>
                <a:avLst/>
                <a:gdLst/>
                <a:ahLst/>
                <a:cxnLst/>
                <a:rect l="l" t="t" r="r" b="b"/>
                <a:pathLst>
                  <a:path w="63914" h="30990" extrusionOk="0">
                    <a:moveTo>
                      <a:pt x="1" y="1"/>
                    </a:moveTo>
                    <a:lnTo>
                      <a:pt x="1" y="30990"/>
                    </a:lnTo>
                    <a:lnTo>
                      <a:pt x="63913" y="30990"/>
                    </a:lnTo>
                    <a:lnTo>
                      <a:pt x="639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1"/>
            <p:cNvSpPr/>
            <p:nvPr/>
          </p:nvSpPr>
          <p:spPr>
            <a:xfrm>
              <a:off x="5678931" y="1981235"/>
              <a:ext cx="1978500" cy="9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Roboto"/>
                  <a:ea typeface="Roboto"/>
                  <a:cs typeface="Roboto"/>
                  <a:sym typeface="Roboto"/>
                </a:rPr>
                <a:t>great tablet kids</a:t>
              </a:r>
              <a:endParaRPr sz="1800" dirty="0">
                <a:solidFill>
                  <a:schemeClr val="dk1"/>
                </a:solidFill>
                <a:latin typeface="Roboto"/>
                <a:ea typeface="Roboto"/>
                <a:cs typeface="Roboto"/>
                <a:sym typeface="Roboto"/>
              </a:endParaRPr>
            </a:p>
          </p:txBody>
        </p:sp>
        <p:sp>
          <p:nvSpPr>
            <p:cNvPr id="1366" name="Google Shape;1366;p41"/>
            <p:cNvSpPr/>
            <p:nvPr/>
          </p:nvSpPr>
          <p:spPr>
            <a:xfrm>
              <a:off x="5799619" y="1192494"/>
              <a:ext cx="16596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000066"/>
                  </a:solidFill>
                  <a:latin typeface="Fira Sans Extra Condensed Medium"/>
                  <a:ea typeface="Fira Sans Extra Condensed Medium"/>
                  <a:cs typeface="Fira Sans Extra Condensed Medium"/>
                  <a:sym typeface="Fira Sans Extra Condensed Medium"/>
                </a:rPr>
                <a:t>After</a:t>
              </a:r>
              <a:endParaRPr sz="2600" dirty="0">
                <a:solidFill>
                  <a:srgbClr val="000066"/>
                </a:solidFill>
                <a:latin typeface="Fira Sans Extra Condensed Medium"/>
                <a:ea typeface="Fira Sans Extra Condensed Medium"/>
                <a:cs typeface="Fira Sans Extra Condensed Medium"/>
                <a:sym typeface="Fira Sans Extra Condensed Medium"/>
              </a:endParaRPr>
            </a:p>
          </p:txBody>
        </p:sp>
      </p:grpSp>
      <p:sp>
        <p:nvSpPr>
          <p:cNvPr id="5" name="Google Shape;419;p23">
            <a:extLst>
              <a:ext uri="{FF2B5EF4-FFF2-40B4-BE49-F238E27FC236}">
                <a16:creationId xmlns:a16="http://schemas.microsoft.com/office/drawing/2014/main" id="{6D6C1B50-27BA-6873-882A-FBC782D44EBC}"/>
              </a:ext>
            </a:extLst>
          </p:cNvPr>
          <p:cNvSpPr txBox="1">
            <a:spLocks/>
          </p:cNvSpPr>
          <p:nvPr/>
        </p:nvSpPr>
        <p:spPr>
          <a:xfrm>
            <a:off x="2514575" y="409575"/>
            <a:ext cx="4114800" cy="32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a:t>EDA : WorldCloud</a:t>
            </a:r>
            <a:endParaRPr lang="id-ID" dirty="0"/>
          </a:p>
        </p:txBody>
      </p:sp>
      <p:sp>
        <p:nvSpPr>
          <p:cNvPr id="6" name="Google Shape;425;p23">
            <a:extLst>
              <a:ext uri="{FF2B5EF4-FFF2-40B4-BE49-F238E27FC236}">
                <a16:creationId xmlns:a16="http://schemas.microsoft.com/office/drawing/2014/main" id="{0A17B0F4-5FD2-650D-B573-C96FD30CC71E}"/>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5;p23">
            <a:extLst>
              <a:ext uri="{FF2B5EF4-FFF2-40B4-BE49-F238E27FC236}">
                <a16:creationId xmlns:a16="http://schemas.microsoft.com/office/drawing/2014/main" id="{BFB06B9F-0B96-0649-0193-C349B4F1B747}"/>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05</a:t>
            </a:r>
            <a:endParaRPr sz="1900" dirty="0">
              <a:solidFill>
                <a:srgbClr val="FFFFFF"/>
              </a:solidFill>
            </a:endParaRPr>
          </a:p>
        </p:txBody>
      </p:sp>
    </p:spTree>
    <p:extLst>
      <p:ext uri="{BB962C8B-B14F-4D97-AF65-F5344CB8AC3E}">
        <p14:creationId xmlns:p14="http://schemas.microsoft.com/office/powerpoint/2010/main" val="385213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37485E27-7B83-97D1-00B1-04FB5C3D0EE4}"/>
            </a:ext>
          </a:extLst>
        </p:cNvPr>
        <p:cNvGrpSpPr/>
        <p:nvPr/>
      </p:nvGrpSpPr>
      <p:grpSpPr>
        <a:xfrm>
          <a:off x="0" y="0"/>
          <a:ext cx="0" cy="0"/>
          <a:chOff x="0" y="0"/>
          <a:chExt cx="0" cy="0"/>
        </a:xfrm>
      </p:grpSpPr>
      <p:sp>
        <p:nvSpPr>
          <p:cNvPr id="419" name="Google Shape;419;p23">
            <a:extLst>
              <a:ext uri="{FF2B5EF4-FFF2-40B4-BE49-F238E27FC236}">
                <a16:creationId xmlns:a16="http://schemas.microsoft.com/office/drawing/2014/main" id="{4A4EC4E7-87A3-12A8-0679-219F7F26349C}"/>
              </a:ext>
            </a:extLst>
          </p:cNvPr>
          <p:cNvSpPr txBox="1">
            <a:spLocks noGrp="1"/>
          </p:cNvSpPr>
          <p:nvPr>
            <p:ph type="title"/>
          </p:nvPr>
        </p:nvSpPr>
        <p:spPr>
          <a:xfrm>
            <a:off x="1991805" y="415331"/>
            <a:ext cx="5160389" cy="3099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WorldCloud (After Text Processing)</a:t>
            </a:r>
            <a:endParaRPr dirty="0"/>
          </a:p>
        </p:txBody>
      </p:sp>
      <p:sp>
        <p:nvSpPr>
          <p:cNvPr id="2" name="Google Shape;114;p16">
            <a:extLst>
              <a:ext uri="{FF2B5EF4-FFF2-40B4-BE49-F238E27FC236}">
                <a16:creationId xmlns:a16="http://schemas.microsoft.com/office/drawing/2014/main" id="{CD847DB6-B986-8C11-FC73-EA759248E13E}"/>
              </a:ext>
            </a:extLst>
          </p:cNvPr>
          <p:cNvSpPr txBox="1"/>
          <p:nvPr/>
        </p:nvSpPr>
        <p:spPr>
          <a:xfrm>
            <a:off x="5658367" y="3768841"/>
            <a:ext cx="2361509"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rgbClr val="CC6600"/>
                </a:solidFill>
                <a:latin typeface="Fira Sans Extra Condensed Medium"/>
                <a:ea typeface="Fira Sans Extra Condensed Medium"/>
                <a:cs typeface="Fira Sans Extra Condensed Medium"/>
                <a:sym typeface="Fira Sans Extra Condensed Medium"/>
              </a:rPr>
              <a:t>Negative Reviews</a:t>
            </a:r>
            <a:endParaRPr sz="2200" dirty="0">
              <a:solidFill>
                <a:srgbClr val="CC6600"/>
              </a:solidFill>
              <a:latin typeface="Fira Sans Extra Condensed Medium"/>
              <a:ea typeface="Fira Sans Extra Condensed Medium"/>
              <a:cs typeface="Fira Sans Extra Condensed Medium"/>
              <a:sym typeface="Fira Sans Extra Condensed Medium"/>
            </a:endParaRPr>
          </a:p>
        </p:txBody>
      </p:sp>
      <p:sp>
        <p:nvSpPr>
          <p:cNvPr id="5" name="Google Shape;133;p16">
            <a:extLst>
              <a:ext uri="{FF2B5EF4-FFF2-40B4-BE49-F238E27FC236}">
                <a16:creationId xmlns:a16="http://schemas.microsoft.com/office/drawing/2014/main" id="{2C5186EF-55FA-E356-5380-FE1D051B970E}"/>
              </a:ext>
            </a:extLst>
          </p:cNvPr>
          <p:cNvSpPr txBox="1"/>
          <p:nvPr/>
        </p:nvSpPr>
        <p:spPr>
          <a:xfrm>
            <a:off x="1098953" y="3768841"/>
            <a:ext cx="2361509"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2"/>
                </a:solidFill>
                <a:latin typeface="Fira Sans Extra Condensed Medium"/>
                <a:ea typeface="Fira Sans Extra Condensed Medium"/>
                <a:cs typeface="Fira Sans Extra Condensed Medium"/>
                <a:sym typeface="Fira Sans Extra Condensed Medium"/>
              </a:rPr>
              <a:t>Positive Reviews</a:t>
            </a:r>
            <a:endParaRPr sz="22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 name="Google Shape;115;p16">
            <a:extLst>
              <a:ext uri="{FF2B5EF4-FFF2-40B4-BE49-F238E27FC236}">
                <a16:creationId xmlns:a16="http://schemas.microsoft.com/office/drawing/2014/main" id="{412207E0-E363-3652-2C41-2F0FA80C45DE}"/>
              </a:ext>
            </a:extLst>
          </p:cNvPr>
          <p:cNvSpPr txBox="1"/>
          <p:nvPr/>
        </p:nvSpPr>
        <p:spPr>
          <a:xfrm>
            <a:off x="733377" y="3981563"/>
            <a:ext cx="3100869" cy="566117"/>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latin typeface="Roboto"/>
                <a:ea typeface="Roboto"/>
                <a:cs typeface="Roboto"/>
                <a:sym typeface="Roboto"/>
              </a:rPr>
              <a:t>love, great, easy, price</a:t>
            </a:r>
          </a:p>
        </p:txBody>
      </p:sp>
      <p:sp>
        <p:nvSpPr>
          <p:cNvPr id="4" name="Google Shape;115;p16">
            <a:extLst>
              <a:ext uri="{FF2B5EF4-FFF2-40B4-BE49-F238E27FC236}">
                <a16:creationId xmlns:a16="http://schemas.microsoft.com/office/drawing/2014/main" id="{F2F77167-D88A-7A7E-5592-CDCEE3E0A98B}"/>
              </a:ext>
            </a:extLst>
          </p:cNvPr>
          <p:cNvSpPr txBox="1"/>
          <p:nvPr/>
        </p:nvSpPr>
        <p:spPr>
          <a:xfrm>
            <a:off x="5392833" y="3981563"/>
            <a:ext cx="2892576" cy="566117"/>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latin typeface="Roboto"/>
                <a:ea typeface="Roboto"/>
                <a:cs typeface="Roboto"/>
                <a:sym typeface="Roboto"/>
              </a:rPr>
              <a:t>last, one, work, long</a:t>
            </a:r>
          </a:p>
        </p:txBody>
      </p:sp>
      <p:pic>
        <p:nvPicPr>
          <p:cNvPr id="1026" name="Picture 2">
            <a:extLst>
              <a:ext uri="{FF2B5EF4-FFF2-40B4-BE49-F238E27FC236}">
                <a16:creationId xmlns:a16="http://schemas.microsoft.com/office/drawing/2014/main" id="{E7D8FB0D-9F23-EF55-88BC-C999F32C6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 y="1391741"/>
            <a:ext cx="4568588" cy="2377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2ED356-693F-9B50-D4B0-954F0C333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153" y="1391911"/>
            <a:ext cx="4567935" cy="237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79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p23">
            <a:extLst>
              <a:ext uri="{FF2B5EF4-FFF2-40B4-BE49-F238E27FC236}">
                <a16:creationId xmlns:a16="http://schemas.microsoft.com/office/drawing/2014/main" id="{DE9BA54B-7B3F-802A-DAD8-A46D59F5AE45}"/>
              </a:ext>
            </a:extLst>
          </p:cNvPr>
          <p:cNvSpPr txBox="1">
            <a:spLocks noGrp="1"/>
          </p:cNvSpPr>
          <p:nvPr>
            <p:ph type="title"/>
          </p:nvPr>
        </p:nvSpPr>
        <p:spPr>
          <a:xfrm>
            <a:off x="1409687" y="380545"/>
            <a:ext cx="6324625" cy="388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Sentiment of Text Review</a:t>
            </a:r>
            <a:endParaRPr dirty="0"/>
          </a:p>
        </p:txBody>
      </p:sp>
      <p:sp>
        <p:nvSpPr>
          <p:cNvPr id="4" name="Google Shape;425;p23">
            <a:extLst>
              <a:ext uri="{FF2B5EF4-FFF2-40B4-BE49-F238E27FC236}">
                <a16:creationId xmlns:a16="http://schemas.microsoft.com/office/drawing/2014/main" id="{29B4284D-5174-0EAE-2801-2E72EFC6ECFC}"/>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75;p23">
            <a:extLst>
              <a:ext uri="{FF2B5EF4-FFF2-40B4-BE49-F238E27FC236}">
                <a16:creationId xmlns:a16="http://schemas.microsoft.com/office/drawing/2014/main" id="{891E573E-8140-D178-0973-1362FB377E35}"/>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06</a:t>
            </a:r>
            <a:endParaRPr sz="1900" dirty="0">
              <a:solidFill>
                <a:srgbClr val="FFFFFF"/>
              </a:solidFill>
            </a:endParaRPr>
          </a:p>
        </p:txBody>
      </p:sp>
      <p:pic>
        <p:nvPicPr>
          <p:cNvPr id="1026" name="Picture 2">
            <a:extLst>
              <a:ext uri="{FF2B5EF4-FFF2-40B4-BE49-F238E27FC236}">
                <a16:creationId xmlns:a16="http://schemas.microsoft.com/office/drawing/2014/main" id="{4930A95A-F512-FF0E-AAAF-6DA07C83BB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47" b="5238"/>
          <a:stretch/>
        </p:blipFill>
        <p:spPr bwMode="auto">
          <a:xfrm>
            <a:off x="3659126" y="1313131"/>
            <a:ext cx="4885571" cy="344982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5;p16">
            <a:extLst>
              <a:ext uri="{FF2B5EF4-FFF2-40B4-BE49-F238E27FC236}">
                <a16:creationId xmlns:a16="http://schemas.microsoft.com/office/drawing/2014/main" id="{ED440A4A-CFCD-9F7B-7907-8277E5388113}"/>
              </a:ext>
            </a:extLst>
          </p:cNvPr>
          <p:cNvSpPr txBox="1"/>
          <p:nvPr/>
        </p:nvSpPr>
        <p:spPr>
          <a:xfrm>
            <a:off x="449941" y="1942315"/>
            <a:ext cx="2567579" cy="2195899"/>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We classify sentiment from text review (after text processing) using </a:t>
            </a:r>
            <a:r>
              <a:rPr lang="en-US" dirty="0" err="1">
                <a:latin typeface="Roboto"/>
                <a:ea typeface="Roboto"/>
                <a:cs typeface="Roboto"/>
                <a:sym typeface="Roboto"/>
              </a:rPr>
              <a:t>TextBlob</a:t>
            </a:r>
            <a:r>
              <a:rPr lang="en-US" dirty="0">
                <a:latin typeface="Roboto"/>
                <a:ea typeface="Roboto"/>
                <a:cs typeface="Roboto"/>
                <a:sym typeface="Roboto"/>
              </a:rPr>
              <a:t>: 83.26% positive and 16.74% negative.</a:t>
            </a:r>
          </a:p>
          <a:p>
            <a:pPr marL="0" lvl="0" indent="0" rtl="0">
              <a:lnSpc>
                <a:spcPct val="150000"/>
              </a:lnSpc>
              <a:spcBef>
                <a:spcPts val="0"/>
              </a:spcBef>
              <a:spcAft>
                <a:spcPts val="0"/>
              </a:spcAft>
              <a:buNone/>
            </a:pPr>
            <a:endParaRPr lang="en-US" dirty="0">
              <a:latin typeface="Roboto"/>
              <a:ea typeface="Roboto"/>
              <a:cs typeface="Roboto"/>
              <a:sym typeface="Roboto"/>
            </a:endParaRPr>
          </a:p>
        </p:txBody>
      </p:sp>
    </p:spTree>
    <p:extLst>
      <p:ext uri="{BB962C8B-B14F-4D97-AF65-F5344CB8AC3E}">
        <p14:creationId xmlns:p14="http://schemas.microsoft.com/office/powerpoint/2010/main" val="76650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F56F04-FA32-A121-A5B5-74FAE34DE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98" b="7596"/>
          <a:stretch/>
        </p:blipFill>
        <p:spPr bwMode="auto">
          <a:xfrm>
            <a:off x="1072163" y="1168395"/>
            <a:ext cx="7974489" cy="377126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15;p16">
            <a:extLst>
              <a:ext uri="{FF2B5EF4-FFF2-40B4-BE49-F238E27FC236}">
                <a16:creationId xmlns:a16="http://schemas.microsoft.com/office/drawing/2014/main" id="{5EF1EFBC-E45D-9221-BEBE-13316124F398}"/>
              </a:ext>
            </a:extLst>
          </p:cNvPr>
          <p:cNvSpPr txBox="1"/>
          <p:nvPr/>
        </p:nvSpPr>
        <p:spPr>
          <a:xfrm>
            <a:off x="411841" y="2551915"/>
            <a:ext cx="2567579" cy="2195899"/>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How does sentiment analysis compare from ratings and text reviews?</a:t>
            </a:r>
          </a:p>
        </p:txBody>
      </p:sp>
      <p:sp>
        <p:nvSpPr>
          <p:cNvPr id="4" name="Google Shape;419;p23">
            <a:extLst>
              <a:ext uri="{FF2B5EF4-FFF2-40B4-BE49-F238E27FC236}">
                <a16:creationId xmlns:a16="http://schemas.microsoft.com/office/drawing/2014/main" id="{E1877D1A-08B7-1E20-F85F-B8F40A91B238}"/>
              </a:ext>
            </a:extLst>
          </p:cNvPr>
          <p:cNvSpPr txBox="1">
            <a:spLocks noGrp="1"/>
          </p:cNvSpPr>
          <p:nvPr>
            <p:ph type="title"/>
          </p:nvPr>
        </p:nvSpPr>
        <p:spPr>
          <a:xfrm>
            <a:off x="1409687" y="380545"/>
            <a:ext cx="6324625" cy="388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Sentiment from Rating and Text Review</a:t>
            </a:r>
            <a:endParaRPr dirty="0"/>
          </a:p>
        </p:txBody>
      </p:sp>
      <p:sp>
        <p:nvSpPr>
          <p:cNvPr id="5" name="Google Shape;425;p23">
            <a:extLst>
              <a:ext uri="{FF2B5EF4-FFF2-40B4-BE49-F238E27FC236}">
                <a16:creationId xmlns:a16="http://schemas.microsoft.com/office/drawing/2014/main" id="{6339C82F-CCC1-43D1-C7EA-1E677DDD2C9F}"/>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75;p23">
            <a:extLst>
              <a:ext uri="{FF2B5EF4-FFF2-40B4-BE49-F238E27FC236}">
                <a16:creationId xmlns:a16="http://schemas.microsoft.com/office/drawing/2014/main" id="{901B6F61-5622-7159-83EE-918C94138551}"/>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07</a:t>
            </a:r>
            <a:endParaRPr sz="1900" dirty="0">
              <a:solidFill>
                <a:srgbClr val="FFFFFF"/>
              </a:solidFill>
            </a:endParaRPr>
          </a:p>
        </p:txBody>
      </p:sp>
    </p:spTree>
    <p:extLst>
      <p:ext uri="{BB962C8B-B14F-4D97-AF65-F5344CB8AC3E}">
        <p14:creationId xmlns:p14="http://schemas.microsoft.com/office/powerpoint/2010/main" val="95634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2"/>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 with Bag of Words</a:t>
            </a:r>
            <a:endParaRPr dirty="0"/>
          </a:p>
        </p:txBody>
      </p:sp>
      <p:sp>
        <p:nvSpPr>
          <p:cNvPr id="374" name="Google Shape;374;p22"/>
          <p:cNvSpPr/>
          <p:nvPr/>
        </p:nvSpPr>
        <p:spPr>
          <a:xfrm>
            <a:off x="6263993" y="2102793"/>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449823" y="2102826"/>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6263994" y="2702924"/>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449824" y="2702948"/>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526611" y="2102492"/>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526611" y="2702921"/>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537323" y="1507090"/>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txBox="1"/>
          <p:nvPr/>
        </p:nvSpPr>
        <p:spPr>
          <a:xfrm>
            <a:off x="1468158" y="1670346"/>
            <a:ext cx="2393076" cy="1453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Logistic</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Regression</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id-ID" sz="1700" dirty="0" err="1">
                <a:solidFill>
                  <a:schemeClr val="tx1"/>
                </a:solidFill>
                <a:latin typeface="Fira Sans Extra Condensed Medium"/>
                <a:ea typeface="Fira Sans Extra Condensed Medium"/>
                <a:cs typeface="Fira Sans Extra Condensed Medium"/>
                <a:sym typeface="Fira Sans Extra Condensed Medium"/>
              </a:rPr>
              <a:t>BoW</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386" name="Google Shape;386;p22"/>
          <p:cNvSpPr/>
          <p:nvPr/>
        </p:nvSpPr>
        <p:spPr>
          <a:xfrm>
            <a:off x="6263993" y="1507394"/>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449823" y="1507427"/>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txBox="1">
            <a:spLocks noGrp="1"/>
          </p:cNvSpPr>
          <p:nvPr>
            <p:ph type="title"/>
          </p:nvPr>
        </p:nvSpPr>
        <p:spPr>
          <a:xfrm>
            <a:off x="6379489" y="1635807"/>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99</a:t>
            </a:r>
            <a:endParaRPr sz="1700" dirty="0"/>
          </a:p>
        </p:txBody>
      </p:sp>
      <p:sp>
        <p:nvSpPr>
          <p:cNvPr id="391" name="Google Shape;391;p22"/>
          <p:cNvSpPr txBox="1">
            <a:spLocks noGrp="1"/>
          </p:cNvSpPr>
          <p:nvPr>
            <p:ph type="title"/>
          </p:nvPr>
        </p:nvSpPr>
        <p:spPr>
          <a:xfrm>
            <a:off x="7565310" y="1635807"/>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99.14</a:t>
            </a:r>
            <a:endParaRPr sz="1700" dirty="0"/>
          </a:p>
        </p:txBody>
      </p:sp>
      <p:sp>
        <p:nvSpPr>
          <p:cNvPr id="393" name="Google Shape;393;p22"/>
          <p:cNvSpPr txBox="1">
            <a:spLocks noGrp="1"/>
          </p:cNvSpPr>
          <p:nvPr>
            <p:ph type="title"/>
          </p:nvPr>
        </p:nvSpPr>
        <p:spPr>
          <a:xfrm>
            <a:off x="6379504" y="2230985"/>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93</a:t>
            </a:r>
            <a:endParaRPr sz="1700" dirty="0"/>
          </a:p>
        </p:txBody>
      </p:sp>
      <p:sp>
        <p:nvSpPr>
          <p:cNvPr id="394" name="Google Shape;394;p22"/>
          <p:cNvSpPr txBox="1">
            <a:spLocks noGrp="1"/>
          </p:cNvSpPr>
          <p:nvPr>
            <p:ph type="title"/>
          </p:nvPr>
        </p:nvSpPr>
        <p:spPr>
          <a:xfrm>
            <a:off x="7565325" y="2230985"/>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93.07</a:t>
            </a:r>
            <a:endParaRPr sz="1700" dirty="0"/>
          </a:p>
        </p:txBody>
      </p:sp>
      <p:sp>
        <p:nvSpPr>
          <p:cNvPr id="396" name="Google Shape;396;p22"/>
          <p:cNvSpPr txBox="1">
            <a:spLocks noGrp="1"/>
          </p:cNvSpPr>
          <p:nvPr>
            <p:ph type="title"/>
          </p:nvPr>
        </p:nvSpPr>
        <p:spPr>
          <a:xfrm>
            <a:off x="6379489" y="2832082"/>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98</a:t>
            </a:r>
            <a:endParaRPr sz="1700" dirty="0"/>
          </a:p>
        </p:txBody>
      </p:sp>
      <p:sp>
        <p:nvSpPr>
          <p:cNvPr id="397" name="Google Shape;397;p22"/>
          <p:cNvSpPr txBox="1">
            <a:spLocks noGrp="1"/>
          </p:cNvSpPr>
          <p:nvPr>
            <p:ph type="title"/>
          </p:nvPr>
        </p:nvSpPr>
        <p:spPr>
          <a:xfrm>
            <a:off x="7565310" y="2832082"/>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95.40</a:t>
            </a:r>
            <a:endParaRPr sz="1700" dirty="0"/>
          </a:p>
        </p:txBody>
      </p:sp>
      <p:sp>
        <p:nvSpPr>
          <p:cNvPr id="399" name="Google Shape;399;p22"/>
          <p:cNvSpPr txBox="1">
            <a:spLocks noGrp="1"/>
          </p:cNvSpPr>
          <p:nvPr>
            <p:ph type="title"/>
          </p:nvPr>
        </p:nvSpPr>
        <p:spPr>
          <a:xfrm>
            <a:off x="6264006" y="948482"/>
            <a:ext cx="1100072"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F1-Score</a:t>
            </a:r>
            <a:br>
              <a:rPr lang="en" sz="1700" dirty="0"/>
            </a:br>
            <a:r>
              <a:rPr lang="en" sz="1700" dirty="0"/>
              <a:t>1 (%)</a:t>
            </a:r>
            <a:endParaRPr sz="1700" dirty="0"/>
          </a:p>
        </p:txBody>
      </p:sp>
      <p:sp>
        <p:nvSpPr>
          <p:cNvPr id="400" name="Google Shape;400;p22"/>
          <p:cNvSpPr txBox="1">
            <a:spLocks noGrp="1"/>
          </p:cNvSpPr>
          <p:nvPr>
            <p:ph type="title"/>
          </p:nvPr>
        </p:nvSpPr>
        <p:spPr>
          <a:xfrm>
            <a:off x="7449843" y="948482"/>
            <a:ext cx="1100072"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ROC AUC Score (%)</a:t>
            </a:r>
            <a:endParaRPr sz="1700" dirty="0"/>
          </a:p>
        </p:txBody>
      </p:sp>
      <p:sp>
        <p:nvSpPr>
          <p:cNvPr id="406" name="Google Shape;406;p22"/>
          <p:cNvSpPr txBox="1"/>
          <p:nvPr/>
        </p:nvSpPr>
        <p:spPr>
          <a:xfrm>
            <a:off x="784617" y="2301526"/>
            <a:ext cx="3838753" cy="91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Multinomial</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Naive</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Bayes</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id-ID" sz="1700" dirty="0" err="1">
                <a:solidFill>
                  <a:schemeClr val="tx1"/>
                </a:solidFill>
                <a:latin typeface="Fira Sans Extra Condensed Medium"/>
                <a:ea typeface="Fira Sans Extra Condensed Medium"/>
                <a:cs typeface="Fira Sans Extra Condensed Medium"/>
                <a:sym typeface="Fira Sans Extra Condensed Medium"/>
              </a:rPr>
              <a:t>BoW</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409" name="Google Shape;409;p22"/>
          <p:cNvSpPr txBox="1"/>
          <p:nvPr/>
        </p:nvSpPr>
        <p:spPr>
          <a:xfrm>
            <a:off x="1077914" y="2865397"/>
            <a:ext cx="3260785" cy="1355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Decision</a:t>
            </a:r>
            <a:r>
              <a:rPr lang="id-ID" sz="1700" dirty="0">
                <a:solidFill>
                  <a:schemeClr val="tx1"/>
                </a:solidFill>
                <a:latin typeface="Fira Sans Extra Condensed Medium"/>
                <a:ea typeface="Fira Sans Extra Condensed Medium"/>
                <a:cs typeface="Fira Sans Extra Condensed Medium"/>
                <a:sym typeface="Fira Sans Extra Condensed Medium"/>
              </a:rPr>
              <a:t> Tree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id-ID" sz="1700" dirty="0" err="1">
                <a:solidFill>
                  <a:schemeClr val="tx1"/>
                </a:solidFill>
                <a:latin typeface="Fira Sans Extra Condensed Medium"/>
                <a:ea typeface="Fira Sans Extra Condensed Medium"/>
                <a:cs typeface="Fira Sans Extra Condensed Medium"/>
                <a:sym typeface="Fira Sans Extra Condensed Medium"/>
              </a:rPr>
              <a:t>BoW</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2" name="Google Shape;377;p22">
            <a:extLst>
              <a:ext uri="{FF2B5EF4-FFF2-40B4-BE49-F238E27FC236}">
                <a16:creationId xmlns:a16="http://schemas.microsoft.com/office/drawing/2014/main" id="{D05768E2-A290-19DF-0AFE-90453353C271}"/>
              </a:ext>
            </a:extLst>
          </p:cNvPr>
          <p:cNvSpPr/>
          <p:nvPr/>
        </p:nvSpPr>
        <p:spPr>
          <a:xfrm>
            <a:off x="6263993" y="3306202"/>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9;p22">
            <a:extLst>
              <a:ext uri="{FF2B5EF4-FFF2-40B4-BE49-F238E27FC236}">
                <a16:creationId xmlns:a16="http://schemas.microsoft.com/office/drawing/2014/main" id="{74E3D401-BA6F-F3FA-963E-AFD28C524155}"/>
              </a:ext>
            </a:extLst>
          </p:cNvPr>
          <p:cNvSpPr/>
          <p:nvPr/>
        </p:nvSpPr>
        <p:spPr>
          <a:xfrm>
            <a:off x="7449823" y="3306226"/>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1;p22">
            <a:extLst>
              <a:ext uri="{FF2B5EF4-FFF2-40B4-BE49-F238E27FC236}">
                <a16:creationId xmlns:a16="http://schemas.microsoft.com/office/drawing/2014/main" id="{6CB4F1C4-97C1-0C4A-ACF5-9C7D91DC17A6}"/>
              </a:ext>
            </a:extLst>
          </p:cNvPr>
          <p:cNvSpPr/>
          <p:nvPr/>
        </p:nvSpPr>
        <p:spPr>
          <a:xfrm>
            <a:off x="526610" y="3306199"/>
            <a:ext cx="4355982" cy="493015"/>
          </a:xfrm>
          <a:custGeom>
            <a:avLst/>
            <a:gdLst/>
            <a:ahLst/>
            <a:cxnLst/>
            <a:rect l="l" t="t" r="r" b="b"/>
            <a:pathLst>
              <a:path w="203884" h="28552" extrusionOk="0">
                <a:moveTo>
                  <a:pt x="1" y="0"/>
                </a:moveTo>
                <a:lnTo>
                  <a:pt x="1" y="28552"/>
                </a:lnTo>
                <a:lnTo>
                  <a:pt x="203883" y="28552"/>
                </a:lnTo>
                <a:lnTo>
                  <a:pt x="203883" y="0"/>
                </a:lnTo>
                <a:close/>
              </a:path>
            </a:pathLst>
          </a:cu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6;p22">
            <a:extLst>
              <a:ext uri="{FF2B5EF4-FFF2-40B4-BE49-F238E27FC236}">
                <a16:creationId xmlns:a16="http://schemas.microsoft.com/office/drawing/2014/main" id="{F711D54A-E77E-836B-5220-7318907ABA31}"/>
              </a:ext>
            </a:extLst>
          </p:cNvPr>
          <p:cNvSpPr txBox="1">
            <a:spLocks/>
          </p:cNvSpPr>
          <p:nvPr/>
        </p:nvSpPr>
        <p:spPr>
          <a:xfrm>
            <a:off x="6379488" y="3435360"/>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99</a:t>
            </a:r>
          </a:p>
        </p:txBody>
      </p:sp>
      <p:sp>
        <p:nvSpPr>
          <p:cNvPr id="8" name="Google Shape;397;p22">
            <a:extLst>
              <a:ext uri="{FF2B5EF4-FFF2-40B4-BE49-F238E27FC236}">
                <a16:creationId xmlns:a16="http://schemas.microsoft.com/office/drawing/2014/main" id="{4F34E8E9-EE49-01AC-BAB5-9A63E99373BF}"/>
              </a:ext>
            </a:extLst>
          </p:cNvPr>
          <p:cNvSpPr txBox="1">
            <a:spLocks/>
          </p:cNvSpPr>
          <p:nvPr/>
        </p:nvSpPr>
        <p:spPr>
          <a:xfrm>
            <a:off x="7565309" y="3435360"/>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98.83</a:t>
            </a:r>
          </a:p>
        </p:txBody>
      </p:sp>
      <p:sp>
        <p:nvSpPr>
          <p:cNvPr id="11" name="Google Shape;409;p22">
            <a:extLst>
              <a:ext uri="{FF2B5EF4-FFF2-40B4-BE49-F238E27FC236}">
                <a16:creationId xmlns:a16="http://schemas.microsoft.com/office/drawing/2014/main" id="{81E06C64-C639-AB6F-3BCB-D6DFAC5626F7}"/>
              </a:ext>
            </a:extLst>
          </p:cNvPr>
          <p:cNvSpPr txBox="1"/>
          <p:nvPr/>
        </p:nvSpPr>
        <p:spPr>
          <a:xfrm>
            <a:off x="1653320" y="3490697"/>
            <a:ext cx="2022752" cy="116606"/>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MLP</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id-ID" sz="1700" dirty="0" err="1">
                <a:solidFill>
                  <a:schemeClr val="tx1"/>
                </a:solidFill>
                <a:latin typeface="Fira Sans Extra Condensed Medium"/>
                <a:ea typeface="Fira Sans Extra Condensed Medium"/>
                <a:cs typeface="Fira Sans Extra Condensed Medium"/>
                <a:sym typeface="Fira Sans Extra Condensed Medium"/>
              </a:rPr>
              <a:t>BoW</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2" name="Google Shape;377;p22">
            <a:extLst>
              <a:ext uri="{FF2B5EF4-FFF2-40B4-BE49-F238E27FC236}">
                <a16:creationId xmlns:a16="http://schemas.microsoft.com/office/drawing/2014/main" id="{A7732A3C-3F2C-79A2-29C2-738A1979CC12}"/>
              </a:ext>
            </a:extLst>
          </p:cNvPr>
          <p:cNvSpPr/>
          <p:nvPr/>
        </p:nvSpPr>
        <p:spPr>
          <a:xfrm>
            <a:off x="6261716" y="3907510"/>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p22">
            <a:extLst>
              <a:ext uri="{FF2B5EF4-FFF2-40B4-BE49-F238E27FC236}">
                <a16:creationId xmlns:a16="http://schemas.microsoft.com/office/drawing/2014/main" id="{9797ECB7-B2B2-7B83-BC1F-77FAF989AA20}"/>
              </a:ext>
            </a:extLst>
          </p:cNvPr>
          <p:cNvSpPr/>
          <p:nvPr/>
        </p:nvSpPr>
        <p:spPr>
          <a:xfrm>
            <a:off x="7447546" y="3907534"/>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p22">
            <a:extLst>
              <a:ext uri="{FF2B5EF4-FFF2-40B4-BE49-F238E27FC236}">
                <a16:creationId xmlns:a16="http://schemas.microsoft.com/office/drawing/2014/main" id="{5B430733-0F65-6047-4985-5F1FDC0AFF4A}"/>
              </a:ext>
            </a:extLst>
          </p:cNvPr>
          <p:cNvSpPr/>
          <p:nvPr/>
        </p:nvSpPr>
        <p:spPr>
          <a:xfrm>
            <a:off x="524333" y="3907507"/>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6;p22">
            <a:extLst>
              <a:ext uri="{FF2B5EF4-FFF2-40B4-BE49-F238E27FC236}">
                <a16:creationId xmlns:a16="http://schemas.microsoft.com/office/drawing/2014/main" id="{D7A164B7-C01D-4EEA-5A76-5414AE15B653}"/>
              </a:ext>
            </a:extLst>
          </p:cNvPr>
          <p:cNvSpPr txBox="1">
            <a:spLocks/>
          </p:cNvSpPr>
          <p:nvPr/>
        </p:nvSpPr>
        <p:spPr>
          <a:xfrm>
            <a:off x="6377211" y="4036668"/>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99</a:t>
            </a:r>
          </a:p>
        </p:txBody>
      </p:sp>
      <p:sp>
        <p:nvSpPr>
          <p:cNvPr id="18" name="Google Shape;397;p22">
            <a:extLst>
              <a:ext uri="{FF2B5EF4-FFF2-40B4-BE49-F238E27FC236}">
                <a16:creationId xmlns:a16="http://schemas.microsoft.com/office/drawing/2014/main" id="{AA97215A-FE9B-6D11-91F6-1F529C4D0999}"/>
              </a:ext>
            </a:extLst>
          </p:cNvPr>
          <p:cNvSpPr txBox="1">
            <a:spLocks/>
          </p:cNvSpPr>
          <p:nvPr/>
        </p:nvSpPr>
        <p:spPr>
          <a:xfrm>
            <a:off x="7563032" y="4036668"/>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N/A</a:t>
            </a:r>
          </a:p>
        </p:txBody>
      </p:sp>
      <p:sp>
        <p:nvSpPr>
          <p:cNvPr id="21" name="Google Shape;409;p22">
            <a:extLst>
              <a:ext uri="{FF2B5EF4-FFF2-40B4-BE49-F238E27FC236}">
                <a16:creationId xmlns:a16="http://schemas.microsoft.com/office/drawing/2014/main" id="{DD6FB6E4-1FBA-7A80-3BB6-AD0BDE13E71A}"/>
              </a:ext>
            </a:extLst>
          </p:cNvPr>
          <p:cNvSpPr txBox="1"/>
          <p:nvPr/>
        </p:nvSpPr>
        <p:spPr>
          <a:xfrm>
            <a:off x="1701794" y="4073295"/>
            <a:ext cx="1925804" cy="1613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SGD</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id-ID" sz="1700" dirty="0" err="1">
                <a:solidFill>
                  <a:schemeClr val="tx1"/>
                </a:solidFill>
                <a:latin typeface="Fira Sans Extra Condensed Medium"/>
                <a:ea typeface="Fira Sans Extra Condensed Medium"/>
                <a:cs typeface="Fira Sans Extra Condensed Medium"/>
                <a:sym typeface="Fira Sans Extra Condensed Medium"/>
              </a:rPr>
              <a:t>BoW</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9" name="Google Shape;1361;p41">
            <a:extLst>
              <a:ext uri="{FF2B5EF4-FFF2-40B4-BE49-F238E27FC236}">
                <a16:creationId xmlns:a16="http://schemas.microsoft.com/office/drawing/2014/main" id="{B2B991F0-9AD2-5953-20AF-5FC0B857165F}"/>
              </a:ext>
            </a:extLst>
          </p:cNvPr>
          <p:cNvSpPr/>
          <p:nvPr/>
        </p:nvSpPr>
        <p:spPr>
          <a:xfrm>
            <a:off x="628238" y="4566277"/>
            <a:ext cx="4877708" cy="367153"/>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dk1"/>
                </a:solidFill>
                <a:latin typeface="Roboto"/>
                <a:ea typeface="Roboto"/>
                <a:cs typeface="Roboto"/>
                <a:sym typeface="Roboto"/>
              </a:rPr>
              <a:t>Logistic Regression+ </a:t>
            </a:r>
            <a:r>
              <a:rPr lang="en-US" sz="1800" b="1" dirty="0" err="1">
                <a:solidFill>
                  <a:schemeClr val="dk1"/>
                </a:solidFill>
                <a:latin typeface="Roboto"/>
                <a:ea typeface="Roboto"/>
                <a:cs typeface="Roboto"/>
                <a:sym typeface="Roboto"/>
              </a:rPr>
              <a:t>BoW</a:t>
            </a:r>
            <a:r>
              <a:rPr lang="en-US" sz="1800" b="1" dirty="0">
                <a:solidFill>
                  <a:schemeClr val="dk1"/>
                </a:solidFill>
                <a:latin typeface="Roboto"/>
                <a:ea typeface="Roboto"/>
                <a:cs typeface="Roboto"/>
                <a:sym typeface="Roboto"/>
              </a:rPr>
              <a:t> performs the best</a:t>
            </a:r>
            <a:endParaRPr lang="id-ID" sz="1800" b="1" dirty="0">
              <a:solidFill>
                <a:schemeClr val="dk1"/>
              </a:solidFill>
              <a:latin typeface="Roboto"/>
              <a:ea typeface="Roboto"/>
              <a:cs typeface="Roboto"/>
              <a:sym typeface="Roboto"/>
            </a:endParaRPr>
          </a:p>
        </p:txBody>
      </p:sp>
      <p:sp>
        <p:nvSpPr>
          <p:cNvPr id="10" name="Google Shape;115;p16">
            <a:extLst>
              <a:ext uri="{FF2B5EF4-FFF2-40B4-BE49-F238E27FC236}">
                <a16:creationId xmlns:a16="http://schemas.microsoft.com/office/drawing/2014/main" id="{521301F7-03A7-6F87-00F1-CACD1E593EE2}"/>
              </a:ext>
            </a:extLst>
          </p:cNvPr>
          <p:cNvSpPr txBox="1"/>
          <p:nvPr/>
        </p:nvSpPr>
        <p:spPr>
          <a:xfrm>
            <a:off x="484398" y="720789"/>
            <a:ext cx="4561017" cy="8061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Roboto"/>
                <a:ea typeface="Roboto"/>
                <a:cs typeface="Roboto"/>
                <a:sym typeface="Roboto"/>
              </a:rPr>
              <a:t>We create model using text review (after processing) and sentiment of text review.</a:t>
            </a:r>
          </a:p>
        </p:txBody>
      </p:sp>
      <p:sp>
        <p:nvSpPr>
          <p:cNvPr id="28" name="Google Shape;374;p22">
            <a:extLst>
              <a:ext uri="{FF2B5EF4-FFF2-40B4-BE49-F238E27FC236}">
                <a16:creationId xmlns:a16="http://schemas.microsoft.com/office/drawing/2014/main" id="{16DB4C62-066F-13E8-8031-381C6095AD69}"/>
              </a:ext>
            </a:extLst>
          </p:cNvPr>
          <p:cNvSpPr/>
          <p:nvPr/>
        </p:nvSpPr>
        <p:spPr>
          <a:xfrm>
            <a:off x="5074427" y="2103143"/>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7;p22">
            <a:extLst>
              <a:ext uri="{FF2B5EF4-FFF2-40B4-BE49-F238E27FC236}">
                <a16:creationId xmlns:a16="http://schemas.microsoft.com/office/drawing/2014/main" id="{3332B59F-F647-50BC-637F-6B5D7991B5D3}"/>
              </a:ext>
            </a:extLst>
          </p:cNvPr>
          <p:cNvSpPr/>
          <p:nvPr/>
        </p:nvSpPr>
        <p:spPr>
          <a:xfrm>
            <a:off x="5074428" y="2703274"/>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6;p22">
            <a:extLst>
              <a:ext uri="{FF2B5EF4-FFF2-40B4-BE49-F238E27FC236}">
                <a16:creationId xmlns:a16="http://schemas.microsoft.com/office/drawing/2014/main" id="{E9794741-F006-6BB0-DA8B-FCA2EAD98699}"/>
              </a:ext>
            </a:extLst>
          </p:cNvPr>
          <p:cNvSpPr/>
          <p:nvPr/>
        </p:nvSpPr>
        <p:spPr>
          <a:xfrm>
            <a:off x="5074427" y="1507744"/>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0;p22">
            <a:extLst>
              <a:ext uri="{FF2B5EF4-FFF2-40B4-BE49-F238E27FC236}">
                <a16:creationId xmlns:a16="http://schemas.microsoft.com/office/drawing/2014/main" id="{5FC5AC67-9972-A274-2F4C-3A4E6E539A47}"/>
              </a:ext>
            </a:extLst>
          </p:cNvPr>
          <p:cNvSpPr txBox="1">
            <a:spLocks/>
          </p:cNvSpPr>
          <p:nvPr/>
        </p:nvSpPr>
        <p:spPr>
          <a:xfrm>
            <a:off x="5189923" y="1636157"/>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93</a:t>
            </a:r>
          </a:p>
        </p:txBody>
      </p:sp>
      <p:sp>
        <p:nvSpPr>
          <p:cNvPr id="32" name="Google Shape;393;p22">
            <a:extLst>
              <a:ext uri="{FF2B5EF4-FFF2-40B4-BE49-F238E27FC236}">
                <a16:creationId xmlns:a16="http://schemas.microsoft.com/office/drawing/2014/main" id="{B38C41E8-54FA-AED1-FB26-716329D0DD98}"/>
              </a:ext>
            </a:extLst>
          </p:cNvPr>
          <p:cNvSpPr txBox="1">
            <a:spLocks/>
          </p:cNvSpPr>
          <p:nvPr/>
        </p:nvSpPr>
        <p:spPr>
          <a:xfrm>
            <a:off x="5189938" y="2231335"/>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47</a:t>
            </a:r>
          </a:p>
        </p:txBody>
      </p:sp>
      <p:sp>
        <p:nvSpPr>
          <p:cNvPr id="33" name="Google Shape;396;p22">
            <a:extLst>
              <a:ext uri="{FF2B5EF4-FFF2-40B4-BE49-F238E27FC236}">
                <a16:creationId xmlns:a16="http://schemas.microsoft.com/office/drawing/2014/main" id="{F0AEF4AA-A256-661E-D18D-74C176198C78}"/>
              </a:ext>
            </a:extLst>
          </p:cNvPr>
          <p:cNvSpPr txBox="1">
            <a:spLocks/>
          </p:cNvSpPr>
          <p:nvPr/>
        </p:nvSpPr>
        <p:spPr>
          <a:xfrm>
            <a:off x="5189923" y="2832432"/>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92</a:t>
            </a:r>
          </a:p>
        </p:txBody>
      </p:sp>
      <p:sp>
        <p:nvSpPr>
          <p:cNvPr id="34" name="Google Shape;399;p22">
            <a:extLst>
              <a:ext uri="{FF2B5EF4-FFF2-40B4-BE49-F238E27FC236}">
                <a16:creationId xmlns:a16="http://schemas.microsoft.com/office/drawing/2014/main" id="{DDD0EC82-D803-C67E-811F-FD2A051DCB2A}"/>
              </a:ext>
            </a:extLst>
          </p:cNvPr>
          <p:cNvSpPr txBox="1">
            <a:spLocks/>
          </p:cNvSpPr>
          <p:nvPr/>
        </p:nvSpPr>
        <p:spPr>
          <a:xfrm>
            <a:off x="5074440" y="948832"/>
            <a:ext cx="1100072" cy="41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sz="1700" dirty="0" err="1"/>
              <a:t>F1-Score</a:t>
            </a:r>
            <a:r>
              <a:rPr lang="id-ID" sz="1700" dirty="0"/>
              <a:t> </a:t>
            </a:r>
            <a:endParaRPr lang="en-US" sz="1700" dirty="0"/>
          </a:p>
          <a:p>
            <a:r>
              <a:rPr lang="en-US" sz="1700" dirty="0"/>
              <a:t>-1 </a:t>
            </a:r>
            <a:r>
              <a:rPr lang="id-ID" sz="1700" dirty="0"/>
              <a:t>(%)</a:t>
            </a:r>
          </a:p>
        </p:txBody>
      </p:sp>
      <p:sp>
        <p:nvSpPr>
          <p:cNvPr id="35" name="Google Shape;377;p22">
            <a:extLst>
              <a:ext uri="{FF2B5EF4-FFF2-40B4-BE49-F238E27FC236}">
                <a16:creationId xmlns:a16="http://schemas.microsoft.com/office/drawing/2014/main" id="{1491096D-8488-C809-55BB-6475AF996A5F}"/>
              </a:ext>
            </a:extLst>
          </p:cNvPr>
          <p:cNvSpPr/>
          <p:nvPr/>
        </p:nvSpPr>
        <p:spPr>
          <a:xfrm>
            <a:off x="5074427" y="3306552"/>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p22">
            <a:extLst>
              <a:ext uri="{FF2B5EF4-FFF2-40B4-BE49-F238E27FC236}">
                <a16:creationId xmlns:a16="http://schemas.microsoft.com/office/drawing/2014/main" id="{1EE96CE9-A2E5-2CDA-CD40-7363BB97E761}"/>
              </a:ext>
            </a:extLst>
          </p:cNvPr>
          <p:cNvSpPr txBox="1">
            <a:spLocks/>
          </p:cNvSpPr>
          <p:nvPr/>
        </p:nvSpPr>
        <p:spPr>
          <a:xfrm>
            <a:off x="5189922" y="3435710"/>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93</a:t>
            </a:r>
          </a:p>
        </p:txBody>
      </p:sp>
      <p:sp>
        <p:nvSpPr>
          <p:cNvPr id="37" name="Google Shape;377;p22">
            <a:extLst>
              <a:ext uri="{FF2B5EF4-FFF2-40B4-BE49-F238E27FC236}">
                <a16:creationId xmlns:a16="http://schemas.microsoft.com/office/drawing/2014/main" id="{071B0C60-648B-B4B1-D353-BE684F679250}"/>
              </a:ext>
            </a:extLst>
          </p:cNvPr>
          <p:cNvSpPr/>
          <p:nvPr/>
        </p:nvSpPr>
        <p:spPr>
          <a:xfrm>
            <a:off x="5072150" y="3907860"/>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6;p22">
            <a:extLst>
              <a:ext uri="{FF2B5EF4-FFF2-40B4-BE49-F238E27FC236}">
                <a16:creationId xmlns:a16="http://schemas.microsoft.com/office/drawing/2014/main" id="{23B0DB6C-5F44-B012-4112-AC9AB2A03AB6}"/>
              </a:ext>
            </a:extLst>
          </p:cNvPr>
          <p:cNvSpPr txBox="1">
            <a:spLocks/>
          </p:cNvSpPr>
          <p:nvPr/>
        </p:nvSpPr>
        <p:spPr>
          <a:xfrm>
            <a:off x="5187645" y="4037018"/>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4D4A-8ABC-BD3E-21DC-60092B74FF45}"/>
              </a:ext>
            </a:extLst>
          </p:cNvPr>
          <p:cNvSpPr>
            <a:spLocks noGrp="1"/>
          </p:cNvSpPr>
          <p:nvPr>
            <p:ph type="title"/>
          </p:nvPr>
        </p:nvSpPr>
        <p:spPr>
          <a:xfrm>
            <a:off x="2159914" y="369345"/>
            <a:ext cx="4824172" cy="323995"/>
          </a:xfrm>
        </p:spPr>
        <p:txBody>
          <a:bodyPr/>
          <a:lstStyle/>
          <a:p>
            <a:r>
              <a:rPr lang="en-US" dirty="0"/>
              <a:t>ROC Curve for Different Models</a:t>
            </a:r>
            <a:endParaRPr lang="id-ID" dirty="0"/>
          </a:p>
        </p:txBody>
      </p:sp>
      <p:sp>
        <p:nvSpPr>
          <p:cNvPr id="3" name="Google Shape;1361;p41">
            <a:extLst>
              <a:ext uri="{FF2B5EF4-FFF2-40B4-BE49-F238E27FC236}">
                <a16:creationId xmlns:a16="http://schemas.microsoft.com/office/drawing/2014/main" id="{7BC76206-7848-DF63-7D33-285222C9AF8A}"/>
              </a:ext>
            </a:extLst>
          </p:cNvPr>
          <p:cNvSpPr/>
          <p:nvPr/>
        </p:nvSpPr>
        <p:spPr>
          <a:xfrm>
            <a:off x="2133146" y="4614048"/>
            <a:ext cx="4877708" cy="367153"/>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dk1"/>
                </a:solidFill>
                <a:latin typeface="Roboto"/>
                <a:ea typeface="Roboto"/>
                <a:cs typeface="Roboto"/>
                <a:sym typeface="Roboto"/>
              </a:rPr>
              <a:t>Logistic Regression+ </a:t>
            </a:r>
            <a:r>
              <a:rPr lang="en-US" sz="1800" b="1" dirty="0" err="1">
                <a:solidFill>
                  <a:schemeClr val="dk1"/>
                </a:solidFill>
                <a:latin typeface="Roboto"/>
                <a:ea typeface="Roboto"/>
                <a:cs typeface="Roboto"/>
                <a:sym typeface="Roboto"/>
              </a:rPr>
              <a:t>BoW</a:t>
            </a:r>
            <a:r>
              <a:rPr lang="en-US" sz="1800" b="1" dirty="0">
                <a:solidFill>
                  <a:schemeClr val="dk1"/>
                </a:solidFill>
                <a:latin typeface="Roboto"/>
                <a:ea typeface="Roboto"/>
                <a:cs typeface="Roboto"/>
                <a:sym typeface="Roboto"/>
              </a:rPr>
              <a:t> performs the best</a:t>
            </a:r>
            <a:endParaRPr lang="id-ID" sz="1800" b="1" dirty="0">
              <a:solidFill>
                <a:schemeClr val="dk1"/>
              </a:solidFill>
              <a:latin typeface="Roboto"/>
              <a:ea typeface="Roboto"/>
              <a:cs typeface="Roboto"/>
              <a:sym typeface="Roboto"/>
            </a:endParaRPr>
          </a:p>
        </p:txBody>
      </p:sp>
      <p:pic>
        <p:nvPicPr>
          <p:cNvPr id="3074" name="Picture 2">
            <a:extLst>
              <a:ext uri="{FF2B5EF4-FFF2-40B4-BE49-F238E27FC236}">
                <a16:creationId xmlns:a16="http://schemas.microsoft.com/office/drawing/2014/main" id="{EDF436C7-2075-02DC-C14F-4711A532F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635" y="779174"/>
            <a:ext cx="5764729"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8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F478F630-9188-84DC-797C-5DB7AE1B718A}"/>
            </a:ext>
          </a:extLst>
        </p:cNvPr>
        <p:cNvGrpSpPr/>
        <p:nvPr/>
      </p:nvGrpSpPr>
      <p:grpSpPr>
        <a:xfrm>
          <a:off x="0" y="0"/>
          <a:ext cx="0" cy="0"/>
          <a:chOff x="0" y="0"/>
          <a:chExt cx="0" cy="0"/>
        </a:xfrm>
      </p:grpSpPr>
      <p:sp>
        <p:nvSpPr>
          <p:cNvPr id="373" name="Google Shape;373;p22">
            <a:extLst>
              <a:ext uri="{FF2B5EF4-FFF2-40B4-BE49-F238E27FC236}">
                <a16:creationId xmlns:a16="http://schemas.microsoft.com/office/drawing/2014/main" id="{C163ED9A-D8FE-89E2-C75C-BC80A7488D12}"/>
              </a:ext>
            </a:extLst>
          </p:cNvPr>
          <p:cNvSpPr txBox="1">
            <a:spLocks noGrp="1"/>
          </p:cNvSpPr>
          <p:nvPr>
            <p:ph type="title"/>
          </p:nvPr>
        </p:nvSpPr>
        <p:spPr>
          <a:xfrm>
            <a:off x="2107014" y="396965"/>
            <a:ext cx="4636673"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 with TFIDF Vectorizer</a:t>
            </a:r>
            <a:endParaRPr dirty="0"/>
          </a:p>
        </p:txBody>
      </p:sp>
      <p:sp>
        <p:nvSpPr>
          <p:cNvPr id="374" name="Google Shape;374;p22">
            <a:extLst>
              <a:ext uri="{FF2B5EF4-FFF2-40B4-BE49-F238E27FC236}">
                <a16:creationId xmlns:a16="http://schemas.microsoft.com/office/drawing/2014/main" id="{78621327-2FD2-E23C-10A7-91764E87B4B4}"/>
              </a:ext>
            </a:extLst>
          </p:cNvPr>
          <p:cNvSpPr/>
          <p:nvPr/>
        </p:nvSpPr>
        <p:spPr>
          <a:xfrm>
            <a:off x="6238114" y="2059660"/>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a:extLst>
              <a:ext uri="{FF2B5EF4-FFF2-40B4-BE49-F238E27FC236}">
                <a16:creationId xmlns:a16="http://schemas.microsoft.com/office/drawing/2014/main" id="{598A7514-66EE-5AD3-2E19-F429F38D7C03}"/>
              </a:ext>
            </a:extLst>
          </p:cNvPr>
          <p:cNvSpPr/>
          <p:nvPr/>
        </p:nvSpPr>
        <p:spPr>
          <a:xfrm>
            <a:off x="5052285" y="2059693"/>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a:extLst>
              <a:ext uri="{FF2B5EF4-FFF2-40B4-BE49-F238E27FC236}">
                <a16:creationId xmlns:a16="http://schemas.microsoft.com/office/drawing/2014/main" id="{8F44A08B-C90F-7643-10D2-4F3CD32A1644}"/>
              </a:ext>
            </a:extLst>
          </p:cNvPr>
          <p:cNvSpPr/>
          <p:nvPr/>
        </p:nvSpPr>
        <p:spPr>
          <a:xfrm>
            <a:off x="7423944" y="2059693"/>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a:extLst>
              <a:ext uri="{FF2B5EF4-FFF2-40B4-BE49-F238E27FC236}">
                <a16:creationId xmlns:a16="http://schemas.microsoft.com/office/drawing/2014/main" id="{A5B0FE0D-1860-5D18-70D3-A2FB05F4EA44}"/>
              </a:ext>
            </a:extLst>
          </p:cNvPr>
          <p:cNvSpPr/>
          <p:nvPr/>
        </p:nvSpPr>
        <p:spPr>
          <a:xfrm>
            <a:off x="6238115" y="2659791"/>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a:extLst>
              <a:ext uri="{FF2B5EF4-FFF2-40B4-BE49-F238E27FC236}">
                <a16:creationId xmlns:a16="http://schemas.microsoft.com/office/drawing/2014/main" id="{B9AB6F1F-3355-5E06-4BD1-DF76921B8745}"/>
              </a:ext>
            </a:extLst>
          </p:cNvPr>
          <p:cNvSpPr/>
          <p:nvPr/>
        </p:nvSpPr>
        <p:spPr>
          <a:xfrm>
            <a:off x="5052285" y="2659815"/>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a:extLst>
              <a:ext uri="{FF2B5EF4-FFF2-40B4-BE49-F238E27FC236}">
                <a16:creationId xmlns:a16="http://schemas.microsoft.com/office/drawing/2014/main" id="{7CDC88F4-F137-90CE-2A0E-222DFD8644CC}"/>
              </a:ext>
            </a:extLst>
          </p:cNvPr>
          <p:cNvSpPr/>
          <p:nvPr/>
        </p:nvSpPr>
        <p:spPr>
          <a:xfrm>
            <a:off x="7423945" y="2659815"/>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a:extLst>
              <a:ext uri="{FF2B5EF4-FFF2-40B4-BE49-F238E27FC236}">
                <a16:creationId xmlns:a16="http://schemas.microsoft.com/office/drawing/2014/main" id="{BED096D2-420F-7910-1AA6-7F8D8E052209}"/>
              </a:ext>
            </a:extLst>
          </p:cNvPr>
          <p:cNvSpPr/>
          <p:nvPr/>
        </p:nvSpPr>
        <p:spPr>
          <a:xfrm>
            <a:off x="604637" y="2059359"/>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a:extLst>
              <a:ext uri="{FF2B5EF4-FFF2-40B4-BE49-F238E27FC236}">
                <a16:creationId xmlns:a16="http://schemas.microsoft.com/office/drawing/2014/main" id="{C63616D8-8069-291F-57D1-A50D37D9504B}"/>
              </a:ext>
            </a:extLst>
          </p:cNvPr>
          <p:cNvSpPr/>
          <p:nvPr/>
        </p:nvSpPr>
        <p:spPr>
          <a:xfrm>
            <a:off x="604637" y="2659788"/>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a:extLst>
              <a:ext uri="{FF2B5EF4-FFF2-40B4-BE49-F238E27FC236}">
                <a16:creationId xmlns:a16="http://schemas.microsoft.com/office/drawing/2014/main" id="{21CF0EAE-7493-7981-08E1-7F259EBC1839}"/>
              </a:ext>
            </a:extLst>
          </p:cNvPr>
          <p:cNvSpPr/>
          <p:nvPr/>
        </p:nvSpPr>
        <p:spPr>
          <a:xfrm>
            <a:off x="615349" y="1463957"/>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a:extLst>
              <a:ext uri="{FF2B5EF4-FFF2-40B4-BE49-F238E27FC236}">
                <a16:creationId xmlns:a16="http://schemas.microsoft.com/office/drawing/2014/main" id="{2867CA2C-E727-3F4C-859D-A1E01315052D}"/>
              </a:ext>
            </a:extLst>
          </p:cNvPr>
          <p:cNvSpPr txBox="1"/>
          <p:nvPr/>
        </p:nvSpPr>
        <p:spPr>
          <a:xfrm>
            <a:off x="1546184" y="1627213"/>
            <a:ext cx="2393076" cy="1453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Logistic</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Regression</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en-US" sz="1700" dirty="0" err="1">
                <a:solidFill>
                  <a:schemeClr val="tx1"/>
                </a:solidFill>
                <a:latin typeface="Fira Sans Extra Condensed Medium"/>
                <a:ea typeface="Fira Sans Extra Condensed Medium"/>
                <a:cs typeface="Fira Sans Extra Condensed Medium"/>
                <a:sym typeface="Fira Sans Extra Condensed Medium"/>
              </a:rPr>
              <a:t>TFIDF</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386" name="Google Shape;386;p22">
            <a:extLst>
              <a:ext uri="{FF2B5EF4-FFF2-40B4-BE49-F238E27FC236}">
                <a16:creationId xmlns:a16="http://schemas.microsoft.com/office/drawing/2014/main" id="{A0936AD8-1599-B4DD-D8F7-5B6DB1ECD0E6}"/>
              </a:ext>
            </a:extLst>
          </p:cNvPr>
          <p:cNvSpPr/>
          <p:nvPr/>
        </p:nvSpPr>
        <p:spPr>
          <a:xfrm>
            <a:off x="6238114" y="1464261"/>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a:extLst>
              <a:ext uri="{FF2B5EF4-FFF2-40B4-BE49-F238E27FC236}">
                <a16:creationId xmlns:a16="http://schemas.microsoft.com/office/drawing/2014/main" id="{23E58BEB-6815-90B3-221A-447543137D4B}"/>
              </a:ext>
            </a:extLst>
          </p:cNvPr>
          <p:cNvSpPr/>
          <p:nvPr/>
        </p:nvSpPr>
        <p:spPr>
          <a:xfrm>
            <a:off x="5052285" y="1464294"/>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a:extLst>
              <a:ext uri="{FF2B5EF4-FFF2-40B4-BE49-F238E27FC236}">
                <a16:creationId xmlns:a16="http://schemas.microsoft.com/office/drawing/2014/main" id="{036FB65B-5C7D-4D47-9056-20F9A3741BE5}"/>
              </a:ext>
            </a:extLst>
          </p:cNvPr>
          <p:cNvSpPr/>
          <p:nvPr/>
        </p:nvSpPr>
        <p:spPr>
          <a:xfrm>
            <a:off x="7423944" y="1464294"/>
            <a:ext cx="1100072" cy="492955"/>
          </a:xfrm>
          <a:prstGeom prst="roundRect">
            <a:avLst>
              <a:gd name="adj" fmla="val 0"/>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a:extLst>
              <a:ext uri="{FF2B5EF4-FFF2-40B4-BE49-F238E27FC236}">
                <a16:creationId xmlns:a16="http://schemas.microsoft.com/office/drawing/2014/main" id="{ED79BACE-0A5C-0F2E-EA1F-4129FCA47A50}"/>
              </a:ext>
            </a:extLst>
          </p:cNvPr>
          <p:cNvSpPr txBox="1">
            <a:spLocks noGrp="1"/>
          </p:cNvSpPr>
          <p:nvPr>
            <p:ph type="title"/>
          </p:nvPr>
        </p:nvSpPr>
        <p:spPr>
          <a:xfrm>
            <a:off x="5167789" y="1592674"/>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84</a:t>
            </a:r>
            <a:endParaRPr sz="1700" dirty="0"/>
          </a:p>
        </p:txBody>
      </p:sp>
      <p:sp>
        <p:nvSpPr>
          <p:cNvPr id="390" name="Google Shape;390;p22">
            <a:extLst>
              <a:ext uri="{FF2B5EF4-FFF2-40B4-BE49-F238E27FC236}">
                <a16:creationId xmlns:a16="http://schemas.microsoft.com/office/drawing/2014/main" id="{3B9CFA0D-284F-E77D-B656-BDD6FD907FCB}"/>
              </a:ext>
            </a:extLst>
          </p:cNvPr>
          <p:cNvSpPr txBox="1">
            <a:spLocks noGrp="1"/>
          </p:cNvSpPr>
          <p:nvPr>
            <p:ph type="title"/>
          </p:nvPr>
        </p:nvSpPr>
        <p:spPr>
          <a:xfrm>
            <a:off x="6353610" y="1592674"/>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97</a:t>
            </a:r>
            <a:endParaRPr sz="1700" dirty="0"/>
          </a:p>
        </p:txBody>
      </p:sp>
      <p:sp>
        <p:nvSpPr>
          <p:cNvPr id="391" name="Google Shape;391;p22">
            <a:extLst>
              <a:ext uri="{FF2B5EF4-FFF2-40B4-BE49-F238E27FC236}">
                <a16:creationId xmlns:a16="http://schemas.microsoft.com/office/drawing/2014/main" id="{5C397F2A-82A0-D401-30F2-DD13B309F354}"/>
              </a:ext>
            </a:extLst>
          </p:cNvPr>
          <p:cNvSpPr txBox="1">
            <a:spLocks noGrp="1"/>
          </p:cNvSpPr>
          <p:nvPr>
            <p:ph type="title"/>
          </p:nvPr>
        </p:nvSpPr>
        <p:spPr>
          <a:xfrm>
            <a:off x="7539431" y="1592674"/>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98.88</a:t>
            </a:r>
            <a:endParaRPr sz="1700" dirty="0"/>
          </a:p>
        </p:txBody>
      </p:sp>
      <p:sp>
        <p:nvSpPr>
          <p:cNvPr id="392" name="Google Shape;392;p22">
            <a:extLst>
              <a:ext uri="{FF2B5EF4-FFF2-40B4-BE49-F238E27FC236}">
                <a16:creationId xmlns:a16="http://schemas.microsoft.com/office/drawing/2014/main" id="{F017C6BF-2B55-96EF-A07B-856CC9D97B05}"/>
              </a:ext>
            </a:extLst>
          </p:cNvPr>
          <p:cNvSpPr txBox="1">
            <a:spLocks noGrp="1"/>
          </p:cNvSpPr>
          <p:nvPr>
            <p:ph type="title"/>
          </p:nvPr>
        </p:nvSpPr>
        <p:spPr>
          <a:xfrm>
            <a:off x="5167803" y="2187852"/>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09</a:t>
            </a:r>
            <a:endParaRPr sz="1700" dirty="0"/>
          </a:p>
        </p:txBody>
      </p:sp>
      <p:sp>
        <p:nvSpPr>
          <p:cNvPr id="393" name="Google Shape;393;p22">
            <a:extLst>
              <a:ext uri="{FF2B5EF4-FFF2-40B4-BE49-F238E27FC236}">
                <a16:creationId xmlns:a16="http://schemas.microsoft.com/office/drawing/2014/main" id="{88842E8D-3ECB-B12B-6618-A2437AF66D9D}"/>
              </a:ext>
            </a:extLst>
          </p:cNvPr>
          <p:cNvSpPr txBox="1">
            <a:spLocks noGrp="1"/>
          </p:cNvSpPr>
          <p:nvPr>
            <p:ph type="title"/>
          </p:nvPr>
        </p:nvSpPr>
        <p:spPr>
          <a:xfrm>
            <a:off x="6353625" y="2187852"/>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91</a:t>
            </a:r>
            <a:endParaRPr sz="1700" dirty="0"/>
          </a:p>
        </p:txBody>
      </p:sp>
      <p:sp>
        <p:nvSpPr>
          <p:cNvPr id="394" name="Google Shape;394;p22">
            <a:extLst>
              <a:ext uri="{FF2B5EF4-FFF2-40B4-BE49-F238E27FC236}">
                <a16:creationId xmlns:a16="http://schemas.microsoft.com/office/drawing/2014/main" id="{7A2B811A-52B0-2BFB-BF98-DCBB69C2883D}"/>
              </a:ext>
            </a:extLst>
          </p:cNvPr>
          <p:cNvSpPr txBox="1">
            <a:spLocks noGrp="1"/>
          </p:cNvSpPr>
          <p:nvPr>
            <p:ph type="title"/>
          </p:nvPr>
        </p:nvSpPr>
        <p:spPr>
          <a:xfrm>
            <a:off x="7539446" y="2187852"/>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94.09</a:t>
            </a:r>
            <a:endParaRPr sz="1700" dirty="0"/>
          </a:p>
        </p:txBody>
      </p:sp>
      <p:sp>
        <p:nvSpPr>
          <p:cNvPr id="395" name="Google Shape;395;p22">
            <a:extLst>
              <a:ext uri="{FF2B5EF4-FFF2-40B4-BE49-F238E27FC236}">
                <a16:creationId xmlns:a16="http://schemas.microsoft.com/office/drawing/2014/main" id="{4C6AB8ED-FC17-4C55-46E0-6227B061CD8F}"/>
              </a:ext>
            </a:extLst>
          </p:cNvPr>
          <p:cNvSpPr txBox="1">
            <a:spLocks noGrp="1"/>
          </p:cNvSpPr>
          <p:nvPr>
            <p:ph type="title"/>
          </p:nvPr>
        </p:nvSpPr>
        <p:spPr>
          <a:xfrm>
            <a:off x="5167789" y="2788949"/>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92</a:t>
            </a:r>
            <a:endParaRPr sz="1700" dirty="0"/>
          </a:p>
        </p:txBody>
      </p:sp>
      <p:sp>
        <p:nvSpPr>
          <p:cNvPr id="396" name="Google Shape;396;p22">
            <a:extLst>
              <a:ext uri="{FF2B5EF4-FFF2-40B4-BE49-F238E27FC236}">
                <a16:creationId xmlns:a16="http://schemas.microsoft.com/office/drawing/2014/main" id="{BE184EB9-E3E9-3517-68A2-2C3210411BFB}"/>
              </a:ext>
            </a:extLst>
          </p:cNvPr>
          <p:cNvSpPr txBox="1">
            <a:spLocks noGrp="1"/>
          </p:cNvSpPr>
          <p:nvPr>
            <p:ph type="title"/>
          </p:nvPr>
        </p:nvSpPr>
        <p:spPr>
          <a:xfrm>
            <a:off x="6353610" y="2788949"/>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98</a:t>
            </a:r>
            <a:endParaRPr sz="1700" dirty="0"/>
          </a:p>
        </p:txBody>
      </p:sp>
      <p:sp>
        <p:nvSpPr>
          <p:cNvPr id="397" name="Google Shape;397;p22">
            <a:extLst>
              <a:ext uri="{FF2B5EF4-FFF2-40B4-BE49-F238E27FC236}">
                <a16:creationId xmlns:a16="http://schemas.microsoft.com/office/drawing/2014/main" id="{1CEC5D3A-EA21-4532-E76D-CF7C77478006}"/>
              </a:ext>
            </a:extLst>
          </p:cNvPr>
          <p:cNvSpPr txBox="1">
            <a:spLocks noGrp="1"/>
          </p:cNvSpPr>
          <p:nvPr>
            <p:ph type="title"/>
          </p:nvPr>
        </p:nvSpPr>
        <p:spPr>
          <a:xfrm>
            <a:off x="7539431" y="2788949"/>
            <a:ext cx="869276" cy="2357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95.17</a:t>
            </a:r>
            <a:endParaRPr sz="1700" dirty="0"/>
          </a:p>
        </p:txBody>
      </p:sp>
      <p:sp>
        <p:nvSpPr>
          <p:cNvPr id="398" name="Google Shape;398;p22">
            <a:extLst>
              <a:ext uri="{FF2B5EF4-FFF2-40B4-BE49-F238E27FC236}">
                <a16:creationId xmlns:a16="http://schemas.microsoft.com/office/drawing/2014/main" id="{8A0577D5-B591-6900-0B1D-4B95152CF9AC}"/>
              </a:ext>
            </a:extLst>
          </p:cNvPr>
          <p:cNvSpPr txBox="1">
            <a:spLocks noGrp="1"/>
          </p:cNvSpPr>
          <p:nvPr>
            <p:ph type="title"/>
          </p:nvPr>
        </p:nvSpPr>
        <p:spPr>
          <a:xfrm>
            <a:off x="5052306" y="879471"/>
            <a:ext cx="1100072"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F1-Score</a:t>
            </a:r>
            <a:br>
              <a:rPr lang="en" sz="1700" dirty="0"/>
            </a:br>
            <a:r>
              <a:rPr lang="en" sz="1700" dirty="0"/>
              <a:t>-1 (%)</a:t>
            </a:r>
            <a:endParaRPr sz="1700" dirty="0"/>
          </a:p>
        </p:txBody>
      </p:sp>
      <p:sp>
        <p:nvSpPr>
          <p:cNvPr id="399" name="Google Shape;399;p22">
            <a:extLst>
              <a:ext uri="{FF2B5EF4-FFF2-40B4-BE49-F238E27FC236}">
                <a16:creationId xmlns:a16="http://schemas.microsoft.com/office/drawing/2014/main" id="{9C9B491A-73DF-9DD6-4F05-7F114113B642}"/>
              </a:ext>
            </a:extLst>
          </p:cNvPr>
          <p:cNvSpPr txBox="1">
            <a:spLocks noGrp="1"/>
          </p:cNvSpPr>
          <p:nvPr>
            <p:ph type="title"/>
          </p:nvPr>
        </p:nvSpPr>
        <p:spPr>
          <a:xfrm>
            <a:off x="6238127" y="879471"/>
            <a:ext cx="1100072"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F1-Score</a:t>
            </a:r>
            <a:br>
              <a:rPr lang="en" sz="1700" dirty="0"/>
            </a:br>
            <a:r>
              <a:rPr lang="en" sz="1700" dirty="0"/>
              <a:t>1 (%)</a:t>
            </a:r>
            <a:endParaRPr sz="1700" dirty="0"/>
          </a:p>
        </p:txBody>
      </p:sp>
      <p:sp>
        <p:nvSpPr>
          <p:cNvPr id="400" name="Google Shape;400;p22">
            <a:extLst>
              <a:ext uri="{FF2B5EF4-FFF2-40B4-BE49-F238E27FC236}">
                <a16:creationId xmlns:a16="http://schemas.microsoft.com/office/drawing/2014/main" id="{BED03C16-7625-5B28-40F0-DC602FB366F0}"/>
              </a:ext>
            </a:extLst>
          </p:cNvPr>
          <p:cNvSpPr txBox="1">
            <a:spLocks noGrp="1"/>
          </p:cNvSpPr>
          <p:nvPr>
            <p:ph type="title"/>
          </p:nvPr>
        </p:nvSpPr>
        <p:spPr>
          <a:xfrm>
            <a:off x="7423964" y="879471"/>
            <a:ext cx="1100072"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t>ROC AUC Score (%)</a:t>
            </a:r>
            <a:endParaRPr sz="1700" dirty="0"/>
          </a:p>
        </p:txBody>
      </p:sp>
      <p:sp>
        <p:nvSpPr>
          <p:cNvPr id="406" name="Google Shape;406;p22">
            <a:extLst>
              <a:ext uri="{FF2B5EF4-FFF2-40B4-BE49-F238E27FC236}">
                <a16:creationId xmlns:a16="http://schemas.microsoft.com/office/drawing/2014/main" id="{4A424784-0F93-FED6-7618-4E3984E58B74}"/>
              </a:ext>
            </a:extLst>
          </p:cNvPr>
          <p:cNvSpPr txBox="1"/>
          <p:nvPr/>
        </p:nvSpPr>
        <p:spPr>
          <a:xfrm>
            <a:off x="862643" y="2258393"/>
            <a:ext cx="3838753" cy="91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Multinomial</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Naive</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Bayes</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en-US" sz="1700" dirty="0" err="1">
                <a:solidFill>
                  <a:schemeClr val="tx1"/>
                </a:solidFill>
                <a:latin typeface="Fira Sans Extra Condensed Medium"/>
                <a:ea typeface="Fira Sans Extra Condensed Medium"/>
                <a:cs typeface="Fira Sans Extra Condensed Medium"/>
                <a:sym typeface="Fira Sans Extra Condensed Medium"/>
              </a:rPr>
              <a:t>TFIDF</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409" name="Google Shape;409;p22">
            <a:extLst>
              <a:ext uri="{FF2B5EF4-FFF2-40B4-BE49-F238E27FC236}">
                <a16:creationId xmlns:a16="http://schemas.microsoft.com/office/drawing/2014/main" id="{ADD957DA-CBA6-ABA8-4456-DE6AF639FC45}"/>
              </a:ext>
            </a:extLst>
          </p:cNvPr>
          <p:cNvSpPr txBox="1"/>
          <p:nvPr/>
        </p:nvSpPr>
        <p:spPr>
          <a:xfrm>
            <a:off x="1155940" y="2822264"/>
            <a:ext cx="3260785" cy="1355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Decision</a:t>
            </a:r>
            <a:r>
              <a:rPr lang="id-ID" sz="1700" dirty="0">
                <a:solidFill>
                  <a:schemeClr val="tx1"/>
                </a:solidFill>
                <a:latin typeface="Fira Sans Extra Condensed Medium"/>
                <a:ea typeface="Fira Sans Extra Condensed Medium"/>
                <a:cs typeface="Fira Sans Extra Condensed Medium"/>
                <a:sym typeface="Fira Sans Extra Condensed Medium"/>
              </a:rPr>
              <a:t> Tree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en-US" sz="1700" dirty="0" err="1">
                <a:solidFill>
                  <a:schemeClr val="tx1"/>
                </a:solidFill>
                <a:latin typeface="Fira Sans Extra Condensed Medium"/>
                <a:ea typeface="Fira Sans Extra Condensed Medium"/>
                <a:cs typeface="Fira Sans Extra Condensed Medium"/>
                <a:sym typeface="Fira Sans Extra Condensed Medium"/>
              </a:rPr>
              <a:t>TFIDF</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2" name="Google Shape;377;p22">
            <a:extLst>
              <a:ext uri="{FF2B5EF4-FFF2-40B4-BE49-F238E27FC236}">
                <a16:creationId xmlns:a16="http://schemas.microsoft.com/office/drawing/2014/main" id="{E94E5EFB-EC98-EA97-B904-399AC4EDE204}"/>
              </a:ext>
            </a:extLst>
          </p:cNvPr>
          <p:cNvSpPr/>
          <p:nvPr/>
        </p:nvSpPr>
        <p:spPr>
          <a:xfrm>
            <a:off x="6238114" y="3263069"/>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78;p22">
            <a:extLst>
              <a:ext uri="{FF2B5EF4-FFF2-40B4-BE49-F238E27FC236}">
                <a16:creationId xmlns:a16="http://schemas.microsoft.com/office/drawing/2014/main" id="{1F9FF97E-923E-51FA-0B4D-626D7D4D7FA8}"/>
              </a:ext>
            </a:extLst>
          </p:cNvPr>
          <p:cNvSpPr/>
          <p:nvPr/>
        </p:nvSpPr>
        <p:spPr>
          <a:xfrm>
            <a:off x="5052284" y="3263093"/>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9;p22">
            <a:extLst>
              <a:ext uri="{FF2B5EF4-FFF2-40B4-BE49-F238E27FC236}">
                <a16:creationId xmlns:a16="http://schemas.microsoft.com/office/drawing/2014/main" id="{4C9CD23D-0443-548C-FA8F-48BF0C551D72}"/>
              </a:ext>
            </a:extLst>
          </p:cNvPr>
          <p:cNvSpPr/>
          <p:nvPr/>
        </p:nvSpPr>
        <p:spPr>
          <a:xfrm>
            <a:off x="7423944" y="3263093"/>
            <a:ext cx="1100072" cy="492955"/>
          </a:xfrm>
          <a:prstGeom prst="roundRect">
            <a:avLst>
              <a:gd name="adj" fmla="val 0"/>
            </a:avLst>
          </a:pr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1;p22">
            <a:extLst>
              <a:ext uri="{FF2B5EF4-FFF2-40B4-BE49-F238E27FC236}">
                <a16:creationId xmlns:a16="http://schemas.microsoft.com/office/drawing/2014/main" id="{A302652F-B0FE-8714-E808-394A02FA4668}"/>
              </a:ext>
            </a:extLst>
          </p:cNvPr>
          <p:cNvSpPr/>
          <p:nvPr/>
        </p:nvSpPr>
        <p:spPr>
          <a:xfrm>
            <a:off x="604636" y="3263066"/>
            <a:ext cx="4355982" cy="493015"/>
          </a:xfrm>
          <a:custGeom>
            <a:avLst/>
            <a:gdLst/>
            <a:ahLst/>
            <a:cxnLst/>
            <a:rect l="l" t="t" r="r" b="b"/>
            <a:pathLst>
              <a:path w="203884" h="28552" extrusionOk="0">
                <a:moveTo>
                  <a:pt x="1" y="0"/>
                </a:moveTo>
                <a:lnTo>
                  <a:pt x="1" y="28552"/>
                </a:lnTo>
                <a:lnTo>
                  <a:pt x="203883" y="28552"/>
                </a:lnTo>
                <a:lnTo>
                  <a:pt x="203883" y="0"/>
                </a:lnTo>
                <a:close/>
              </a:path>
            </a:pathLst>
          </a:custGeom>
          <a:ln w="19050">
            <a:solidFill>
              <a:schemeClr val="bg1">
                <a:lumMod val="75000"/>
              </a:schemeClr>
            </a:solidFill>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5;p22">
            <a:extLst>
              <a:ext uri="{FF2B5EF4-FFF2-40B4-BE49-F238E27FC236}">
                <a16:creationId xmlns:a16="http://schemas.microsoft.com/office/drawing/2014/main" id="{F8A60078-369A-5432-AEF7-32C4E8F56EA8}"/>
              </a:ext>
            </a:extLst>
          </p:cNvPr>
          <p:cNvSpPr txBox="1">
            <a:spLocks/>
          </p:cNvSpPr>
          <p:nvPr/>
        </p:nvSpPr>
        <p:spPr>
          <a:xfrm>
            <a:off x="5167788" y="3392227"/>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91</a:t>
            </a:r>
          </a:p>
        </p:txBody>
      </p:sp>
      <p:sp>
        <p:nvSpPr>
          <p:cNvPr id="7" name="Google Shape;396;p22">
            <a:extLst>
              <a:ext uri="{FF2B5EF4-FFF2-40B4-BE49-F238E27FC236}">
                <a16:creationId xmlns:a16="http://schemas.microsoft.com/office/drawing/2014/main" id="{58ACC26C-95F6-AB3D-2AE7-54CE2BC0EC65}"/>
              </a:ext>
            </a:extLst>
          </p:cNvPr>
          <p:cNvSpPr txBox="1">
            <a:spLocks/>
          </p:cNvSpPr>
          <p:nvPr/>
        </p:nvSpPr>
        <p:spPr>
          <a:xfrm>
            <a:off x="6353609" y="3392227"/>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98</a:t>
            </a:r>
          </a:p>
        </p:txBody>
      </p:sp>
      <p:sp>
        <p:nvSpPr>
          <p:cNvPr id="8" name="Google Shape;397;p22">
            <a:extLst>
              <a:ext uri="{FF2B5EF4-FFF2-40B4-BE49-F238E27FC236}">
                <a16:creationId xmlns:a16="http://schemas.microsoft.com/office/drawing/2014/main" id="{B96823F6-BC43-C1F7-7BC9-83B2308FC8A6}"/>
              </a:ext>
            </a:extLst>
          </p:cNvPr>
          <p:cNvSpPr txBox="1">
            <a:spLocks/>
          </p:cNvSpPr>
          <p:nvPr/>
        </p:nvSpPr>
        <p:spPr>
          <a:xfrm>
            <a:off x="7539430" y="3392227"/>
            <a:ext cx="869276" cy="235724"/>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88.63</a:t>
            </a:r>
          </a:p>
        </p:txBody>
      </p:sp>
      <p:sp>
        <p:nvSpPr>
          <p:cNvPr id="11" name="Google Shape;409;p22">
            <a:extLst>
              <a:ext uri="{FF2B5EF4-FFF2-40B4-BE49-F238E27FC236}">
                <a16:creationId xmlns:a16="http://schemas.microsoft.com/office/drawing/2014/main" id="{33E446DD-9C97-860F-8F1A-E0E5F3B389FA}"/>
              </a:ext>
            </a:extLst>
          </p:cNvPr>
          <p:cNvSpPr txBox="1"/>
          <p:nvPr/>
        </p:nvSpPr>
        <p:spPr>
          <a:xfrm>
            <a:off x="1731346" y="3447564"/>
            <a:ext cx="2022752" cy="116606"/>
          </a:xfrm>
          <a:prstGeom prst="rect">
            <a:avLst/>
          </a:prstGeom>
          <a:ln w="19050">
            <a:no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MLP</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en-US" sz="1700" dirty="0" err="1">
                <a:solidFill>
                  <a:schemeClr val="tx1"/>
                </a:solidFill>
                <a:latin typeface="Fira Sans Extra Condensed Medium"/>
                <a:ea typeface="Fira Sans Extra Condensed Medium"/>
                <a:cs typeface="Fira Sans Extra Condensed Medium"/>
                <a:sym typeface="Fira Sans Extra Condensed Medium"/>
              </a:rPr>
              <a:t>TFIDF</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12" name="Google Shape;377;p22">
            <a:extLst>
              <a:ext uri="{FF2B5EF4-FFF2-40B4-BE49-F238E27FC236}">
                <a16:creationId xmlns:a16="http://schemas.microsoft.com/office/drawing/2014/main" id="{AEDEA2B5-1C18-DB27-03A9-CE59CD1656D3}"/>
              </a:ext>
            </a:extLst>
          </p:cNvPr>
          <p:cNvSpPr/>
          <p:nvPr/>
        </p:nvSpPr>
        <p:spPr>
          <a:xfrm>
            <a:off x="6235837" y="3864377"/>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8;p22">
            <a:extLst>
              <a:ext uri="{FF2B5EF4-FFF2-40B4-BE49-F238E27FC236}">
                <a16:creationId xmlns:a16="http://schemas.microsoft.com/office/drawing/2014/main" id="{4E8C2AE1-D436-916E-26ED-525492B8D35D}"/>
              </a:ext>
            </a:extLst>
          </p:cNvPr>
          <p:cNvSpPr/>
          <p:nvPr/>
        </p:nvSpPr>
        <p:spPr>
          <a:xfrm>
            <a:off x="5050007" y="3864401"/>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p22">
            <a:extLst>
              <a:ext uri="{FF2B5EF4-FFF2-40B4-BE49-F238E27FC236}">
                <a16:creationId xmlns:a16="http://schemas.microsoft.com/office/drawing/2014/main" id="{CE17C1EE-B208-867B-36B3-9BC43C27D7D2}"/>
              </a:ext>
            </a:extLst>
          </p:cNvPr>
          <p:cNvSpPr/>
          <p:nvPr/>
        </p:nvSpPr>
        <p:spPr>
          <a:xfrm>
            <a:off x="7421667" y="3864401"/>
            <a:ext cx="1100072" cy="492955"/>
          </a:xfrm>
          <a:prstGeom prst="roundRect">
            <a:avLst>
              <a:gd name="adj" fmla="val 0"/>
            </a:avLst>
          </a:pr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p22">
            <a:extLst>
              <a:ext uri="{FF2B5EF4-FFF2-40B4-BE49-F238E27FC236}">
                <a16:creationId xmlns:a16="http://schemas.microsoft.com/office/drawing/2014/main" id="{7CEAB58E-E544-746A-1CD9-261052E89F51}"/>
              </a:ext>
            </a:extLst>
          </p:cNvPr>
          <p:cNvSpPr/>
          <p:nvPr/>
        </p:nvSpPr>
        <p:spPr>
          <a:xfrm>
            <a:off x="602359" y="3864374"/>
            <a:ext cx="4355982" cy="493015"/>
          </a:xfrm>
          <a:custGeom>
            <a:avLst/>
            <a:gdLst/>
            <a:ahLst/>
            <a:cxnLst/>
            <a:rect l="l" t="t" r="r" b="b"/>
            <a:pathLst>
              <a:path w="203884" h="28552" extrusionOk="0">
                <a:moveTo>
                  <a:pt x="1" y="0"/>
                </a:moveTo>
                <a:lnTo>
                  <a:pt x="1" y="28552"/>
                </a:lnTo>
                <a:lnTo>
                  <a:pt x="203883" y="28552"/>
                </a:lnTo>
                <a:lnTo>
                  <a:pt x="203883" y="0"/>
                </a:lnTo>
                <a:close/>
              </a:path>
            </a:pathLst>
          </a:custGeom>
          <a:noFill/>
          <a:ln w="1905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5;p22">
            <a:extLst>
              <a:ext uri="{FF2B5EF4-FFF2-40B4-BE49-F238E27FC236}">
                <a16:creationId xmlns:a16="http://schemas.microsoft.com/office/drawing/2014/main" id="{830C4010-1343-B20B-3054-AAFAFDFBC6D3}"/>
              </a:ext>
            </a:extLst>
          </p:cNvPr>
          <p:cNvSpPr txBox="1">
            <a:spLocks/>
          </p:cNvSpPr>
          <p:nvPr/>
        </p:nvSpPr>
        <p:spPr>
          <a:xfrm>
            <a:off x="5165511" y="3993535"/>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90</a:t>
            </a:r>
          </a:p>
        </p:txBody>
      </p:sp>
      <p:sp>
        <p:nvSpPr>
          <p:cNvPr id="17" name="Google Shape;396;p22">
            <a:extLst>
              <a:ext uri="{FF2B5EF4-FFF2-40B4-BE49-F238E27FC236}">
                <a16:creationId xmlns:a16="http://schemas.microsoft.com/office/drawing/2014/main" id="{4863FEA6-8916-1635-7706-765E55763E72}"/>
              </a:ext>
            </a:extLst>
          </p:cNvPr>
          <p:cNvSpPr txBox="1">
            <a:spLocks/>
          </p:cNvSpPr>
          <p:nvPr/>
        </p:nvSpPr>
        <p:spPr>
          <a:xfrm>
            <a:off x="6351332" y="3993535"/>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98</a:t>
            </a:r>
          </a:p>
        </p:txBody>
      </p:sp>
      <p:sp>
        <p:nvSpPr>
          <p:cNvPr id="18" name="Google Shape;397;p22">
            <a:extLst>
              <a:ext uri="{FF2B5EF4-FFF2-40B4-BE49-F238E27FC236}">
                <a16:creationId xmlns:a16="http://schemas.microsoft.com/office/drawing/2014/main" id="{091D0DE6-3A4D-1833-C764-FE218F216C77}"/>
              </a:ext>
            </a:extLst>
          </p:cNvPr>
          <p:cNvSpPr txBox="1">
            <a:spLocks/>
          </p:cNvSpPr>
          <p:nvPr/>
        </p:nvSpPr>
        <p:spPr>
          <a:xfrm>
            <a:off x="7537153" y="3993535"/>
            <a:ext cx="869276" cy="2357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1700" dirty="0"/>
              <a:t>N/A</a:t>
            </a:r>
          </a:p>
        </p:txBody>
      </p:sp>
      <p:sp>
        <p:nvSpPr>
          <p:cNvPr id="21" name="Google Shape;409;p22">
            <a:extLst>
              <a:ext uri="{FF2B5EF4-FFF2-40B4-BE49-F238E27FC236}">
                <a16:creationId xmlns:a16="http://schemas.microsoft.com/office/drawing/2014/main" id="{AA79F353-F332-940D-2A62-C58ECD073AA3}"/>
              </a:ext>
            </a:extLst>
          </p:cNvPr>
          <p:cNvSpPr txBox="1"/>
          <p:nvPr/>
        </p:nvSpPr>
        <p:spPr>
          <a:xfrm>
            <a:off x="1790839" y="4027041"/>
            <a:ext cx="1974278" cy="1990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700" dirty="0" err="1">
                <a:solidFill>
                  <a:schemeClr val="tx1"/>
                </a:solidFill>
                <a:latin typeface="Fira Sans Extra Condensed Medium"/>
                <a:ea typeface="Fira Sans Extra Condensed Medium"/>
                <a:cs typeface="Fira Sans Extra Condensed Medium"/>
                <a:sym typeface="Fira Sans Extra Condensed Medium"/>
              </a:rPr>
              <a:t>SGD</a:t>
            </a:r>
            <a:r>
              <a:rPr lang="id-ID" sz="1700" dirty="0">
                <a:solidFill>
                  <a:schemeClr val="tx1"/>
                </a:solidFill>
                <a:latin typeface="Fira Sans Extra Condensed Medium"/>
                <a:ea typeface="Fira Sans Extra Condensed Medium"/>
                <a:cs typeface="Fira Sans Extra Condensed Medium"/>
                <a:sym typeface="Fira Sans Extra Condensed Medium"/>
              </a:rPr>
              <a:t> </a:t>
            </a:r>
            <a:r>
              <a:rPr lang="id-ID" sz="1700" dirty="0" err="1">
                <a:solidFill>
                  <a:schemeClr val="tx1"/>
                </a:solidFill>
                <a:latin typeface="Fira Sans Extra Condensed Medium"/>
                <a:ea typeface="Fira Sans Extra Condensed Medium"/>
                <a:cs typeface="Fira Sans Extra Condensed Medium"/>
                <a:sym typeface="Fira Sans Extra Condensed Medium"/>
              </a:rPr>
              <a:t>Classifier</a:t>
            </a:r>
            <a:r>
              <a:rPr lang="id-ID" sz="1700" dirty="0">
                <a:solidFill>
                  <a:schemeClr val="tx1"/>
                </a:solidFill>
                <a:latin typeface="Fira Sans Extra Condensed Medium"/>
                <a:ea typeface="Fira Sans Extra Condensed Medium"/>
                <a:cs typeface="Fira Sans Extra Condensed Medium"/>
                <a:sym typeface="Fira Sans Extra Condensed Medium"/>
              </a:rPr>
              <a:t> + </a:t>
            </a:r>
            <a:r>
              <a:rPr lang="en-US" sz="1700" dirty="0" err="1">
                <a:solidFill>
                  <a:schemeClr val="tx1"/>
                </a:solidFill>
                <a:latin typeface="Fira Sans Extra Condensed Medium"/>
                <a:ea typeface="Fira Sans Extra Condensed Medium"/>
                <a:cs typeface="Fira Sans Extra Condensed Medium"/>
                <a:sym typeface="Fira Sans Extra Condensed Medium"/>
              </a:rPr>
              <a:t>TFIDF</a:t>
            </a:r>
            <a:endParaRPr lang="id-ID" sz="1700" dirty="0">
              <a:solidFill>
                <a:schemeClr val="tx1"/>
              </a:solidFill>
              <a:latin typeface="Fira Sans Extra Condensed Medium"/>
              <a:ea typeface="Fira Sans Extra Condensed Medium"/>
              <a:cs typeface="Fira Sans Extra Condensed Medium"/>
              <a:sym typeface="Fira Sans Extra Condensed Medium"/>
            </a:endParaRPr>
          </a:p>
        </p:txBody>
      </p:sp>
      <p:sp>
        <p:nvSpPr>
          <p:cNvPr id="9" name="Google Shape;1361;p41">
            <a:extLst>
              <a:ext uri="{FF2B5EF4-FFF2-40B4-BE49-F238E27FC236}">
                <a16:creationId xmlns:a16="http://schemas.microsoft.com/office/drawing/2014/main" id="{4CC650DA-3816-C104-D488-671BFA5E956C}"/>
              </a:ext>
            </a:extLst>
          </p:cNvPr>
          <p:cNvSpPr/>
          <p:nvPr/>
        </p:nvSpPr>
        <p:spPr>
          <a:xfrm>
            <a:off x="615348" y="4550453"/>
            <a:ext cx="5534731" cy="367153"/>
          </a:xfrm>
          <a:prstGeom prst="rect">
            <a:avLst/>
          </a:prstGeom>
          <a:solidFill>
            <a:schemeClr val="bg1">
              <a:lumMod val="75000"/>
            </a:schemeClr>
          </a:solidFill>
          <a:ln>
            <a:noFill/>
          </a:ln>
        </p:spPr>
        <p:txBody>
          <a:bodyPr spcFirstLastPara="1" wrap="square" lIns="91425" tIns="91425" rIns="91425" bIns="91425" anchor="ctr" anchorCtr="0">
            <a:noAutofit/>
          </a:bodyPr>
          <a:lstStyle/>
          <a:p>
            <a:r>
              <a:rPr lang="en-US" sz="1800" b="1" dirty="0">
                <a:solidFill>
                  <a:schemeClr val="dk1"/>
                </a:solidFill>
                <a:latin typeface="Roboto"/>
                <a:ea typeface="Roboto"/>
                <a:cs typeface="Roboto"/>
                <a:sym typeface="Roboto"/>
              </a:rPr>
              <a:t>Logistic Regression + </a:t>
            </a:r>
            <a:r>
              <a:rPr lang="en-US" sz="1800" b="1" dirty="0" err="1">
                <a:solidFill>
                  <a:schemeClr val="dk1"/>
                </a:solidFill>
                <a:latin typeface="Roboto"/>
                <a:ea typeface="Roboto"/>
                <a:cs typeface="Roboto"/>
                <a:sym typeface="Roboto"/>
              </a:rPr>
              <a:t>TFIDF</a:t>
            </a:r>
            <a:r>
              <a:rPr lang="en-US" sz="1800" b="1" dirty="0">
                <a:solidFill>
                  <a:schemeClr val="dk1"/>
                </a:solidFill>
                <a:latin typeface="Roboto"/>
                <a:ea typeface="Roboto"/>
                <a:cs typeface="Roboto"/>
                <a:sym typeface="Roboto"/>
              </a:rPr>
              <a:t> performs the best</a:t>
            </a:r>
            <a:endParaRPr lang="id-ID" sz="1800" b="1" dirty="0">
              <a:solidFill>
                <a:schemeClr val="dk1"/>
              </a:solidFill>
              <a:latin typeface="Roboto"/>
              <a:ea typeface="Roboto"/>
              <a:cs typeface="Roboto"/>
              <a:sym typeface="Roboto"/>
            </a:endParaRPr>
          </a:p>
        </p:txBody>
      </p:sp>
      <p:sp>
        <p:nvSpPr>
          <p:cNvPr id="10" name="Google Shape;115;p16">
            <a:extLst>
              <a:ext uri="{FF2B5EF4-FFF2-40B4-BE49-F238E27FC236}">
                <a16:creationId xmlns:a16="http://schemas.microsoft.com/office/drawing/2014/main" id="{1C8AA058-F4D4-D0AE-1768-05431AB6CE19}"/>
              </a:ext>
            </a:extLst>
          </p:cNvPr>
          <p:cNvSpPr txBox="1"/>
          <p:nvPr/>
        </p:nvSpPr>
        <p:spPr>
          <a:xfrm>
            <a:off x="547898" y="720789"/>
            <a:ext cx="4636673" cy="8061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Roboto"/>
                <a:ea typeface="Roboto"/>
                <a:cs typeface="Roboto"/>
                <a:sym typeface="Roboto"/>
              </a:rPr>
              <a:t>We create model using text review (after processing) and sentiment of text review.</a:t>
            </a:r>
          </a:p>
        </p:txBody>
      </p:sp>
    </p:spTree>
    <p:extLst>
      <p:ext uri="{BB962C8B-B14F-4D97-AF65-F5344CB8AC3E}">
        <p14:creationId xmlns:p14="http://schemas.microsoft.com/office/powerpoint/2010/main" val="409131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0BC4-A7C8-4CE4-0C04-D7C08BD0E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8B7FE-E55F-C58C-52B9-09B5ACE40183}"/>
              </a:ext>
            </a:extLst>
          </p:cNvPr>
          <p:cNvSpPr>
            <a:spLocks noGrp="1"/>
          </p:cNvSpPr>
          <p:nvPr>
            <p:ph type="title"/>
          </p:nvPr>
        </p:nvSpPr>
        <p:spPr>
          <a:xfrm>
            <a:off x="2159914" y="369345"/>
            <a:ext cx="4824172" cy="323995"/>
          </a:xfrm>
        </p:spPr>
        <p:txBody>
          <a:bodyPr/>
          <a:lstStyle/>
          <a:p>
            <a:r>
              <a:rPr lang="en-US" dirty="0"/>
              <a:t>ROC Curve for Different Models</a:t>
            </a:r>
            <a:endParaRPr lang="id-ID" dirty="0"/>
          </a:p>
        </p:txBody>
      </p:sp>
      <p:sp>
        <p:nvSpPr>
          <p:cNvPr id="3" name="Google Shape;1361;p41">
            <a:extLst>
              <a:ext uri="{FF2B5EF4-FFF2-40B4-BE49-F238E27FC236}">
                <a16:creationId xmlns:a16="http://schemas.microsoft.com/office/drawing/2014/main" id="{616C04B6-AAA2-801A-C0EC-A96E1017926A}"/>
              </a:ext>
            </a:extLst>
          </p:cNvPr>
          <p:cNvSpPr/>
          <p:nvPr/>
        </p:nvSpPr>
        <p:spPr>
          <a:xfrm>
            <a:off x="2133145" y="4609483"/>
            <a:ext cx="4877708" cy="367153"/>
          </a:xfrm>
          <a:prstGeom prst="rect">
            <a:avLst/>
          </a:prstGeom>
          <a:solidFill>
            <a:schemeClr val="bg1">
              <a:lumMod val="75000"/>
            </a:schemeClr>
          </a:solidFill>
          <a:ln>
            <a:noFill/>
          </a:ln>
        </p:spPr>
        <p:txBody>
          <a:bodyPr spcFirstLastPara="1" wrap="square" lIns="91425" tIns="91425" rIns="91425" bIns="91425" anchor="ctr" anchorCtr="0">
            <a:noAutofit/>
          </a:bodyPr>
          <a:lstStyle/>
          <a:p>
            <a:r>
              <a:rPr lang="en-US" sz="1800" b="1" dirty="0">
                <a:solidFill>
                  <a:schemeClr val="dk1"/>
                </a:solidFill>
                <a:latin typeface="Roboto"/>
                <a:ea typeface="Roboto"/>
                <a:cs typeface="Roboto"/>
                <a:sym typeface="Roboto"/>
              </a:rPr>
              <a:t>Logistic Regression+ </a:t>
            </a:r>
            <a:r>
              <a:rPr lang="en-US" sz="1800" b="1" dirty="0" err="1">
                <a:solidFill>
                  <a:schemeClr val="dk1"/>
                </a:solidFill>
                <a:latin typeface="Roboto"/>
                <a:ea typeface="Roboto"/>
                <a:cs typeface="Roboto"/>
                <a:sym typeface="Roboto"/>
              </a:rPr>
              <a:t>BoW</a:t>
            </a:r>
            <a:r>
              <a:rPr lang="en-US" sz="1800" b="1" dirty="0">
                <a:solidFill>
                  <a:schemeClr val="dk1"/>
                </a:solidFill>
                <a:latin typeface="Roboto"/>
                <a:ea typeface="Roboto"/>
                <a:cs typeface="Roboto"/>
                <a:sym typeface="Roboto"/>
              </a:rPr>
              <a:t> performs the best</a:t>
            </a:r>
            <a:endParaRPr lang="id-ID" sz="1800" b="1" dirty="0">
              <a:solidFill>
                <a:schemeClr val="dk1"/>
              </a:solidFill>
              <a:latin typeface="Roboto"/>
              <a:ea typeface="Roboto"/>
              <a:cs typeface="Roboto"/>
              <a:sym typeface="Roboto"/>
            </a:endParaRPr>
          </a:p>
        </p:txBody>
      </p:sp>
      <p:pic>
        <p:nvPicPr>
          <p:cNvPr id="6146" name="Picture 2">
            <a:extLst>
              <a:ext uri="{FF2B5EF4-FFF2-40B4-BE49-F238E27FC236}">
                <a16:creationId xmlns:a16="http://schemas.microsoft.com/office/drawing/2014/main" id="{DDA7D85F-01F0-1244-6B34-2EB521024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652" y="740228"/>
            <a:ext cx="5764728"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3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3">
          <a:extLst>
            <a:ext uri="{FF2B5EF4-FFF2-40B4-BE49-F238E27FC236}">
              <a16:creationId xmlns:a16="http://schemas.microsoft.com/office/drawing/2014/main" id="{22F51897-046A-3DED-D3F4-314F5AC9484E}"/>
            </a:ext>
          </a:extLst>
        </p:cNvPr>
        <p:cNvGrpSpPr/>
        <p:nvPr/>
      </p:nvGrpSpPr>
      <p:grpSpPr>
        <a:xfrm>
          <a:off x="0" y="0"/>
          <a:ext cx="0" cy="0"/>
          <a:chOff x="0" y="0"/>
          <a:chExt cx="0" cy="0"/>
        </a:xfrm>
      </p:grpSpPr>
      <p:sp>
        <p:nvSpPr>
          <p:cNvPr id="1664" name="Google Shape;1664;p48">
            <a:extLst>
              <a:ext uri="{FF2B5EF4-FFF2-40B4-BE49-F238E27FC236}">
                <a16:creationId xmlns:a16="http://schemas.microsoft.com/office/drawing/2014/main" id="{FCC5E336-FB7F-7BFA-FDC8-6FEB025FA55F}"/>
              </a:ext>
            </a:extLst>
          </p:cNvPr>
          <p:cNvSpPr txBox="1">
            <a:spLocks noGrp="1"/>
          </p:cNvSpPr>
          <p:nvPr>
            <p:ph type="title" idx="4294967295"/>
          </p:nvPr>
        </p:nvSpPr>
        <p:spPr>
          <a:xfrm>
            <a:off x="1068100" y="47322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800" dirty="0">
                <a:latin typeface="Fira Sans Extra Condensed Medium" panose="020B0604020202020204" charset="0"/>
                <a:ea typeface="Arial"/>
                <a:cs typeface="Arial"/>
                <a:sym typeface="Arial"/>
              </a:rPr>
              <a:t>Conclusions</a:t>
            </a:r>
            <a:endParaRPr sz="2800" dirty="0">
              <a:solidFill>
                <a:srgbClr val="FFFFFF"/>
              </a:solidFill>
              <a:latin typeface="Fira Sans Extra Condensed Medium" panose="020B0604020202020204" charset="0"/>
              <a:ea typeface="Arial"/>
              <a:cs typeface="Arial"/>
              <a:sym typeface="Arial"/>
            </a:endParaRPr>
          </a:p>
        </p:txBody>
      </p:sp>
      <p:sp>
        <p:nvSpPr>
          <p:cNvPr id="1666" name="Google Shape;1666;p48">
            <a:extLst>
              <a:ext uri="{FF2B5EF4-FFF2-40B4-BE49-F238E27FC236}">
                <a16:creationId xmlns:a16="http://schemas.microsoft.com/office/drawing/2014/main" id="{4E122303-BCA5-9B76-1921-D8AB230A567B}"/>
              </a:ext>
            </a:extLst>
          </p:cNvPr>
          <p:cNvSpPr txBox="1"/>
          <p:nvPr/>
        </p:nvSpPr>
        <p:spPr>
          <a:xfrm>
            <a:off x="-100332" y="1361440"/>
            <a:ext cx="7689656" cy="3379484"/>
          </a:xfrm>
          <a:prstGeom prst="rect">
            <a:avLst/>
          </a:prstGeom>
          <a:noFill/>
          <a:ln>
            <a:noFill/>
          </a:ln>
        </p:spPr>
        <p:txBody>
          <a:bodyPr spcFirstLastPara="1" wrap="square" lIns="91425" tIns="91425" rIns="91425" bIns="91425" anchor="t" anchorCtr="0">
            <a:noAutofit/>
          </a:bodyPr>
          <a:lstStyle/>
          <a:p>
            <a:pPr marL="457200" indent="-298450">
              <a:lnSpc>
                <a:spcPct val="135000"/>
              </a:lnSpc>
              <a:spcAft>
                <a:spcPts val="300"/>
              </a:spcAft>
              <a:buClr>
                <a:srgbClr val="FFFFFF"/>
              </a:buClr>
              <a:buSzPts val="1100"/>
              <a:buFont typeface="Proxima Nova"/>
              <a:buChar char="●"/>
            </a:pPr>
            <a:r>
              <a:rPr lang="en-US" dirty="0">
                <a:solidFill>
                  <a:srgbClr val="FFFFFF"/>
                </a:solidFill>
              </a:rPr>
              <a:t>The models show good performance in predicting sentiment on Amazon product reviews. In general, the models achieved </a:t>
            </a:r>
            <a:r>
              <a:rPr lang="en-US" dirty="0">
                <a:solidFill>
                  <a:srgbClr val="FFFF00"/>
                </a:solidFill>
              </a:rPr>
              <a:t>high accuracy</a:t>
            </a:r>
            <a:r>
              <a:rPr lang="en-US" dirty="0">
                <a:solidFill>
                  <a:srgbClr val="FFFFFF"/>
                </a:solidFill>
              </a:rPr>
              <a:t>, with most accuracies above 94%.</a:t>
            </a:r>
          </a:p>
          <a:p>
            <a:pPr marL="457200" lvl="0" indent="-298450" algn="l" rtl="0">
              <a:lnSpc>
                <a:spcPct val="135000"/>
              </a:lnSpc>
              <a:spcBef>
                <a:spcPts val="0"/>
              </a:spcBef>
              <a:spcAft>
                <a:spcPts val="300"/>
              </a:spcAft>
              <a:buClr>
                <a:srgbClr val="FFFFFF"/>
              </a:buClr>
              <a:buSzPts val="1100"/>
              <a:buFont typeface="Proxima Nova"/>
              <a:buChar char="●"/>
            </a:pPr>
            <a:r>
              <a:rPr lang="en-US" dirty="0">
                <a:solidFill>
                  <a:srgbClr val="FFFFFF"/>
                </a:solidFill>
              </a:rPr>
              <a:t>The </a:t>
            </a:r>
            <a:r>
              <a:rPr lang="en-US" dirty="0">
                <a:solidFill>
                  <a:srgbClr val="FFFF00"/>
                </a:solidFill>
              </a:rPr>
              <a:t>Logistic Regression </a:t>
            </a:r>
            <a:r>
              <a:rPr lang="en-US" dirty="0">
                <a:solidFill>
                  <a:srgbClr val="FFFFFF"/>
                </a:solidFill>
              </a:rPr>
              <a:t>obtained quite high </a:t>
            </a:r>
            <a:r>
              <a:rPr lang="en-US" dirty="0" err="1">
                <a:solidFill>
                  <a:srgbClr val="FFFFFF"/>
                </a:solidFill>
              </a:rPr>
              <a:t>F1</a:t>
            </a:r>
            <a:r>
              <a:rPr lang="en-US" dirty="0">
                <a:solidFill>
                  <a:srgbClr val="FFFFFF"/>
                </a:solidFill>
              </a:rPr>
              <a:t>-Score and ROC AUC Score values, indicating the model's ability </a:t>
            </a:r>
            <a:r>
              <a:rPr lang="en-US" dirty="0">
                <a:solidFill>
                  <a:schemeClr val="bg1"/>
                </a:solidFill>
              </a:rPr>
              <a:t>to classify sentiment in a balanced manner between precision and recall, as well as the ability to separate positive and negative classes</a:t>
            </a:r>
            <a:r>
              <a:rPr lang="en-US" dirty="0">
                <a:solidFill>
                  <a:srgbClr val="FFFFFF"/>
                </a:solidFill>
              </a:rPr>
              <a:t>. </a:t>
            </a:r>
          </a:p>
          <a:p>
            <a:pPr marL="457200" lvl="0" indent="-298450" algn="l" rtl="0">
              <a:lnSpc>
                <a:spcPct val="135000"/>
              </a:lnSpc>
              <a:spcBef>
                <a:spcPts val="0"/>
              </a:spcBef>
              <a:spcAft>
                <a:spcPts val="300"/>
              </a:spcAft>
              <a:buClr>
                <a:srgbClr val="FFFFFF"/>
              </a:buClr>
              <a:buSzPts val="1100"/>
              <a:buFont typeface="Proxima Nova"/>
              <a:buChar char="●"/>
            </a:pPr>
            <a:r>
              <a:rPr lang="en-US" dirty="0">
                <a:solidFill>
                  <a:srgbClr val="FFFFFF"/>
                </a:solidFill>
              </a:rPr>
              <a:t>Using Bag of Words or Count Vectorizer and </a:t>
            </a:r>
            <a:r>
              <a:rPr lang="en-US" dirty="0" err="1">
                <a:solidFill>
                  <a:srgbClr val="FFFFFF"/>
                </a:solidFill>
              </a:rPr>
              <a:t>TFIDF</a:t>
            </a:r>
            <a:r>
              <a:rPr lang="en-US" dirty="0">
                <a:solidFill>
                  <a:srgbClr val="FFFFFF"/>
                </a:solidFill>
              </a:rPr>
              <a:t> Vectorizer show high results.</a:t>
            </a:r>
          </a:p>
          <a:p>
            <a:pPr marL="158750" lvl="0" algn="l" rtl="0">
              <a:lnSpc>
                <a:spcPct val="135000"/>
              </a:lnSpc>
              <a:spcBef>
                <a:spcPts val="0"/>
              </a:spcBef>
              <a:spcAft>
                <a:spcPts val="300"/>
              </a:spcAft>
              <a:buClr>
                <a:srgbClr val="FFFFFF"/>
              </a:buClr>
              <a:buSzPts val="1100"/>
            </a:pPr>
            <a:r>
              <a:rPr lang="en-US" dirty="0">
                <a:solidFill>
                  <a:srgbClr val="FFFFFF"/>
                </a:solidFill>
              </a:rPr>
              <a:t>      Priority : higher accuracy  -&gt; </a:t>
            </a:r>
            <a:r>
              <a:rPr lang="en-US" dirty="0" err="1">
                <a:solidFill>
                  <a:srgbClr val="FFFFFF"/>
                </a:solidFill>
              </a:rPr>
              <a:t>BoW</a:t>
            </a:r>
            <a:r>
              <a:rPr lang="en-US" dirty="0">
                <a:solidFill>
                  <a:srgbClr val="FFFFFF"/>
                </a:solidFill>
              </a:rPr>
              <a:t> model</a:t>
            </a:r>
          </a:p>
          <a:p>
            <a:pPr marL="158750" lvl="0" algn="l" rtl="0">
              <a:lnSpc>
                <a:spcPct val="135000"/>
              </a:lnSpc>
              <a:spcBef>
                <a:spcPts val="0"/>
              </a:spcBef>
              <a:spcAft>
                <a:spcPts val="300"/>
              </a:spcAft>
              <a:buClr>
                <a:srgbClr val="FFFFFF"/>
              </a:buClr>
              <a:buSzPts val="1100"/>
            </a:pPr>
            <a:r>
              <a:rPr lang="en-US" dirty="0">
                <a:solidFill>
                  <a:srgbClr val="FFFFFF"/>
                </a:solidFill>
              </a:rPr>
              <a:t>      Priorities : dealing with word frequency, and/or prioritize computing time -&gt; </a:t>
            </a:r>
            <a:r>
              <a:rPr lang="en-US" dirty="0" err="1">
                <a:solidFill>
                  <a:srgbClr val="FFFFFF"/>
                </a:solidFill>
              </a:rPr>
              <a:t>TFIDF</a:t>
            </a:r>
            <a:r>
              <a:rPr lang="en-US" dirty="0">
                <a:solidFill>
                  <a:srgbClr val="FFFFFF"/>
                </a:solidFill>
              </a:rPr>
              <a:t> model</a:t>
            </a:r>
          </a:p>
          <a:p>
            <a:pPr marL="457200" lvl="0" indent="-298450" algn="l" rtl="0">
              <a:lnSpc>
                <a:spcPct val="135000"/>
              </a:lnSpc>
              <a:spcBef>
                <a:spcPts val="0"/>
              </a:spcBef>
              <a:spcAft>
                <a:spcPts val="300"/>
              </a:spcAft>
              <a:buClr>
                <a:srgbClr val="FFFFFF"/>
              </a:buClr>
              <a:buSzPts val="1100"/>
              <a:buFont typeface="Proxima Nova"/>
              <a:buChar char="●"/>
            </a:pPr>
            <a:r>
              <a:rPr lang="en-US" dirty="0">
                <a:solidFill>
                  <a:srgbClr val="FFFFFF"/>
                </a:solidFill>
              </a:rPr>
              <a:t>Most product reviews have </a:t>
            </a:r>
            <a:r>
              <a:rPr lang="en-US" dirty="0">
                <a:solidFill>
                  <a:srgbClr val="FFFF00"/>
                </a:solidFill>
              </a:rPr>
              <a:t>positive sentiment</a:t>
            </a:r>
            <a:r>
              <a:rPr lang="en-US" dirty="0">
                <a:solidFill>
                  <a:srgbClr val="FFFFFF"/>
                </a:solidFill>
              </a:rPr>
              <a:t>, characterized by high accuracy values and </a:t>
            </a:r>
            <a:r>
              <a:rPr lang="en-US" dirty="0" err="1">
                <a:solidFill>
                  <a:srgbClr val="FFFFFF"/>
                </a:solidFill>
              </a:rPr>
              <a:t>F1</a:t>
            </a:r>
            <a:r>
              <a:rPr lang="en-US" dirty="0">
                <a:solidFill>
                  <a:srgbClr val="FFFFFF"/>
                </a:solidFill>
              </a:rPr>
              <a:t>-Scores for the positive class. This shows that the majority of Amazon customers have a </a:t>
            </a:r>
            <a:r>
              <a:rPr lang="en-US" dirty="0">
                <a:solidFill>
                  <a:srgbClr val="FFFF00"/>
                </a:solidFill>
              </a:rPr>
              <a:t>good experience with the products they have reviewed</a:t>
            </a:r>
            <a:r>
              <a:rPr lang="en-US" dirty="0">
                <a:solidFill>
                  <a:srgbClr val="FFFFFF"/>
                </a:solidFill>
              </a:rPr>
              <a:t>.</a:t>
            </a:r>
          </a:p>
        </p:txBody>
      </p:sp>
      <p:grpSp>
        <p:nvGrpSpPr>
          <p:cNvPr id="43" name="Group 42">
            <a:extLst>
              <a:ext uri="{FF2B5EF4-FFF2-40B4-BE49-F238E27FC236}">
                <a16:creationId xmlns:a16="http://schemas.microsoft.com/office/drawing/2014/main" id="{970506EE-8398-F90D-B777-106A44EF57A1}"/>
              </a:ext>
            </a:extLst>
          </p:cNvPr>
          <p:cNvGrpSpPr/>
          <p:nvPr/>
        </p:nvGrpSpPr>
        <p:grpSpPr>
          <a:xfrm>
            <a:off x="7551478" y="1458009"/>
            <a:ext cx="1446116" cy="2863897"/>
            <a:chOff x="7077522" y="1458009"/>
            <a:chExt cx="1446116" cy="2863897"/>
          </a:xfrm>
        </p:grpSpPr>
        <p:grpSp>
          <p:nvGrpSpPr>
            <p:cNvPr id="39" name="Google Shape;1669;p48">
              <a:extLst>
                <a:ext uri="{FF2B5EF4-FFF2-40B4-BE49-F238E27FC236}">
                  <a16:creationId xmlns:a16="http://schemas.microsoft.com/office/drawing/2014/main" id="{3F9491DC-671F-FF87-FE9B-5B8032781011}"/>
                </a:ext>
              </a:extLst>
            </p:cNvPr>
            <p:cNvGrpSpPr/>
            <p:nvPr/>
          </p:nvGrpSpPr>
          <p:grpSpPr>
            <a:xfrm>
              <a:off x="7104294" y="1458009"/>
              <a:ext cx="934403" cy="922387"/>
              <a:chOff x="3800349" y="1238762"/>
              <a:chExt cx="1098904" cy="1084772"/>
            </a:xfrm>
          </p:grpSpPr>
          <p:sp>
            <p:nvSpPr>
              <p:cNvPr id="41" name="Google Shape;1670;p48">
                <a:extLst>
                  <a:ext uri="{FF2B5EF4-FFF2-40B4-BE49-F238E27FC236}">
                    <a16:creationId xmlns:a16="http://schemas.microsoft.com/office/drawing/2014/main" id="{D08BD6D6-1633-282A-9EC2-B8C813275DBA}"/>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671;p48">
                <a:extLst>
                  <a:ext uri="{FF2B5EF4-FFF2-40B4-BE49-F238E27FC236}">
                    <a16:creationId xmlns:a16="http://schemas.microsoft.com/office/drawing/2014/main" id="{0C9F86D8-D5DB-23D2-87BA-F61573863732}"/>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674;p48">
              <a:extLst>
                <a:ext uri="{FF2B5EF4-FFF2-40B4-BE49-F238E27FC236}">
                  <a16:creationId xmlns:a16="http://schemas.microsoft.com/office/drawing/2014/main" id="{BFAB4A2F-45C7-90D2-7731-2D1286588EE8}"/>
                </a:ext>
              </a:extLst>
            </p:cNvPr>
            <p:cNvGrpSpPr/>
            <p:nvPr/>
          </p:nvGrpSpPr>
          <p:grpSpPr>
            <a:xfrm>
              <a:off x="7589235" y="1949288"/>
              <a:ext cx="934403" cy="922346"/>
              <a:chOff x="4370663" y="1816530"/>
              <a:chExt cx="1098904" cy="1084724"/>
            </a:xfrm>
          </p:grpSpPr>
          <p:sp>
            <p:nvSpPr>
              <p:cNvPr id="37" name="Google Shape;1675;p48">
                <a:extLst>
                  <a:ext uri="{FF2B5EF4-FFF2-40B4-BE49-F238E27FC236}">
                    <a16:creationId xmlns:a16="http://schemas.microsoft.com/office/drawing/2014/main" id="{BE88159D-EADD-1B86-0813-AB0829EE22FA}"/>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76;p48">
                <a:extLst>
                  <a:ext uri="{FF2B5EF4-FFF2-40B4-BE49-F238E27FC236}">
                    <a16:creationId xmlns:a16="http://schemas.microsoft.com/office/drawing/2014/main" id="{FFC1CD86-C521-B7BB-C46A-DCF728D018C5}"/>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683;p48">
              <a:extLst>
                <a:ext uri="{FF2B5EF4-FFF2-40B4-BE49-F238E27FC236}">
                  <a16:creationId xmlns:a16="http://schemas.microsoft.com/office/drawing/2014/main" id="{82F8A9E5-5692-31F1-EFF9-F501AB017D36}"/>
                </a:ext>
              </a:extLst>
            </p:cNvPr>
            <p:cNvGrpSpPr/>
            <p:nvPr/>
          </p:nvGrpSpPr>
          <p:grpSpPr>
            <a:xfrm>
              <a:off x="7094791" y="2426445"/>
              <a:ext cx="934403" cy="922407"/>
              <a:chOff x="3789173" y="2377690"/>
              <a:chExt cx="1098904" cy="1084796"/>
            </a:xfrm>
          </p:grpSpPr>
          <p:sp>
            <p:nvSpPr>
              <p:cNvPr id="29" name="Google Shape;1684;p48">
                <a:extLst>
                  <a:ext uri="{FF2B5EF4-FFF2-40B4-BE49-F238E27FC236}">
                    <a16:creationId xmlns:a16="http://schemas.microsoft.com/office/drawing/2014/main" id="{E47854C7-6669-D8F1-B79C-D32FE2ECE1FF}"/>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85;p48">
                <a:extLst>
                  <a:ext uri="{FF2B5EF4-FFF2-40B4-BE49-F238E27FC236}">
                    <a16:creationId xmlns:a16="http://schemas.microsoft.com/office/drawing/2014/main" id="{6A29446D-E3E6-5179-C50A-3CC7E42C61B2}"/>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692;p48">
              <a:extLst>
                <a:ext uri="{FF2B5EF4-FFF2-40B4-BE49-F238E27FC236}">
                  <a16:creationId xmlns:a16="http://schemas.microsoft.com/office/drawing/2014/main" id="{02394A14-6A7F-01F9-1367-F181EAA7684E}"/>
                </a:ext>
              </a:extLst>
            </p:cNvPr>
            <p:cNvGrpSpPr/>
            <p:nvPr/>
          </p:nvGrpSpPr>
          <p:grpSpPr>
            <a:xfrm>
              <a:off x="7571230" y="2921851"/>
              <a:ext cx="934403" cy="922346"/>
              <a:chOff x="4349489" y="2960313"/>
              <a:chExt cx="1098904" cy="1084724"/>
            </a:xfrm>
          </p:grpSpPr>
          <p:sp>
            <p:nvSpPr>
              <p:cNvPr id="21" name="Google Shape;1693;p48">
                <a:extLst>
                  <a:ext uri="{FF2B5EF4-FFF2-40B4-BE49-F238E27FC236}">
                    <a16:creationId xmlns:a16="http://schemas.microsoft.com/office/drawing/2014/main" id="{686341AD-3010-63DC-A23A-325F247F95E4}"/>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4;p48">
                <a:extLst>
                  <a:ext uri="{FF2B5EF4-FFF2-40B4-BE49-F238E27FC236}">
                    <a16:creationId xmlns:a16="http://schemas.microsoft.com/office/drawing/2014/main" id="{5C36DD72-CAF7-7067-3FFA-352B9EC24972}"/>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699;p48">
              <a:extLst>
                <a:ext uri="{FF2B5EF4-FFF2-40B4-BE49-F238E27FC236}">
                  <a16:creationId xmlns:a16="http://schemas.microsoft.com/office/drawing/2014/main" id="{1E1C4BE3-68DC-467A-E345-BB4A147D221D}"/>
                </a:ext>
              </a:extLst>
            </p:cNvPr>
            <p:cNvGrpSpPr/>
            <p:nvPr/>
          </p:nvGrpSpPr>
          <p:grpSpPr>
            <a:xfrm>
              <a:off x="7077522" y="3399499"/>
              <a:ext cx="934403" cy="922407"/>
              <a:chOff x="3768864" y="3522050"/>
              <a:chExt cx="1098904" cy="1084796"/>
            </a:xfrm>
          </p:grpSpPr>
          <p:sp>
            <p:nvSpPr>
              <p:cNvPr id="15" name="Google Shape;1700;p48">
                <a:extLst>
                  <a:ext uri="{FF2B5EF4-FFF2-40B4-BE49-F238E27FC236}">
                    <a16:creationId xmlns:a16="http://schemas.microsoft.com/office/drawing/2014/main" id="{7B4A491A-9D39-9CDC-EFB0-0E0A12200E17}"/>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1;p48">
                <a:extLst>
                  <a:ext uri="{FF2B5EF4-FFF2-40B4-BE49-F238E27FC236}">
                    <a16:creationId xmlns:a16="http://schemas.microsoft.com/office/drawing/2014/main" id="{49542CA4-4B4D-3378-CFAC-FD6E3BAE077E}"/>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8486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3">
          <a:extLst>
            <a:ext uri="{FF2B5EF4-FFF2-40B4-BE49-F238E27FC236}">
              <a16:creationId xmlns:a16="http://schemas.microsoft.com/office/drawing/2014/main" id="{CE138AB0-FC29-F4D8-231B-D1BC0D2B8BA4}"/>
            </a:ext>
          </a:extLst>
        </p:cNvPr>
        <p:cNvGrpSpPr/>
        <p:nvPr/>
      </p:nvGrpSpPr>
      <p:grpSpPr>
        <a:xfrm>
          <a:off x="0" y="0"/>
          <a:ext cx="0" cy="0"/>
          <a:chOff x="0" y="0"/>
          <a:chExt cx="0" cy="0"/>
        </a:xfrm>
      </p:grpSpPr>
      <p:sp>
        <p:nvSpPr>
          <p:cNvPr id="1664" name="Google Shape;1664;p48">
            <a:extLst>
              <a:ext uri="{FF2B5EF4-FFF2-40B4-BE49-F238E27FC236}">
                <a16:creationId xmlns:a16="http://schemas.microsoft.com/office/drawing/2014/main" id="{212B7568-E8C1-F233-4B1C-06E1CB44D0C6}"/>
              </a:ext>
            </a:extLst>
          </p:cNvPr>
          <p:cNvSpPr txBox="1">
            <a:spLocks noGrp="1"/>
          </p:cNvSpPr>
          <p:nvPr>
            <p:ph type="title" idx="4294967295"/>
          </p:nvPr>
        </p:nvSpPr>
        <p:spPr>
          <a:xfrm>
            <a:off x="1068100" y="48821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800" dirty="0">
                <a:latin typeface="Fira Sans Extra Condensed Medium" panose="020B0604020202020204" charset="0"/>
                <a:ea typeface="Arial"/>
                <a:cs typeface="Arial"/>
                <a:sym typeface="Arial"/>
              </a:rPr>
              <a:t>Recommendations</a:t>
            </a:r>
            <a:endParaRPr sz="2800" dirty="0">
              <a:solidFill>
                <a:srgbClr val="FFFFFF"/>
              </a:solidFill>
              <a:latin typeface="Fira Sans Extra Condensed Medium" panose="020B0604020202020204" charset="0"/>
              <a:ea typeface="Arial"/>
              <a:cs typeface="Arial"/>
              <a:sym typeface="Arial"/>
            </a:endParaRPr>
          </a:p>
        </p:txBody>
      </p:sp>
      <p:sp>
        <p:nvSpPr>
          <p:cNvPr id="1666" name="Google Shape;1666;p48">
            <a:extLst>
              <a:ext uri="{FF2B5EF4-FFF2-40B4-BE49-F238E27FC236}">
                <a16:creationId xmlns:a16="http://schemas.microsoft.com/office/drawing/2014/main" id="{3CE51AB8-76DA-4960-980A-E133B28C4D14}"/>
              </a:ext>
            </a:extLst>
          </p:cNvPr>
          <p:cNvSpPr txBox="1"/>
          <p:nvPr/>
        </p:nvSpPr>
        <p:spPr>
          <a:xfrm>
            <a:off x="175434" y="1519624"/>
            <a:ext cx="6451666" cy="3221299"/>
          </a:xfrm>
          <a:prstGeom prst="rect">
            <a:avLst/>
          </a:prstGeom>
          <a:noFill/>
          <a:ln>
            <a:noFill/>
          </a:ln>
        </p:spPr>
        <p:txBody>
          <a:bodyPr spcFirstLastPara="1" wrap="square" lIns="91425" tIns="91425" rIns="91425" bIns="91425" anchor="t" anchorCtr="0">
            <a:noAutofit/>
          </a:bodyPr>
          <a:lstStyle/>
          <a:p>
            <a:pPr marL="457200" indent="-298450">
              <a:lnSpc>
                <a:spcPct val="115000"/>
              </a:lnSpc>
              <a:buClr>
                <a:srgbClr val="FFFFFF"/>
              </a:buClr>
              <a:buSzPts val="1100"/>
              <a:buFont typeface="Proxima Nova"/>
              <a:buChar char="●"/>
            </a:pPr>
            <a:r>
              <a:rPr lang="en-US" dirty="0">
                <a:solidFill>
                  <a:srgbClr val="FFFFFF"/>
                </a:solidFill>
              </a:rPr>
              <a:t>Logistic Regression as the </a:t>
            </a:r>
            <a:r>
              <a:rPr lang="en-US" dirty="0">
                <a:solidFill>
                  <a:srgbClr val="FFFF00"/>
                </a:solidFill>
              </a:rPr>
              <a:t>main model </a:t>
            </a:r>
            <a:r>
              <a:rPr lang="en-US" dirty="0">
                <a:solidFill>
                  <a:srgbClr val="FFFFFF"/>
                </a:solidFill>
              </a:rPr>
              <a:t>for Amazon product sentiment analysis.</a:t>
            </a:r>
          </a:p>
          <a:p>
            <a:pPr marL="457200" indent="-298450">
              <a:lnSpc>
                <a:spcPct val="115000"/>
              </a:lnSpc>
              <a:buClr>
                <a:srgbClr val="FFFFFF"/>
              </a:buClr>
              <a:buSzPts val="1100"/>
              <a:buFont typeface="Proxima Nova"/>
              <a:buChar char="●"/>
            </a:pPr>
            <a:endParaRPr lang="en-US" dirty="0">
              <a:solidFill>
                <a:srgbClr val="FFFFFF"/>
              </a:solidFill>
            </a:endParaRPr>
          </a:p>
          <a:p>
            <a:pPr marL="457200" indent="-298450">
              <a:lnSpc>
                <a:spcPct val="115000"/>
              </a:lnSpc>
              <a:buClr>
                <a:srgbClr val="FFFFFF"/>
              </a:buClr>
              <a:buSzPts val="1100"/>
              <a:buFont typeface="Proxima Nova"/>
              <a:buChar char="●"/>
            </a:pPr>
            <a:r>
              <a:rPr lang="en-US" dirty="0">
                <a:solidFill>
                  <a:srgbClr val="FFFFFF"/>
                </a:solidFill>
              </a:rPr>
              <a:t>Company can use the best models that have been developed </a:t>
            </a:r>
            <a:r>
              <a:rPr lang="en-US" dirty="0">
                <a:solidFill>
                  <a:srgbClr val="FFFF00"/>
                </a:solidFill>
              </a:rPr>
              <a:t>to monitor consumer sentiment towards their products in real-time</a:t>
            </a:r>
            <a:r>
              <a:rPr lang="en-US" dirty="0">
                <a:solidFill>
                  <a:srgbClr val="FFFFFF"/>
                </a:solidFill>
              </a:rPr>
              <a:t>. </a:t>
            </a:r>
          </a:p>
          <a:p>
            <a:pPr marL="457200" indent="-298450">
              <a:lnSpc>
                <a:spcPct val="115000"/>
              </a:lnSpc>
              <a:buClr>
                <a:srgbClr val="FFFFFF"/>
              </a:buClr>
              <a:buSzPts val="1100"/>
              <a:buFont typeface="Proxima Nova"/>
              <a:buChar char="●"/>
            </a:pPr>
            <a:endParaRPr lang="en-US" dirty="0">
              <a:solidFill>
                <a:srgbClr val="FFFFFF"/>
              </a:solidFill>
            </a:endParaRPr>
          </a:p>
          <a:p>
            <a:pPr marL="457200" indent="-298450">
              <a:lnSpc>
                <a:spcPct val="115000"/>
              </a:lnSpc>
              <a:buClr>
                <a:srgbClr val="FFFFFF"/>
              </a:buClr>
              <a:buSzPts val="1100"/>
              <a:buFont typeface="Proxima Nova"/>
              <a:buChar char="●"/>
            </a:pPr>
            <a:r>
              <a:rPr lang="en-US" dirty="0">
                <a:solidFill>
                  <a:srgbClr val="FFFFFF"/>
                </a:solidFill>
              </a:rPr>
              <a:t>Company is advised to further analyze the differences </a:t>
            </a:r>
            <a:r>
              <a:rPr lang="en-US" dirty="0">
                <a:solidFill>
                  <a:srgbClr val="FFFF00"/>
                </a:solidFill>
              </a:rPr>
              <a:t>between customer’s rating and text review of product</a:t>
            </a:r>
            <a:r>
              <a:rPr lang="en-US" dirty="0">
                <a:solidFill>
                  <a:schemeClr val="bg1"/>
                </a:solidFill>
              </a:rPr>
              <a:t>. </a:t>
            </a:r>
          </a:p>
          <a:p>
            <a:pPr marL="158750">
              <a:lnSpc>
                <a:spcPct val="115000"/>
              </a:lnSpc>
              <a:buClr>
                <a:srgbClr val="FFFFFF"/>
              </a:buClr>
              <a:buSzPts val="1100"/>
            </a:pPr>
            <a:r>
              <a:rPr lang="en-US" dirty="0">
                <a:solidFill>
                  <a:schemeClr val="bg1"/>
                </a:solidFill>
              </a:rPr>
              <a:t>      Rating 4 / 5 with negative sentiment of text review or</a:t>
            </a:r>
          </a:p>
          <a:p>
            <a:pPr marL="158750">
              <a:lnSpc>
                <a:spcPct val="115000"/>
              </a:lnSpc>
              <a:buClr>
                <a:srgbClr val="FFFFFF"/>
              </a:buClr>
              <a:buSzPts val="1100"/>
            </a:pPr>
            <a:r>
              <a:rPr lang="en-US" dirty="0">
                <a:solidFill>
                  <a:schemeClr val="bg1"/>
                </a:solidFill>
              </a:rPr>
              <a:t>      Rating 1 / 2 / 3 with positive sentiment of text review.</a:t>
            </a:r>
          </a:p>
        </p:txBody>
      </p:sp>
      <p:grpSp>
        <p:nvGrpSpPr>
          <p:cNvPr id="2" name="Group 1">
            <a:extLst>
              <a:ext uri="{FF2B5EF4-FFF2-40B4-BE49-F238E27FC236}">
                <a16:creationId xmlns:a16="http://schemas.microsoft.com/office/drawing/2014/main" id="{C65057C2-346B-0F08-FD74-EE97D9CB9BCB}"/>
              </a:ext>
            </a:extLst>
          </p:cNvPr>
          <p:cNvGrpSpPr/>
          <p:nvPr/>
        </p:nvGrpSpPr>
        <p:grpSpPr>
          <a:xfrm>
            <a:off x="7077522" y="1458009"/>
            <a:ext cx="1446116" cy="2863897"/>
            <a:chOff x="7077522" y="1458009"/>
            <a:chExt cx="1446116" cy="2863897"/>
          </a:xfrm>
        </p:grpSpPr>
        <p:grpSp>
          <p:nvGrpSpPr>
            <p:cNvPr id="3" name="Google Shape;1669;p48">
              <a:extLst>
                <a:ext uri="{FF2B5EF4-FFF2-40B4-BE49-F238E27FC236}">
                  <a16:creationId xmlns:a16="http://schemas.microsoft.com/office/drawing/2014/main" id="{EDB2B9B3-EB89-45E8-D7CC-AE19C4F925C4}"/>
                </a:ext>
              </a:extLst>
            </p:cNvPr>
            <p:cNvGrpSpPr/>
            <p:nvPr/>
          </p:nvGrpSpPr>
          <p:grpSpPr>
            <a:xfrm>
              <a:off x="7104294" y="1458009"/>
              <a:ext cx="934403" cy="922387"/>
              <a:chOff x="3800349" y="1238762"/>
              <a:chExt cx="1098904" cy="1084772"/>
            </a:xfrm>
          </p:grpSpPr>
          <p:sp>
            <p:nvSpPr>
              <p:cNvPr id="16" name="Google Shape;1670;p48">
                <a:extLst>
                  <a:ext uri="{FF2B5EF4-FFF2-40B4-BE49-F238E27FC236}">
                    <a16:creationId xmlns:a16="http://schemas.microsoft.com/office/drawing/2014/main" id="{EF33DD98-5DE6-1CF8-D905-C74A7D882A3D}"/>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71;p48">
                <a:extLst>
                  <a:ext uri="{FF2B5EF4-FFF2-40B4-BE49-F238E27FC236}">
                    <a16:creationId xmlns:a16="http://schemas.microsoft.com/office/drawing/2014/main" id="{08749C5A-BF79-5326-8339-6374E2F7BFF4}"/>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674;p48">
              <a:extLst>
                <a:ext uri="{FF2B5EF4-FFF2-40B4-BE49-F238E27FC236}">
                  <a16:creationId xmlns:a16="http://schemas.microsoft.com/office/drawing/2014/main" id="{19142EC1-7ABC-29CA-35B1-F6E15E31FAB2}"/>
                </a:ext>
              </a:extLst>
            </p:cNvPr>
            <p:cNvGrpSpPr/>
            <p:nvPr/>
          </p:nvGrpSpPr>
          <p:grpSpPr>
            <a:xfrm>
              <a:off x="7589235" y="1949288"/>
              <a:ext cx="934403" cy="922346"/>
              <a:chOff x="4370663" y="1816530"/>
              <a:chExt cx="1098904" cy="1084724"/>
            </a:xfrm>
          </p:grpSpPr>
          <p:sp>
            <p:nvSpPr>
              <p:cNvPr id="14" name="Google Shape;1675;p48">
                <a:extLst>
                  <a:ext uri="{FF2B5EF4-FFF2-40B4-BE49-F238E27FC236}">
                    <a16:creationId xmlns:a16="http://schemas.microsoft.com/office/drawing/2014/main" id="{8327AA75-0246-9D06-0920-7B9766C9A0B9}"/>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76;p48">
                <a:extLst>
                  <a:ext uri="{FF2B5EF4-FFF2-40B4-BE49-F238E27FC236}">
                    <a16:creationId xmlns:a16="http://schemas.microsoft.com/office/drawing/2014/main" id="{ECC77833-5B10-20AF-8C20-1931E49B3E0C}"/>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683;p48">
              <a:extLst>
                <a:ext uri="{FF2B5EF4-FFF2-40B4-BE49-F238E27FC236}">
                  <a16:creationId xmlns:a16="http://schemas.microsoft.com/office/drawing/2014/main" id="{90E90BFA-72A9-529E-EA17-DC173BA89ACA}"/>
                </a:ext>
              </a:extLst>
            </p:cNvPr>
            <p:cNvGrpSpPr/>
            <p:nvPr/>
          </p:nvGrpSpPr>
          <p:grpSpPr>
            <a:xfrm>
              <a:off x="7094791" y="2426445"/>
              <a:ext cx="934403" cy="922407"/>
              <a:chOff x="3789173" y="2377690"/>
              <a:chExt cx="1098904" cy="1084796"/>
            </a:xfrm>
          </p:grpSpPr>
          <p:sp>
            <p:nvSpPr>
              <p:cNvPr id="12" name="Google Shape;1684;p48">
                <a:extLst>
                  <a:ext uri="{FF2B5EF4-FFF2-40B4-BE49-F238E27FC236}">
                    <a16:creationId xmlns:a16="http://schemas.microsoft.com/office/drawing/2014/main" id="{F429FD11-83E5-1DBB-2BD5-5601D3054292}"/>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85;p48">
                <a:extLst>
                  <a:ext uri="{FF2B5EF4-FFF2-40B4-BE49-F238E27FC236}">
                    <a16:creationId xmlns:a16="http://schemas.microsoft.com/office/drawing/2014/main" id="{E5963F24-3062-579F-7CD0-4DA842CE8A35}"/>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692;p48">
              <a:extLst>
                <a:ext uri="{FF2B5EF4-FFF2-40B4-BE49-F238E27FC236}">
                  <a16:creationId xmlns:a16="http://schemas.microsoft.com/office/drawing/2014/main" id="{403F5AD9-0BBF-3235-A650-D8A40EBA57BC}"/>
                </a:ext>
              </a:extLst>
            </p:cNvPr>
            <p:cNvGrpSpPr/>
            <p:nvPr/>
          </p:nvGrpSpPr>
          <p:grpSpPr>
            <a:xfrm>
              <a:off x="7571230" y="2921851"/>
              <a:ext cx="934403" cy="922346"/>
              <a:chOff x="4349489" y="2960313"/>
              <a:chExt cx="1098904" cy="1084724"/>
            </a:xfrm>
          </p:grpSpPr>
          <p:sp>
            <p:nvSpPr>
              <p:cNvPr id="10" name="Google Shape;1693;p48">
                <a:extLst>
                  <a:ext uri="{FF2B5EF4-FFF2-40B4-BE49-F238E27FC236}">
                    <a16:creationId xmlns:a16="http://schemas.microsoft.com/office/drawing/2014/main" id="{AA759FD2-3A70-B076-6856-F77BF8BAA62F}"/>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4;p48">
                <a:extLst>
                  <a:ext uri="{FF2B5EF4-FFF2-40B4-BE49-F238E27FC236}">
                    <a16:creationId xmlns:a16="http://schemas.microsoft.com/office/drawing/2014/main" id="{2B96DCEB-80A5-912E-422D-D2550DE6E2AF}"/>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699;p48">
              <a:extLst>
                <a:ext uri="{FF2B5EF4-FFF2-40B4-BE49-F238E27FC236}">
                  <a16:creationId xmlns:a16="http://schemas.microsoft.com/office/drawing/2014/main" id="{F2F5C979-2D6F-73AC-036A-7D9B42F34C2E}"/>
                </a:ext>
              </a:extLst>
            </p:cNvPr>
            <p:cNvGrpSpPr/>
            <p:nvPr/>
          </p:nvGrpSpPr>
          <p:grpSpPr>
            <a:xfrm>
              <a:off x="7077522" y="3399499"/>
              <a:ext cx="934403" cy="922407"/>
              <a:chOff x="3768864" y="3522050"/>
              <a:chExt cx="1098904" cy="1084796"/>
            </a:xfrm>
          </p:grpSpPr>
          <p:sp>
            <p:nvSpPr>
              <p:cNvPr id="8" name="Google Shape;1700;p48">
                <a:extLst>
                  <a:ext uri="{FF2B5EF4-FFF2-40B4-BE49-F238E27FC236}">
                    <a16:creationId xmlns:a16="http://schemas.microsoft.com/office/drawing/2014/main" id="{E2FDFFB7-692F-1888-2881-D5E6CECD6E2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01;p48">
                <a:extLst>
                  <a:ext uri="{FF2B5EF4-FFF2-40B4-BE49-F238E27FC236}">
                    <a16:creationId xmlns:a16="http://schemas.microsoft.com/office/drawing/2014/main" id="{C46A9831-A154-9C9A-8258-1690A49351DE}"/>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422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16">
            <a:extLst>
              <a:ext uri="{FF2B5EF4-FFF2-40B4-BE49-F238E27FC236}">
                <a16:creationId xmlns:a16="http://schemas.microsoft.com/office/drawing/2014/main" id="{895E23F6-F8EF-9356-9057-CADA398EE5D4}"/>
              </a:ext>
            </a:extLst>
          </p:cNvPr>
          <p:cNvSpPr txBox="1"/>
          <p:nvPr/>
        </p:nvSpPr>
        <p:spPr>
          <a:xfrm>
            <a:off x="5608230" y="1071113"/>
            <a:ext cx="2730379"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002060"/>
                </a:solidFill>
                <a:latin typeface="Fira Sans Extra Condensed Medium"/>
                <a:ea typeface="Fira Sans Extra Condensed Medium"/>
                <a:cs typeface="Fira Sans Extra Condensed Medium"/>
                <a:sym typeface="Fira Sans Extra Condensed Medium"/>
              </a:rPr>
              <a:t>Background &amp; Project Overview </a:t>
            </a:r>
            <a:endParaRPr sz="1600" dirty="0">
              <a:solidFill>
                <a:srgbClr val="002060"/>
              </a:solidFill>
              <a:latin typeface="Fira Sans Extra Condensed Medium"/>
              <a:ea typeface="Fira Sans Extra Condensed Medium"/>
              <a:cs typeface="Fira Sans Extra Condensed Medium"/>
              <a:sym typeface="Fira Sans Extra Condensed Medium"/>
            </a:endParaRPr>
          </a:p>
        </p:txBody>
      </p:sp>
      <p:sp>
        <p:nvSpPr>
          <p:cNvPr id="5" name="Google Shape;116;p16">
            <a:extLst>
              <a:ext uri="{FF2B5EF4-FFF2-40B4-BE49-F238E27FC236}">
                <a16:creationId xmlns:a16="http://schemas.microsoft.com/office/drawing/2014/main" id="{932B377E-BF04-1344-1CC2-0C13F42A9037}"/>
              </a:ext>
            </a:extLst>
          </p:cNvPr>
          <p:cNvSpPr txBox="1"/>
          <p:nvPr/>
        </p:nvSpPr>
        <p:spPr>
          <a:xfrm>
            <a:off x="6321390" y="2835420"/>
            <a:ext cx="2361509"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002060"/>
                </a:solidFill>
                <a:latin typeface="Fira Sans Extra Condensed Medium"/>
                <a:ea typeface="Fira Sans Extra Condensed Medium"/>
                <a:cs typeface="Fira Sans Extra Condensed Medium"/>
                <a:sym typeface="Fira Sans Extra Condensed Medium"/>
              </a:rPr>
              <a:t>Text Processing</a:t>
            </a:r>
            <a:endParaRPr sz="1600" dirty="0">
              <a:solidFill>
                <a:srgbClr val="002060"/>
              </a:solidFill>
              <a:latin typeface="Fira Sans Extra Condensed Medium"/>
              <a:ea typeface="Fira Sans Extra Condensed Medium"/>
              <a:cs typeface="Fira Sans Extra Condensed Medium"/>
              <a:sym typeface="Fira Sans Extra Condensed Medium"/>
            </a:endParaRPr>
          </a:p>
        </p:txBody>
      </p:sp>
      <p:sp>
        <p:nvSpPr>
          <p:cNvPr id="7" name="Google Shape;118;p16">
            <a:extLst>
              <a:ext uri="{FF2B5EF4-FFF2-40B4-BE49-F238E27FC236}">
                <a16:creationId xmlns:a16="http://schemas.microsoft.com/office/drawing/2014/main" id="{144B5DE5-B828-E763-C745-9DC156416117}"/>
              </a:ext>
            </a:extLst>
          </p:cNvPr>
          <p:cNvSpPr txBox="1"/>
          <p:nvPr/>
        </p:nvSpPr>
        <p:spPr>
          <a:xfrm>
            <a:off x="6321391" y="2214592"/>
            <a:ext cx="2361509"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002060"/>
                </a:solidFill>
                <a:latin typeface="Fira Sans Extra Condensed Medium"/>
                <a:ea typeface="Fira Sans Extra Condensed Medium"/>
                <a:cs typeface="Fira Sans Extra Condensed Medium"/>
                <a:sym typeface="Fira Sans Extra Condensed Medium"/>
              </a:rPr>
              <a:t>Exploratory Data Analysis</a:t>
            </a:r>
            <a:endParaRPr sz="1600" dirty="0">
              <a:solidFill>
                <a:srgbClr val="002060"/>
              </a:solidFill>
              <a:latin typeface="Fira Sans Extra Condensed Medium"/>
              <a:ea typeface="Fira Sans Extra Condensed Medium"/>
              <a:cs typeface="Fira Sans Extra Condensed Medium"/>
              <a:sym typeface="Fira Sans Extra Condensed Medium"/>
            </a:endParaRPr>
          </a:p>
        </p:txBody>
      </p:sp>
      <p:grpSp>
        <p:nvGrpSpPr>
          <p:cNvPr id="9" name="Google Shape;120;p16">
            <a:extLst>
              <a:ext uri="{FF2B5EF4-FFF2-40B4-BE49-F238E27FC236}">
                <a16:creationId xmlns:a16="http://schemas.microsoft.com/office/drawing/2014/main" id="{5F7AA54A-D454-9822-9166-B0503A39E8DD}"/>
              </a:ext>
            </a:extLst>
          </p:cNvPr>
          <p:cNvGrpSpPr/>
          <p:nvPr/>
        </p:nvGrpSpPr>
        <p:grpSpPr>
          <a:xfrm>
            <a:off x="3514681" y="1107568"/>
            <a:ext cx="2702033" cy="3282932"/>
            <a:chOff x="3514681" y="1107568"/>
            <a:chExt cx="2702033" cy="3282932"/>
          </a:xfrm>
        </p:grpSpPr>
        <p:grpSp>
          <p:nvGrpSpPr>
            <p:cNvPr id="10" name="Google Shape;121;p16">
              <a:extLst>
                <a:ext uri="{FF2B5EF4-FFF2-40B4-BE49-F238E27FC236}">
                  <a16:creationId xmlns:a16="http://schemas.microsoft.com/office/drawing/2014/main" id="{735EFDCC-1C77-38F0-87FE-4A4A4FAEC904}"/>
                </a:ext>
              </a:extLst>
            </p:cNvPr>
            <p:cNvGrpSpPr/>
            <p:nvPr/>
          </p:nvGrpSpPr>
          <p:grpSpPr>
            <a:xfrm>
              <a:off x="3514681" y="1194845"/>
              <a:ext cx="1567540" cy="3104651"/>
              <a:chOff x="2678318" y="1487495"/>
              <a:chExt cx="1567540" cy="3104651"/>
            </a:xfrm>
          </p:grpSpPr>
          <p:sp>
            <p:nvSpPr>
              <p:cNvPr id="19" name="Google Shape;122;p16">
                <a:extLst>
                  <a:ext uri="{FF2B5EF4-FFF2-40B4-BE49-F238E27FC236}">
                    <a16:creationId xmlns:a16="http://schemas.microsoft.com/office/drawing/2014/main" id="{A7C90110-D4DD-0526-5CBF-FE1F23F4CB4F}"/>
                  </a:ext>
                </a:extLst>
              </p:cNvPr>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p16">
                <a:extLst>
                  <a:ext uri="{FF2B5EF4-FFF2-40B4-BE49-F238E27FC236}">
                    <a16:creationId xmlns:a16="http://schemas.microsoft.com/office/drawing/2014/main" id="{4EFF99DA-9190-B373-117C-8FDF81522B55}"/>
                  </a:ext>
                </a:extLst>
              </p:cNvPr>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p16">
                <a:extLst>
                  <a:ext uri="{FF2B5EF4-FFF2-40B4-BE49-F238E27FC236}">
                    <a16:creationId xmlns:a16="http://schemas.microsoft.com/office/drawing/2014/main" id="{86C818F5-7616-F2B9-B12F-ACC2EB5F0A76}"/>
                  </a:ext>
                </a:extLst>
              </p:cNvPr>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Google Shape;125;p16">
              <a:extLst>
                <a:ext uri="{FF2B5EF4-FFF2-40B4-BE49-F238E27FC236}">
                  <a16:creationId xmlns:a16="http://schemas.microsoft.com/office/drawing/2014/main" id="{851A96DF-3E9D-D7E5-D3CF-4D28192DB6F2}"/>
                </a:ext>
              </a:extLst>
            </p:cNvPr>
            <p:cNvCxnSpPr>
              <a:cxnSpLocks/>
            </p:cNvCxnSpPr>
            <p:nvPr/>
          </p:nvCxnSpPr>
          <p:spPr>
            <a:xfrm>
              <a:off x="4267875" y="1309250"/>
              <a:ext cx="1218525" cy="0"/>
            </a:xfrm>
            <a:prstGeom prst="straightConnector1">
              <a:avLst/>
            </a:prstGeom>
            <a:solidFill>
              <a:srgbClr val="003399"/>
            </a:solidFill>
            <a:ln w="19050" cap="flat" cmpd="sng">
              <a:solidFill>
                <a:srgbClr val="003399"/>
              </a:solidFill>
              <a:prstDash val="solid"/>
              <a:round/>
              <a:headEnd type="none" w="med" len="med"/>
              <a:tailEnd type="oval" w="med" len="med"/>
            </a:ln>
          </p:spPr>
        </p:cxnSp>
        <p:sp>
          <p:nvSpPr>
            <p:cNvPr id="12" name="Google Shape;126;p16">
              <a:extLst>
                <a:ext uri="{FF2B5EF4-FFF2-40B4-BE49-F238E27FC236}">
                  <a16:creationId xmlns:a16="http://schemas.microsoft.com/office/drawing/2014/main" id="{B93CFDB1-8129-6DAE-D5A0-642986D07526}"/>
                </a:ext>
              </a:extLst>
            </p:cNvPr>
            <p:cNvSpPr/>
            <p:nvPr/>
          </p:nvSpPr>
          <p:spPr>
            <a:xfrm>
              <a:off x="3928713" y="1107568"/>
              <a:ext cx="403691" cy="403384"/>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3399"/>
            </a:solidFill>
            <a:ln>
              <a:solidFill>
                <a:srgbClr val="003399"/>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01</a:t>
              </a:r>
              <a:endParaRPr sz="1500" dirty="0">
                <a:solidFill>
                  <a:srgbClr val="FFFFFF"/>
                </a:solidFill>
              </a:endParaRPr>
            </a:p>
          </p:txBody>
        </p:sp>
        <p:cxnSp>
          <p:nvCxnSpPr>
            <p:cNvPr id="13" name="Google Shape;127;p16">
              <a:extLst>
                <a:ext uri="{FF2B5EF4-FFF2-40B4-BE49-F238E27FC236}">
                  <a16:creationId xmlns:a16="http://schemas.microsoft.com/office/drawing/2014/main" id="{1CBB159D-259C-FEA3-547B-7C70D2C9B2E3}"/>
                </a:ext>
              </a:extLst>
            </p:cNvPr>
            <p:cNvCxnSpPr/>
            <p:nvPr/>
          </p:nvCxnSpPr>
          <p:spPr>
            <a:xfrm>
              <a:off x="4267875" y="4188625"/>
              <a:ext cx="1005840" cy="0"/>
            </a:xfrm>
            <a:prstGeom prst="straightConnector1">
              <a:avLst/>
            </a:prstGeom>
            <a:noFill/>
            <a:ln w="19050" cap="flat" cmpd="sng">
              <a:solidFill>
                <a:srgbClr val="6699FF"/>
              </a:solidFill>
              <a:prstDash val="solid"/>
              <a:round/>
              <a:headEnd type="none" w="med" len="med"/>
              <a:tailEnd type="oval" w="med" len="med"/>
            </a:ln>
          </p:spPr>
        </p:cxnSp>
        <p:sp>
          <p:nvSpPr>
            <p:cNvPr id="14" name="Google Shape;128;p16">
              <a:extLst>
                <a:ext uri="{FF2B5EF4-FFF2-40B4-BE49-F238E27FC236}">
                  <a16:creationId xmlns:a16="http://schemas.microsoft.com/office/drawing/2014/main" id="{9A8EFAB9-39DE-0E9A-18FB-5F2917485893}"/>
                </a:ext>
              </a:extLst>
            </p:cNvPr>
            <p:cNvSpPr/>
            <p:nvPr/>
          </p:nvSpPr>
          <p:spPr>
            <a:xfrm>
              <a:off x="3910504" y="3986762"/>
              <a:ext cx="421905" cy="403738"/>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rgbClr val="6699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06</a:t>
              </a:r>
              <a:endParaRPr sz="1500" dirty="0">
                <a:solidFill>
                  <a:srgbClr val="FFFFFF"/>
                </a:solidFill>
              </a:endParaRPr>
            </a:p>
          </p:txBody>
        </p:sp>
        <p:cxnSp>
          <p:nvCxnSpPr>
            <p:cNvPr id="15" name="Google Shape;129;p16">
              <a:extLst>
                <a:ext uri="{FF2B5EF4-FFF2-40B4-BE49-F238E27FC236}">
                  <a16:creationId xmlns:a16="http://schemas.microsoft.com/office/drawing/2014/main" id="{C09CFC29-320F-3765-DF21-D47882988155}"/>
                </a:ext>
              </a:extLst>
            </p:cNvPr>
            <p:cNvCxnSpPr>
              <a:cxnSpLocks/>
            </p:cNvCxnSpPr>
            <p:nvPr/>
          </p:nvCxnSpPr>
          <p:spPr>
            <a:xfrm>
              <a:off x="5027994" y="2408792"/>
              <a:ext cx="1188720" cy="0"/>
            </a:xfrm>
            <a:prstGeom prst="straightConnector1">
              <a:avLst/>
            </a:prstGeom>
            <a:solidFill>
              <a:srgbClr val="6699FF"/>
            </a:solidFill>
            <a:ln w="19050" cap="flat" cmpd="sng">
              <a:solidFill>
                <a:srgbClr val="6699FF"/>
              </a:solidFill>
              <a:prstDash val="solid"/>
              <a:round/>
              <a:headEnd type="none" w="med" len="med"/>
              <a:tailEnd type="oval" w="med" len="med"/>
            </a:ln>
          </p:spPr>
        </p:cxnSp>
        <p:sp>
          <p:nvSpPr>
            <p:cNvPr id="16" name="Google Shape;130;p16">
              <a:extLst>
                <a:ext uri="{FF2B5EF4-FFF2-40B4-BE49-F238E27FC236}">
                  <a16:creationId xmlns:a16="http://schemas.microsoft.com/office/drawing/2014/main" id="{E13CDF36-BA1D-A346-CFF7-02460A252AC0}"/>
                </a:ext>
              </a:extLst>
            </p:cNvPr>
            <p:cNvSpPr/>
            <p:nvPr/>
          </p:nvSpPr>
          <p:spPr>
            <a:xfrm>
              <a:off x="4800685" y="2206910"/>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03</a:t>
              </a:r>
              <a:endParaRPr sz="1500" dirty="0">
                <a:solidFill>
                  <a:srgbClr val="FFFFFF"/>
                </a:solidFill>
              </a:endParaRPr>
            </a:p>
          </p:txBody>
        </p:sp>
        <p:cxnSp>
          <p:nvCxnSpPr>
            <p:cNvPr id="17" name="Google Shape;131;p16">
              <a:extLst>
                <a:ext uri="{FF2B5EF4-FFF2-40B4-BE49-F238E27FC236}">
                  <a16:creationId xmlns:a16="http://schemas.microsoft.com/office/drawing/2014/main" id="{F237FDAD-2553-9CCB-52B9-FCEFCAB93906}"/>
                </a:ext>
              </a:extLst>
            </p:cNvPr>
            <p:cNvCxnSpPr>
              <a:cxnSpLocks/>
            </p:cNvCxnSpPr>
            <p:nvPr/>
          </p:nvCxnSpPr>
          <p:spPr>
            <a:xfrm flipV="1">
              <a:off x="4856728" y="1810391"/>
              <a:ext cx="927863" cy="11198"/>
            </a:xfrm>
            <a:prstGeom prst="straightConnector1">
              <a:avLst/>
            </a:prstGeom>
            <a:solidFill>
              <a:srgbClr val="FF9933"/>
            </a:solidFill>
            <a:ln w="19050" cap="flat" cmpd="sng">
              <a:solidFill>
                <a:srgbClr val="FF9933"/>
              </a:solidFill>
              <a:prstDash val="solid"/>
              <a:round/>
              <a:headEnd type="none" w="med" len="med"/>
              <a:tailEnd type="oval" w="med" len="med"/>
            </a:ln>
          </p:spPr>
        </p:cxnSp>
        <p:sp>
          <p:nvSpPr>
            <p:cNvPr id="18" name="Google Shape;132;p16">
              <a:extLst>
                <a:ext uri="{FF2B5EF4-FFF2-40B4-BE49-F238E27FC236}">
                  <a16:creationId xmlns:a16="http://schemas.microsoft.com/office/drawing/2014/main" id="{A5AA5214-9372-74BC-6E96-F5F3D23C83E6}"/>
                </a:ext>
              </a:extLst>
            </p:cNvPr>
            <p:cNvSpPr/>
            <p:nvPr/>
          </p:nvSpPr>
          <p:spPr>
            <a:xfrm>
              <a:off x="4453026" y="1619720"/>
              <a:ext cx="403702" cy="403738"/>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rgbClr val="FF9933"/>
            </a:solidFill>
            <a:ln>
              <a:solidFill>
                <a:srgbClr val="FF9933"/>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02</a:t>
              </a:r>
              <a:endParaRPr sz="1500" dirty="0">
                <a:solidFill>
                  <a:srgbClr val="FFFFFF"/>
                </a:solidFill>
              </a:endParaRPr>
            </a:p>
          </p:txBody>
        </p:sp>
      </p:grpSp>
      <p:sp>
        <p:nvSpPr>
          <p:cNvPr id="22" name="Google Shape;133;p16">
            <a:extLst>
              <a:ext uri="{FF2B5EF4-FFF2-40B4-BE49-F238E27FC236}">
                <a16:creationId xmlns:a16="http://schemas.microsoft.com/office/drawing/2014/main" id="{1D6AA730-37AC-131C-4FB8-4FFBD82D7588}"/>
              </a:ext>
            </a:extLst>
          </p:cNvPr>
          <p:cNvSpPr txBox="1"/>
          <p:nvPr/>
        </p:nvSpPr>
        <p:spPr>
          <a:xfrm>
            <a:off x="5880747" y="1612369"/>
            <a:ext cx="3168020" cy="4297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d-ID" sz="1600" dirty="0">
                <a:solidFill>
                  <a:srgbClr val="002060"/>
                </a:solidFill>
                <a:latin typeface="Fira Sans Extra Condensed Medium"/>
                <a:ea typeface="Fira Sans Extra Condensed Medium"/>
                <a:cs typeface="Fira Sans Extra Condensed Medium"/>
                <a:sym typeface="Fira Sans Extra Condensed Medium"/>
              </a:rPr>
              <a:t>Data </a:t>
            </a:r>
            <a:r>
              <a:rPr lang="id-ID" sz="1600" dirty="0" err="1">
                <a:solidFill>
                  <a:srgbClr val="002060"/>
                </a:solidFill>
                <a:latin typeface="Fira Sans Extra Condensed Medium"/>
                <a:ea typeface="Fira Sans Extra Condensed Medium"/>
                <a:cs typeface="Fira Sans Extra Condensed Medium"/>
                <a:sym typeface="Fira Sans Extra Condensed Medium"/>
              </a:rPr>
              <a:t>Understanding</a:t>
            </a:r>
            <a:r>
              <a:rPr lang="id-ID" sz="1600" dirty="0">
                <a:solidFill>
                  <a:srgbClr val="002060"/>
                </a:solidFill>
                <a:latin typeface="Fira Sans Extra Condensed Medium"/>
                <a:ea typeface="Fira Sans Extra Condensed Medium"/>
                <a:cs typeface="Fira Sans Extra Condensed Medium"/>
                <a:sym typeface="Fira Sans Extra Condensed Medium"/>
              </a:rPr>
              <a:t> &amp; </a:t>
            </a:r>
            <a:r>
              <a:rPr lang="id-ID" sz="1600" dirty="0" err="1">
                <a:solidFill>
                  <a:srgbClr val="002060"/>
                </a:solidFill>
                <a:latin typeface="Fira Sans Extra Condensed Medium"/>
                <a:ea typeface="Fira Sans Extra Condensed Medium"/>
                <a:cs typeface="Fira Sans Extra Condensed Medium"/>
                <a:sym typeface="Fira Sans Extra Condensed Medium"/>
              </a:rPr>
              <a:t>Preprocessing</a:t>
            </a:r>
            <a:endParaRPr lang="id-ID" sz="1600" dirty="0">
              <a:solidFill>
                <a:srgbClr val="002060"/>
              </a:solidFill>
              <a:latin typeface="Fira Sans Extra Condensed Medium"/>
              <a:ea typeface="Fira Sans Extra Condensed Medium"/>
              <a:cs typeface="Fira Sans Extra Condensed Medium"/>
              <a:sym typeface="Fira Sans Extra Condensed Medium"/>
            </a:endParaRPr>
          </a:p>
        </p:txBody>
      </p:sp>
      <p:sp>
        <p:nvSpPr>
          <p:cNvPr id="24" name="Google Shape;135;p16">
            <a:extLst>
              <a:ext uri="{FF2B5EF4-FFF2-40B4-BE49-F238E27FC236}">
                <a16:creationId xmlns:a16="http://schemas.microsoft.com/office/drawing/2014/main" id="{DB21FB78-231A-69E0-D6B5-EBEEDFDC6DF6}"/>
              </a:ext>
            </a:extLst>
          </p:cNvPr>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p16">
            <a:extLst>
              <a:ext uri="{FF2B5EF4-FFF2-40B4-BE49-F238E27FC236}">
                <a16:creationId xmlns:a16="http://schemas.microsoft.com/office/drawing/2014/main" id="{83A89A73-37CB-A70A-DCA4-62AC089C8572}"/>
              </a:ext>
            </a:extLst>
          </p:cNvPr>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p16">
            <a:extLst>
              <a:ext uri="{FF2B5EF4-FFF2-40B4-BE49-F238E27FC236}">
                <a16:creationId xmlns:a16="http://schemas.microsoft.com/office/drawing/2014/main" id="{CFE33B7A-FA15-5B89-8EBD-B037DB06C296}"/>
              </a:ext>
            </a:extLst>
          </p:cNvPr>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p16">
            <a:extLst>
              <a:ext uri="{FF2B5EF4-FFF2-40B4-BE49-F238E27FC236}">
                <a16:creationId xmlns:a16="http://schemas.microsoft.com/office/drawing/2014/main" id="{C66AFC12-EFB3-5D5A-BA68-69435044C99C}"/>
              </a:ext>
            </a:extLst>
          </p:cNvPr>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p16">
            <a:extLst>
              <a:ext uri="{FF2B5EF4-FFF2-40B4-BE49-F238E27FC236}">
                <a16:creationId xmlns:a16="http://schemas.microsoft.com/office/drawing/2014/main" id="{3F572D4E-767D-0972-C5A0-0E35D1DD6763}"/>
              </a:ext>
            </a:extLst>
          </p:cNvPr>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p16">
            <a:extLst>
              <a:ext uri="{FF2B5EF4-FFF2-40B4-BE49-F238E27FC236}">
                <a16:creationId xmlns:a16="http://schemas.microsoft.com/office/drawing/2014/main" id="{67EDAF3A-E2EC-D3E8-FC24-A61331A654F2}"/>
              </a:ext>
            </a:extLst>
          </p:cNvPr>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30" name="Google Shape;140;p16">
            <a:extLst>
              <a:ext uri="{FF2B5EF4-FFF2-40B4-BE49-F238E27FC236}">
                <a16:creationId xmlns:a16="http://schemas.microsoft.com/office/drawing/2014/main" id="{E91F794F-E1FB-8F7A-B7D0-09CA9DDB32B0}"/>
              </a:ext>
            </a:extLst>
          </p:cNvPr>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1;p16">
            <a:extLst>
              <a:ext uri="{FF2B5EF4-FFF2-40B4-BE49-F238E27FC236}">
                <a16:creationId xmlns:a16="http://schemas.microsoft.com/office/drawing/2014/main" id="{E24082B6-273A-9FC7-A62C-9DD632C1BE30}"/>
              </a:ext>
            </a:extLst>
          </p:cNvPr>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2;p16">
            <a:extLst>
              <a:ext uri="{FF2B5EF4-FFF2-40B4-BE49-F238E27FC236}">
                <a16:creationId xmlns:a16="http://schemas.microsoft.com/office/drawing/2014/main" id="{D482B805-019D-81D4-80C2-F53BC21E4EBC}"/>
              </a:ext>
            </a:extLst>
          </p:cNvPr>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3;p16">
            <a:extLst>
              <a:ext uri="{FF2B5EF4-FFF2-40B4-BE49-F238E27FC236}">
                <a16:creationId xmlns:a16="http://schemas.microsoft.com/office/drawing/2014/main" id="{5BC2B18D-0AE7-E826-E88F-ECC23D9232CE}"/>
              </a:ext>
            </a:extLst>
          </p:cNvPr>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4;p16">
            <a:extLst>
              <a:ext uri="{FF2B5EF4-FFF2-40B4-BE49-F238E27FC236}">
                <a16:creationId xmlns:a16="http://schemas.microsoft.com/office/drawing/2014/main" id="{E3E9049C-9AE1-48BF-3274-4C9EED4C86AE}"/>
              </a:ext>
            </a:extLst>
          </p:cNvPr>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5;p16">
            <a:extLst>
              <a:ext uri="{FF2B5EF4-FFF2-40B4-BE49-F238E27FC236}">
                <a16:creationId xmlns:a16="http://schemas.microsoft.com/office/drawing/2014/main" id="{C4030E27-3F18-94EE-869F-67E3552C02D7}"/>
              </a:ext>
            </a:extLst>
          </p:cNvPr>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p16">
            <a:extLst>
              <a:ext uri="{FF2B5EF4-FFF2-40B4-BE49-F238E27FC236}">
                <a16:creationId xmlns:a16="http://schemas.microsoft.com/office/drawing/2014/main" id="{6D08673F-11D7-0324-F62E-F36656C67A90}"/>
              </a:ext>
            </a:extLst>
          </p:cNvPr>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p16">
            <a:extLst>
              <a:ext uri="{FF2B5EF4-FFF2-40B4-BE49-F238E27FC236}">
                <a16:creationId xmlns:a16="http://schemas.microsoft.com/office/drawing/2014/main" id="{63F8AA26-D638-6ACA-AE15-8D5B759FC76E}"/>
              </a:ext>
            </a:extLst>
          </p:cNvPr>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p16">
            <a:extLst>
              <a:ext uri="{FF2B5EF4-FFF2-40B4-BE49-F238E27FC236}">
                <a16:creationId xmlns:a16="http://schemas.microsoft.com/office/drawing/2014/main" id="{DE2F414D-03E6-B181-7E1E-FD4D20A7A8D6}"/>
              </a:ext>
            </a:extLst>
          </p:cNvPr>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p16">
            <a:extLst>
              <a:ext uri="{FF2B5EF4-FFF2-40B4-BE49-F238E27FC236}">
                <a16:creationId xmlns:a16="http://schemas.microsoft.com/office/drawing/2014/main" id="{5C4C379D-B334-6E09-94DF-03467F06CD95}"/>
              </a:ext>
            </a:extLst>
          </p:cNvPr>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p16">
            <a:extLst>
              <a:ext uri="{FF2B5EF4-FFF2-40B4-BE49-F238E27FC236}">
                <a16:creationId xmlns:a16="http://schemas.microsoft.com/office/drawing/2014/main" id="{D1F1C42E-966D-D581-BF49-679BCC51E68C}"/>
              </a:ext>
            </a:extLst>
          </p:cNvPr>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p16">
            <a:extLst>
              <a:ext uri="{FF2B5EF4-FFF2-40B4-BE49-F238E27FC236}">
                <a16:creationId xmlns:a16="http://schemas.microsoft.com/office/drawing/2014/main" id="{7F3637B8-7970-1C73-313E-E4D5EACF7505}"/>
              </a:ext>
            </a:extLst>
          </p:cNvPr>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p16">
            <a:extLst>
              <a:ext uri="{FF2B5EF4-FFF2-40B4-BE49-F238E27FC236}">
                <a16:creationId xmlns:a16="http://schemas.microsoft.com/office/drawing/2014/main" id="{BEC191B3-15EA-F650-209B-07DF33513FCE}"/>
              </a:ext>
            </a:extLst>
          </p:cNvPr>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3;p16">
            <a:extLst>
              <a:ext uri="{FF2B5EF4-FFF2-40B4-BE49-F238E27FC236}">
                <a16:creationId xmlns:a16="http://schemas.microsoft.com/office/drawing/2014/main" id="{D77C2244-440A-1078-76B6-50D18C278F18}"/>
              </a:ext>
            </a:extLst>
          </p:cNvPr>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4;p16">
            <a:extLst>
              <a:ext uri="{FF2B5EF4-FFF2-40B4-BE49-F238E27FC236}">
                <a16:creationId xmlns:a16="http://schemas.microsoft.com/office/drawing/2014/main" id="{197A74EC-D738-465E-FB31-5D8118F03ADC}"/>
              </a:ext>
            </a:extLst>
          </p:cNvPr>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5;p16">
            <a:extLst>
              <a:ext uri="{FF2B5EF4-FFF2-40B4-BE49-F238E27FC236}">
                <a16:creationId xmlns:a16="http://schemas.microsoft.com/office/drawing/2014/main" id="{2F8B6361-42AD-8777-A4F9-18BFE1123D1C}"/>
              </a:ext>
            </a:extLst>
          </p:cNvPr>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p16">
            <a:extLst>
              <a:ext uri="{FF2B5EF4-FFF2-40B4-BE49-F238E27FC236}">
                <a16:creationId xmlns:a16="http://schemas.microsoft.com/office/drawing/2014/main" id="{BDDA7D4A-141C-3B1E-745A-A79B3181B4B5}"/>
              </a:ext>
            </a:extLst>
          </p:cNvPr>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7;p16">
            <a:extLst>
              <a:ext uri="{FF2B5EF4-FFF2-40B4-BE49-F238E27FC236}">
                <a16:creationId xmlns:a16="http://schemas.microsoft.com/office/drawing/2014/main" id="{A6502D1A-8BEF-15C4-AA73-D344CD01BA81}"/>
              </a:ext>
            </a:extLst>
          </p:cNvPr>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p16">
            <a:extLst>
              <a:ext uri="{FF2B5EF4-FFF2-40B4-BE49-F238E27FC236}">
                <a16:creationId xmlns:a16="http://schemas.microsoft.com/office/drawing/2014/main" id="{49A5AAE8-7533-0498-3C45-1FDD473DF1A9}"/>
              </a:ext>
            </a:extLst>
          </p:cNvPr>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9;p16">
            <a:extLst>
              <a:ext uri="{FF2B5EF4-FFF2-40B4-BE49-F238E27FC236}">
                <a16:creationId xmlns:a16="http://schemas.microsoft.com/office/drawing/2014/main" id="{57BFCE56-60EF-74D2-549E-7A97704368AF}"/>
              </a:ext>
            </a:extLst>
          </p:cNvPr>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0;p16">
            <a:extLst>
              <a:ext uri="{FF2B5EF4-FFF2-40B4-BE49-F238E27FC236}">
                <a16:creationId xmlns:a16="http://schemas.microsoft.com/office/drawing/2014/main" id="{829DD874-2D9B-7640-B792-452A33D44EE6}"/>
              </a:ext>
            </a:extLst>
          </p:cNvPr>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1;p16">
            <a:extLst>
              <a:ext uri="{FF2B5EF4-FFF2-40B4-BE49-F238E27FC236}">
                <a16:creationId xmlns:a16="http://schemas.microsoft.com/office/drawing/2014/main" id="{FBCD05AC-850C-B4FF-3B13-2D495B7A49DC}"/>
              </a:ext>
            </a:extLst>
          </p:cNvPr>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2;p16">
            <a:extLst>
              <a:ext uri="{FF2B5EF4-FFF2-40B4-BE49-F238E27FC236}">
                <a16:creationId xmlns:a16="http://schemas.microsoft.com/office/drawing/2014/main" id="{87194BCF-CC84-6B80-D959-29CEE8678771}"/>
              </a:ext>
            </a:extLst>
          </p:cNvPr>
          <p:cNvSpPr txBox="1">
            <a:spLocks/>
          </p:cNvSpPr>
          <p:nvPr/>
        </p:nvSpPr>
        <p:spPr>
          <a:xfrm>
            <a:off x="1105677" y="3355722"/>
            <a:ext cx="1180800" cy="36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id-ID" sz="2500">
                <a:solidFill>
                  <a:schemeClr val="lt1"/>
                </a:solidFill>
              </a:rPr>
              <a:t>RATING</a:t>
            </a:r>
            <a:endParaRPr lang="id-ID" sz="2500" dirty="0">
              <a:solidFill>
                <a:schemeClr val="lt1"/>
              </a:solidFill>
            </a:endParaRPr>
          </a:p>
        </p:txBody>
      </p:sp>
      <p:sp>
        <p:nvSpPr>
          <p:cNvPr id="53" name="Google Shape;113;p16">
            <a:extLst>
              <a:ext uri="{FF2B5EF4-FFF2-40B4-BE49-F238E27FC236}">
                <a16:creationId xmlns:a16="http://schemas.microsoft.com/office/drawing/2014/main" id="{096903E6-B310-14F8-58B8-8288BC9DF644}"/>
              </a:ext>
            </a:extLst>
          </p:cNvPr>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a:t>
            </a:r>
            <a:endParaRPr dirty="0"/>
          </a:p>
        </p:txBody>
      </p:sp>
      <p:sp>
        <p:nvSpPr>
          <p:cNvPr id="54" name="Google Shape;116;p16">
            <a:extLst>
              <a:ext uri="{FF2B5EF4-FFF2-40B4-BE49-F238E27FC236}">
                <a16:creationId xmlns:a16="http://schemas.microsoft.com/office/drawing/2014/main" id="{38DEADB5-1951-7287-76BE-C902D6FB63C8}"/>
              </a:ext>
            </a:extLst>
          </p:cNvPr>
          <p:cNvSpPr txBox="1"/>
          <p:nvPr/>
        </p:nvSpPr>
        <p:spPr>
          <a:xfrm>
            <a:off x="5967596" y="3436025"/>
            <a:ext cx="2361509"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002060"/>
                </a:solidFill>
                <a:latin typeface="Fira Sans Extra Condensed Medium"/>
                <a:ea typeface="Fira Sans Extra Condensed Medium"/>
                <a:cs typeface="Fira Sans Extra Condensed Medium"/>
                <a:sym typeface="Fira Sans Extra Condensed Medium"/>
              </a:rPr>
              <a:t>Modeling</a:t>
            </a:r>
            <a:endParaRPr sz="1600" dirty="0">
              <a:solidFill>
                <a:srgbClr val="002060"/>
              </a:solidFill>
              <a:latin typeface="Fira Sans Extra Condensed Medium"/>
              <a:ea typeface="Fira Sans Extra Condensed Medium"/>
              <a:cs typeface="Fira Sans Extra Condensed Medium"/>
              <a:sym typeface="Fira Sans Extra Condensed Medium"/>
            </a:endParaRPr>
          </a:p>
        </p:txBody>
      </p:sp>
      <p:sp>
        <p:nvSpPr>
          <p:cNvPr id="55" name="Google Shape;116;p16">
            <a:extLst>
              <a:ext uri="{FF2B5EF4-FFF2-40B4-BE49-F238E27FC236}">
                <a16:creationId xmlns:a16="http://schemas.microsoft.com/office/drawing/2014/main" id="{42A9B9D2-0A2E-774F-9CC0-1A2C71E5BE71}"/>
              </a:ext>
            </a:extLst>
          </p:cNvPr>
          <p:cNvSpPr txBox="1"/>
          <p:nvPr/>
        </p:nvSpPr>
        <p:spPr>
          <a:xfrm>
            <a:off x="5411701" y="3975667"/>
            <a:ext cx="2989612" cy="42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002060"/>
                </a:solidFill>
                <a:latin typeface="Fira Sans Extra Condensed Medium"/>
                <a:ea typeface="Fira Sans Extra Condensed Medium"/>
                <a:cs typeface="Fira Sans Extra Condensed Medium"/>
                <a:sym typeface="Fira Sans Extra Condensed Medium"/>
              </a:rPr>
              <a:t>Conclusion &amp; Recommendation</a:t>
            </a:r>
            <a:endParaRPr sz="1600" dirty="0">
              <a:solidFill>
                <a:srgbClr val="002060"/>
              </a:solidFill>
              <a:latin typeface="Fira Sans Extra Condensed Medium"/>
              <a:ea typeface="Fira Sans Extra Condensed Medium"/>
              <a:cs typeface="Fira Sans Extra Condensed Medium"/>
              <a:sym typeface="Fira Sans Extra Condensed Medium"/>
            </a:endParaRPr>
          </a:p>
        </p:txBody>
      </p:sp>
      <p:cxnSp>
        <p:nvCxnSpPr>
          <p:cNvPr id="2" name="Google Shape;129;p16">
            <a:extLst>
              <a:ext uri="{FF2B5EF4-FFF2-40B4-BE49-F238E27FC236}">
                <a16:creationId xmlns:a16="http://schemas.microsoft.com/office/drawing/2014/main" id="{C7281C71-7E9D-8EE2-D257-E0AF2251A48F}"/>
              </a:ext>
            </a:extLst>
          </p:cNvPr>
          <p:cNvCxnSpPr>
            <a:cxnSpLocks/>
          </p:cNvCxnSpPr>
          <p:nvPr/>
        </p:nvCxnSpPr>
        <p:spPr>
          <a:xfrm>
            <a:off x="5036340" y="3045970"/>
            <a:ext cx="1188720" cy="1655"/>
          </a:xfrm>
          <a:prstGeom prst="straightConnector1">
            <a:avLst/>
          </a:prstGeom>
          <a:noFill/>
          <a:ln w="19050" cap="flat" cmpd="sng">
            <a:solidFill>
              <a:srgbClr val="003399"/>
            </a:solidFill>
            <a:prstDash val="solid"/>
            <a:round/>
            <a:headEnd type="none" w="med" len="med"/>
            <a:tailEnd type="oval" w="med" len="med"/>
          </a:ln>
        </p:spPr>
      </p:cxnSp>
      <p:sp>
        <p:nvSpPr>
          <p:cNvPr id="4" name="Google Shape;130;p16">
            <a:extLst>
              <a:ext uri="{FF2B5EF4-FFF2-40B4-BE49-F238E27FC236}">
                <a16:creationId xmlns:a16="http://schemas.microsoft.com/office/drawing/2014/main" id="{EF33702A-0017-9CB1-4FAF-70F7D9D2DFBD}"/>
              </a:ext>
            </a:extLst>
          </p:cNvPr>
          <p:cNvSpPr/>
          <p:nvPr/>
        </p:nvSpPr>
        <p:spPr>
          <a:xfrm>
            <a:off x="4809031" y="2844088"/>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rgbClr val="003399"/>
          </a:solidFill>
          <a:ln>
            <a:solidFill>
              <a:srgbClr val="003399"/>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04</a:t>
            </a:r>
            <a:endParaRPr sz="1500" dirty="0">
              <a:solidFill>
                <a:srgbClr val="FFFFFF"/>
              </a:solidFill>
            </a:endParaRPr>
          </a:p>
        </p:txBody>
      </p:sp>
      <p:cxnSp>
        <p:nvCxnSpPr>
          <p:cNvPr id="23" name="Google Shape;129;p16">
            <a:extLst>
              <a:ext uri="{FF2B5EF4-FFF2-40B4-BE49-F238E27FC236}">
                <a16:creationId xmlns:a16="http://schemas.microsoft.com/office/drawing/2014/main" id="{B4D79734-7C0B-4AB3-822D-BBF10E9FC09B}"/>
              </a:ext>
            </a:extLst>
          </p:cNvPr>
          <p:cNvCxnSpPr>
            <a:cxnSpLocks/>
          </p:cNvCxnSpPr>
          <p:nvPr/>
        </p:nvCxnSpPr>
        <p:spPr>
          <a:xfrm>
            <a:off x="4795273" y="3650836"/>
            <a:ext cx="1014718" cy="0"/>
          </a:xfrm>
          <a:prstGeom prst="straightConnector1">
            <a:avLst/>
          </a:prstGeom>
          <a:noFill/>
          <a:ln w="19050" cap="flat" cmpd="sng">
            <a:solidFill>
              <a:srgbClr val="FF9933"/>
            </a:solidFill>
            <a:prstDash val="solid"/>
            <a:round/>
            <a:headEnd type="none" w="med" len="med"/>
            <a:tailEnd type="oval" w="med" len="med"/>
          </a:ln>
        </p:spPr>
      </p:cxnSp>
      <p:sp>
        <p:nvSpPr>
          <p:cNvPr id="56" name="Google Shape;130;p16">
            <a:extLst>
              <a:ext uri="{FF2B5EF4-FFF2-40B4-BE49-F238E27FC236}">
                <a16:creationId xmlns:a16="http://schemas.microsoft.com/office/drawing/2014/main" id="{4AAA4F60-FFE2-F632-A77D-4CD53F1DF425}"/>
              </a:ext>
            </a:extLst>
          </p:cNvPr>
          <p:cNvSpPr/>
          <p:nvPr/>
        </p:nvSpPr>
        <p:spPr>
          <a:xfrm>
            <a:off x="4476524" y="3448954"/>
            <a:ext cx="403709" cy="403744"/>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rgbClr val="FF993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05</a:t>
            </a:r>
            <a:endParaRPr sz="1500" dirty="0">
              <a:solidFill>
                <a:srgbClr val="FFFFFF"/>
              </a:solidFill>
            </a:endParaRPr>
          </a:p>
        </p:txBody>
      </p:sp>
    </p:spTree>
    <p:extLst>
      <p:ext uri="{BB962C8B-B14F-4D97-AF65-F5344CB8AC3E}">
        <p14:creationId xmlns:p14="http://schemas.microsoft.com/office/powerpoint/2010/main" val="70840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810D606-7445-A65C-F974-E989B683AADE}"/>
              </a:ext>
            </a:extLst>
          </p:cNvPr>
          <p:cNvGrpSpPr/>
          <p:nvPr/>
        </p:nvGrpSpPr>
        <p:grpSpPr>
          <a:xfrm>
            <a:off x="3601706" y="2135707"/>
            <a:ext cx="4833418" cy="1821494"/>
            <a:chOff x="4069066" y="1694328"/>
            <a:chExt cx="4833418" cy="1821494"/>
          </a:xfrm>
        </p:grpSpPr>
        <p:pic>
          <p:nvPicPr>
            <p:cNvPr id="2050" name="Picture 2" descr="Ikon Telepon Simbol Aplikasi Panggilan Tanda Antarmuka Datar Logo Telepon  Lama Bentuk Sederhana Terisolasi Di Latar Belakang Putih Gambar Ilustrasi  Vektor Ilustrasi Stok - Unduh Gambar Sekarang - iStock">
              <a:extLst>
                <a:ext uri="{FF2B5EF4-FFF2-40B4-BE49-F238E27FC236}">
                  <a16:creationId xmlns:a16="http://schemas.microsoft.com/office/drawing/2014/main" id="{69DEBB06-DA7C-0A8A-12E0-CD0C3494F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8446" y="1705979"/>
              <a:ext cx="321000" cy="321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ail icon for your website, mobile, presentation, and logo design.  22647958 Vector Art at Vecteezy">
              <a:extLst>
                <a:ext uri="{FF2B5EF4-FFF2-40B4-BE49-F238E27FC236}">
                  <a16:creationId xmlns:a16="http://schemas.microsoft.com/office/drawing/2014/main" id="{2755F1A0-7387-F453-E8B8-73B2270BE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332" y="2056419"/>
              <a:ext cx="470708" cy="4707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nkedin logo vector, Linkedin symbol, Linkedin icon free vector | Vector  logo, Icon, Vector free">
              <a:extLst>
                <a:ext uri="{FF2B5EF4-FFF2-40B4-BE49-F238E27FC236}">
                  <a16:creationId xmlns:a16="http://schemas.microsoft.com/office/drawing/2014/main" id="{3D183DC8-D33C-05BC-BB3F-56CBF40AB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9067" y="2493877"/>
              <a:ext cx="551237" cy="5512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5;p16">
              <a:extLst>
                <a:ext uri="{FF2B5EF4-FFF2-40B4-BE49-F238E27FC236}">
                  <a16:creationId xmlns:a16="http://schemas.microsoft.com/office/drawing/2014/main" id="{2E183E6E-F98C-8F59-F909-FE8927FC4BB4}"/>
                </a:ext>
              </a:extLst>
            </p:cNvPr>
            <p:cNvSpPr txBox="1"/>
            <p:nvPr/>
          </p:nvSpPr>
          <p:spPr>
            <a:xfrm>
              <a:off x="4538750" y="1694328"/>
              <a:ext cx="1823359" cy="3210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latin typeface="Avenir" panose="020B0503020203020204" pitchFamily="34" charset="0"/>
                  <a:ea typeface="Roboto"/>
                  <a:cs typeface="Roboto"/>
                  <a:sym typeface="Roboto"/>
                </a:rPr>
                <a:t>+62 89 525 825 557</a:t>
              </a:r>
            </a:p>
          </p:txBody>
        </p:sp>
        <p:sp>
          <p:nvSpPr>
            <p:cNvPr id="5" name="Google Shape;115;p16">
              <a:extLst>
                <a:ext uri="{FF2B5EF4-FFF2-40B4-BE49-F238E27FC236}">
                  <a16:creationId xmlns:a16="http://schemas.microsoft.com/office/drawing/2014/main" id="{9F4E15FA-8EA3-CA2B-F5CE-BAECBEF78308}"/>
                </a:ext>
              </a:extLst>
            </p:cNvPr>
            <p:cNvSpPr txBox="1"/>
            <p:nvPr/>
          </p:nvSpPr>
          <p:spPr>
            <a:xfrm>
              <a:off x="4580040" y="2123981"/>
              <a:ext cx="2194387" cy="3210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err="1">
                  <a:latin typeface="Avenir" panose="020B0503020203020204" pitchFamily="34" charset="0"/>
                  <a:ea typeface="Roboto"/>
                  <a:cs typeface="Roboto"/>
                  <a:sym typeface="Roboto"/>
                </a:rPr>
                <a:t>annisads98@gmail.com</a:t>
              </a:r>
              <a:endParaRPr lang="en-US" dirty="0">
                <a:latin typeface="Avenir" panose="020B0503020203020204" pitchFamily="34" charset="0"/>
                <a:ea typeface="Roboto"/>
                <a:cs typeface="Roboto"/>
                <a:sym typeface="Roboto"/>
              </a:endParaRPr>
            </a:p>
          </p:txBody>
        </p:sp>
        <p:sp>
          <p:nvSpPr>
            <p:cNvPr id="6" name="Google Shape;115;p16">
              <a:extLst>
                <a:ext uri="{FF2B5EF4-FFF2-40B4-BE49-F238E27FC236}">
                  <a16:creationId xmlns:a16="http://schemas.microsoft.com/office/drawing/2014/main" id="{50C10C9B-9B0F-60A1-3FBB-83759925CEAC}"/>
                </a:ext>
              </a:extLst>
            </p:cNvPr>
            <p:cNvSpPr txBox="1"/>
            <p:nvPr/>
          </p:nvSpPr>
          <p:spPr>
            <a:xfrm>
              <a:off x="4572000" y="2687205"/>
              <a:ext cx="4330484" cy="1686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err="1">
                  <a:latin typeface="Avenir" panose="020B0503020203020204" pitchFamily="34" charset="0"/>
                  <a:ea typeface="Roboto"/>
                  <a:cs typeface="Roboto"/>
                  <a:sym typeface="Roboto"/>
                </a:rPr>
                <a:t>linkedin.com</a:t>
              </a:r>
              <a:r>
                <a:rPr lang="en-US" dirty="0">
                  <a:latin typeface="Avenir" panose="020B0503020203020204" pitchFamily="34" charset="0"/>
                  <a:ea typeface="Roboto"/>
                  <a:cs typeface="Roboto"/>
                  <a:sym typeface="Roboto"/>
                </a:rPr>
                <a:t>/in/</a:t>
              </a:r>
              <a:r>
                <a:rPr lang="en-US" dirty="0" err="1">
                  <a:latin typeface="Avenir" panose="020B0503020203020204" pitchFamily="34" charset="0"/>
                  <a:ea typeface="Roboto"/>
                  <a:cs typeface="Roboto"/>
                  <a:sym typeface="Roboto"/>
                </a:rPr>
                <a:t>annisa</a:t>
              </a:r>
              <a:r>
                <a:rPr lang="en-US" dirty="0">
                  <a:latin typeface="Avenir" panose="020B0503020203020204" pitchFamily="34" charset="0"/>
                  <a:ea typeface="Roboto"/>
                  <a:cs typeface="Roboto"/>
                  <a:sym typeface="Roboto"/>
                </a:rPr>
                <a:t>-</a:t>
              </a:r>
              <a:r>
                <a:rPr lang="en-US" dirty="0" err="1">
                  <a:latin typeface="Avenir" panose="020B0503020203020204" pitchFamily="34" charset="0"/>
                  <a:ea typeface="Roboto"/>
                  <a:cs typeface="Roboto"/>
                  <a:sym typeface="Roboto"/>
                </a:rPr>
                <a:t>dzikra</a:t>
              </a:r>
              <a:r>
                <a:rPr lang="en-US" dirty="0">
                  <a:latin typeface="Avenir" panose="020B0503020203020204" pitchFamily="34" charset="0"/>
                  <a:ea typeface="Roboto"/>
                  <a:cs typeface="Roboto"/>
                  <a:sym typeface="Roboto"/>
                </a:rPr>
                <a:t>-</a:t>
              </a:r>
              <a:r>
                <a:rPr lang="en-US" dirty="0" err="1">
                  <a:latin typeface="Avenir" panose="020B0503020203020204" pitchFamily="34" charset="0"/>
                  <a:ea typeface="Roboto"/>
                  <a:cs typeface="Roboto"/>
                  <a:sym typeface="Roboto"/>
                </a:rPr>
                <a:t>salma</a:t>
              </a:r>
              <a:r>
                <a:rPr lang="en-US" dirty="0">
                  <a:latin typeface="Avenir" panose="020B0503020203020204" pitchFamily="34" charset="0"/>
                  <a:ea typeface="Roboto"/>
                  <a:cs typeface="Roboto"/>
                  <a:sym typeface="Roboto"/>
                </a:rPr>
                <a:t>-311812124</a:t>
              </a:r>
            </a:p>
          </p:txBody>
        </p:sp>
        <p:pic>
          <p:nvPicPr>
            <p:cNvPr id="1026" name="Picture 2" descr="GitHub Logos and Usage · GitHub">
              <a:extLst>
                <a:ext uri="{FF2B5EF4-FFF2-40B4-BE49-F238E27FC236}">
                  <a16:creationId xmlns:a16="http://schemas.microsoft.com/office/drawing/2014/main" id="{F8931244-B2F7-CF8F-A3B8-CF0173E6B7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066" y="2964585"/>
              <a:ext cx="551237" cy="5512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5;p16">
              <a:extLst>
                <a:ext uri="{FF2B5EF4-FFF2-40B4-BE49-F238E27FC236}">
                  <a16:creationId xmlns:a16="http://schemas.microsoft.com/office/drawing/2014/main" id="{A2E9AB03-E173-199B-AD00-14BBD5C8DB48}"/>
                </a:ext>
              </a:extLst>
            </p:cNvPr>
            <p:cNvSpPr txBox="1"/>
            <p:nvPr/>
          </p:nvSpPr>
          <p:spPr>
            <a:xfrm>
              <a:off x="4568545" y="3153894"/>
              <a:ext cx="4330484" cy="1686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err="1">
                  <a:latin typeface="Avenir" panose="020B0503020203020204" pitchFamily="34" charset="0"/>
                  <a:ea typeface="Roboto"/>
                  <a:cs typeface="Roboto"/>
                  <a:sym typeface="Roboto"/>
                </a:rPr>
                <a:t>github.com</a:t>
              </a:r>
              <a:r>
                <a:rPr lang="en-US" dirty="0">
                  <a:latin typeface="Avenir" panose="020B0503020203020204" pitchFamily="34" charset="0"/>
                  <a:ea typeface="Roboto"/>
                  <a:cs typeface="Roboto"/>
                  <a:sym typeface="Roboto"/>
                </a:rPr>
                <a:t>/</a:t>
              </a:r>
              <a:r>
                <a:rPr lang="en-US" dirty="0" err="1">
                  <a:latin typeface="Avenir" panose="020B0503020203020204" pitchFamily="34" charset="0"/>
                  <a:ea typeface="Roboto"/>
                  <a:cs typeface="Roboto"/>
                  <a:sym typeface="Roboto"/>
                </a:rPr>
                <a:t>annisads98</a:t>
              </a:r>
              <a:endParaRPr lang="en-US" dirty="0">
                <a:latin typeface="Avenir" panose="020B0503020203020204" pitchFamily="34" charset="0"/>
                <a:ea typeface="Roboto"/>
                <a:cs typeface="Roboto"/>
                <a:sym typeface="Roboto"/>
              </a:endParaRPr>
            </a:p>
          </p:txBody>
        </p:sp>
      </p:grpSp>
      <p:sp>
        <p:nvSpPr>
          <p:cNvPr id="22" name="Google Shape;1599;p45">
            <a:extLst>
              <a:ext uri="{FF2B5EF4-FFF2-40B4-BE49-F238E27FC236}">
                <a16:creationId xmlns:a16="http://schemas.microsoft.com/office/drawing/2014/main" id="{D7287687-A722-DD4C-DE38-69C4FAE3D023}"/>
              </a:ext>
            </a:extLst>
          </p:cNvPr>
          <p:cNvSpPr/>
          <p:nvPr/>
        </p:nvSpPr>
        <p:spPr>
          <a:xfrm>
            <a:off x="1121181" y="1068667"/>
            <a:ext cx="71359" cy="12477"/>
          </a:xfrm>
          <a:custGeom>
            <a:avLst/>
            <a:gdLst/>
            <a:ahLst/>
            <a:cxnLst/>
            <a:rect l="l" t="t" r="r" b="b"/>
            <a:pathLst>
              <a:path w="3180" h="556" extrusionOk="0">
                <a:moveTo>
                  <a:pt x="259" y="1"/>
                </a:moveTo>
                <a:cubicBezTo>
                  <a:pt x="111" y="1"/>
                  <a:pt x="0" y="149"/>
                  <a:pt x="0" y="296"/>
                </a:cubicBezTo>
                <a:cubicBezTo>
                  <a:pt x="0" y="444"/>
                  <a:pt x="111" y="555"/>
                  <a:pt x="259" y="555"/>
                </a:cubicBezTo>
                <a:lnTo>
                  <a:pt x="2921" y="555"/>
                </a:lnTo>
                <a:cubicBezTo>
                  <a:pt x="3069" y="555"/>
                  <a:pt x="3180" y="444"/>
                  <a:pt x="3180" y="296"/>
                </a:cubicBezTo>
                <a:cubicBezTo>
                  <a:pt x="3180" y="149"/>
                  <a:pt x="3069" y="1"/>
                  <a:pt x="29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90;p45">
            <a:extLst>
              <a:ext uri="{FF2B5EF4-FFF2-40B4-BE49-F238E27FC236}">
                <a16:creationId xmlns:a16="http://schemas.microsoft.com/office/drawing/2014/main" id="{63668EA4-0E74-D817-0C23-120C5D4CA79E}"/>
              </a:ext>
            </a:extLst>
          </p:cNvPr>
          <p:cNvSpPr/>
          <p:nvPr/>
        </p:nvSpPr>
        <p:spPr>
          <a:xfrm>
            <a:off x="566606" y="751938"/>
            <a:ext cx="380970" cy="478333"/>
          </a:xfrm>
          <a:custGeom>
            <a:avLst/>
            <a:gdLst/>
            <a:ahLst/>
            <a:cxnLst/>
            <a:rect l="l" t="t" r="r" b="b"/>
            <a:pathLst>
              <a:path w="16872" h="9216" extrusionOk="0">
                <a:moveTo>
                  <a:pt x="1" y="1"/>
                </a:moveTo>
                <a:lnTo>
                  <a:pt x="3346" y="9216"/>
                </a:lnTo>
                <a:lnTo>
                  <a:pt x="16872" y="7013"/>
                </a:lnTo>
                <a:lnTo>
                  <a:pt x="16872"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1;p45">
            <a:extLst>
              <a:ext uri="{FF2B5EF4-FFF2-40B4-BE49-F238E27FC236}">
                <a16:creationId xmlns:a16="http://schemas.microsoft.com/office/drawing/2014/main" id="{9B26531E-58BE-E2CE-70BF-EB5118B134C0}"/>
              </a:ext>
            </a:extLst>
          </p:cNvPr>
          <p:cNvSpPr/>
          <p:nvPr/>
        </p:nvSpPr>
        <p:spPr>
          <a:xfrm>
            <a:off x="947569" y="487249"/>
            <a:ext cx="3664055"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2;p45">
            <a:extLst>
              <a:ext uri="{FF2B5EF4-FFF2-40B4-BE49-F238E27FC236}">
                <a16:creationId xmlns:a16="http://schemas.microsoft.com/office/drawing/2014/main" id="{C7AD35D1-3B84-DB2C-E80D-E4717A96D28D}"/>
              </a:ext>
            </a:extLst>
          </p:cNvPr>
          <p:cNvSpPr/>
          <p:nvPr/>
        </p:nvSpPr>
        <p:spPr>
          <a:xfrm>
            <a:off x="642144" y="400563"/>
            <a:ext cx="933853" cy="829694"/>
          </a:xfrm>
          <a:custGeom>
            <a:avLst/>
            <a:gdLst/>
            <a:ahLst/>
            <a:cxnLst/>
            <a:rect l="l" t="t" r="r" b="b"/>
            <a:pathLst>
              <a:path w="50912" h="28016" extrusionOk="0">
                <a:moveTo>
                  <a:pt x="10180" y="1"/>
                </a:moveTo>
                <a:lnTo>
                  <a:pt x="0" y="28016"/>
                </a:lnTo>
                <a:lnTo>
                  <a:pt x="41779" y="28016"/>
                </a:lnTo>
                <a:lnTo>
                  <a:pt x="50911" y="1"/>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3;p45">
            <a:extLst>
              <a:ext uri="{FF2B5EF4-FFF2-40B4-BE49-F238E27FC236}">
                <a16:creationId xmlns:a16="http://schemas.microsoft.com/office/drawing/2014/main" id="{303FB8C5-BD56-A337-4147-A8BB71F05E90}"/>
              </a:ext>
            </a:extLst>
          </p:cNvPr>
          <p:cNvSpPr/>
          <p:nvPr/>
        </p:nvSpPr>
        <p:spPr>
          <a:xfrm>
            <a:off x="907480" y="560439"/>
            <a:ext cx="349279" cy="457125"/>
          </a:xfrm>
          <a:custGeom>
            <a:avLst/>
            <a:gdLst/>
            <a:ahLst/>
            <a:cxnLst/>
            <a:rect l="l" t="t" r="r" b="b"/>
            <a:pathLst>
              <a:path w="15565" h="20371" extrusionOk="0">
                <a:moveTo>
                  <a:pt x="1368" y="0"/>
                </a:moveTo>
                <a:cubicBezTo>
                  <a:pt x="629" y="0"/>
                  <a:pt x="0" y="481"/>
                  <a:pt x="0" y="1109"/>
                </a:cubicBezTo>
                <a:lnTo>
                  <a:pt x="0" y="19262"/>
                </a:lnTo>
                <a:cubicBezTo>
                  <a:pt x="0" y="19853"/>
                  <a:pt x="592" y="20371"/>
                  <a:pt x="1368" y="20371"/>
                </a:cubicBezTo>
                <a:lnTo>
                  <a:pt x="14197" y="20371"/>
                </a:lnTo>
                <a:cubicBezTo>
                  <a:pt x="14973" y="20371"/>
                  <a:pt x="15565" y="19853"/>
                  <a:pt x="15565" y="19262"/>
                </a:cubicBezTo>
                <a:lnTo>
                  <a:pt x="15565" y="1109"/>
                </a:lnTo>
                <a:cubicBezTo>
                  <a:pt x="15565" y="481"/>
                  <a:pt x="14973" y="0"/>
                  <a:pt x="14197" y="0"/>
                </a:cubicBezTo>
                <a:close/>
              </a:path>
            </a:pathLst>
          </a:custGeom>
          <a:solidFill>
            <a:schemeClr val="bg1">
              <a:lumMod val="85000"/>
            </a:scheme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5;p45">
            <a:extLst>
              <a:ext uri="{FF2B5EF4-FFF2-40B4-BE49-F238E27FC236}">
                <a16:creationId xmlns:a16="http://schemas.microsoft.com/office/drawing/2014/main" id="{5FD619D6-94F8-F3D5-732A-285AE7B35EFC}"/>
              </a:ext>
            </a:extLst>
          </p:cNvPr>
          <p:cNvSpPr/>
          <p:nvPr/>
        </p:nvSpPr>
        <p:spPr>
          <a:xfrm>
            <a:off x="3111206" y="572974"/>
            <a:ext cx="3664055" cy="651648"/>
          </a:xfrm>
          <a:custGeom>
            <a:avLst/>
            <a:gdLst/>
            <a:ahLst/>
            <a:cxnLst/>
            <a:rect l="l" t="t" r="r" b="b"/>
            <a:pathLst>
              <a:path w="172487" h="22004" extrusionOk="0">
                <a:moveTo>
                  <a:pt x="6347" y="1"/>
                </a:moveTo>
                <a:lnTo>
                  <a:pt x="1" y="11002"/>
                </a:lnTo>
                <a:lnTo>
                  <a:pt x="6347" y="22004"/>
                </a:lnTo>
                <a:lnTo>
                  <a:pt x="166129" y="22004"/>
                </a:lnTo>
                <a:lnTo>
                  <a:pt x="172487" y="11002"/>
                </a:lnTo>
                <a:lnTo>
                  <a:pt x="166129" y="1"/>
                </a:lnTo>
                <a:close/>
              </a:path>
            </a:pathLst>
          </a:custGeom>
          <a:solidFill>
            <a:schemeClr val="tx1">
              <a:lumMod val="95000"/>
              <a:lumOff val="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00;p45">
            <a:extLst>
              <a:ext uri="{FF2B5EF4-FFF2-40B4-BE49-F238E27FC236}">
                <a16:creationId xmlns:a16="http://schemas.microsoft.com/office/drawing/2014/main" id="{73170E64-F6C8-7E54-049B-D265F2A55553}"/>
              </a:ext>
            </a:extLst>
          </p:cNvPr>
          <p:cNvSpPr/>
          <p:nvPr/>
        </p:nvSpPr>
        <p:spPr>
          <a:xfrm>
            <a:off x="931534" y="610208"/>
            <a:ext cx="301167" cy="372526"/>
          </a:xfrm>
          <a:custGeom>
            <a:avLst/>
            <a:gdLst/>
            <a:ahLst/>
            <a:cxnLst/>
            <a:rect l="l" t="t" r="r" b="b"/>
            <a:pathLst>
              <a:path w="13421" h="16601" extrusionOk="0">
                <a:moveTo>
                  <a:pt x="1183" y="0"/>
                </a:moveTo>
                <a:cubicBezTo>
                  <a:pt x="518" y="0"/>
                  <a:pt x="0" y="407"/>
                  <a:pt x="0" y="888"/>
                </a:cubicBezTo>
                <a:lnTo>
                  <a:pt x="0" y="15676"/>
                </a:lnTo>
                <a:cubicBezTo>
                  <a:pt x="0" y="16194"/>
                  <a:pt x="518" y="16600"/>
                  <a:pt x="1183" y="16600"/>
                </a:cubicBezTo>
                <a:lnTo>
                  <a:pt x="12238" y="16600"/>
                </a:lnTo>
                <a:cubicBezTo>
                  <a:pt x="12903" y="16600"/>
                  <a:pt x="13421" y="16194"/>
                  <a:pt x="13421" y="15676"/>
                </a:cubicBezTo>
                <a:lnTo>
                  <a:pt x="13421" y="888"/>
                </a:lnTo>
                <a:cubicBezTo>
                  <a:pt x="13421" y="407"/>
                  <a:pt x="12903" y="0"/>
                  <a:pt x="12238" y="0"/>
                </a:cubicBezTo>
                <a:close/>
              </a:path>
            </a:pathLst>
          </a:custGeom>
          <a:solidFill>
            <a:schemeClr val="bg1">
              <a:lumMod val="85000"/>
            </a:scheme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39;p45">
            <a:extLst>
              <a:ext uri="{FF2B5EF4-FFF2-40B4-BE49-F238E27FC236}">
                <a16:creationId xmlns:a16="http://schemas.microsoft.com/office/drawing/2014/main" id="{7C497EC3-5691-76B0-874C-35FACBEF1DFD}"/>
              </a:ext>
            </a:extLst>
          </p:cNvPr>
          <p:cNvSpPr/>
          <p:nvPr/>
        </p:nvSpPr>
        <p:spPr>
          <a:xfrm>
            <a:off x="1067581" y="670771"/>
            <a:ext cx="243093" cy="328544"/>
          </a:xfrm>
          <a:custGeom>
            <a:avLst/>
            <a:gdLst/>
            <a:ahLst/>
            <a:cxnLst/>
            <a:rect l="l" t="t" r="r" b="b"/>
            <a:pathLst>
              <a:path w="10833" h="14641" extrusionOk="0">
                <a:moveTo>
                  <a:pt x="4548" y="0"/>
                </a:moveTo>
                <a:cubicBezTo>
                  <a:pt x="4067" y="0"/>
                  <a:pt x="3661" y="370"/>
                  <a:pt x="3661" y="814"/>
                </a:cubicBezTo>
                <a:lnTo>
                  <a:pt x="3661" y="8984"/>
                </a:lnTo>
                <a:lnTo>
                  <a:pt x="3328" y="8984"/>
                </a:lnTo>
                <a:lnTo>
                  <a:pt x="2551" y="8356"/>
                </a:lnTo>
                <a:cubicBezTo>
                  <a:pt x="2551" y="8356"/>
                  <a:pt x="1584" y="7644"/>
                  <a:pt x="897" y="7644"/>
                </a:cubicBezTo>
                <a:cubicBezTo>
                  <a:pt x="801" y="7644"/>
                  <a:pt x="711" y="7658"/>
                  <a:pt x="629" y="7690"/>
                </a:cubicBezTo>
                <a:cubicBezTo>
                  <a:pt x="0" y="7949"/>
                  <a:pt x="0" y="8540"/>
                  <a:pt x="629" y="8984"/>
                </a:cubicBezTo>
                <a:cubicBezTo>
                  <a:pt x="1294" y="9465"/>
                  <a:pt x="1997" y="9576"/>
                  <a:pt x="2256" y="10093"/>
                </a:cubicBezTo>
                <a:cubicBezTo>
                  <a:pt x="2995" y="11720"/>
                  <a:pt x="4252" y="12164"/>
                  <a:pt x="4696" y="12238"/>
                </a:cubicBezTo>
                <a:lnTo>
                  <a:pt x="4696" y="14641"/>
                </a:lnTo>
                <a:lnTo>
                  <a:pt x="10019" y="14641"/>
                </a:lnTo>
                <a:lnTo>
                  <a:pt x="10019" y="12201"/>
                </a:lnTo>
                <a:cubicBezTo>
                  <a:pt x="10463" y="12053"/>
                  <a:pt x="10796" y="11239"/>
                  <a:pt x="10796" y="10278"/>
                </a:cubicBezTo>
                <a:lnTo>
                  <a:pt x="10796" y="6174"/>
                </a:lnTo>
                <a:cubicBezTo>
                  <a:pt x="10833" y="5731"/>
                  <a:pt x="10426" y="5324"/>
                  <a:pt x="9946" y="5324"/>
                </a:cubicBezTo>
                <a:cubicBezTo>
                  <a:pt x="9576" y="5324"/>
                  <a:pt x="9243" y="5546"/>
                  <a:pt x="9095" y="5842"/>
                </a:cubicBezTo>
                <a:lnTo>
                  <a:pt x="9021" y="5842"/>
                </a:lnTo>
                <a:lnTo>
                  <a:pt x="9021" y="5546"/>
                </a:lnTo>
                <a:cubicBezTo>
                  <a:pt x="9021" y="5102"/>
                  <a:pt x="8652" y="4733"/>
                  <a:pt x="8134" y="4733"/>
                </a:cubicBezTo>
                <a:cubicBezTo>
                  <a:pt x="7653" y="4733"/>
                  <a:pt x="7247" y="5102"/>
                  <a:pt x="7247" y="5546"/>
                </a:cubicBezTo>
                <a:lnTo>
                  <a:pt x="7247" y="5398"/>
                </a:lnTo>
                <a:cubicBezTo>
                  <a:pt x="7247" y="4917"/>
                  <a:pt x="6840" y="4548"/>
                  <a:pt x="6359" y="4548"/>
                </a:cubicBezTo>
                <a:cubicBezTo>
                  <a:pt x="5842" y="4548"/>
                  <a:pt x="5435" y="4917"/>
                  <a:pt x="5435" y="5398"/>
                </a:cubicBezTo>
                <a:lnTo>
                  <a:pt x="5435" y="814"/>
                </a:lnTo>
                <a:cubicBezTo>
                  <a:pt x="5435" y="370"/>
                  <a:pt x="5065" y="0"/>
                  <a:pt x="4548" y="0"/>
                </a:cubicBezTo>
                <a:close/>
              </a:path>
            </a:pathLst>
          </a:custGeom>
          <a:solidFill>
            <a:schemeClr val="bg1">
              <a:lumMod val="85000"/>
            </a:scheme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40;p45">
            <a:extLst>
              <a:ext uri="{FF2B5EF4-FFF2-40B4-BE49-F238E27FC236}">
                <a16:creationId xmlns:a16="http://schemas.microsoft.com/office/drawing/2014/main" id="{FBF6C03A-9ECF-D0E3-B8D0-9C08A1145F0D}"/>
              </a:ext>
            </a:extLst>
          </p:cNvPr>
          <p:cNvSpPr/>
          <p:nvPr/>
        </p:nvSpPr>
        <p:spPr>
          <a:xfrm>
            <a:off x="1158010" y="968580"/>
            <a:ext cx="152657" cy="97097"/>
          </a:xfrm>
          <a:custGeom>
            <a:avLst/>
            <a:gdLst/>
            <a:ahLst/>
            <a:cxnLst/>
            <a:rect l="l" t="t" r="r" b="b"/>
            <a:pathLst>
              <a:path w="6803" h="4327" extrusionOk="0">
                <a:moveTo>
                  <a:pt x="0" y="1"/>
                </a:moveTo>
                <a:lnTo>
                  <a:pt x="0" y="4326"/>
                </a:lnTo>
                <a:lnTo>
                  <a:pt x="6803" y="4326"/>
                </a:lnTo>
                <a:lnTo>
                  <a:pt x="6803" y="1"/>
                </a:lnTo>
                <a:close/>
              </a:path>
            </a:pathLst>
          </a:custGeom>
          <a:solidFill>
            <a:schemeClr val="bg1">
              <a:lumMod val="85000"/>
            </a:scheme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5FAAB698-7B8B-C900-65CE-3B58F15C9210}"/>
              </a:ext>
            </a:extLst>
          </p:cNvPr>
          <p:cNvSpPr>
            <a:spLocks noGrp="1"/>
          </p:cNvSpPr>
          <p:nvPr>
            <p:ph type="title"/>
          </p:nvPr>
        </p:nvSpPr>
        <p:spPr>
          <a:xfrm>
            <a:off x="2885833" y="744677"/>
            <a:ext cx="4114800" cy="321000"/>
          </a:xfrm>
        </p:spPr>
        <p:txBody>
          <a:bodyPr/>
          <a:lstStyle/>
          <a:p>
            <a:r>
              <a:rPr lang="en-US" dirty="0">
                <a:solidFill>
                  <a:schemeClr val="bg1"/>
                </a:solidFill>
              </a:rPr>
              <a:t>Contact Me</a:t>
            </a:r>
            <a:endParaRPr lang="id-ID" dirty="0">
              <a:solidFill>
                <a:schemeClr val="bg1"/>
              </a:solidFill>
            </a:endParaRPr>
          </a:p>
        </p:txBody>
      </p:sp>
      <p:grpSp>
        <p:nvGrpSpPr>
          <p:cNvPr id="1041" name="Group 1040">
            <a:extLst>
              <a:ext uri="{FF2B5EF4-FFF2-40B4-BE49-F238E27FC236}">
                <a16:creationId xmlns:a16="http://schemas.microsoft.com/office/drawing/2014/main" id="{B91E2123-F4F4-D827-2271-984AA121C1EA}"/>
              </a:ext>
            </a:extLst>
          </p:cNvPr>
          <p:cNvGrpSpPr/>
          <p:nvPr/>
        </p:nvGrpSpPr>
        <p:grpSpPr>
          <a:xfrm>
            <a:off x="1439717" y="1610409"/>
            <a:ext cx="1446116" cy="2863897"/>
            <a:chOff x="7077522" y="1458009"/>
            <a:chExt cx="1446116" cy="2863897"/>
          </a:xfrm>
        </p:grpSpPr>
        <p:grpSp>
          <p:nvGrpSpPr>
            <p:cNvPr id="1042" name="Google Shape;1669;p48">
              <a:extLst>
                <a:ext uri="{FF2B5EF4-FFF2-40B4-BE49-F238E27FC236}">
                  <a16:creationId xmlns:a16="http://schemas.microsoft.com/office/drawing/2014/main" id="{21A14C97-4417-1C5F-D013-C7D9D2B99249}"/>
                </a:ext>
              </a:extLst>
            </p:cNvPr>
            <p:cNvGrpSpPr/>
            <p:nvPr/>
          </p:nvGrpSpPr>
          <p:grpSpPr>
            <a:xfrm>
              <a:off x="7104294" y="1458009"/>
              <a:ext cx="934403" cy="922387"/>
              <a:chOff x="3800349" y="1238762"/>
              <a:chExt cx="1098904" cy="1084772"/>
            </a:xfrm>
          </p:grpSpPr>
          <p:sp>
            <p:nvSpPr>
              <p:cNvPr id="1055" name="Google Shape;1670;p48">
                <a:extLst>
                  <a:ext uri="{FF2B5EF4-FFF2-40B4-BE49-F238E27FC236}">
                    <a16:creationId xmlns:a16="http://schemas.microsoft.com/office/drawing/2014/main" id="{9A37AF7B-7678-314E-7BD1-D149B58532BE}"/>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671;p48">
                <a:extLst>
                  <a:ext uri="{FF2B5EF4-FFF2-40B4-BE49-F238E27FC236}">
                    <a16:creationId xmlns:a16="http://schemas.microsoft.com/office/drawing/2014/main" id="{88708267-E65B-90CB-CF62-366803DA8D94}"/>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674;p48">
              <a:extLst>
                <a:ext uri="{FF2B5EF4-FFF2-40B4-BE49-F238E27FC236}">
                  <a16:creationId xmlns:a16="http://schemas.microsoft.com/office/drawing/2014/main" id="{21938E59-94F0-37C0-3E50-E15093421328}"/>
                </a:ext>
              </a:extLst>
            </p:cNvPr>
            <p:cNvGrpSpPr/>
            <p:nvPr/>
          </p:nvGrpSpPr>
          <p:grpSpPr>
            <a:xfrm>
              <a:off x="7589235" y="1949288"/>
              <a:ext cx="934403" cy="922346"/>
              <a:chOff x="4370663" y="1816530"/>
              <a:chExt cx="1098904" cy="1084724"/>
            </a:xfrm>
          </p:grpSpPr>
          <p:sp>
            <p:nvSpPr>
              <p:cNvPr id="1053" name="Google Shape;1675;p48">
                <a:extLst>
                  <a:ext uri="{FF2B5EF4-FFF2-40B4-BE49-F238E27FC236}">
                    <a16:creationId xmlns:a16="http://schemas.microsoft.com/office/drawing/2014/main" id="{163BC127-70B3-4051-8EE5-4FC92AF157E1}"/>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676;p48">
                <a:extLst>
                  <a:ext uri="{FF2B5EF4-FFF2-40B4-BE49-F238E27FC236}">
                    <a16:creationId xmlns:a16="http://schemas.microsoft.com/office/drawing/2014/main" id="{4A7AF642-4913-C8F9-B925-572245A76282}"/>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683;p48">
              <a:extLst>
                <a:ext uri="{FF2B5EF4-FFF2-40B4-BE49-F238E27FC236}">
                  <a16:creationId xmlns:a16="http://schemas.microsoft.com/office/drawing/2014/main" id="{88192BA8-D181-A0FE-8875-4E11DAE034B1}"/>
                </a:ext>
              </a:extLst>
            </p:cNvPr>
            <p:cNvGrpSpPr/>
            <p:nvPr/>
          </p:nvGrpSpPr>
          <p:grpSpPr>
            <a:xfrm>
              <a:off x="7094791" y="2426445"/>
              <a:ext cx="934403" cy="922407"/>
              <a:chOff x="3789173" y="2377690"/>
              <a:chExt cx="1098904" cy="1084796"/>
            </a:xfrm>
          </p:grpSpPr>
          <p:sp>
            <p:nvSpPr>
              <p:cNvPr id="1051" name="Google Shape;1684;p48">
                <a:extLst>
                  <a:ext uri="{FF2B5EF4-FFF2-40B4-BE49-F238E27FC236}">
                    <a16:creationId xmlns:a16="http://schemas.microsoft.com/office/drawing/2014/main" id="{A1349FCF-03D2-CC50-3D4B-2B7DC82A906A}"/>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685;p48">
                <a:extLst>
                  <a:ext uri="{FF2B5EF4-FFF2-40B4-BE49-F238E27FC236}">
                    <a16:creationId xmlns:a16="http://schemas.microsoft.com/office/drawing/2014/main" id="{160F0CD8-0BFE-46FC-96B0-B2E86BC484DD}"/>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692;p48">
              <a:extLst>
                <a:ext uri="{FF2B5EF4-FFF2-40B4-BE49-F238E27FC236}">
                  <a16:creationId xmlns:a16="http://schemas.microsoft.com/office/drawing/2014/main" id="{3E32B038-B079-D352-CDCF-2F3CEF2495E6}"/>
                </a:ext>
              </a:extLst>
            </p:cNvPr>
            <p:cNvGrpSpPr/>
            <p:nvPr/>
          </p:nvGrpSpPr>
          <p:grpSpPr>
            <a:xfrm>
              <a:off x="7571230" y="2921851"/>
              <a:ext cx="934403" cy="922346"/>
              <a:chOff x="4349489" y="2960313"/>
              <a:chExt cx="1098904" cy="1084724"/>
            </a:xfrm>
          </p:grpSpPr>
          <p:sp>
            <p:nvSpPr>
              <p:cNvPr id="1049" name="Google Shape;1693;p48">
                <a:extLst>
                  <a:ext uri="{FF2B5EF4-FFF2-40B4-BE49-F238E27FC236}">
                    <a16:creationId xmlns:a16="http://schemas.microsoft.com/office/drawing/2014/main" id="{2D7C9903-BDEA-2D74-CC04-1C03A7AD0E44}"/>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694;p48">
                <a:extLst>
                  <a:ext uri="{FF2B5EF4-FFF2-40B4-BE49-F238E27FC236}">
                    <a16:creationId xmlns:a16="http://schemas.microsoft.com/office/drawing/2014/main" id="{E54F7FA2-DB14-3404-7B22-89EFB5C221CD}"/>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699;p48">
              <a:extLst>
                <a:ext uri="{FF2B5EF4-FFF2-40B4-BE49-F238E27FC236}">
                  <a16:creationId xmlns:a16="http://schemas.microsoft.com/office/drawing/2014/main" id="{D07D07EB-FC83-A7A5-E9C3-3A45AB9495C6}"/>
                </a:ext>
              </a:extLst>
            </p:cNvPr>
            <p:cNvGrpSpPr/>
            <p:nvPr/>
          </p:nvGrpSpPr>
          <p:grpSpPr>
            <a:xfrm>
              <a:off x="7077522" y="3399499"/>
              <a:ext cx="934403" cy="922407"/>
              <a:chOff x="3768864" y="3522050"/>
              <a:chExt cx="1098904" cy="1084796"/>
            </a:xfrm>
          </p:grpSpPr>
          <p:sp>
            <p:nvSpPr>
              <p:cNvPr id="1047" name="Google Shape;1700;p48">
                <a:extLst>
                  <a:ext uri="{FF2B5EF4-FFF2-40B4-BE49-F238E27FC236}">
                    <a16:creationId xmlns:a16="http://schemas.microsoft.com/office/drawing/2014/main" id="{8F664188-6FA2-ADA2-ED4F-FCB948784F67}"/>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701;p48">
                <a:extLst>
                  <a:ext uri="{FF2B5EF4-FFF2-40B4-BE49-F238E27FC236}">
                    <a16:creationId xmlns:a16="http://schemas.microsoft.com/office/drawing/2014/main" id="{07310896-DED6-D0F3-ABAD-8FE312B7FDC2}"/>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8865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4D7104C0-BDA1-3981-CA8E-26D95B39CC40}"/>
            </a:ext>
          </a:extLst>
        </p:cNvPr>
        <p:cNvGrpSpPr/>
        <p:nvPr/>
      </p:nvGrpSpPr>
      <p:grpSpPr>
        <a:xfrm>
          <a:off x="0" y="0"/>
          <a:ext cx="0" cy="0"/>
          <a:chOff x="0" y="0"/>
          <a:chExt cx="0" cy="0"/>
        </a:xfrm>
      </p:grpSpPr>
      <p:sp>
        <p:nvSpPr>
          <p:cNvPr id="113" name="Google Shape;113;p16">
            <a:extLst>
              <a:ext uri="{FF2B5EF4-FFF2-40B4-BE49-F238E27FC236}">
                <a16:creationId xmlns:a16="http://schemas.microsoft.com/office/drawing/2014/main" id="{4750AFBC-D274-65F9-601F-0C282FEF1284}"/>
              </a:ext>
            </a:extLst>
          </p:cNvPr>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Background</a:t>
            </a:r>
            <a:endParaRPr dirty="0"/>
          </a:p>
        </p:txBody>
      </p:sp>
      <p:sp>
        <p:nvSpPr>
          <p:cNvPr id="114" name="Google Shape;114;p16">
            <a:extLst>
              <a:ext uri="{FF2B5EF4-FFF2-40B4-BE49-F238E27FC236}">
                <a16:creationId xmlns:a16="http://schemas.microsoft.com/office/drawing/2014/main" id="{42394C1D-CB2D-492F-B9E6-D2D9DAFA3E60}"/>
              </a:ext>
            </a:extLst>
          </p:cNvPr>
          <p:cNvSpPr txBox="1"/>
          <p:nvPr/>
        </p:nvSpPr>
        <p:spPr>
          <a:xfrm>
            <a:off x="3188340" y="1130351"/>
            <a:ext cx="2361509" cy="129678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a:solidFill>
                  <a:srgbClr val="FF9933"/>
                </a:solidFill>
                <a:latin typeface="Fira Sans Extra Condensed Medium"/>
                <a:ea typeface="Fira Sans Extra Condensed Medium"/>
                <a:cs typeface="Fira Sans Extra Condensed Medium"/>
                <a:sym typeface="Fira Sans Extra Condensed Medium"/>
              </a:rPr>
              <a:t>                       Amazon</a:t>
            </a:r>
            <a:endParaRPr sz="2200" dirty="0">
              <a:solidFill>
                <a:srgbClr val="FF9933"/>
              </a:solidFill>
              <a:latin typeface="Fira Sans Extra Condensed Medium"/>
              <a:ea typeface="Fira Sans Extra Condensed Medium"/>
              <a:cs typeface="Fira Sans Extra Condensed Medium"/>
              <a:sym typeface="Fira Sans Extra Condensed Medium"/>
            </a:endParaRPr>
          </a:p>
        </p:txBody>
      </p:sp>
      <p:sp>
        <p:nvSpPr>
          <p:cNvPr id="115" name="Google Shape;115;p16">
            <a:extLst>
              <a:ext uri="{FF2B5EF4-FFF2-40B4-BE49-F238E27FC236}">
                <a16:creationId xmlns:a16="http://schemas.microsoft.com/office/drawing/2014/main" id="{013C2415-73E8-6ED7-D4CC-BD45D6838551}"/>
              </a:ext>
            </a:extLst>
          </p:cNvPr>
          <p:cNvSpPr txBox="1"/>
          <p:nvPr/>
        </p:nvSpPr>
        <p:spPr>
          <a:xfrm>
            <a:off x="4174842" y="1434367"/>
            <a:ext cx="4095599" cy="3086182"/>
          </a:xfrm>
          <a:prstGeom prst="rect">
            <a:avLst/>
          </a:prstGeom>
          <a:noFill/>
          <a:ln>
            <a:noFill/>
          </a:ln>
        </p:spPr>
        <p:txBody>
          <a:bodyPr spcFirstLastPara="1" wrap="square" lIns="91425" tIns="91425" rIns="91425" bIns="91425" anchor="ctr" anchorCtr="0">
            <a:noAutofit/>
          </a:bodyPr>
          <a:lstStyle/>
          <a:p>
            <a:pPr marL="0" lvl="0" indent="0" algn="r" rtl="0">
              <a:lnSpc>
                <a:spcPct val="150000"/>
              </a:lnSpc>
              <a:spcBef>
                <a:spcPts val="0"/>
              </a:spcBef>
              <a:spcAft>
                <a:spcPts val="0"/>
              </a:spcAft>
              <a:buNone/>
            </a:pPr>
            <a:r>
              <a:rPr lang="en-US" sz="1800" b="0" i="0" dirty="0">
                <a:solidFill>
                  <a:srgbClr val="212121"/>
                </a:solidFill>
                <a:effectLst/>
                <a:latin typeface="Roboto" panose="02000000000000000000" pitchFamily="2" charset="0"/>
              </a:rPr>
              <a:t>      company released various products like the Kindle, Fire TV, etc. This dataset consists of over 20,000 reviews of Amazon products. This dataset includes basic product information, rating, review text, and more for each product.</a:t>
            </a:r>
            <a:endParaRPr sz="1800" dirty="0">
              <a:latin typeface="Roboto"/>
              <a:ea typeface="Roboto"/>
              <a:cs typeface="Roboto"/>
              <a:sym typeface="Roboto"/>
            </a:endParaRPr>
          </a:p>
        </p:txBody>
      </p:sp>
      <p:sp>
        <p:nvSpPr>
          <p:cNvPr id="135" name="Google Shape;135;p16">
            <a:extLst>
              <a:ext uri="{FF2B5EF4-FFF2-40B4-BE49-F238E27FC236}">
                <a16:creationId xmlns:a16="http://schemas.microsoft.com/office/drawing/2014/main" id="{8F7C8153-644E-BB49-6097-C569C7F2390C}"/>
              </a:ext>
            </a:extLst>
          </p:cNvPr>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a:extLst>
              <a:ext uri="{FF2B5EF4-FFF2-40B4-BE49-F238E27FC236}">
                <a16:creationId xmlns:a16="http://schemas.microsoft.com/office/drawing/2014/main" id="{D14FA67E-A008-5BE7-4140-FBAB6F9167D6}"/>
              </a:ext>
            </a:extLst>
          </p:cNvPr>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a:extLst>
              <a:ext uri="{FF2B5EF4-FFF2-40B4-BE49-F238E27FC236}">
                <a16:creationId xmlns:a16="http://schemas.microsoft.com/office/drawing/2014/main" id="{A4C47463-7F3C-7AB4-B167-B14E61B3707D}"/>
              </a:ext>
            </a:extLst>
          </p:cNvPr>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a:extLst>
              <a:ext uri="{FF2B5EF4-FFF2-40B4-BE49-F238E27FC236}">
                <a16:creationId xmlns:a16="http://schemas.microsoft.com/office/drawing/2014/main" id="{50546719-7C03-799F-40AE-603AADE830F8}"/>
              </a:ext>
            </a:extLst>
          </p:cNvPr>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a:extLst>
              <a:ext uri="{FF2B5EF4-FFF2-40B4-BE49-F238E27FC236}">
                <a16:creationId xmlns:a16="http://schemas.microsoft.com/office/drawing/2014/main" id="{748CBD43-940A-5624-85A4-BEF53CB98A5A}"/>
              </a:ext>
            </a:extLst>
          </p:cNvPr>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140" name="Google Shape;140;p16">
            <a:extLst>
              <a:ext uri="{FF2B5EF4-FFF2-40B4-BE49-F238E27FC236}">
                <a16:creationId xmlns:a16="http://schemas.microsoft.com/office/drawing/2014/main" id="{84845D6E-E723-CEDC-D446-D354BC4CDDB9}"/>
              </a:ext>
            </a:extLst>
          </p:cNvPr>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a:extLst>
              <a:ext uri="{FF2B5EF4-FFF2-40B4-BE49-F238E27FC236}">
                <a16:creationId xmlns:a16="http://schemas.microsoft.com/office/drawing/2014/main" id="{B5E5AB54-8B13-04BC-8481-7F3522608257}"/>
              </a:ext>
            </a:extLst>
          </p:cNvPr>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a:extLst>
              <a:ext uri="{FF2B5EF4-FFF2-40B4-BE49-F238E27FC236}">
                <a16:creationId xmlns:a16="http://schemas.microsoft.com/office/drawing/2014/main" id="{FACA41ED-026B-AA7E-4517-426887C6019D}"/>
              </a:ext>
            </a:extLst>
          </p:cNvPr>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a:extLst>
              <a:ext uri="{FF2B5EF4-FFF2-40B4-BE49-F238E27FC236}">
                <a16:creationId xmlns:a16="http://schemas.microsoft.com/office/drawing/2014/main" id="{DC46DE97-A86D-D7CC-0629-F41A46FAFEBE}"/>
              </a:ext>
            </a:extLst>
          </p:cNvPr>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a:extLst>
              <a:ext uri="{FF2B5EF4-FFF2-40B4-BE49-F238E27FC236}">
                <a16:creationId xmlns:a16="http://schemas.microsoft.com/office/drawing/2014/main" id="{1DC20D17-A5D5-6862-9155-4D3D1EFCF882}"/>
              </a:ext>
            </a:extLst>
          </p:cNvPr>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a:extLst>
              <a:ext uri="{FF2B5EF4-FFF2-40B4-BE49-F238E27FC236}">
                <a16:creationId xmlns:a16="http://schemas.microsoft.com/office/drawing/2014/main" id="{22F34529-3817-369E-AFCD-90F6590B86EB}"/>
              </a:ext>
            </a:extLst>
          </p:cNvPr>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a:extLst>
              <a:ext uri="{FF2B5EF4-FFF2-40B4-BE49-F238E27FC236}">
                <a16:creationId xmlns:a16="http://schemas.microsoft.com/office/drawing/2014/main" id="{31F9DBBA-C4AF-785B-9180-F6658F1E64D3}"/>
              </a:ext>
            </a:extLst>
          </p:cNvPr>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a:extLst>
              <a:ext uri="{FF2B5EF4-FFF2-40B4-BE49-F238E27FC236}">
                <a16:creationId xmlns:a16="http://schemas.microsoft.com/office/drawing/2014/main" id="{8EBA7C44-9F44-B62A-AD1A-4E941B4213E5}"/>
              </a:ext>
            </a:extLst>
          </p:cNvPr>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a:extLst>
              <a:ext uri="{FF2B5EF4-FFF2-40B4-BE49-F238E27FC236}">
                <a16:creationId xmlns:a16="http://schemas.microsoft.com/office/drawing/2014/main" id="{17FDAC15-869F-B95F-0B22-175BC0BCD27F}"/>
              </a:ext>
            </a:extLst>
          </p:cNvPr>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a:extLst>
              <a:ext uri="{FF2B5EF4-FFF2-40B4-BE49-F238E27FC236}">
                <a16:creationId xmlns:a16="http://schemas.microsoft.com/office/drawing/2014/main" id="{A4324306-660D-0A99-B0C9-89D9CEFA4717}"/>
              </a:ext>
            </a:extLst>
          </p:cNvPr>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a:extLst>
              <a:ext uri="{FF2B5EF4-FFF2-40B4-BE49-F238E27FC236}">
                <a16:creationId xmlns:a16="http://schemas.microsoft.com/office/drawing/2014/main" id="{C9B856CC-18A6-FC30-B574-82620EC667F5}"/>
              </a:ext>
            </a:extLst>
          </p:cNvPr>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a:extLst>
              <a:ext uri="{FF2B5EF4-FFF2-40B4-BE49-F238E27FC236}">
                <a16:creationId xmlns:a16="http://schemas.microsoft.com/office/drawing/2014/main" id="{D5BEE996-8525-E464-5BEB-5C0323577218}"/>
              </a:ext>
            </a:extLst>
          </p:cNvPr>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a:extLst>
              <a:ext uri="{FF2B5EF4-FFF2-40B4-BE49-F238E27FC236}">
                <a16:creationId xmlns:a16="http://schemas.microsoft.com/office/drawing/2014/main" id="{FA5562E1-2620-2A89-5648-B08841DD5940}"/>
              </a:ext>
            </a:extLst>
          </p:cNvPr>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a:extLst>
              <a:ext uri="{FF2B5EF4-FFF2-40B4-BE49-F238E27FC236}">
                <a16:creationId xmlns:a16="http://schemas.microsoft.com/office/drawing/2014/main" id="{B9EBC252-03E9-2652-3962-F3FCBC7927A7}"/>
              </a:ext>
            </a:extLst>
          </p:cNvPr>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a:extLst>
              <a:ext uri="{FF2B5EF4-FFF2-40B4-BE49-F238E27FC236}">
                <a16:creationId xmlns:a16="http://schemas.microsoft.com/office/drawing/2014/main" id="{D392340D-688F-9E6D-7E18-25588445D8ED}"/>
              </a:ext>
            </a:extLst>
          </p:cNvPr>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a:extLst>
              <a:ext uri="{FF2B5EF4-FFF2-40B4-BE49-F238E27FC236}">
                <a16:creationId xmlns:a16="http://schemas.microsoft.com/office/drawing/2014/main" id="{2DC3C663-081F-1652-5EDC-E981E7DEE888}"/>
              </a:ext>
            </a:extLst>
          </p:cNvPr>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a:extLst>
              <a:ext uri="{FF2B5EF4-FFF2-40B4-BE49-F238E27FC236}">
                <a16:creationId xmlns:a16="http://schemas.microsoft.com/office/drawing/2014/main" id="{C86B2DAF-E02A-8A42-7A0C-960A06F8774E}"/>
              </a:ext>
            </a:extLst>
          </p:cNvPr>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a:extLst>
              <a:ext uri="{FF2B5EF4-FFF2-40B4-BE49-F238E27FC236}">
                <a16:creationId xmlns:a16="http://schemas.microsoft.com/office/drawing/2014/main" id="{334F0827-1068-B1A4-3B15-8DBBB985522A}"/>
              </a:ext>
            </a:extLst>
          </p:cNvPr>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a:extLst>
              <a:ext uri="{FF2B5EF4-FFF2-40B4-BE49-F238E27FC236}">
                <a16:creationId xmlns:a16="http://schemas.microsoft.com/office/drawing/2014/main" id="{7612D1F3-1044-0A32-560A-4FD1CC591E75}"/>
              </a:ext>
            </a:extLst>
          </p:cNvPr>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a:extLst>
              <a:ext uri="{FF2B5EF4-FFF2-40B4-BE49-F238E27FC236}">
                <a16:creationId xmlns:a16="http://schemas.microsoft.com/office/drawing/2014/main" id="{D743533C-F777-2AB9-1068-EAE7BF4DDBD3}"/>
              </a:ext>
            </a:extLst>
          </p:cNvPr>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a:extLst>
              <a:ext uri="{FF2B5EF4-FFF2-40B4-BE49-F238E27FC236}">
                <a16:creationId xmlns:a16="http://schemas.microsoft.com/office/drawing/2014/main" id="{ADD1CC21-F0D8-98B6-8BAE-4CF86C1F441B}"/>
              </a:ext>
            </a:extLst>
          </p:cNvPr>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a:extLst>
              <a:ext uri="{FF2B5EF4-FFF2-40B4-BE49-F238E27FC236}">
                <a16:creationId xmlns:a16="http://schemas.microsoft.com/office/drawing/2014/main" id="{72666223-34F5-6352-15EB-373515991EDB}"/>
              </a:ext>
            </a:extLst>
          </p:cNvPr>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a:extLst>
              <a:ext uri="{FF2B5EF4-FFF2-40B4-BE49-F238E27FC236}">
                <a16:creationId xmlns:a16="http://schemas.microsoft.com/office/drawing/2014/main" id="{9E38B3FF-F6A8-2655-35C6-37B4C26B8B5B}"/>
              </a:ext>
            </a:extLst>
          </p:cNvPr>
          <p:cNvSpPr txBox="1">
            <a:spLocks noGrp="1"/>
          </p:cNvSpPr>
          <p:nvPr>
            <p:ph type="ctrTitle" idx="4294967295"/>
          </p:nvPr>
        </p:nvSpPr>
        <p:spPr>
          <a:xfrm>
            <a:off x="1105677" y="3355722"/>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rPr>
              <a:t>RATING</a:t>
            </a:r>
            <a:endParaRPr sz="2500" dirty="0">
              <a:solidFill>
                <a:schemeClr val="lt1"/>
              </a:solidFill>
            </a:endParaRPr>
          </a:p>
        </p:txBody>
      </p:sp>
    </p:spTree>
    <p:extLst>
      <p:ext uri="{BB962C8B-B14F-4D97-AF65-F5344CB8AC3E}">
        <p14:creationId xmlns:p14="http://schemas.microsoft.com/office/powerpoint/2010/main" val="397993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Overview</a:t>
            </a:r>
            <a:endParaRPr dirty="0"/>
          </a:p>
        </p:txBody>
      </p:sp>
      <p:sp>
        <p:nvSpPr>
          <p:cNvPr id="280" name="Google Shape;280;p20"/>
          <p:cNvSpPr/>
          <p:nvPr/>
        </p:nvSpPr>
        <p:spPr>
          <a:xfrm>
            <a:off x="2261333" y="1354478"/>
            <a:ext cx="1950600" cy="2180100"/>
          </a:xfrm>
          <a:prstGeom prst="roundRect">
            <a:avLst>
              <a:gd name="adj" fmla="val 10059"/>
            </a:avLst>
          </a:prstGeom>
          <a:solidFill>
            <a:schemeClr val="lt1"/>
          </a:solidFill>
          <a:ln w="381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1" name="Google Shape;281;p20"/>
          <p:cNvSpPr txBox="1"/>
          <p:nvPr/>
        </p:nvSpPr>
        <p:spPr>
          <a:xfrm>
            <a:off x="2482504" y="2215256"/>
            <a:ext cx="1508400" cy="40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500"/>
              <a:buFont typeface="Arial"/>
              <a:buNone/>
            </a:pPr>
            <a:r>
              <a:rPr lang="en" sz="2500" b="0" i="0" u="none" strike="noStrike" cap="none">
                <a:solidFill>
                  <a:srgbClr val="FFFFFF"/>
                </a:solidFill>
                <a:latin typeface="Arial"/>
                <a:ea typeface="Arial"/>
                <a:cs typeface="Arial"/>
                <a:sym typeface="Arial"/>
              </a:rPr>
              <a:t>SERVICES</a:t>
            </a:r>
            <a:endParaRPr/>
          </a:p>
        </p:txBody>
      </p:sp>
      <p:sp>
        <p:nvSpPr>
          <p:cNvPr id="282" name="Google Shape;282;p20"/>
          <p:cNvSpPr txBox="1"/>
          <p:nvPr/>
        </p:nvSpPr>
        <p:spPr>
          <a:xfrm>
            <a:off x="2261333" y="1548974"/>
            <a:ext cx="1950600" cy="406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400" dirty="0">
                <a:solidFill>
                  <a:srgbClr val="CC6600"/>
                </a:solidFill>
                <a:latin typeface="Fira Sans Extra Condensed Medium"/>
                <a:ea typeface="Fira Sans Extra Condensed Medium"/>
                <a:cs typeface="Fira Sans Extra Condensed Medium"/>
                <a:sym typeface="Fira Sans Extra Condensed Medium"/>
              </a:rPr>
              <a:t>Goal</a:t>
            </a:r>
            <a:endParaRPr sz="2400" i="0" u="none" strike="noStrike" cap="none" dirty="0">
              <a:solidFill>
                <a:srgbClr val="CC6600"/>
              </a:solidFill>
              <a:latin typeface="Fira Sans Extra Condensed Medium"/>
              <a:ea typeface="Fira Sans Extra Condensed Medium"/>
              <a:cs typeface="Fira Sans Extra Condensed Medium"/>
              <a:sym typeface="Fira Sans Extra Condensed Medium"/>
            </a:endParaRPr>
          </a:p>
        </p:txBody>
      </p:sp>
      <p:sp>
        <p:nvSpPr>
          <p:cNvPr id="284" name="Google Shape;284;p20"/>
          <p:cNvSpPr txBox="1"/>
          <p:nvPr/>
        </p:nvSpPr>
        <p:spPr>
          <a:xfrm>
            <a:off x="2261333" y="2136888"/>
            <a:ext cx="1950600" cy="1134600"/>
          </a:xfrm>
          <a:prstGeom prst="rect">
            <a:avLst/>
          </a:prstGeom>
          <a:solidFill>
            <a:srgbClr val="FF9933"/>
          </a:solidFill>
          <a:ln>
            <a:solidFill>
              <a:srgbClr val="FFC000"/>
            </a:solid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lt1"/>
                </a:solidFill>
                <a:latin typeface="Roboto"/>
                <a:ea typeface="Roboto"/>
                <a:cs typeface="Roboto"/>
                <a:sym typeface="Roboto"/>
              </a:rPr>
              <a:t>Identify and analyze consumer sentiments on Amazon products reviews</a:t>
            </a:r>
            <a:endParaRPr lang="en-US" sz="1500" b="0" i="0" u="none" strike="noStrike" cap="none" dirty="0">
              <a:solidFill>
                <a:srgbClr val="FFFFFF"/>
              </a:solidFill>
              <a:latin typeface="Arial"/>
              <a:ea typeface="Arial"/>
              <a:cs typeface="Arial"/>
              <a:sym typeface="Arial"/>
            </a:endParaRPr>
          </a:p>
        </p:txBody>
      </p:sp>
      <p:sp>
        <p:nvSpPr>
          <p:cNvPr id="285" name="Google Shape;285;p20"/>
          <p:cNvSpPr/>
          <p:nvPr/>
        </p:nvSpPr>
        <p:spPr>
          <a:xfrm>
            <a:off x="4886046" y="1354478"/>
            <a:ext cx="1950600" cy="2180100"/>
          </a:xfrm>
          <a:prstGeom prst="roundRect">
            <a:avLst>
              <a:gd name="adj" fmla="val 10059"/>
            </a:avLst>
          </a:prstGeom>
          <a:solidFill>
            <a:schemeClr val="lt1"/>
          </a:solidFill>
          <a:ln w="381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6" name="Google Shape;286;p20"/>
          <p:cNvSpPr txBox="1"/>
          <p:nvPr/>
        </p:nvSpPr>
        <p:spPr>
          <a:xfrm>
            <a:off x="4886046" y="1548974"/>
            <a:ext cx="1950600" cy="406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2F39"/>
              </a:buClr>
              <a:buSzPts val="2500"/>
              <a:buFont typeface="Arial"/>
              <a:buNone/>
            </a:pPr>
            <a:r>
              <a:rPr lang="en" sz="2400" dirty="0">
                <a:solidFill>
                  <a:srgbClr val="002060"/>
                </a:solidFill>
                <a:latin typeface="Fira Sans Extra Condensed Medium"/>
                <a:ea typeface="Fira Sans Extra Condensed Medium"/>
                <a:cs typeface="Fira Sans Extra Condensed Medium"/>
                <a:sym typeface="Fira Sans Extra Condensed Medium"/>
              </a:rPr>
              <a:t>Dataset</a:t>
            </a:r>
            <a:endParaRPr sz="2400" i="0" u="none" strike="noStrike" cap="none" dirty="0">
              <a:solidFill>
                <a:srgbClr val="002060"/>
              </a:solidFill>
              <a:latin typeface="Fira Sans Extra Condensed Medium"/>
              <a:ea typeface="Fira Sans Extra Condensed Medium"/>
              <a:cs typeface="Fira Sans Extra Condensed Medium"/>
              <a:sym typeface="Fira Sans Extra Condensed Medium"/>
            </a:endParaRPr>
          </a:p>
        </p:txBody>
      </p:sp>
      <p:sp>
        <p:nvSpPr>
          <p:cNvPr id="288" name="Google Shape;288;p20"/>
          <p:cNvSpPr txBox="1"/>
          <p:nvPr/>
        </p:nvSpPr>
        <p:spPr>
          <a:xfrm>
            <a:off x="4886046" y="2136888"/>
            <a:ext cx="1950600" cy="1134600"/>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lt1"/>
                </a:solidFill>
                <a:latin typeface="Roboto"/>
                <a:ea typeface="Roboto"/>
                <a:cs typeface="Roboto"/>
                <a:sym typeface="Roboto"/>
              </a:rPr>
              <a:t>Subset of the Amazon Product Reviews dataset from Kaggle.</a:t>
            </a:r>
            <a:endParaRPr sz="1200" dirty="0">
              <a:solidFill>
                <a:schemeClr val="lt1"/>
              </a:solidFill>
              <a:latin typeface="Roboto"/>
              <a:ea typeface="Roboto"/>
              <a:cs typeface="Roboto"/>
              <a:sym typeface="Roboto"/>
            </a:endParaRPr>
          </a:p>
        </p:txBody>
      </p:sp>
      <p:sp>
        <p:nvSpPr>
          <p:cNvPr id="289" name="Google Shape;289;p20"/>
          <p:cNvSpPr/>
          <p:nvPr/>
        </p:nvSpPr>
        <p:spPr>
          <a:xfrm>
            <a:off x="2648947" y="3365145"/>
            <a:ext cx="1175479" cy="1175479"/>
          </a:xfrm>
          <a:custGeom>
            <a:avLst/>
            <a:gdLst/>
            <a:ahLst/>
            <a:cxnLst/>
            <a:rect l="l" t="t" r="r" b="b"/>
            <a:pathLst>
              <a:path w="24385" h="24385" extrusionOk="0">
                <a:moveTo>
                  <a:pt x="12176" y="1"/>
                </a:moveTo>
                <a:cubicBezTo>
                  <a:pt x="5438" y="1"/>
                  <a:pt x="1" y="5438"/>
                  <a:pt x="1" y="12176"/>
                </a:cubicBezTo>
                <a:cubicBezTo>
                  <a:pt x="1" y="18914"/>
                  <a:pt x="5438" y="24385"/>
                  <a:pt x="12176" y="24385"/>
                </a:cubicBezTo>
                <a:cubicBezTo>
                  <a:pt x="18914" y="24385"/>
                  <a:pt x="24385" y="18914"/>
                  <a:pt x="24385" y="12176"/>
                </a:cubicBezTo>
                <a:cubicBezTo>
                  <a:pt x="24385" y="5438"/>
                  <a:pt x="18914" y="1"/>
                  <a:pt x="12176" y="1"/>
                </a:cubicBezTo>
                <a:close/>
              </a:path>
            </a:pathLst>
          </a:custGeom>
          <a:solidFill>
            <a:srgbClr val="FFC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2727764" y="3443936"/>
            <a:ext cx="1017897" cy="1017897"/>
          </a:xfrm>
          <a:custGeom>
            <a:avLst/>
            <a:gdLst/>
            <a:ahLst/>
            <a:cxnLst/>
            <a:rect l="l" t="t" r="r" b="b"/>
            <a:pathLst>
              <a:path w="21116" h="21116" extrusionOk="0">
                <a:moveTo>
                  <a:pt x="10541" y="1134"/>
                </a:moveTo>
                <a:cubicBezTo>
                  <a:pt x="15745" y="1134"/>
                  <a:pt x="19948" y="5371"/>
                  <a:pt x="19948" y="10541"/>
                </a:cubicBezTo>
                <a:cubicBezTo>
                  <a:pt x="19948" y="15745"/>
                  <a:pt x="15745" y="19948"/>
                  <a:pt x="10541" y="19948"/>
                </a:cubicBezTo>
                <a:cubicBezTo>
                  <a:pt x="5371" y="19948"/>
                  <a:pt x="1134" y="15745"/>
                  <a:pt x="1134" y="10541"/>
                </a:cubicBezTo>
                <a:cubicBezTo>
                  <a:pt x="1134" y="5371"/>
                  <a:pt x="5371" y="1134"/>
                  <a:pt x="10541" y="1134"/>
                </a:cubicBezTo>
                <a:close/>
                <a:moveTo>
                  <a:pt x="10541" y="0"/>
                </a:moveTo>
                <a:cubicBezTo>
                  <a:pt x="4737" y="0"/>
                  <a:pt x="0" y="4737"/>
                  <a:pt x="0" y="10541"/>
                </a:cubicBezTo>
                <a:cubicBezTo>
                  <a:pt x="0" y="16379"/>
                  <a:pt x="4737" y="21115"/>
                  <a:pt x="10541" y="21115"/>
                </a:cubicBezTo>
                <a:cubicBezTo>
                  <a:pt x="16378" y="21115"/>
                  <a:pt x="21115" y="16379"/>
                  <a:pt x="21115" y="10541"/>
                </a:cubicBezTo>
                <a:cubicBezTo>
                  <a:pt x="21115" y="4737"/>
                  <a:pt x="16378" y="0"/>
                  <a:pt x="10541"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3084731" y="3674694"/>
            <a:ext cx="303933" cy="556382"/>
          </a:xfrm>
          <a:custGeom>
            <a:avLst/>
            <a:gdLst/>
            <a:ahLst/>
            <a:cxnLst/>
            <a:rect l="l" t="t" r="r" b="b"/>
            <a:pathLst>
              <a:path w="6305" h="11542" extrusionOk="0">
                <a:moveTo>
                  <a:pt x="2469" y="0"/>
                </a:moveTo>
                <a:lnTo>
                  <a:pt x="2469" y="1335"/>
                </a:lnTo>
                <a:cubicBezTo>
                  <a:pt x="968" y="1635"/>
                  <a:pt x="67" y="2636"/>
                  <a:pt x="67" y="3870"/>
                </a:cubicBezTo>
                <a:cubicBezTo>
                  <a:pt x="67" y="5237"/>
                  <a:pt x="1101" y="5938"/>
                  <a:pt x="2636" y="6438"/>
                </a:cubicBezTo>
                <a:cubicBezTo>
                  <a:pt x="3670" y="6805"/>
                  <a:pt x="4103" y="7139"/>
                  <a:pt x="4103" y="7673"/>
                </a:cubicBezTo>
                <a:cubicBezTo>
                  <a:pt x="4103" y="8240"/>
                  <a:pt x="3570" y="8573"/>
                  <a:pt x="2769" y="8573"/>
                </a:cubicBezTo>
                <a:cubicBezTo>
                  <a:pt x="1835" y="8573"/>
                  <a:pt x="1001" y="8273"/>
                  <a:pt x="434" y="7939"/>
                </a:cubicBezTo>
                <a:lnTo>
                  <a:pt x="0" y="9607"/>
                </a:lnTo>
                <a:cubicBezTo>
                  <a:pt x="534" y="9907"/>
                  <a:pt x="1435" y="10174"/>
                  <a:pt x="2402" y="10208"/>
                </a:cubicBezTo>
                <a:lnTo>
                  <a:pt x="2402" y="11542"/>
                </a:lnTo>
                <a:lnTo>
                  <a:pt x="3803" y="11542"/>
                </a:lnTo>
                <a:lnTo>
                  <a:pt x="3803" y="10108"/>
                </a:lnTo>
                <a:cubicBezTo>
                  <a:pt x="5404" y="9807"/>
                  <a:pt x="6305" y="8740"/>
                  <a:pt x="6305" y="7472"/>
                </a:cubicBezTo>
                <a:cubicBezTo>
                  <a:pt x="6305" y="6205"/>
                  <a:pt x="5638" y="5438"/>
                  <a:pt x="3936" y="4837"/>
                </a:cubicBezTo>
                <a:cubicBezTo>
                  <a:pt x="2736" y="4370"/>
                  <a:pt x="2235" y="4103"/>
                  <a:pt x="2235" y="3636"/>
                </a:cubicBezTo>
                <a:cubicBezTo>
                  <a:pt x="2235" y="3236"/>
                  <a:pt x="2535" y="2836"/>
                  <a:pt x="3469" y="2836"/>
                </a:cubicBezTo>
                <a:cubicBezTo>
                  <a:pt x="4470" y="2836"/>
                  <a:pt x="5137" y="3169"/>
                  <a:pt x="5504" y="3303"/>
                </a:cubicBezTo>
                <a:lnTo>
                  <a:pt x="5905" y="1702"/>
                </a:lnTo>
                <a:cubicBezTo>
                  <a:pt x="5438" y="1501"/>
                  <a:pt x="4804" y="1301"/>
                  <a:pt x="3836" y="1235"/>
                </a:cubicBezTo>
                <a:lnTo>
                  <a:pt x="3836" y="0"/>
                </a:lnTo>
                <a:close/>
              </a:path>
            </a:pathLst>
          </a:custGeom>
          <a:solidFill>
            <a:srgbClr val="CC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2" name="Google Shape;292;p20"/>
          <p:cNvSpPr/>
          <p:nvPr/>
        </p:nvSpPr>
        <p:spPr>
          <a:xfrm>
            <a:off x="5107210" y="3473282"/>
            <a:ext cx="1508332" cy="959204"/>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002060"/>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3" name="Google Shape;293;p20"/>
          <p:cNvSpPr/>
          <p:nvPr/>
        </p:nvSpPr>
        <p:spPr>
          <a:xfrm>
            <a:off x="5107210" y="3641908"/>
            <a:ext cx="1508332" cy="168756"/>
          </a:xfrm>
          <a:custGeom>
            <a:avLst/>
            <a:gdLst/>
            <a:ahLst/>
            <a:cxnLst/>
            <a:rect l="l" t="t" r="r" b="b"/>
            <a:pathLst>
              <a:path w="25653" h="2870" extrusionOk="0">
                <a:moveTo>
                  <a:pt x="1" y="1"/>
                </a:moveTo>
                <a:lnTo>
                  <a:pt x="1" y="2869"/>
                </a:lnTo>
                <a:lnTo>
                  <a:pt x="25652" y="2869"/>
                </a:lnTo>
                <a:lnTo>
                  <a:pt x="2565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5456363" y="3885206"/>
            <a:ext cx="135411" cy="135358"/>
          </a:xfrm>
          <a:custGeom>
            <a:avLst/>
            <a:gdLst/>
            <a:ahLst/>
            <a:cxnLst/>
            <a:rect l="l" t="t" r="r" b="b"/>
            <a:pathLst>
              <a:path w="2303" h="2302" extrusionOk="0">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5" name="Google Shape;295;p20"/>
          <p:cNvSpPr/>
          <p:nvPr/>
        </p:nvSpPr>
        <p:spPr>
          <a:xfrm>
            <a:off x="5613241" y="3885206"/>
            <a:ext cx="133470" cy="135358"/>
          </a:xfrm>
          <a:custGeom>
            <a:avLst/>
            <a:gdLst/>
            <a:ahLst/>
            <a:cxnLst/>
            <a:rect l="l" t="t" r="r" b="b"/>
            <a:pathLst>
              <a:path w="2270" h="2302" extrusionOk="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6" name="Google Shape;296;p20"/>
          <p:cNvSpPr/>
          <p:nvPr/>
        </p:nvSpPr>
        <p:spPr>
          <a:xfrm>
            <a:off x="5768237" y="3885206"/>
            <a:ext cx="135352" cy="135358"/>
          </a:xfrm>
          <a:custGeom>
            <a:avLst/>
            <a:gdLst/>
            <a:ahLst/>
            <a:cxnLst/>
            <a:rect l="l" t="t" r="r" b="b"/>
            <a:pathLst>
              <a:path w="2302" h="2302" extrusionOk="0">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7" name="Google Shape;297;p20"/>
          <p:cNvSpPr/>
          <p:nvPr/>
        </p:nvSpPr>
        <p:spPr>
          <a:xfrm>
            <a:off x="5923174" y="3885206"/>
            <a:ext cx="135411" cy="135358"/>
          </a:xfrm>
          <a:custGeom>
            <a:avLst/>
            <a:gdLst/>
            <a:ahLst/>
            <a:cxnLst/>
            <a:rect l="l" t="t" r="r" b="b"/>
            <a:pathLst>
              <a:path w="2303" h="2302" extrusionOk="0">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8" name="Google Shape;298;p20"/>
          <p:cNvSpPr/>
          <p:nvPr/>
        </p:nvSpPr>
        <p:spPr>
          <a:xfrm>
            <a:off x="6080052" y="3885206"/>
            <a:ext cx="135411" cy="135358"/>
          </a:xfrm>
          <a:custGeom>
            <a:avLst/>
            <a:gdLst/>
            <a:ahLst/>
            <a:cxnLst/>
            <a:rect l="l" t="t" r="r" b="b"/>
            <a:pathLst>
              <a:path w="2303" h="2302" extrusionOk="0">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299" name="Google Shape;299;p20"/>
          <p:cNvSpPr/>
          <p:nvPr/>
        </p:nvSpPr>
        <p:spPr>
          <a:xfrm>
            <a:off x="6235048" y="3885206"/>
            <a:ext cx="135352" cy="135358"/>
          </a:xfrm>
          <a:custGeom>
            <a:avLst/>
            <a:gdLst/>
            <a:ahLst/>
            <a:cxnLst/>
            <a:rect l="l" t="t" r="r" b="b"/>
            <a:pathLst>
              <a:path w="2302" h="2302" extrusionOk="0">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
        <p:nvSpPr>
          <p:cNvPr id="300" name="Google Shape;300;p20"/>
          <p:cNvSpPr/>
          <p:nvPr/>
        </p:nvSpPr>
        <p:spPr>
          <a:xfrm>
            <a:off x="6391926" y="3885206"/>
            <a:ext cx="135411" cy="135358"/>
          </a:xfrm>
          <a:custGeom>
            <a:avLst/>
            <a:gdLst/>
            <a:ahLst/>
            <a:cxnLst/>
            <a:rect l="l" t="t" r="r" b="b"/>
            <a:pathLst>
              <a:path w="2303" h="2302" extrusionOk="0">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6699FF"/>
          </a:solidFill>
          <a:ln>
            <a:solidFill>
              <a:srgbClr val="6699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99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cxnSp>
        <p:nvCxnSpPr>
          <p:cNvPr id="991" name="Google Shape;991;p35"/>
          <p:cNvCxnSpPr>
            <a:cxnSpLocks/>
            <a:endCxn id="992" idx="3"/>
          </p:cNvCxnSpPr>
          <p:nvPr/>
        </p:nvCxnSpPr>
        <p:spPr>
          <a:xfrm rot="16200000" flipV="1">
            <a:off x="3962711" y="1501269"/>
            <a:ext cx="983963" cy="667478"/>
          </a:xfrm>
          <a:prstGeom prst="bentConnector2">
            <a:avLst/>
          </a:prstGeom>
          <a:noFill/>
          <a:ln w="38100" cap="flat" cmpd="sng">
            <a:solidFill>
              <a:schemeClr val="dk2"/>
            </a:solidFill>
            <a:prstDash val="solid"/>
            <a:round/>
            <a:headEnd type="none" w="med" len="med"/>
            <a:tailEnd type="none" w="med" len="med"/>
          </a:ln>
        </p:spPr>
      </p:cxnSp>
      <p:cxnSp>
        <p:nvCxnSpPr>
          <p:cNvPr id="993" name="Google Shape;993;p35"/>
          <p:cNvCxnSpPr>
            <a:cxnSpLocks/>
            <a:endCxn id="994" idx="3"/>
          </p:cNvCxnSpPr>
          <p:nvPr/>
        </p:nvCxnSpPr>
        <p:spPr>
          <a:xfrm rot="10800000" flipV="1">
            <a:off x="4120953" y="2795768"/>
            <a:ext cx="1334956" cy="493519"/>
          </a:xfrm>
          <a:prstGeom prst="bentConnector3">
            <a:avLst>
              <a:gd name="adj1" fmla="val 50000"/>
            </a:avLst>
          </a:prstGeom>
          <a:noFill/>
          <a:ln w="38100" cap="flat" cmpd="sng">
            <a:solidFill>
              <a:schemeClr val="dk2"/>
            </a:solidFill>
            <a:prstDash val="solid"/>
            <a:round/>
            <a:headEnd type="none" w="med" len="med"/>
            <a:tailEnd type="none" w="med" len="med"/>
          </a:ln>
        </p:spPr>
      </p:cxnSp>
      <p:sp>
        <p:nvSpPr>
          <p:cNvPr id="996" name="Google Shape;996;p35"/>
          <p:cNvSpPr/>
          <p:nvPr/>
        </p:nvSpPr>
        <p:spPr>
          <a:xfrm>
            <a:off x="6732925" y="2205040"/>
            <a:ext cx="1739099" cy="1162823"/>
          </a:xfrm>
          <a:custGeom>
            <a:avLst/>
            <a:gdLst/>
            <a:ahLst/>
            <a:cxnLst/>
            <a:rect l="l" t="t" r="r" b="b"/>
            <a:pathLst>
              <a:path w="70652" h="46434" extrusionOk="0">
                <a:moveTo>
                  <a:pt x="68216" y="1"/>
                </a:moveTo>
                <a:lnTo>
                  <a:pt x="2436" y="1"/>
                </a:lnTo>
                <a:cubicBezTo>
                  <a:pt x="1102" y="1"/>
                  <a:pt x="1" y="1102"/>
                  <a:pt x="1" y="2436"/>
                </a:cubicBezTo>
                <a:lnTo>
                  <a:pt x="1" y="43999"/>
                </a:lnTo>
                <a:cubicBezTo>
                  <a:pt x="1" y="45333"/>
                  <a:pt x="1102" y="46434"/>
                  <a:pt x="2436" y="46434"/>
                </a:cubicBezTo>
                <a:lnTo>
                  <a:pt x="68216" y="46434"/>
                </a:lnTo>
                <a:cubicBezTo>
                  <a:pt x="69551" y="46434"/>
                  <a:pt x="70651" y="45333"/>
                  <a:pt x="70651" y="43999"/>
                </a:cubicBezTo>
                <a:lnTo>
                  <a:pt x="70651" y="2436"/>
                </a:lnTo>
                <a:cubicBezTo>
                  <a:pt x="70651" y="1102"/>
                  <a:pt x="69551" y="1"/>
                  <a:pt x="6821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6823249" y="2326989"/>
            <a:ext cx="1558449" cy="851245"/>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E-COMMERCE CHANNEL SALES</a:t>
            </a:r>
            <a:endParaRPr sz="1700">
              <a:solidFill>
                <a:schemeClr val="dk1"/>
              </a:solidFill>
              <a:latin typeface="Fira Sans Extra Condensed Medium"/>
              <a:ea typeface="Fira Sans Extra Condensed Medium"/>
              <a:cs typeface="Fira Sans Extra Condensed Medium"/>
              <a:sym typeface="Fira Sans Extra Condensed Medium"/>
            </a:endParaRPr>
          </a:p>
        </p:txBody>
      </p:sp>
      <p:sp>
        <p:nvSpPr>
          <p:cNvPr id="998" name="Google Shape;998;p35"/>
          <p:cNvSpPr/>
          <p:nvPr/>
        </p:nvSpPr>
        <p:spPr>
          <a:xfrm>
            <a:off x="6522383" y="3367778"/>
            <a:ext cx="2160133" cy="103779"/>
          </a:xfrm>
          <a:custGeom>
            <a:avLst/>
            <a:gdLst/>
            <a:ahLst/>
            <a:cxnLst/>
            <a:rect l="l" t="t" r="r" b="b"/>
            <a:pathLst>
              <a:path w="95202" h="5005" extrusionOk="0">
                <a:moveTo>
                  <a:pt x="82926" y="1"/>
                </a:moveTo>
                <a:lnTo>
                  <a:pt x="12276" y="1"/>
                </a:lnTo>
                <a:lnTo>
                  <a:pt x="0" y="3637"/>
                </a:lnTo>
                <a:lnTo>
                  <a:pt x="47601" y="5005"/>
                </a:lnTo>
                <a:lnTo>
                  <a:pt x="95202" y="3637"/>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6522383" y="3471539"/>
            <a:ext cx="2160133" cy="93390"/>
          </a:xfrm>
          <a:custGeom>
            <a:avLst/>
            <a:gdLst/>
            <a:ahLst/>
            <a:cxnLst/>
            <a:rect l="l" t="t" r="r" b="b"/>
            <a:pathLst>
              <a:path w="95202" h="4504" extrusionOk="0">
                <a:moveTo>
                  <a:pt x="95202" y="1"/>
                </a:moveTo>
                <a:lnTo>
                  <a:pt x="0" y="1"/>
                </a:lnTo>
                <a:lnTo>
                  <a:pt x="0" y="2736"/>
                </a:lnTo>
                <a:cubicBezTo>
                  <a:pt x="0" y="3703"/>
                  <a:pt x="801" y="4504"/>
                  <a:pt x="1768" y="4504"/>
                </a:cubicBezTo>
                <a:lnTo>
                  <a:pt x="93434" y="4504"/>
                </a:lnTo>
                <a:cubicBezTo>
                  <a:pt x="94401" y="4504"/>
                  <a:pt x="95202" y="3703"/>
                  <a:pt x="95202" y="2736"/>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7365993" y="3503899"/>
            <a:ext cx="472953" cy="30927"/>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525992" y="3443156"/>
            <a:ext cx="2152755" cy="28396"/>
          </a:xfrm>
          <a:custGeom>
            <a:avLst/>
            <a:gdLst/>
            <a:ahLst/>
            <a:cxnLst/>
            <a:rect l="l" t="t" r="r" b="b"/>
            <a:pathLst>
              <a:path w="95202" h="1369" extrusionOk="0">
                <a:moveTo>
                  <a:pt x="0" y="1"/>
                </a:moveTo>
                <a:lnTo>
                  <a:pt x="95202" y="1"/>
                </a:lnTo>
                <a:lnTo>
                  <a:pt x="95202" y="1369"/>
                </a:lnTo>
                <a:lnTo>
                  <a:pt x="0" y="1369"/>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7560618" y="3229952"/>
            <a:ext cx="83700" cy="77173"/>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txBox="1">
            <a:spLocks noGrp="1"/>
          </p:cNvSpPr>
          <p:nvPr>
            <p:ph type="title"/>
          </p:nvPr>
        </p:nvSpPr>
        <p:spPr>
          <a:xfrm>
            <a:off x="176781" y="449282"/>
            <a:ext cx="5699363" cy="1429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Understanding &amp; Preprocessing</a:t>
            </a:r>
            <a:endParaRPr dirty="0"/>
          </a:p>
        </p:txBody>
      </p:sp>
      <p:sp>
        <p:nvSpPr>
          <p:cNvPr id="1013" name="Google Shape;1013;p35"/>
          <p:cNvSpPr/>
          <p:nvPr/>
        </p:nvSpPr>
        <p:spPr>
          <a:xfrm>
            <a:off x="1295553" y="2058926"/>
            <a:ext cx="2825400" cy="514461"/>
          </a:xfrm>
          <a:prstGeom prst="rect">
            <a:avLst/>
          </a:prstGeom>
          <a:solidFill>
            <a:srgbClr val="002060"/>
          </a:solid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300" dirty="0">
                <a:solidFill>
                  <a:schemeClr val="lt1"/>
                </a:solidFill>
                <a:latin typeface="Roboto"/>
                <a:ea typeface="Roboto"/>
                <a:cs typeface="Roboto"/>
                <a:sym typeface="Roboto"/>
              </a:rPr>
              <a:t>Rating of Products</a:t>
            </a:r>
            <a:endParaRPr sz="1300" dirty="0">
              <a:solidFill>
                <a:schemeClr val="lt1"/>
              </a:solidFill>
              <a:latin typeface="Roboto"/>
              <a:ea typeface="Roboto"/>
              <a:cs typeface="Roboto"/>
              <a:sym typeface="Roboto"/>
            </a:endParaRPr>
          </a:p>
        </p:txBody>
      </p:sp>
      <p:sp>
        <p:nvSpPr>
          <p:cNvPr id="994" name="Google Shape;994;p35"/>
          <p:cNvSpPr/>
          <p:nvPr/>
        </p:nvSpPr>
        <p:spPr>
          <a:xfrm>
            <a:off x="1295553" y="3032057"/>
            <a:ext cx="2825400" cy="514461"/>
          </a:xfrm>
          <a:prstGeom prst="rect">
            <a:avLst/>
          </a:prstGeom>
          <a:solidFill>
            <a:srgbClr val="FF9900"/>
          </a:solid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300" dirty="0">
                <a:solidFill>
                  <a:schemeClr val="lt1"/>
                </a:solidFill>
                <a:latin typeface="Roboto"/>
                <a:ea typeface="Roboto"/>
                <a:cs typeface="Roboto"/>
                <a:sym typeface="Roboto"/>
              </a:rPr>
              <a:t>Text review of products</a:t>
            </a:r>
            <a:endParaRPr sz="1300" dirty="0">
              <a:solidFill>
                <a:schemeClr val="lt1"/>
              </a:solidFill>
              <a:latin typeface="Roboto"/>
              <a:ea typeface="Roboto"/>
              <a:cs typeface="Roboto"/>
              <a:sym typeface="Roboto"/>
            </a:endParaRPr>
          </a:p>
        </p:txBody>
      </p:sp>
      <p:sp>
        <p:nvSpPr>
          <p:cNvPr id="992" name="Google Shape;992;p35"/>
          <p:cNvSpPr/>
          <p:nvPr/>
        </p:nvSpPr>
        <p:spPr>
          <a:xfrm>
            <a:off x="1295553" y="1085795"/>
            <a:ext cx="2825400" cy="514461"/>
          </a:xfrm>
          <a:prstGeom prst="rect">
            <a:avLst/>
          </a:prstGeom>
          <a:solidFill>
            <a:srgbClr val="6699FF"/>
          </a:solidFill>
          <a:ln>
            <a:noFill/>
          </a:ln>
        </p:spPr>
        <p:txBody>
          <a:bodyPr spcFirstLastPara="1" wrap="square" lIns="274300" tIns="91425" rIns="274300" bIns="91425" anchor="ctr" anchorCtr="0">
            <a:noAutofit/>
          </a:bodyPr>
          <a:lstStyle/>
          <a:p>
            <a:pPr marL="0" marR="0" lvl="0" indent="0" rtl="0">
              <a:spcBef>
                <a:spcPts val="0"/>
              </a:spcBef>
              <a:spcAft>
                <a:spcPts val="0"/>
              </a:spcAft>
              <a:buClr>
                <a:srgbClr val="000000"/>
              </a:buClr>
              <a:buSzPts val="1100"/>
              <a:buFont typeface="Arial"/>
              <a:buNone/>
            </a:pPr>
            <a:r>
              <a:rPr lang="en" sz="1300" dirty="0">
                <a:solidFill>
                  <a:schemeClr val="lt1"/>
                </a:solidFill>
                <a:latin typeface="Roboto"/>
                <a:ea typeface="Roboto"/>
                <a:cs typeface="Roboto"/>
                <a:sym typeface="Roboto"/>
              </a:rPr>
              <a:t>Name of products</a:t>
            </a:r>
            <a:endParaRPr sz="1300" dirty="0">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50199664-6486-F422-9E0D-99B3533663A9}"/>
              </a:ext>
            </a:extLst>
          </p:cNvPr>
          <p:cNvPicPr>
            <a:picLocks noChangeAspect="1"/>
          </p:cNvPicPr>
          <p:nvPr/>
        </p:nvPicPr>
        <p:blipFill>
          <a:blip r:embed="rId3"/>
          <a:stretch>
            <a:fillRect/>
          </a:stretch>
        </p:blipFill>
        <p:spPr>
          <a:xfrm>
            <a:off x="6330635" y="0"/>
            <a:ext cx="2636584" cy="5143500"/>
          </a:xfrm>
          <a:prstGeom prst="rect">
            <a:avLst/>
          </a:prstGeom>
          <a:ln>
            <a:solidFill>
              <a:schemeClr val="bg2"/>
            </a:solidFill>
          </a:ln>
        </p:spPr>
      </p:pic>
      <p:sp>
        <p:nvSpPr>
          <p:cNvPr id="2" name="Google Shape;950;p33">
            <a:extLst>
              <a:ext uri="{FF2B5EF4-FFF2-40B4-BE49-F238E27FC236}">
                <a16:creationId xmlns:a16="http://schemas.microsoft.com/office/drawing/2014/main" id="{B9860813-2FE4-09F8-7F33-58CDA958BC72}"/>
              </a:ext>
            </a:extLst>
          </p:cNvPr>
          <p:cNvSpPr/>
          <p:nvPr/>
        </p:nvSpPr>
        <p:spPr>
          <a:xfrm flipH="1">
            <a:off x="6385850" y="3862727"/>
            <a:ext cx="1035358" cy="222485"/>
          </a:xfrm>
          <a:prstGeom prst="roundRect">
            <a:avLst>
              <a:gd name="adj" fmla="val 28393"/>
            </a:avLst>
          </a:prstGeom>
          <a:noFill/>
          <a:ln w="28575">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 name="Google Shape;950;p33">
            <a:extLst>
              <a:ext uri="{FF2B5EF4-FFF2-40B4-BE49-F238E27FC236}">
                <a16:creationId xmlns:a16="http://schemas.microsoft.com/office/drawing/2014/main" id="{485438C3-EFE6-67D9-90BF-4222BFF08A4F}"/>
              </a:ext>
            </a:extLst>
          </p:cNvPr>
          <p:cNvSpPr/>
          <p:nvPr/>
        </p:nvSpPr>
        <p:spPr>
          <a:xfrm flipH="1">
            <a:off x="6385850" y="820506"/>
            <a:ext cx="1035358" cy="222485"/>
          </a:xfrm>
          <a:prstGeom prst="roundRect">
            <a:avLst>
              <a:gd name="adj" fmla="val 28393"/>
            </a:avLst>
          </a:prstGeom>
          <a:noFill/>
          <a:ln w="28575">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 name="Google Shape;950;p33">
            <a:extLst>
              <a:ext uri="{FF2B5EF4-FFF2-40B4-BE49-F238E27FC236}">
                <a16:creationId xmlns:a16="http://schemas.microsoft.com/office/drawing/2014/main" id="{8180D124-35F2-0B79-05DD-5128EF7971F8}"/>
              </a:ext>
            </a:extLst>
          </p:cNvPr>
          <p:cNvSpPr/>
          <p:nvPr/>
        </p:nvSpPr>
        <p:spPr>
          <a:xfrm flipH="1">
            <a:off x="6398727" y="4476824"/>
            <a:ext cx="1035358" cy="222485"/>
          </a:xfrm>
          <a:prstGeom prst="roundRect">
            <a:avLst>
              <a:gd name="adj" fmla="val 28393"/>
            </a:avLst>
          </a:prstGeom>
          <a:noFill/>
          <a:ln w="28575">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 name="Google Shape;950;p33">
            <a:extLst>
              <a:ext uri="{FF2B5EF4-FFF2-40B4-BE49-F238E27FC236}">
                <a16:creationId xmlns:a16="http://schemas.microsoft.com/office/drawing/2014/main" id="{787D3571-7A86-1B23-128A-65638559D620}"/>
              </a:ext>
            </a:extLst>
          </p:cNvPr>
          <p:cNvSpPr/>
          <p:nvPr/>
        </p:nvSpPr>
        <p:spPr>
          <a:xfrm flipH="1">
            <a:off x="6398727" y="4261003"/>
            <a:ext cx="1035358" cy="222485"/>
          </a:xfrm>
          <a:prstGeom prst="roundRect">
            <a:avLst>
              <a:gd name="adj" fmla="val 28393"/>
            </a:avLst>
          </a:prstGeom>
          <a:noFill/>
          <a:ln w="28575">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9" name="Google Shape;994;p35">
            <a:extLst>
              <a:ext uri="{FF2B5EF4-FFF2-40B4-BE49-F238E27FC236}">
                <a16:creationId xmlns:a16="http://schemas.microsoft.com/office/drawing/2014/main" id="{7B81AEB9-79B8-76FF-CCE4-3ED25DE822E0}"/>
              </a:ext>
            </a:extLst>
          </p:cNvPr>
          <p:cNvSpPr/>
          <p:nvPr/>
        </p:nvSpPr>
        <p:spPr>
          <a:xfrm>
            <a:off x="1295553" y="4005187"/>
            <a:ext cx="2825400" cy="514461"/>
          </a:xfrm>
          <a:prstGeom prst="rect">
            <a:avLst/>
          </a:prstGeom>
          <a:solidFill>
            <a:srgbClr val="CC6600"/>
          </a:solid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300" dirty="0">
                <a:solidFill>
                  <a:schemeClr val="lt1"/>
                </a:solidFill>
                <a:latin typeface="Roboto"/>
                <a:ea typeface="Roboto"/>
                <a:cs typeface="Roboto"/>
                <a:sym typeface="Roboto"/>
              </a:rPr>
              <a:t>Tittle review of products (more concise than reviews.text)</a:t>
            </a:r>
            <a:endParaRPr sz="1300" dirty="0">
              <a:solidFill>
                <a:schemeClr val="lt1"/>
              </a:solidFill>
              <a:latin typeface="Roboto"/>
              <a:ea typeface="Roboto"/>
              <a:cs typeface="Roboto"/>
              <a:sym typeface="Roboto"/>
            </a:endParaRPr>
          </a:p>
        </p:txBody>
      </p:sp>
      <p:cxnSp>
        <p:nvCxnSpPr>
          <p:cNvPr id="12" name="Google Shape;991;p35">
            <a:extLst>
              <a:ext uri="{FF2B5EF4-FFF2-40B4-BE49-F238E27FC236}">
                <a16:creationId xmlns:a16="http://schemas.microsoft.com/office/drawing/2014/main" id="{4A45E9B3-069B-5804-C587-FB58E574D423}"/>
              </a:ext>
            </a:extLst>
          </p:cNvPr>
          <p:cNvCxnSpPr>
            <a:cxnSpLocks/>
            <a:endCxn id="1013" idx="3"/>
          </p:cNvCxnSpPr>
          <p:nvPr/>
        </p:nvCxnSpPr>
        <p:spPr>
          <a:xfrm rot="10800000">
            <a:off x="4120953" y="2316157"/>
            <a:ext cx="1334956" cy="479614"/>
          </a:xfrm>
          <a:prstGeom prst="bentConnector3">
            <a:avLst>
              <a:gd name="adj1" fmla="val 50000"/>
            </a:avLst>
          </a:prstGeom>
          <a:noFill/>
          <a:ln w="38100" cap="flat" cmpd="sng">
            <a:solidFill>
              <a:schemeClr val="dk2"/>
            </a:solidFill>
            <a:prstDash val="solid"/>
            <a:round/>
            <a:headEnd type="none" w="med" len="med"/>
            <a:tailEnd type="none" w="med" len="med"/>
          </a:ln>
        </p:spPr>
      </p:cxnSp>
      <p:cxnSp>
        <p:nvCxnSpPr>
          <p:cNvPr id="18" name="Google Shape;993;p35">
            <a:extLst>
              <a:ext uri="{FF2B5EF4-FFF2-40B4-BE49-F238E27FC236}">
                <a16:creationId xmlns:a16="http://schemas.microsoft.com/office/drawing/2014/main" id="{34262BD7-7AF6-9003-1656-4AB00F92D53A}"/>
              </a:ext>
            </a:extLst>
          </p:cNvPr>
          <p:cNvCxnSpPr>
            <a:cxnSpLocks/>
            <a:endCxn id="9" idx="3"/>
          </p:cNvCxnSpPr>
          <p:nvPr/>
        </p:nvCxnSpPr>
        <p:spPr>
          <a:xfrm rot="5400000">
            <a:off x="3657120" y="3130834"/>
            <a:ext cx="1595418" cy="667751"/>
          </a:xfrm>
          <a:prstGeom prst="bentConnector2">
            <a:avLst/>
          </a:prstGeom>
          <a:noFill/>
          <a:ln w="38100" cap="flat" cmpd="sng">
            <a:solidFill>
              <a:schemeClr val="dk2"/>
            </a:solidFill>
            <a:prstDash val="solid"/>
            <a:round/>
            <a:headEnd type="none" w="med" len="med"/>
            <a:tailEnd type="none" w="med" len="med"/>
          </a:ln>
        </p:spPr>
      </p:cxnSp>
      <p:cxnSp>
        <p:nvCxnSpPr>
          <p:cNvPr id="36" name="Google Shape;993;p35">
            <a:extLst>
              <a:ext uri="{FF2B5EF4-FFF2-40B4-BE49-F238E27FC236}">
                <a16:creationId xmlns:a16="http://schemas.microsoft.com/office/drawing/2014/main" id="{5B155B08-A83F-433E-AE82-BBE99AB064E0}"/>
              </a:ext>
            </a:extLst>
          </p:cNvPr>
          <p:cNvCxnSpPr>
            <a:cxnSpLocks/>
          </p:cNvCxnSpPr>
          <p:nvPr/>
        </p:nvCxnSpPr>
        <p:spPr>
          <a:xfrm rot="10800000" flipV="1">
            <a:off x="5401070" y="2795770"/>
            <a:ext cx="914400" cy="1"/>
          </a:xfrm>
          <a:prstGeom prst="bentConnector3">
            <a:avLst>
              <a:gd name="adj1" fmla="val 50000"/>
            </a:avLst>
          </a:prstGeom>
          <a:noFill/>
          <a:ln w="38100" cap="flat" cmpd="sng">
            <a:solidFill>
              <a:schemeClr val="dk2"/>
            </a:solidFill>
            <a:prstDash val="solid"/>
            <a:round/>
            <a:headEnd type="none" w="med" len="med"/>
            <a:tailEnd type="none" w="med" len="med"/>
          </a:ln>
        </p:spPr>
      </p:cxnSp>
      <p:sp>
        <p:nvSpPr>
          <p:cNvPr id="26" name="Google Shape;546;p25">
            <a:extLst>
              <a:ext uri="{FF2B5EF4-FFF2-40B4-BE49-F238E27FC236}">
                <a16:creationId xmlns:a16="http://schemas.microsoft.com/office/drawing/2014/main" id="{465ADC7C-0C7B-B145-DDA4-3B2A9A2F8A34}"/>
              </a:ext>
            </a:extLst>
          </p:cNvPr>
          <p:cNvSpPr/>
          <p:nvPr/>
        </p:nvSpPr>
        <p:spPr>
          <a:xfrm rot="3275571" flipH="1">
            <a:off x="899721" y="3237614"/>
            <a:ext cx="471175" cy="580358"/>
          </a:xfrm>
          <a:custGeom>
            <a:avLst/>
            <a:gdLst/>
            <a:ahLst/>
            <a:cxnLst/>
            <a:rect l="l" t="t" r="r" b="b"/>
            <a:pathLst>
              <a:path w="16913" h="22050" extrusionOk="0">
                <a:moveTo>
                  <a:pt x="8873" y="0"/>
                </a:moveTo>
                <a:cubicBezTo>
                  <a:pt x="8540" y="0"/>
                  <a:pt x="8206" y="134"/>
                  <a:pt x="7972" y="367"/>
                </a:cubicBezTo>
                <a:cubicBezTo>
                  <a:pt x="7739" y="601"/>
                  <a:pt x="7606" y="934"/>
                  <a:pt x="7606" y="1268"/>
                </a:cubicBezTo>
                <a:lnTo>
                  <a:pt x="7606" y="6739"/>
                </a:lnTo>
                <a:cubicBezTo>
                  <a:pt x="7606" y="6605"/>
                  <a:pt x="7572" y="6505"/>
                  <a:pt x="7539" y="6372"/>
                </a:cubicBezTo>
                <a:cubicBezTo>
                  <a:pt x="7539" y="6372"/>
                  <a:pt x="7539" y="6338"/>
                  <a:pt x="7505" y="6338"/>
                </a:cubicBezTo>
                <a:cubicBezTo>
                  <a:pt x="7505" y="6305"/>
                  <a:pt x="7472" y="6272"/>
                  <a:pt x="7472" y="6205"/>
                </a:cubicBezTo>
                <a:cubicBezTo>
                  <a:pt x="7439" y="6205"/>
                  <a:pt x="7439" y="6172"/>
                  <a:pt x="7405" y="6138"/>
                </a:cubicBezTo>
                <a:cubicBezTo>
                  <a:pt x="7405" y="6105"/>
                  <a:pt x="7372" y="6105"/>
                  <a:pt x="7372" y="6071"/>
                </a:cubicBezTo>
                <a:cubicBezTo>
                  <a:pt x="7372" y="6071"/>
                  <a:pt x="7339" y="6038"/>
                  <a:pt x="7339" y="6038"/>
                </a:cubicBezTo>
                <a:cubicBezTo>
                  <a:pt x="7305" y="6005"/>
                  <a:pt x="7272" y="5971"/>
                  <a:pt x="7239" y="5938"/>
                </a:cubicBezTo>
                <a:cubicBezTo>
                  <a:pt x="7172" y="5838"/>
                  <a:pt x="7072" y="5771"/>
                  <a:pt x="6972" y="5705"/>
                </a:cubicBezTo>
                <a:cubicBezTo>
                  <a:pt x="6772" y="5604"/>
                  <a:pt x="6571" y="5538"/>
                  <a:pt x="6338" y="5538"/>
                </a:cubicBezTo>
                <a:cubicBezTo>
                  <a:pt x="5971" y="5538"/>
                  <a:pt x="5671" y="5671"/>
                  <a:pt x="5437" y="5905"/>
                </a:cubicBezTo>
                <a:cubicBezTo>
                  <a:pt x="5204" y="6138"/>
                  <a:pt x="5070" y="6472"/>
                  <a:pt x="5070" y="6805"/>
                </a:cubicBezTo>
                <a:lnTo>
                  <a:pt x="5070" y="7139"/>
                </a:lnTo>
                <a:cubicBezTo>
                  <a:pt x="5070" y="7106"/>
                  <a:pt x="5070" y="7072"/>
                  <a:pt x="5037" y="7005"/>
                </a:cubicBezTo>
                <a:cubicBezTo>
                  <a:pt x="5037" y="6972"/>
                  <a:pt x="5037" y="6939"/>
                  <a:pt x="5037" y="6905"/>
                </a:cubicBezTo>
                <a:cubicBezTo>
                  <a:pt x="5037" y="6905"/>
                  <a:pt x="5004" y="6872"/>
                  <a:pt x="5004" y="6839"/>
                </a:cubicBezTo>
                <a:cubicBezTo>
                  <a:pt x="5004" y="6805"/>
                  <a:pt x="4970" y="6772"/>
                  <a:pt x="4970" y="6772"/>
                </a:cubicBezTo>
                <a:cubicBezTo>
                  <a:pt x="4970" y="6739"/>
                  <a:pt x="4937" y="6705"/>
                  <a:pt x="4937" y="6672"/>
                </a:cubicBezTo>
                <a:lnTo>
                  <a:pt x="4937" y="6639"/>
                </a:lnTo>
                <a:lnTo>
                  <a:pt x="4870" y="6572"/>
                </a:lnTo>
                <a:cubicBezTo>
                  <a:pt x="4837" y="6538"/>
                  <a:pt x="4837" y="6505"/>
                  <a:pt x="4804" y="6472"/>
                </a:cubicBezTo>
                <a:lnTo>
                  <a:pt x="4737" y="6372"/>
                </a:lnTo>
                <a:cubicBezTo>
                  <a:pt x="4637" y="6272"/>
                  <a:pt x="4537" y="6205"/>
                  <a:pt x="4403" y="6138"/>
                </a:cubicBezTo>
                <a:cubicBezTo>
                  <a:pt x="4236" y="6038"/>
                  <a:pt x="4036" y="5971"/>
                  <a:pt x="3803" y="5971"/>
                </a:cubicBezTo>
                <a:cubicBezTo>
                  <a:pt x="3469" y="5971"/>
                  <a:pt x="3136" y="6105"/>
                  <a:pt x="2902" y="6338"/>
                </a:cubicBezTo>
                <a:cubicBezTo>
                  <a:pt x="2669" y="6572"/>
                  <a:pt x="2535" y="6905"/>
                  <a:pt x="2535" y="7239"/>
                </a:cubicBezTo>
                <a:lnTo>
                  <a:pt x="2535" y="8206"/>
                </a:lnTo>
                <a:cubicBezTo>
                  <a:pt x="2535" y="8140"/>
                  <a:pt x="2502" y="8073"/>
                  <a:pt x="2502" y="8040"/>
                </a:cubicBezTo>
                <a:cubicBezTo>
                  <a:pt x="2502" y="8006"/>
                  <a:pt x="2502" y="7973"/>
                  <a:pt x="2469" y="7939"/>
                </a:cubicBezTo>
                <a:cubicBezTo>
                  <a:pt x="2469" y="7873"/>
                  <a:pt x="2435" y="7806"/>
                  <a:pt x="2402" y="7739"/>
                </a:cubicBezTo>
                <a:cubicBezTo>
                  <a:pt x="2402" y="7706"/>
                  <a:pt x="2368" y="7706"/>
                  <a:pt x="2368" y="7673"/>
                </a:cubicBezTo>
                <a:cubicBezTo>
                  <a:pt x="2368" y="7673"/>
                  <a:pt x="2368" y="7673"/>
                  <a:pt x="2335" y="7639"/>
                </a:cubicBezTo>
                <a:cubicBezTo>
                  <a:pt x="2335" y="7639"/>
                  <a:pt x="2335" y="7606"/>
                  <a:pt x="2302" y="7606"/>
                </a:cubicBezTo>
                <a:cubicBezTo>
                  <a:pt x="2302" y="7573"/>
                  <a:pt x="2268" y="7539"/>
                  <a:pt x="2268" y="7506"/>
                </a:cubicBezTo>
                <a:cubicBezTo>
                  <a:pt x="2235" y="7472"/>
                  <a:pt x="2202" y="7439"/>
                  <a:pt x="2168" y="7439"/>
                </a:cubicBezTo>
                <a:lnTo>
                  <a:pt x="2168" y="7406"/>
                </a:lnTo>
                <a:cubicBezTo>
                  <a:pt x="2102" y="7339"/>
                  <a:pt x="2002" y="7272"/>
                  <a:pt x="1935" y="7239"/>
                </a:cubicBezTo>
                <a:cubicBezTo>
                  <a:pt x="1735" y="7106"/>
                  <a:pt x="1501" y="7039"/>
                  <a:pt x="1268" y="7039"/>
                </a:cubicBezTo>
                <a:cubicBezTo>
                  <a:pt x="567" y="7039"/>
                  <a:pt x="0" y="7606"/>
                  <a:pt x="0" y="8306"/>
                </a:cubicBezTo>
                <a:lnTo>
                  <a:pt x="0" y="14544"/>
                </a:lnTo>
                <a:cubicBezTo>
                  <a:pt x="0" y="14944"/>
                  <a:pt x="67" y="15311"/>
                  <a:pt x="167" y="15678"/>
                </a:cubicBezTo>
                <a:cubicBezTo>
                  <a:pt x="300" y="16045"/>
                  <a:pt x="500" y="16379"/>
                  <a:pt x="734" y="16679"/>
                </a:cubicBezTo>
                <a:lnTo>
                  <a:pt x="767" y="16712"/>
                </a:lnTo>
                <a:cubicBezTo>
                  <a:pt x="1501" y="17613"/>
                  <a:pt x="1935" y="18714"/>
                  <a:pt x="1935" y="19915"/>
                </a:cubicBezTo>
                <a:lnTo>
                  <a:pt x="1935" y="22050"/>
                </a:lnTo>
                <a:lnTo>
                  <a:pt x="10174" y="22050"/>
                </a:lnTo>
                <a:lnTo>
                  <a:pt x="10174" y="20182"/>
                </a:lnTo>
                <a:cubicBezTo>
                  <a:pt x="10174" y="19348"/>
                  <a:pt x="10641" y="18580"/>
                  <a:pt x="11375" y="18180"/>
                </a:cubicBezTo>
                <a:lnTo>
                  <a:pt x="11408" y="18180"/>
                </a:lnTo>
                <a:cubicBezTo>
                  <a:pt x="12142" y="17780"/>
                  <a:pt x="12843" y="17246"/>
                  <a:pt x="13410" y="16612"/>
                </a:cubicBezTo>
                <a:lnTo>
                  <a:pt x="16212" y="13610"/>
                </a:lnTo>
                <a:lnTo>
                  <a:pt x="16512" y="13277"/>
                </a:lnTo>
                <a:cubicBezTo>
                  <a:pt x="16679" y="13110"/>
                  <a:pt x="16779" y="12910"/>
                  <a:pt x="16812" y="12676"/>
                </a:cubicBezTo>
                <a:cubicBezTo>
                  <a:pt x="16912" y="12276"/>
                  <a:pt x="16812" y="11842"/>
                  <a:pt x="16512" y="11509"/>
                </a:cubicBezTo>
                <a:cubicBezTo>
                  <a:pt x="16262" y="11258"/>
                  <a:pt x="15928" y="11133"/>
                  <a:pt x="15595" y="11133"/>
                </a:cubicBezTo>
                <a:cubicBezTo>
                  <a:pt x="15261" y="11133"/>
                  <a:pt x="14927" y="11258"/>
                  <a:pt x="14677" y="11509"/>
                </a:cubicBezTo>
                <a:lnTo>
                  <a:pt x="12909" y="13277"/>
                </a:lnTo>
                <a:cubicBezTo>
                  <a:pt x="12574" y="13612"/>
                  <a:pt x="12165" y="13761"/>
                  <a:pt x="11766" y="13761"/>
                </a:cubicBezTo>
                <a:cubicBezTo>
                  <a:pt x="10933" y="13761"/>
                  <a:pt x="10141" y="13112"/>
                  <a:pt x="10141" y="12142"/>
                </a:cubicBezTo>
                <a:lnTo>
                  <a:pt x="10141" y="1301"/>
                </a:lnTo>
                <a:cubicBezTo>
                  <a:pt x="10141" y="601"/>
                  <a:pt x="9574" y="0"/>
                  <a:pt x="8873" y="0"/>
                </a:cubicBezTo>
                <a:close/>
              </a:path>
            </a:pathLst>
          </a:custGeom>
          <a:solidFill>
            <a:srgbClr val="FFC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CA38B71D-976F-904E-17D0-F6285237801A}"/>
            </a:ext>
          </a:extLst>
        </p:cNvPr>
        <p:cNvGrpSpPr/>
        <p:nvPr/>
      </p:nvGrpSpPr>
      <p:grpSpPr>
        <a:xfrm>
          <a:off x="0" y="0"/>
          <a:ext cx="0" cy="0"/>
          <a:chOff x="0" y="0"/>
          <a:chExt cx="0" cy="0"/>
        </a:xfrm>
      </p:grpSpPr>
      <p:sp>
        <p:nvSpPr>
          <p:cNvPr id="419" name="Google Shape;419;p23">
            <a:extLst>
              <a:ext uri="{FF2B5EF4-FFF2-40B4-BE49-F238E27FC236}">
                <a16:creationId xmlns:a16="http://schemas.microsoft.com/office/drawing/2014/main" id="{C9825C9A-8864-812E-20D7-B7CCCB1808C7}"/>
              </a:ext>
            </a:extLst>
          </p:cNvPr>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Product Ratings</a:t>
            </a:r>
            <a:endParaRPr dirty="0"/>
          </a:p>
        </p:txBody>
      </p:sp>
      <p:sp>
        <p:nvSpPr>
          <p:cNvPr id="425" name="Google Shape;425;p23">
            <a:extLst>
              <a:ext uri="{FF2B5EF4-FFF2-40B4-BE49-F238E27FC236}">
                <a16:creationId xmlns:a16="http://schemas.microsoft.com/office/drawing/2014/main" id="{226CF1FB-2E3D-AAD4-C46B-5B11B7764354}"/>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a:extLst>
              <a:ext uri="{FF2B5EF4-FFF2-40B4-BE49-F238E27FC236}">
                <a16:creationId xmlns:a16="http://schemas.microsoft.com/office/drawing/2014/main" id="{13E68C1B-A5F1-088B-33E9-1306CC17AD54}"/>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01</a:t>
            </a:r>
            <a:endParaRPr sz="1900">
              <a:solidFill>
                <a:srgbClr val="FFFFFF"/>
              </a:solidFill>
            </a:endParaRPr>
          </a:p>
        </p:txBody>
      </p:sp>
      <p:pic>
        <p:nvPicPr>
          <p:cNvPr id="3" name="Picture 2">
            <a:extLst>
              <a:ext uri="{FF2B5EF4-FFF2-40B4-BE49-F238E27FC236}">
                <a16:creationId xmlns:a16="http://schemas.microsoft.com/office/drawing/2014/main" id="{8FCA6E8E-C5BF-9A0F-EF1F-027D5E261447}"/>
              </a:ext>
            </a:extLst>
          </p:cNvPr>
          <p:cNvPicPr>
            <a:picLocks noChangeAspect="1"/>
          </p:cNvPicPr>
          <p:nvPr/>
        </p:nvPicPr>
        <p:blipFill rotWithShape="1">
          <a:blip r:embed="rId3"/>
          <a:srcRect t="3674"/>
          <a:stretch/>
        </p:blipFill>
        <p:spPr>
          <a:xfrm>
            <a:off x="2007894" y="1133349"/>
            <a:ext cx="6331769" cy="3762825"/>
          </a:xfrm>
          <a:prstGeom prst="rect">
            <a:avLst/>
          </a:prstGeom>
        </p:spPr>
      </p:pic>
      <p:sp>
        <p:nvSpPr>
          <p:cNvPr id="2" name="Google Shape;115;p16">
            <a:extLst>
              <a:ext uri="{FF2B5EF4-FFF2-40B4-BE49-F238E27FC236}">
                <a16:creationId xmlns:a16="http://schemas.microsoft.com/office/drawing/2014/main" id="{6A4A3A4D-83C0-52D3-CEB2-9E52C24494B4}"/>
              </a:ext>
            </a:extLst>
          </p:cNvPr>
          <p:cNvSpPr txBox="1"/>
          <p:nvPr/>
        </p:nvSpPr>
        <p:spPr>
          <a:xfrm>
            <a:off x="449942" y="1942315"/>
            <a:ext cx="1145945" cy="2195899"/>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Most of the customer rating is 5.</a:t>
            </a:r>
          </a:p>
        </p:txBody>
      </p:sp>
    </p:spTree>
    <p:extLst>
      <p:ext uri="{BB962C8B-B14F-4D97-AF65-F5344CB8AC3E}">
        <p14:creationId xmlns:p14="http://schemas.microsoft.com/office/powerpoint/2010/main" val="142312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00F9B004-E8B7-9C08-80AE-C84890B283C4}"/>
            </a:ext>
          </a:extLst>
        </p:cNvPr>
        <p:cNvGrpSpPr/>
        <p:nvPr/>
      </p:nvGrpSpPr>
      <p:grpSpPr>
        <a:xfrm>
          <a:off x="0" y="0"/>
          <a:ext cx="0" cy="0"/>
          <a:chOff x="0" y="0"/>
          <a:chExt cx="0" cy="0"/>
        </a:xfrm>
      </p:grpSpPr>
      <p:sp>
        <p:nvSpPr>
          <p:cNvPr id="419" name="Google Shape;419;p23">
            <a:extLst>
              <a:ext uri="{FF2B5EF4-FFF2-40B4-BE49-F238E27FC236}">
                <a16:creationId xmlns:a16="http://schemas.microsoft.com/office/drawing/2014/main" id="{0F4DE8B4-79D9-A050-D7BA-4E16D968BD39}"/>
              </a:ext>
            </a:extLst>
          </p:cNvPr>
          <p:cNvSpPr txBox="1">
            <a:spLocks noGrp="1"/>
          </p:cNvSpPr>
          <p:nvPr>
            <p:ph type="title"/>
          </p:nvPr>
        </p:nvSpPr>
        <p:spPr>
          <a:xfrm>
            <a:off x="2055530" y="409575"/>
            <a:ext cx="504377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Pie Chart of Product Ratings</a:t>
            </a:r>
            <a:endParaRPr dirty="0"/>
          </a:p>
        </p:txBody>
      </p:sp>
      <p:sp>
        <p:nvSpPr>
          <p:cNvPr id="425" name="Google Shape;425;p23">
            <a:extLst>
              <a:ext uri="{FF2B5EF4-FFF2-40B4-BE49-F238E27FC236}">
                <a16:creationId xmlns:a16="http://schemas.microsoft.com/office/drawing/2014/main" id="{FA227A5D-5C5E-F712-105D-464E68918420}"/>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a:extLst>
              <a:ext uri="{FF2B5EF4-FFF2-40B4-BE49-F238E27FC236}">
                <a16:creationId xmlns:a16="http://schemas.microsoft.com/office/drawing/2014/main" id="{E330DCD3-D511-C8F1-534C-F168FA9B3657}"/>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02</a:t>
            </a:r>
            <a:endParaRPr sz="1900" dirty="0">
              <a:solidFill>
                <a:srgbClr val="FFFFFF"/>
              </a:solidFill>
            </a:endParaRPr>
          </a:p>
        </p:txBody>
      </p:sp>
      <p:pic>
        <p:nvPicPr>
          <p:cNvPr id="4" name="Picture 3">
            <a:extLst>
              <a:ext uri="{FF2B5EF4-FFF2-40B4-BE49-F238E27FC236}">
                <a16:creationId xmlns:a16="http://schemas.microsoft.com/office/drawing/2014/main" id="{6FB345D3-3EC0-8DA1-9864-52A5BF6D3244}"/>
              </a:ext>
            </a:extLst>
          </p:cNvPr>
          <p:cNvPicPr>
            <a:picLocks noChangeAspect="1"/>
          </p:cNvPicPr>
          <p:nvPr/>
        </p:nvPicPr>
        <p:blipFill rotWithShape="1">
          <a:blip r:embed="rId3"/>
          <a:srcRect t="10061"/>
          <a:stretch/>
        </p:blipFill>
        <p:spPr>
          <a:xfrm>
            <a:off x="3583095" y="1424550"/>
            <a:ext cx="4573845" cy="3231428"/>
          </a:xfrm>
          <a:prstGeom prst="rect">
            <a:avLst/>
          </a:prstGeom>
        </p:spPr>
      </p:pic>
      <p:sp>
        <p:nvSpPr>
          <p:cNvPr id="2" name="Google Shape;115;p16">
            <a:extLst>
              <a:ext uri="{FF2B5EF4-FFF2-40B4-BE49-F238E27FC236}">
                <a16:creationId xmlns:a16="http://schemas.microsoft.com/office/drawing/2014/main" id="{F8A75782-B1E7-3BC0-5023-7F19832B4D36}"/>
              </a:ext>
            </a:extLst>
          </p:cNvPr>
          <p:cNvSpPr txBox="1"/>
          <p:nvPr/>
        </p:nvSpPr>
        <p:spPr>
          <a:xfrm>
            <a:off x="449941" y="1942315"/>
            <a:ext cx="2567579" cy="2195899"/>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We classify positive (rating 4 &amp; 5) and negative (rating 3 &amp; 2 &amp; 1) reviews : 90.16% positive and 9.84% negative.</a:t>
            </a:r>
          </a:p>
        </p:txBody>
      </p:sp>
    </p:spTree>
    <p:extLst>
      <p:ext uri="{BB962C8B-B14F-4D97-AF65-F5344CB8AC3E}">
        <p14:creationId xmlns:p14="http://schemas.microsoft.com/office/powerpoint/2010/main" val="146266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7AFD34BA-869F-96D9-1C1F-835454D6E118}"/>
            </a:ext>
          </a:extLst>
        </p:cNvPr>
        <p:cNvGrpSpPr/>
        <p:nvPr/>
      </p:nvGrpSpPr>
      <p:grpSpPr>
        <a:xfrm>
          <a:off x="0" y="0"/>
          <a:ext cx="0" cy="0"/>
          <a:chOff x="0" y="0"/>
          <a:chExt cx="0" cy="0"/>
        </a:xfrm>
      </p:grpSpPr>
      <p:sp>
        <p:nvSpPr>
          <p:cNvPr id="419" name="Google Shape;419;p23">
            <a:extLst>
              <a:ext uri="{FF2B5EF4-FFF2-40B4-BE49-F238E27FC236}">
                <a16:creationId xmlns:a16="http://schemas.microsoft.com/office/drawing/2014/main" id="{4732CB0B-5C5D-8D40-99F2-06BB74351518}"/>
              </a:ext>
            </a:extLst>
          </p:cNvPr>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Top 10 Products with Positive Sentiment</a:t>
            </a:r>
            <a:endParaRPr dirty="0"/>
          </a:p>
        </p:txBody>
      </p:sp>
      <p:sp>
        <p:nvSpPr>
          <p:cNvPr id="425" name="Google Shape;425;p23">
            <a:extLst>
              <a:ext uri="{FF2B5EF4-FFF2-40B4-BE49-F238E27FC236}">
                <a16:creationId xmlns:a16="http://schemas.microsoft.com/office/drawing/2014/main" id="{F53AB480-AC68-0A28-11B4-E8C1F01F4AD7}"/>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a:extLst>
              <a:ext uri="{FF2B5EF4-FFF2-40B4-BE49-F238E27FC236}">
                <a16:creationId xmlns:a16="http://schemas.microsoft.com/office/drawing/2014/main" id="{620391B4-777E-3C26-D4D8-06764AF7BCEA}"/>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03</a:t>
            </a:r>
            <a:endParaRPr sz="1900" dirty="0">
              <a:solidFill>
                <a:srgbClr val="FFFFFF"/>
              </a:solidFill>
            </a:endParaRPr>
          </a:p>
        </p:txBody>
      </p:sp>
      <p:pic>
        <p:nvPicPr>
          <p:cNvPr id="3" name="Picture 2">
            <a:extLst>
              <a:ext uri="{FF2B5EF4-FFF2-40B4-BE49-F238E27FC236}">
                <a16:creationId xmlns:a16="http://schemas.microsoft.com/office/drawing/2014/main" id="{FD8239AC-9158-C195-3AD7-54E3618C37FB}"/>
              </a:ext>
            </a:extLst>
          </p:cNvPr>
          <p:cNvPicPr>
            <a:picLocks noChangeAspect="1"/>
          </p:cNvPicPr>
          <p:nvPr/>
        </p:nvPicPr>
        <p:blipFill rotWithShape="1">
          <a:blip r:embed="rId3"/>
          <a:srcRect t="3900"/>
          <a:stretch/>
        </p:blipFill>
        <p:spPr>
          <a:xfrm>
            <a:off x="-25" y="1928812"/>
            <a:ext cx="9144000" cy="2842589"/>
          </a:xfrm>
          <a:prstGeom prst="rect">
            <a:avLst/>
          </a:prstGeom>
        </p:spPr>
      </p:pic>
      <p:sp>
        <p:nvSpPr>
          <p:cNvPr id="2" name="Google Shape;115;p16">
            <a:extLst>
              <a:ext uri="{FF2B5EF4-FFF2-40B4-BE49-F238E27FC236}">
                <a16:creationId xmlns:a16="http://schemas.microsoft.com/office/drawing/2014/main" id="{F578AA26-29CD-B6AF-73C5-9B82A59E3269}"/>
              </a:ext>
            </a:extLst>
          </p:cNvPr>
          <p:cNvSpPr txBox="1"/>
          <p:nvPr/>
        </p:nvSpPr>
        <p:spPr>
          <a:xfrm>
            <a:off x="1468206" y="1231926"/>
            <a:ext cx="7634488" cy="566117"/>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Favorite product with positive sentiment :</a:t>
            </a:r>
          </a:p>
          <a:p>
            <a:pPr marL="0" lvl="0" indent="0" rtl="0">
              <a:lnSpc>
                <a:spcPct val="150000"/>
              </a:lnSpc>
              <a:spcBef>
                <a:spcPts val="0"/>
              </a:spcBef>
              <a:spcAft>
                <a:spcPts val="0"/>
              </a:spcAft>
              <a:buNone/>
            </a:pPr>
            <a:r>
              <a:rPr lang="en-US" dirty="0" err="1">
                <a:latin typeface="Roboto"/>
                <a:ea typeface="Roboto"/>
                <a:cs typeface="Roboto"/>
                <a:sym typeface="Roboto"/>
              </a:rPr>
              <a:t>AmazonBasics</a:t>
            </a:r>
            <a:r>
              <a:rPr lang="en-US" dirty="0">
                <a:latin typeface="Roboto"/>
                <a:ea typeface="Roboto"/>
                <a:cs typeface="Roboto"/>
                <a:sym typeface="Roboto"/>
              </a:rPr>
              <a:t> AAA Performance Alkaline Batteries (36 Count).</a:t>
            </a:r>
          </a:p>
        </p:txBody>
      </p:sp>
    </p:spTree>
    <p:extLst>
      <p:ext uri="{BB962C8B-B14F-4D97-AF65-F5344CB8AC3E}">
        <p14:creationId xmlns:p14="http://schemas.microsoft.com/office/powerpoint/2010/main" val="64992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4BCC7706-2A61-D23A-BE2C-E26661F15037}"/>
            </a:ext>
          </a:extLst>
        </p:cNvPr>
        <p:cNvGrpSpPr/>
        <p:nvPr/>
      </p:nvGrpSpPr>
      <p:grpSpPr>
        <a:xfrm>
          <a:off x="0" y="0"/>
          <a:ext cx="0" cy="0"/>
          <a:chOff x="0" y="0"/>
          <a:chExt cx="0" cy="0"/>
        </a:xfrm>
      </p:grpSpPr>
      <p:sp>
        <p:nvSpPr>
          <p:cNvPr id="419" name="Google Shape;419;p23">
            <a:extLst>
              <a:ext uri="{FF2B5EF4-FFF2-40B4-BE49-F238E27FC236}">
                <a16:creationId xmlns:a16="http://schemas.microsoft.com/office/drawing/2014/main" id="{D95F0EA3-889D-6B89-0F73-CB839FD82E31}"/>
              </a:ext>
            </a:extLst>
          </p:cNvPr>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 : Top 10 Products with Negative Sentiment</a:t>
            </a:r>
            <a:endParaRPr dirty="0"/>
          </a:p>
        </p:txBody>
      </p:sp>
      <p:sp>
        <p:nvSpPr>
          <p:cNvPr id="425" name="Google Shape;425;p23">
            <a:extLst>
              <a:ext uri="{FF2B5EF4-FFF2-40B4-BE49-F238E27FC236}">
                <a16:creationId xmlns:a16="http://schemas.microsoft.com/office/drawing/2014/main" id="{4797D342-2440-FFCB-F1D7-7E305DFE767D}"/>
              </a:ext>
            </a:extLst>
          </p:cNvPr>
          <p:cNvSpPr/>
          <p:nvPr/>
        </p:nvSpPr>
        <p:spPr>
          <a:xfrm>
            <a:off x="599303" y="1631399"/>
            <a:ext cx="640475" cy="35875"/>
          </a:xfrm>
          <a:custGeom>
            <a:avLst/>
            <a:gdLst/>
            <a:ahLst/>
            <a:cxnLst/>
            <a:rect l="l" t="t" r="r" b="b"/>
            <a:pathLst>
              <a:path w="25619" h="1435" extrusionOk="0">
                <a:moveTo>
                  <a:pt x="0" y="0"/>
                </a:moveTo>
                <a:lnTo>
                  <a:pt x="0" y="1434"/>
                </a:lnTo>
                <a:lnTo>
                  <a:pt x="25618" y="1434"/>
                </a:lnTo>
                <a:lnTo>
                  <a:pt x="2561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a:extLst>
              <a:ext uri="{FF2B5EF4-FFF2-40B4-BE49-F238E27FC236}">
                <a16:creationId xmlns:a16="http://schemas.microsoft.com/office/drawing/2014/main" id="{C01457ED-7667-F581-63BC-FEE09E887A25}"/>
              </a:ext>
            </a:extLst>
          </p:cNvPr>
          <p:cNvSpPr/>
          <p:nvPr/>
        </p:nvSpPr>
        <p:spPr>
          <a:xfrm>
            <a:off x="671667" y="989849"/>
            <a:ext cx="495747" cy="495361"/>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rgbClr val="FFFFFF"/>
                </a:solidFill>
                <a:latin typeface="Fira Sans Extra Condensed Medium"/>
                <a:ea typeface="Fira Sans Extra Condensed Medium"/>
                <a:cs typeface="Fira Sans Extra Condensed Medium"/>
                <a:sym typeface="Fira Sans Extra Condensed Medium"/>
              </a:rPr>
              <a:t>04</a:t>
            </a:r>
            <a:endParaRPr sz="1900" dirty="0">
              <a:solidFill>
                <a:srgbClr val="FFFFFF"/>
              </a:solidFill>
            </a:endParaRPr>
          </a:p>
        </p:txBody>
      </p:sp>
      <p:pic>
        <p:nvPicPr>
          <p:cNvPr id="4" name="Picture 3">
            <a:extLst>
              <a:ext uri="{FF2B5EF4-FFF2-40B4-BE49-F238E27FC236}">
                <a16:creationId xmlns:a16="http://schemas.microsoft.com/office/drawing/2014/main" id="{48E7C908-FA0B-A939-0CB8-5037F028AA90}"/>
              </a:ext>
            </a:extLst>
          </p:cNvPr>
          <p:cNvPicPr>
            <a:picLocks noChangeAspect="1"/>
          </p:cNvPicPr>
          <p:nvPr/>
        </p:nvPicPr>
        <p:blipFill rotWithShape="1">
          <a:blip r:embed="rId3"/>
          <a:srcRect t="3969"/>
          <a:stretch/>
        </p:blipFill>
        <p:spPr>
          <a:xfrm>
            <a:off x="0" y="1968500"/>
            <a:ext cx="9144000" cy="2882900"/>
          </a:xfrm>
          <a:prstGeom prst="rect">
            <a:avLst/>
          </a:prstGeom>
        </p:spPr>
      </p:pic>
      <p:sp>
        <p:nvSpPr>
          <p:cNvPr id="2" name="Google Shape;115;p16">
            <a:extLst>
              <a:ext uri="{FF2B5EF4-FFF2-40B4-BE49-F238E27FC236}">
                <a16:creationId xmlns:a16="http://schemas.microsoft.com/office/drawing/2014/main" id="{43E4B54E-FE67-0F55-1257-DEA461EA85A9}"/>
              </a:ext>
            </a:extLst>
          </p:cNvPr>
          <p:cNvSpPr txBox="1"/>
          <p:nvPr/>
        </p:nvSpPr>
        <p:spPr>
          <a:xfrm>
            <a:off x="1468206" y="1231926"/>
            <a:ext cx="7634488" cy="566117"/>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US" dirty="0">
                <a:latin typeface="Roboto"/>
                <a:ea typeface="Roboto"/>
                <a:cs typeface="Roboto"/>
                <a:sym typeface="Roboto"/>
              </a:rPr>
              <a:t>Favorite product with negative sentiment is same with the positive sentiment : </a:t>
            </a:r>
          </a:p>
          <a:p>
            <a:pPr marL="0" lvl="0" indent="0" rtl="0">
              <a:lnSpc>
                <a:spcPct val="150000"/>
              </a:lnSpc>
              <a:spcBef>
                <a:spcPts val="0"/>
              </a:spcBef>
              <a:spcAft>
                <a:spcPts val="0"/>
              </a:spcAft>
              <a:buNone/>
            </a:pPr>
            <a:r>
              <a:rPr lang="en-US" dirty="0" err="1">
                <a:latin typeface="Roboto"/>
                <a:ea typeface="Roboto"/>
                <a:cs typeface="Roboto"/>
                <a:sym typeface="Roboto"/>
              </a:rPr>
              <a:t>AmazonBasics</a:t>
            </a:r>
            <a:r>
              <a:rPr lang="en-US" dirty="0">
                <a:latin typeface="Roboto"/>
                <a:ea typeface="Roboto"/>
                <a:cs typeface="Roboto"/>
                <a:sym typeface="Roboto"/>
              </a:rPr>
              <a:t> AAA Performance Alkaline Batteries (36 Count).</a:t>
            </a:r>
          </a:p>
        </p:txBody>
      </p:sp>
    </p:spTree>
    <p:extLst>
      <p:ext uri="{BB962C8B-B14F-4D97-AF65-F5344CB8AC3E}">
        <p14:creationId xmlns:p14="http://schemas.microsoft.com/office/powerpoint/2010/main" val="3302101910"/>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831</Words>
  <Application>Microsoft Office PowerPoint</Application>
  <PresentationFormat>On-screen Show (16:9)</PresentationFormat>
  <Paragraphs>152</Paragraphs>
  <Slides>20</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Proxima Nova Semibold</vt:lpstr>
      <vt:lpstr>Fira Sans Extra Condensed Medium</vt:lpstr>
      <vt:lpstr>Roboto</vt:lpstr>
      <vt:lpstr>Avenir</vt:lpstr>
      <vt:lpstr>Proxima Nova</vt:lpstr>
      <vt:lpstr>E-Commerce Infographics by Slidesgo</vt:lpstr>
      <vt:lpstr>Slidesgo Final Pages</vt:lpstr>
      <vt:lpstr>Sentiment Analysis of Product Reviews</vt:lpstr>
      <vt:lpstr>Table of Content</vt:lpstr>
      <vt:lpstr>Background</vt:lpstr>
      <vt:lpstr>Project Overview</vt:lpstr>
      <vt:lpstr>Data Understanding &amp; Preprocessing</vt:lpstr>
      <vt:lpstr>EDA : Product Ratings</vt:lpstr>
      <vt:lpstr>EDA : Pie Chart of Product Ratings</vt:lpstr>
      <vt:lpstr>EDA : Top 10 Products with Positive Sentiment</vt:lpstr>
      <vt:lpstr>EDA : Top 10 Products with Negative Sentiment</vt:lpstr>
      <vt:lpstr>Text Processing</vt:lpstr>
      <vt:lpstr>WorldCloud (After Text Processing)</vt:lpstr>
      <vt:lpstr>EDA : Sentiment of Text Review</vt:lpstr>
      <vt:lpstr>EDA : Sentiment from Rating and Text Review</vt:lpstr>
      <vt:lpstr>Modeling : with Bag of Words</vt:lpstr>
      <vt:lpstr>ROC Curve for Different Models</vt:lpstr>
      <vt:lpstr>Modeling : with TFIDF Vectorizer</vt:lpstr>
      <vt:lpstr>ROC Curve for Different Models</vt:lpstr>
      <vt:lpstr>Conclusions</vt:lpstr>
      <vt:lpstr>Recommendations</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Product Reviews</dc:title>
  <dc:creator>Asus</dc:creator>
  <cp:lastModifiedBy>Annisa Dzikra</cp:lastModifiedBy>
  <cp:revision>56</cp:revision>
  <dcterms:modified xsi:type="dcterms:W3CDTF">2024-07-06T00:35:25Z</dcterms:modified>
</cp:coreProperties>
</file>