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7" r:id="rId2"/>
    <p:sldId id="258" r:id="rId3"/>
    <p:sldId id="279" r:id="rId4"/>
    <p:sldId id="283" r:id="rId5"/>
    <p:sldId id="284" r:id="rId6"/>
    <p:sldId id="285" r:id="rId7"/>
    <p:sldId id="292" r:id="rId8"/>
    <p:sldId id="293" r:id="rId9"/>
    <p:sldId id="265" r:id="rId10"/>
    <p:sldId id="294" r:id="rId11"/>
    <p:sldId id="295" r:id="rId12"/>
    <p:sldId id="302" r:id="rId13"/>
    <p:sldId id="307" r:id="rId14"/>
    <p:sldId id="296" r:id="rId15"/>
    <p:sldId id="297" r:id="rId16"/>
    <p:sldId id="298" r:id="rId17"/>
    <p:sldId id="299" r:id="rId18"/>
    <p:sldId id="300" r:id="rId19"/>
    <p:sldId id="301" r:id="rId20"/>
    <p:sldId id="305" r:id="rId21"/>
    <p:sldId id="304" r:id="rId22"/>
    <p:sldId id="306" r:id="rId23"/>
    <p:sldId id="269" r:id="rId24"/>
    <p:sldId id="260" r:id="rId25"/>
  </p:sldIdLst>
  <p:sldSz cx="9144000" cy="5143500" type="screen16x9"/>
  <p:notesSz cx="6858000" cy="9144000"/>
  <p:embeddedFontLst>
    <p:embeddedFont>
      <p:font typeface="Open Sans" charset="0"/>
      <p:regular r:id="rId27"/>
      <p:bold r:id="rId28"/>
      <p:italic r:id="rId29"/>
      <p:boldItalic r:id="rId30"/>
    </p:embeddedFont>
    <p:embeddedFont>
      <p:font typeface="AR JULIAN" pitchFamily="2" charset="0"/>
      <p:regular r:id="rId31"/>
    </p:embeddedFont>
    <p:embeddedFont>
      <p:font typeface="Merriweather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AB23"/>
    <a:srgbClr val="EFB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E4EB64-ACCE-420C-9052-81EA4A4CF226}">
  <a:tblStyle styleId="{CDE4EB64-ACCE-420C-9052-81EA4A4CF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1574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FFA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3"/>
          <p:cNvSpPr txBox="1">
            <a:spLocks/>
          </p:cNvSpPr>
          <p:nvPr/>
        </p:nvSpPr>
        <p:spPr>
          <a:xfrm>
            <a:off x="1053307" y="627880"/>
            <a:ext cx="4032448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KOM331 </a:t>
            </a:r>
            <a:b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</a:br>
            <a:r>
              <a:rPr lang="id-ID" sz="2800" dirty="0" smtClean="0">
                <a:solidFill>
                  <a:schemeClr val="accent1">
                    <a:lumMod val="50000"/>
                  </a:schemeClr>
                </a:solidFill>
                <a:latin typeface="Stencil Std" pitchFamily="50" charset="0"/>
              </a:rPr>
              <a:t>REKAYASA PERANGKAT LUNAK</a:t>
            </a:r>
            <a:endParaRPr lang="id-ID" sz="2800" dirty="0">
              <a:solidFill>
                <a:schemeClr val="accent1">
                  <a:lumMod val="50000"/>
                </a:schemeClr>
              </a:solidFill>
              <a:latin typeface="Stencil Std" pitchFamily="50" charset="0"/>
            </a:endParaRPr>
          </a:p>
        </p:txBody>
      </p:sp>
      <p:grpSp>
        <p:nvGrpSpPr>
          <p:cNvPr id="13" name="Shape 104"/>
          <p:cNvGrpSpPr/>
          <p:nvPr/>
        </p:nvGrpSpPr>
        <p:grpSpPr>
          <a:xfrm flipV="1">
            <a:off x="-26011" y="850"/>
            <a:ext cx="557532" cy="516917"/>
            <a:chOff x="5292575" y="3681900"/>
            <a:chExt cx="420150" cy="373275"/>
          </a:xfrm>
        </p:grpSpPr>
        <p:sp>
          <p:nvSpPr>
            <p:cNvPr id="14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103"/>
          <p:cNvSpPr txBox="1">
            <a:spLocks/>
          </p:cNvSpPr>
          <p:nvPr/>
        </p:nvSpPr>
        <p:spPr>
          <a:xfrm>
            <a:off x="932507" y="2275498"/>
            <a:ext cx="5213155" cy="216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  <a:defRPr sz="3600" b="1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M. Aulia  Naufal Adam 	(G64160025)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Annisa Monitha 	(G64160028)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Salsabila Ramadhani 	(G64160070)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d-ID" sz="1800" dirty="0">
                <a:solidFill>
                  <a:schemeClr val="accent1">
                    <a:lumMod val="50000"/>
                  </a:schemeClr>
                </a:solidFill>
              </a:rPr>
              <a:t>Lilih Siti Sholihah  	(G64160083)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Shape 205"/>
          <p:cNvSpPr/>
          <p:nvPr/>
        </p:nvSpPr>
        <p:spPr>
          <a:xfrm>
            <a:off x="6660232" y="1581058"/>
            <a:ext cx="1215499" cy="1253430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Shape 206"/>
          <p:cNvSpPr/>
          <p:nvPr/>
        </p:nvSpPr>
        <p:spPr>
          <a:xfrm>
            <a:off x="6948263" y="2275498"/>
            <a:ext cx="1265791" cy="1215569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Shape 207"/>
          <p:cNvSpPr/>
          <p:nvPr/>
        </p:nvSpPr>
        <p:spPr>
          <a:xfrm>
            <a:off x="7380313" y="1635646"/>
            <a:ext cx="1224135" cy="1247636"/>
          </a:xfrm>
          <a:prstGeom prst="ellipse">
            <a:avLst/>
          </a:prstGeom>
          <a:noFill/>
          <a:ln w="38100" cap="flat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Log In”</a:t>
            </a:r>
          </a:p>
          <a:p>
            <a:pPr algn="ctr"/>
            <a:r>
              <a:rPr lang="id-ID" sz="1800" dirty="0" smtClean="0"/>
              <a:t>Disini user dapat melakukan log in jika sudah memiliki akun.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03439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07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Sign Up”</a:t>
            </a:r>
          </a:p>
          <a:p>
            <a:pPr algn="ctr"/>
            <a:r>
              <a:rPr lang="id-ID" sz="1800" dirty="0" smtClean="0"/>
              <a:t>Disini user dapat melakukan sign up jika belum memiliki akun.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Home”</a:t>
            </a:r>
          </a:p>
          <a:p>
            <a:pPr algn="ctr"/>
            <a:r>
              <a:rPr lang="id-ID" sz="1800" dirty="0" smtClean="0"/>
              <a:t>Merupakan halaman home</a:t>
            </a:r>
            <a:r>
              <a:rPr lang="id-ID" sz="1800" dirty="0"/>
              <a:t> </a:t>
            </a:r>
            <a:r>
              <a:rPr lang="id-ID" sz="1800" dirty="0" smtClean="0"/>
              <a:t>,disini user dapat melihat lokasi yang paling sering dicari.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11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853940"/>
            <a:ext cx="28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Profile”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24" y="944475"/>
            <a:ext cx="5305950" cy="32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12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50" y="875247"/>
            <a:ext cx="5328592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>
                <a:solidFill>
                  <a:srgbClr val="294667"/>
                </a:solidFill>
              </a:rPr>
              <a:t>13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Schedule”</a:t>
            </a:r>
          </a:p>
          <a:p>
            <a:pPr algn="ctr"/>
            <a:r>
              <a:rPr lang="id-ID" sz="1800" dirty="0" smtClean="0"/>
              <a:t>Disini user dapat memasukkan (menginput) schedule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72463"/>
            <a:ext cx="532859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14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294667"/>
                </a:solidFill>
              </a:rPr>
              <a:t>15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05192"/>
            <a:ext cx="5328592" cy="32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16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Activities”</a:t>
            </a:r>
          </a:p>
          <a:p>
            <a:pPr algn="ctr"/>
            <a:r>
              <a:rPr lang="id-ID" sz="1800" dirty="0" smtClean="0"/>
              <a:t>Disini user dapat memasukkan (menginput) activity jika sudah log in.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2" y="915566"/>
            <a:ext cx="5328592" cy="32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862009"/>
            <a:ext cx="5302183" cy="32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8"/>
          <p:cNvSpPr txBox="1">
            <a:spLocks/>
          </p:cNvSpPr>
          <p:nvPr/>
        </p:nvSpPr>
        <p:spPr>
          <a:xfrm>
            <a:off x="2408105" y="2539186"/>
            <a:ext cx="438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id-ID" sz="4400" dirty="0" smtClean="0">
                <a:solidFill>
                  <a:schemeClr val="bg1"/>
                </a:solidFill>
              </a:rPr>
              <a:t>NavIPB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6" name="Shape 159"/>
          <p:cNvSpPr txBox="1">
            <a:spLocks/>
          </p:cNvSpPr>
          <p:nvPr/>
        </p:nvSpPr>
        <p:spPr>
          <a:xfrm>
            <a:off x="2995762" y="3461227"/>
            <a:ext cx="309634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id-ID" sz="1400" b="1" dirty="0" smtClean="0">
                <a:solidFill>
                  <a:schemeClr val="bg1"/>
                </a:solidFill>
              </a:rPr>
              <a:t>Navigation for IPB Citizen</a:t>
            </a:r>
            <a:endParaRPr lang="id-ID" sz="1400" b="1" dirty="0">
              <a:solidFill>
                <a:schemeClr val="bg1"/>
              </a:solidFill>
            </a:endParaRPr>
          </a:p>
        </p:txBody>
      </p:sp>
      <p:grpSp>
        <p:nvGrpSpPr>
          <p:cNvPr id="10" name="Shape 163"/>
          <p:cNvGrpSpPr/>
          <p:nvPr/>
        </p:nvGrpSpPr>
        <p:grpSpPr>
          <a:xfrm rot="-587338">
            <a:off x="4547469" y="2382437"/>
            <a:ext cx="240454" cy="163995"/>
            <a:chOff x="523362" y="4638450"/>
            <a:chExt cx="175912" cy="119976"/>
          </a:xfrm>
        </p:grpSpPr>
        <p:sp>
          <p:nvSpPr>
            <p:cNvPr id="11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Shape 166"/>
            <p:cNvSpPr/>
            <p:nvPr/>
          </p:nvSpPr>
          <p:spPr>
            <a:xfrm>
              <a:off x="523362" y="4675700"/>
              <a:ext cx="175912" cy="82726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4" name="Shape 168"/>
          <p:cNvSpPr/>
          <p:nvPr/>
        </p:nvSpPr>
        <p:spPr>
          <a:xfrm>
            <a:off x="3770733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169"/>
          <p:cNvSpPr/>
          <p:nvPr/>
        </p:nvSpPr>
        <p:spPr>
          <a:xfrm rot="2697369">
            <a:off x="5318780" y="2287750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" name="Shape 170"/>
          <p:cNvSpPr/>
          <p:nvPr/>
        </p:nvSpPr>
        <p:spPr>
          <a:xfrm>
            <a:off x="5499062" y="1499275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" name="Shape 171"/>
          <p:cNvSpPr/>
          <p:nvPr/>
        </p:nvSpPr>
        <p:spPr>
          <a:xfrm rot="1280130">
            <a:off x="3611576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8" name="Shape 823"/>
          <p:cNvGrpSpPr/>
          <p:nvPr/>
        </p:nvGrpSpPr>
        <p:grpSpPr>
          <a:xfrm>
            <a:off x="3600599" y="849719"/>
            <a:ext cx="2049541" cy="2049503"/>
            <a:chOff x="6643075" y="3664250"/>
            <a:chExt cx="407950" cy="407975"/>
          </a:xfrm>
        </p:grpSpPr>
        <p:sp>
          <p:nvSpPr>
            <p:cNvPr id="19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5102" y="4587326"/>
            <a:ext cx="1209439" cy="555526"/>
          </a:xfrm>
          <a:prstGeom prst="rect">
            <a:avLst/>
          </a:prstGeom>
          <a:solidFill>
            <a:srgbClr val="EFAB23"/>
          </a:solidFill>
          <a:ln>
            <a:solidFill>
              <a:srgbClr val="EFA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18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7" y="915566"/>
            <a:ext cx="530218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2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19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20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27405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Maps”</a:t>
            </a:r>
          </a:p>
          <a:p>
            <a:pPr algn="ctr"/>
            <a:r>
              <a:rPr lang="id-ID" sz="1800" dirty="0" smtClean="0"/>
              <a:t>Disini user dapat mencari lokasi yang ingin dicari dan akan ada deskripsi yang menjelaskan.</a:t>
            </a:r>
            <a:endParaRPr lang="id-ID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15566"/>
            <a:ext cx="532859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2090133" y="2018347"/>
            <a:ext cx="5650500" cy="101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 smtClean="0">
                <a:solidFill>
                  <a:schemeClr val="accent1">
                    <a:lumMod val="50000"/>
                  </a:schemeClr>
                </a:solidFill>
              </a:rPr>
              <a:t>DEMONSTRASI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21</a:t>
            </a:r>
            <a:endParaRPr dirty="0">
              <a:solidFill>
                <a:srgbClr val="294667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71800" y="2956840"/>
            <a:ext cx="3223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Shape 506"/>
          <p:cNvGrpSpPr/>
          <p:nvPr/>
        </p:nvGrpSpPr>
        <p:grpSpPr>
          <a:xfrm>
            <a:off x="1874745" y="2110596"/>
            <a:ext cx="746373" cy="824969"/>
            <a:chOff x="3951849" y="2985351"/>
            <a:chExt cx="407951" cy="416499"/>
          </a:xfrm>
        </p:grpSpPr>
        <p:sp>
          <p:nvSpPr>
            <p:cNvPr id="13" name="Shape 507"/>
            <p:cNvSpPr/>
            <p:nvPr/>
          </p:nvSpPr>
          <p:spPr>
            <a:xfrm>
              <a:off x="3951849" y="2985351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0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0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1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797969" y="2139702"/>
            <a:ext cx="5544616" cy="2304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3600" dirty="0">
                <a:latin typeface="AR JULIAN" pitchFamily="2" charset="0"/>
              </a:rPr>
              <a:t>SEKIAN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DAN </a:t>
            </a:r>
            <a:br>
              <a:rPr lang="id-ID" sz="3600" dirty="0">
                <a:latin typeface="AR JULIAN" pitchFamily="2" charset="0"/>
              </a:rPr>
            </a:br>
            <a:r>
              <a:rPr lang="id-ID" sz="3600" dirty="0">
                <a:latin typeface="AR JULIAN" pitchFamily="2" charset="0"/>
              </a:rPr>
              <a:t>TERIMA KASIH</a:t>
            </a:r>
            <a:endParaRPr sz="3600" dirty="0">
              <a:latin typeface="AR JULIAN" pitchFamily="2" charset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smtClean="0"/>
              <a:t>22</a:t>
            </a:r>
            <a:endParaRPr dirty="0"/>
          </a:p>
        </p:txBody>
      </p:sp>
      <p:sp>
        <p:nvSpPr>
          <p:cNvPr id="5" name="Shape 484"/>
          <p:cNvSpPr/>
          <p:nvPr/>
        </p:nvSpPr>
        <p:spPr>
          <a:xfrm>
            <a:off x="4211960" y="1419622"/>
            <a:ext cx="716635" cy="72008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Shape 428"/>
          <p:cNvGrpSpPr/>
          <p:nvPr/>
        </p:nvGrpSpPr>
        <p:grpSpPr>
          <a:xfrm>
            <a:off x="4389180" y="1212280"/>
            <a:ext cx="362193" cy="222386"/>
            <a:chOff x="4595425" y="1707325"/>
            <a:chExt cx="470075" cy="288625"/>
          </a:xfrm>
        </p:grpSpPr>
        <p:sp>
          <p:nvSpPr>
            <p:cNvPr id="7" name="Shape 4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430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32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33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667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771550"/>
            <a:ext cx="2617427" cy="9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 smtClean="0"/>
              <a:t>LATAR BELAKANG</a:t>
            </a:r>
            <a:endParaRPr sz="24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635896" y="1275606"/>
            <a:ext cx="5027400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KRS-an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urangnya</a:t>
            </a:r>
            <a:r>
              <a:rPr lang="en-GB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rute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ruangan</a:t>
            </a:r>
            <a:r>
              <a:rPr lang="en-GB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tujuannya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Orang non-IPB juga kesulitan mencari tau letak-letak tempat yang ada di IPB.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545419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smtClean="0"/>
              <a:t>TUJUAN</a:t>
            </a:r>
            <a:endParaRPr sz="28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2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956733" y="1563638"/>
            <a:ext cx="50274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parkir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non-IPB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menelusuri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IPB</a:t>
            </a:r>
            <a:r>
              <a:rPr lang="id-ID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Open Sans"/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53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95536" y="1059582"/>
            <a:ext cx="2664296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000" dirty="0" smtClean="0"/>
              <a:t>DESKRIPSI </a:t>
            </a:r>
            <a:br>
              <a:rPr lang="id-ID" sz="2000" dirty="0" smtClean="0"/>
            </a:br>
            <a:r>
              <a:rPr lang="id-ID" sz="2000" dirty="0" smtClean="0"/>
              <a:t>DAN BATASAN  SISTEM</a:t>
            </a:r>
            <a:endParaRPr sz="2000"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4294967295"/>
          </p:nvPr>
        </p:nvSpPr>
        <p:spPr>
          <a:xfrm>
            <a:off x="3059832" y="0"/>
            <a:ext cx="5919962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dirty="0">
                <a:solidFill>
                  <a:srgbClr val="FFFFFF"/>
                </a:solidFill>
              </a:rPr>
              <a:t> </a:t>
            </a:r>
            <a:r>
              <a:rPr b="1" dirty="0" smtClean="0">
                <a:solidFill>
                  <a:srgbClr val="FFFFFF"/>
                </a:solidFill>
              </a:rPr>
              <a:t>       </a:t>
            </a:r>
            <a:r>
              <a:rPr sz="1600" b="1" dirty="0" smtClean="0">
                <a:solidFill>
                  <a:srgbClr val="FFFFFF"/>
                </a:solidFill>
              </a:rPr>
              <a:t>DESKRIPSI :</a:t>
            </a:r>
          </a:p>
          <a:p>
            <a:pPr algn="just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Proyek web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NavIPB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digunakan untuk membantu mencari lokasi di kampus IPB.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terdiri atas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yaitu user yang belum memiliki akun. </a:t>
            </a:r>
            <a:r>
              <a:rPr lang="en-GB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GB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guest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maka mereka hanya dapat menggunakan fitur mencari ruangan dan tempat parkir di IPB. Mereka tidak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Sedangkan jika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-nya adalah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sudah memliki akun,  maka mereka dapat menggunakan fitur mencari ruangan dan tempat parkir di IPB sekaligus dapat menginput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id-ID" b="1" dirty="0" smtClean="0">
                <a:solidFill>
                  <a:srgbClr val="FFFFFF"/>
                </a:solidFill>
              </a:rPr>
              <a:t>      </a:t>
            </a:r>
            <a:r>
              <a:rPr lang="id-ID" sz="1600" b="1" dirty="0" smtClean="0">
                <a:solidFill>
                  <a:srgbClr val="FFFFFF"/>
                </a:solidFill>
              </a:rPr>
              <a:t>BATASAN SISTEM :</a:t>
            </a:r>
            <a:endParaRPr lang="id-ID" i="1" dirty="0" smtClean="0">
              <a:solidFill>
                <a:schemeClr val="bg1"/>
              </a:solidFill>
            </a:endParaRPr>
          </a:p>
          <a:p>
            <a:pPr lvl="0"/>
            <a:r>
              <a:rPr lang="id-ID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tidak memiliki akun tidak dapat mengisi bagian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(jadwal)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(kegiatan)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Kawasan yang diberikan informasinya hanya di ruang lingkup kampus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IPB.</a:t>
            </a: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bisa menjadi tempat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komunikasi antar-user.</a:t>
            </a:r>
            <a:endParaRPr lang="id-ID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Hanya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menghimpun 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activity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id-ID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 marL="114300" indent="0">
              <a:buNone/>
            </a:pPr>
            <a:r>
              <a:rPr lang="id-ID" dirty="0">
                <a:solidFill>
                  <a:schemeClr val="bg1"/>
                </a:solidFill>
              </a:rPr>
              <a:t/>
            </a:r>
            <a:br>
              <a:rPr lang="id-ID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92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42404" y="1045150"/>
            <a:ext cx="2617428" cy="6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d-ID" sz="2400" dirty="0" smtClean="0"/>
              <a:t>KEBUTUHAN SISTEM</a:t>
            </a:r>
            <a:endParaRPr sz="2400" dirty="0"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4</a:t>
            </a:r>
            <a:endParaRPr dirty="0"/>
          </a:p>
        </p:txBody>
      </p:sp>
      <p:sp>
        <p:nvSpPr>
          <p:cNvPr id="5" name="Shape 327"/>
          <p:cNvSpPr txBox="1">
            <a:spLocks/>
          </p:cNvSpPr>
          <p:nvPr/>
        </p:nvSpPr>
        <p:spPr>
          <a:xfrm>
            <a:off x="3037251" y="267494"/>
            <a:ext cx="5919962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id-ID" b="1" dirty="0">
                <a:solidFill>
                  <a:srgbClr val="FFFFFF"/>
                </a:solidFill>
              </a:rPr>
              <a:t> </a:t>
            </a:r>
            <a:r>
              <a:rPr lang="id-ID" b="1" dirty="0" smtClean="0">
                <a:solidFill>
                  <a:srgbClr val="FFFFFF"/>
                </a:solidFill>
              </a:rPr>
              <a:t>       FUNCTIONAL :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mencari maps lokasi yang dicari  beserta deskirpsinya.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menempatkan tempat parkir.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user.</a:t>
            </a:r>
          </a:p>
          <a:p>
            <a:pPr algn="just"/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membuat aktivitas user.</a:t>
            </a:r>
          </a:p>
          <a:p>
            <a:pPr algn="just"/>
            <a:r>
              <a:rPr lang="id-ID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dapat menambahkan, mengubah, dan menghapus jadwal user</a:t>
            </a:r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id-ID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id-ID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NON-FUNTIONAL :</a:t>
            </a:r>
            <a:endParaRPr lang="id-ID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id-ID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hanya dapat dijalankan di web browser.</a:t>
            </a:r>
            <a:r>
              <a:rPr lang="id-ID" dirty="0" smtClean="0">
                <a:solidFill>
                  <a:schemeClr val="bg1"/>
                </a:solidFill>
              </a:rPr>
              <a:t/>
            </a:r>
            <a:br>
              <a:rPr lang="id-ID" dirty="0" smtClean="0">
                <a:solidFill>
                  <a:schemeClr val="bg1"/>
                </a:solidFill>
              </a:rPr>
            </a:b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7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326"/>
          <p:cNvSpPr txBox="1">
            <a:spLocks/>
          </p:cNvSpPr>
          <p:nvPr/>
        </p:nvSpPr>
        <p:spPr>
          <a:xfrm>
            <a:off x="2843808" y="63827"/>
            <a:ext cx="5353732" cy="804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800" b="1" i="1" dirty="0" smtClean="0">
                <a:solidFill>
                  <a:schemeClr val="bg1"/>
                </a:solidFill>
              </a:rPr>
              <a:t>USE CASE DIAGRAM</a:t>
            </a:r>
            <a:endParaRPr lang="id-ID" sz="2800" b="1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2354" y="3862698"/>
            <a:ext cx="92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User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sp>
        <p:nvSpPr>
          <p:cNvPr id="794" name="Oval 793"/>
          <p:cNvSpPr/>
          <p:nvPr/>
        </p:nvSpPr>
        <p:spPr>
          <a:xfrm>
            <a:off x="3511281" y="987572"/>
            <a:ext cx="2409470" cy="552005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infromasi maps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5" name="Oval 794"/>
          <p:cNvSpPr/>
          <p:nvPr/>
        </p:nvSpPr>
        <p:spPr>
          <a:xfrm>
            <a:off x="3535556" y="1659545"/>
            <a:ext cx="2409470" cy="472921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Melihat Informasi Tempat Parkir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6" name="Oval 795"/>
          <p:cNvSpPr/>
          <p:nvPr/>
        </p:nvSpPr>
        <p:spPr>
          <a:xfrm>
            <a:off x="3511281" y="2245486"/>
            <a:ext cx="2409470" cy="503317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Memasukkan Jadwal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7" name="Oval 796"/>
          <p:cNvSpPr/>
          <p:nvPr/>
        </p:nvSpPr>
        <p:spPr>
          <a:xfrm>
            <a:off x="3511281" y="2873930"/>
            <a:ext cx="2409470" cy="452692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,Memasukkan Aktivitas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" name="Oval 797"/>
          <p:cNvSpPr/>
          <p:nvPr/>
        </p:nvSpPr>
        <p:spPr>
          <a:xfrm>
            <a:off x="3535556" y="3420519"/>
            <a:ext cx="2409470" cy="42336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799" name="Oval 798"/>
          <p:cNvSpPr/>
          <p:nvPr/>
        </p:nvSpPr>
        <p:spPr>
          <a:xfrm>
            <a:off x="3535556" y="3946330"/>
            <a:ext cx="2409470" cy="4710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Times New Roman" pitchFamily="18" charset="0"/>
                <a:cs typeface="Times New Roman" pitchFamily="18" charset="0"/>
              </a:rPr>
              <a:t>Registrasi</a:t>
            </a:r>
            <a:endParaRPr lang="en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2" name="Straight Arrow Connector 801"/>
          <p:cNvCxnSpPr>
            <a:cxnSpLocks/>
            <a:endCxn id="794" idx="2"/>
          </p:cNvCxnSpPr>
          <p:nvPr/>
        </p:nvCxnSpPr>
        <p:spPr>
          <a:xfrm flipV="1">
            <a:off x="1318785" y="1263575"/>
            <a:ext cx="2192496" cy="163539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cxnSpLocks/>
            <a:endCxn id="795" idx="2"/>
          </p:cNvCxnSpPr>
          <p:nvPr/>
        </p:nvCxnSpPr>
        <p:spPr>
          <a:xfrm flipV="1">
            <a:off x="1318785" y="1896006"/>
            <a:ext cx="2216771" cy="100296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4" name="Straight Arrow Connector 803"/>
          <p:cNvCxnSpPr>
            <a:cxnSpLocks/>
            <a:endCxn id="796" idx="2"/>
          </p:cNvCxnSpPr>
          <p:nvPr/>
        </p:nvCxnSpPr>
        <p:spPr>
          <a:xfrm flipV="1">
            <a:off x="1318785" y="2497145"/>
            <a:ext cx="2192496" cy="40182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Arrow Connector 804"/>
          <p:cNvCxnSpPr>
            <a:cxnSpLocks/>
            <a:endCxn id="799" idx="2"/>
          </p:cNvCxnSpPr>
          <p:nvPr/>
        </p:nvCxnSpPr>
        <p:spPr>
          <a:xfrm>
            <a:off x="1318785" y="2898968"/>
            <a:ext cx="2216771" cy="128288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>
            <a:cxnSpLocks/>
            <a:endCxn id="798" idx="2"/>
          </p:cNvCxnSpPr>
          <p:nvPr/>
        </p:nvCxnSpPr>
        <p:spPr>
          <a:xfrm>
            <a:off x="1318785" y="2898968"/>
            <a:ext cx="2216771" cy="733236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Straight Arrow Connector 806"/>
          <p:cNvCxnSpPr>
            <a:cxnSpLocks/>
            <a:endCxn id="797" idx="2"/>
          </p:cNvCxnSpPr>
          <p:nvPr/>
        </p:nvCxnSpPr>
        <p:spPr>
          <a:xfrm>
            <a:off x="1358048" y="2898968"/>
            <a:ext cx="2153233" cy="20130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27984" y="471338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5</a:t>
            </a:r>
            <a:endParaRPr lang="id-ID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475" y="1507680"/>
            <a:ext cx="995842" cy="2293059"/>
            <a:chOff x="1190100" y="1531188"/>
            <a:chExt cx="544357" cy="137107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902" y="1539577"/>
            <a:ext cx="995842" cy="2293059"/>
            <a:chOff x="1190100" y="1531188"/>
            <a:chExt cx="544357" cy="13710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949670" y="1935677"/>
            <a:ext cx="1934698" cy="1063945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898104" y="1263574"/>
            <a:ext cx="1986264" cy="1736048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920751" y="2504755"/>
            <a:ext cx="1963617" cy="494867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799" idx="6"/>
          </p:cNvCxnSpPr>
          <p:nvPr/>
        </p:nvCxnSpPr>
        <p:spPr>
          <a:xfrm flipV="1">
            <a:off x="5945026" y="2999622"/>
            <a:ext cx="1939342" cy="118223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798" idx="6"/>
          </p:cNvCxnSpPr>
          <p:nvPr/>
        </p:nvCxnSpPr>
        <p:spPr>
          <a:xfrm flipV="1">
            <a:off x="5945026" y="3001583"/>
            <a:ext cx="1939342" cy="630621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5949670" y="3001583"/>
            <a:ext cx="1934698" cy="114002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97381" y="3893475"/>
            <a:ext cx="10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i="1" dirty="0" smtClean="0">
                <a:solidFill>
                  <a:schemeClr val="bg1"/>
                </a:solidFill>
              </a:rPr>
              <a:t>Guest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3131840" y="868111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 flipV="1">
            <a:off x="3131840" y="868112"/>
            <a:ext cx="36004" cy="3647854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6179909" y="868111"/>
            <a:ext cx="36004" cy="3653873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3167844" y="4515966"/>
            <a:ext cx="3024336" cy="0"/>
          </a:xfrm>
          <a:prstGeom prst="straightConnector1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0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26"/>
          <p:cNvSpPr txBox="1">
            <a:spLocks/>
          </p:cNvSpPr>
          <p:nvPr/>
        </p:nvSpPr>
        <p:spPr>
          <a:xfrm>
            <a:off x="3203848" y="59471"/>
            <a:ext cx="3672408" cy="617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2000" b="1" i="1" dirty="0" smtClean="0">
                <a:solidFill>
                  <a:schemeClr val="bg1"/>
                </a:solidFill>
              </a:rPr>
              <a:t>ACTIVITY DIAGRAM</a:t>
            </a:r>
            <a:endParaRPr lang="id-ID" sz="2000" b="1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7534"/>
            <a:ext cx="7632848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7984" y="47295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6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02588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</a:t>
            </a:r>
            <a:endParaRPr dirty="0">
              <a:solidFill>
                <a:srgbClr val="294667"/>
              </a:solidFill>
            </a:endParaRPr>
          </a:p>
        </p:txBody>
      </p:sp>
      <p:sp>
        <p:nvSpPr>
          <p:cNvPr id="6" name="Shape 310"/>
          <p:cNvSpPr/>
          <p:nvPr/>
        </p:nvSpPr>
        <p:spPr>
          <a:xfrm>
            <a:off x="3141187" y="771550"/>
            <a:ext cx="5616624" cy="410445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39"/>
          <p:cNvSpPr txBox="1">
            <a:spLocks/>
          </p:cNvSpPr>
          <p:nvPr/>
        </p:nvSpPr>
        <p:spPr>
          <a:xfrm>
            <a:off x="4074114" y="123478"/>
            <a:ext cx="3750769" cy="52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d-ID" sz="2400" b="1" dirty="0" smtClean="0"/>
              <a:t>IMPLEMENTASI USER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03" y="843558"/>
            <a:ext cx="5328592" cy="338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2750606"/>
            <a:ext cx="2889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b="1" dirty="0" smtClean="0"/>
              <a:t>“Halaman awal”</a:t>
            </a:r>
          </a:p>
          <a:p>
            <a:pPr algn="ctr"/>
            <a:r>
              <a:rPr lang="id-ID" sz="1800" dirty="0" smtClean="0"/>
              <a:t>Disini user dapat memilih untuk melakukan sign up atau log in atau langsung menggunankan maps.</a:t>
            </a:r>
            <a:endParaRPr lang="id-ID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583</Words>
  <Application>Microsoft Office PowerPoint</Application>
  <PresentationFormat>On-screen Show (16:9)</PresentationFormat>
  <Paragraphs>110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Open Sans</vt:lpstr>
      <vt:lpstr>AR JULIAN</vt:lpstr>
      <vt:lpstr>Times New Roman</vt:lpstr>
      <vt:lpstr>Stencil Std</vt:lpstr>
      <vt:lpstr>Merriweather</vt:lpstr>
      <vt:lpstr>Emilia template</vt:lpstr>
      <vt:lpstr>PowerPoint Presentation</vt:lpstr>
      <vt:lpstr>PowerPoint Presentation</vt:lpstr>
      <vt:lpstr>LATAR BELAKANG</vt:lpstr>
      <vt:lpstr>TUJUAN</vt:lpstr>
      <vt:lpstr>DESKRIPSI  DAN BATASAN  SISTEM</vt:lpstr>
      <vt:lpstr>KEBUTUHAN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KOM331  REKAYASA PERANGKAT LUNAK</dc:title>
  <cp:lastModifiedBy>Microsoft</cp:lastModifiedBy>
  <cp:revision>46</cp:revision>
  <dcterms:modified xsi:type="dcterms:W3CDTF">2018-07-07T07:43:20Z</dcterms:modified>
</cp:coreProperties>
</file>