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3" r:id="rId3"/>
    <p:sldId id="257" r:id="rId4"/>
    <p:sldId id="258" r:id="rId5"/>
    <p:sldId id="259" r:id="rId6"/>
    <p:sldId id="283" r:id="rId7"/>
    <p:sldId id="264" r:id="rId8"/>
    <p:sldId id="275" r:id="rId9"/>
    <p:sldId id="273" r:id="rId10"/>
    <p:sldId id="272" r:id="rId11"/>
    <p:sldId id="274" r:id="rId12"/>
    <p:sldId id="279" r:id="rId13"/>
    <p:sldId id="277" r:id="rId14"/>
    <p:sldId id="286" r:id="rId15"/>
    <p:sldId id="288" r:id="rId16"/>
    <p:sldId id="289" r:id="rId17"/>
    <p:sldId id="280" r:id="rId18"/>
    <p:sldId id="281" r:id="rId19"/>
    <p:sldId id="276" r:id="rId20"/>
    <p:sldId id="291" r:id="rId21"/>
    <p:sldId id="293" r:id="rId22"/>
    <p:sldId id="278" r:id="rId23"/>
    <p:sldId id="284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9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B01167-BF03-47A5-A88C-FB6F536D61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EA6CFE-9FC8-4BB1-8512-1F04CA9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8151" y="2693235"/>
            <a:ext cx="7802106" cy="68786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NEPAJOBS – 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JOB PORTAL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53054" y="1232453"/>
            <a:ext cx="6972300" cy="10814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SUMMIT COLLEGE</a:t>
            </a:r>
          </a:p>
        </p:txBody>
      </p:sp>
    </p:spTree>
    <p:extLst>
      <p:ext uri="{BB962C8B-B14F-4D97-AF65-F5344CB8AC3E}">
        <p14:creationId xmlns:p14="http://schemas.microsoft.com/office/powerpoint/2010/main" val="225554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FA0C5-38CA-CB88-8872-11EF7BE71F43}"/>
              </a:ext>
            </a:extLst>
          </p:cNvPr>
          <p:cNvSpPr/>
          <p:nvPr/>
        </p:nvSpPr>
        <p:spPr>
          <a:xfrm rot="13710449">
            <a:off x="5556257" y="2944857"/>
            <a:ext cx="364049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EC272-5BA7-647C-35E2-0989FDB8486F}"/>
              </a:ext>
            </a:extLst>
          </p:cNvPr>
          <p:cNvSpPr/>
          <p:nvPr/>
        </p:nvSpPr>
        <p:spPr>
          <a:xfrm rot="16632892">
            <a:off x="5912316" y="3567882"/>
            <a:ext cx="366120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B782E-574A-56E3-7EF0-3E7D5FDC95E2}"/>
              </a:ext>
            </a:extLst>
          </p:cNvPr>
          <p:cNvSpPr/>
          <p:nvPr/>
        </p:nvSpPr>
        <p:spPr>
          <a:xfrm rot="17196278">
            <a:off x="5556255" y="5350181"/>
            <a:ext cx="364049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EC414-94CC-A407-5258-838614E39CA5}"/>
              </a:ext>
            </a:extLst>
          </p:cNvPr>
          <p:cNvSpPr/>
          <p:nvPr/>
        </p:nvSpPr>
        <p:spPr>
          <a:xfrm rot="10800000">
            <a:off x="5726154" y="5407601"/>
            <a:ext cx="364049" cy="32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D475D-35AA-54D8-717F-B2840F5D1E40}"/>
              </a:ext>
            </a:extLst>
          </p:cNvPr>
          <p:cNvSpPr/>
          <p:nvPr/>
        </p:nvSpPr>
        <p:spPr>
          <a:xfrm rot="354157">
            <a:off x="5800497" y="4549272"/>
            <a:ext cx="364049" cy="219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1B98F-B5AC-41CD-842D-E67800175D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16" y="885193"/>
            <a:ext cx="5416568" cy="56978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4251EA-9C51-4D20-8062-94DE65A9DD81}"/>
              </a:ext>
            </a:extLst>
          </p:cNvPr>
          <p:cNvSpPr/>
          <p:nvPr/>
        </p:nvSpPr>
        <p:spPr>
          <a:xfrm>
            <a:off x="4231778" y="318649"/>
            <a:ext cx="3352800" cy="535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B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5" y="973668"/>
            <a:ext cx="7968297" cy="6828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760" y="2459318"/>
            <a:ext cx="8825659" cy="34163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and design.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data storage.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loading and response times.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data storage and management.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reliable with minimal time for maintenance.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well with different web browsers, OS and devices.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83" y="2700555"/>
            <a:ext cx="2558011" cy="25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07991" y="2344615"/>
            <a:ext cx="9736463" cy="451338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tools, skills and resources to do a project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any devices with browser.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ssible to run project once it’s finished.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Friendly, easy to use no training required.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 on time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19" y="2966093"/>
            <a:ext cx="3035089" cy="24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93256"/>
              </p:ext>
            </p:extLst>
          </p:nvPr>
        </p:nvGraphicFramePr>
        <p:xfrm>
          <a:off x="2925811" y="836749"/>
          <a:ext cx="6234552" cy="53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552">
                  <a:extLst>
                    <a:ext uri="{9D8B030D-6E8A-4147-A177-3AD203B41FA5}">
                      <a16:colId xmlns:a16="http://schemas.microsoft.com/office/drawing/2014/main" val="4244278121"/>
                    </a:ext>
                  </a:extLst>
                </a:gridCol>
              </a:tblGrid>
              <a:tr h="5316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GANTT CHART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923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B5609-5AC6-437E-AF60-762145A9F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64381"/>
              </p:ext>
            </p:extLst>
          </p:nvPr>
        </p:nvGraphicFramePr>
        <p:xfrm>
          <a:off x="1649943" y="1496477"/>
          <a:ext cx="8786287" cy="43212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5104">
                  <a:extLst>
                    <a:ext uri="{9D8B030D-6E8A-4147-A177-3AD203B41FA5}">
                      <a16:colId xmlns:a16="http://schemas.microsoft.com/office/drawing/2014/main" val="1410844908"/>
                    </a:ext>
                  </a:extLst>
                </a:gridCol>
                <a:gridCol w="1109023">
                  <a:extLst>
                    <a:ext uri="{9D8B030D-6E8A-4147-A177-3AD203B41FA5}">
                      <a16:colId xmlns:a16="http://schemas.microsoft.com/office/drawing/2014/main" val="3783537831"/>
                    </a:ext>
                  </a:extLst>
                </a:gridCol>
                <a:gridCol w="1118719">
                  <a:extLst>
                    <a:ext uri="{9D8B030D-6E8A-4147-A177-3AD203B41FA5}">
                      <a16:colId xmlns:a16="http://schemas.microsoft.com/office/drawing/2014/main" val="1096267031"/>
                    </a:ext>
                  </a:extLst>
                </a:gridCol>
                <a:gridCol w="1092543">
                  <a:extLst>
                    <a:ext uri="{9D8B030D-6E8A-4147-A177-3AD203B41FA5}">
                      <a16:colId xmlns:a16="http://schemas.microsoft.com/office/drawing/2014/main" val="3513515097"/>
                    </a:ext>
                  </a:extLst>
                </a:gridCol>
                <a:gridCol w="1072186">
                  <a:extLst>
                    <a:ext uri="{9D8B030D-6E8A-4147-A177-3AD203B41FA5}">
                      <a16:colId xmlns:a16="http://schemas.microsoft.com/office/drawing/2014/main" val="356665780"/>
                    </a:ext>
                  </a:extLst>
                </a:gridCol>
                <a:gridCol w="1114840">
                  <a:extLst>
                    <a:ext uri="{9D8B030D-6E8A-4147-A177-3AD203B41FA5}">
                      <a16:colId xmlns:a16="http://schemas.microsoft.com/office/drawing/2014/main" val="1109654599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236590751"/>
                    </a:ext>
                  </a:extLst>
                </a:gridCol>
              </a:tblGrid>
              <a:tr h="637124">
                <a:tc>
                  <a:txBody>
                    <a:bodyPr/>
                    <a:lstStyle/>
                    <a:p>
                      <a:pPr marL="0" marR="412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Time 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Jun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  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Jun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Jul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Aug 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Aug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extLst>
                  <a:ext uri="{0D108BD9-81ED-4DB2-BD59-A6C34878D82A}">
                    <a16:rowId xmlns:a16="http://schemas.microsoft.com/office/drawing/2014/main" val="286217590"/>
                  </a:ext>
                </a:extLst>
              </a:tr>
              <a:tr h="63610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3556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extLst>
                  <a:ext uri="{0D108BD9-81ED-4DB2-BD59-A6C34878D82A}">
                    <a16:rowId xmlns:a16="http://schemas.microsoft.com/office/drawing/2014/main" val="3094565285"/>
                  </a:ext>
                </a:extLst>
              </a:tr>
              <a:tr h="6186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</a:t>
                      </a:r>
                      <a:endParaRPr lang="en-B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extLst>
                  <a:ext uri="{0D108BD9-81ED-4DB2-BD59-A6C34878D82A}">
                    <a16:rowId xmlns:a16="http://schemas.microsoft.com/office/drawing/2014/main" val="11668346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extLst>
                  <a:ext uri="{0D108BD9-81ED-4DB2-BD59-A6C34878D82A}">
                    <a16:rowId xmlns:a16="http://schemas.microsoft.com/office/drawing/2014/main" val="163184698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endParaRPr lang="en-B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extLst>
                  <a:ext uri="{0D108BD9-81ED-4DB2-BD59-A6C34878D82A}">
                    <a16:rowId xmlns:a16="http://schemas.microsoft.com/office/drawing/2014/main" val="2822933447"/>
                  </a:ext>
                </a:extLst>
              </a:tr>
              <a:tr h="60886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&amp; maintenance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B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47158"/>
                  </a:ext>
                </a:extLst>
              </a:tr>
              <a:tr h="6013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  <a:endParaRPr lang="en-B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7310" marT="889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B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7310" marT="889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6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132" y="304800"/>
            <a:ext cx="15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8" y="923925"/>
            <a:ext cx="8848164" cy="5490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86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C86598-1712-4413-872A-D899F4ACFA6F}"/>
              </a:ext>
            </a:extLst>
          </p:cNvPr>
          <p:cNvSpPr txBox="1"/>
          <p:nvPr/>
        </p:nvSpPr>
        <p:spPr>
          <a:xfrm>
            <a:off x="5167563" y="681607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 Level DFD</a:t>
            </a:r>
            <a:endParaRPr lang="en-B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0B3B-F2AC-41B1-934A-610091B4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7" y="2184185"/>
            <a:ext cx="10064945" cy="31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072E1-EA9F-4A63-8050-176A1855030A}"/>
              </a:ext>
            </a:extLst>
          </p:cNvPr>
          <p:cNvSpPr txBox="1"/>
          <p:nvPr/>
        </p:nvSpPr>
        <p:spPr>
          <a:xfrm>
            <a:off x="5214991" y="705669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DFD</a:t>
            </a:r>
            <a:endParaRPr lang="en-B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5E8A6-3163-41CA-A358-4CD4E097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37956"/>
            <a:ext cx="7315200" cy="47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0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0266" y="1309916"/>
            <a:ext cx="8347746" cy="418973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94910"/>
              </p:ext>
            </p:extLst>
          </p:nvPr>
        </p:nvGraphicFramePr>
        <p:xfrm>
          <a:off x="3449525" y="255840"/>
          <a:ext cx="4829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228">
                  <a:extLst>
                    <a:ext uri="{9D8B030D-6E8A-4147-A177-3AD203B41FA5}">
                      <a16:colId xmlns:a16="http://schemas.microsoft.com/office/drawing/2014/main" val="8322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Employer Activity Diagram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8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4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jpe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8801" y="1453569"/>
            <a:ext cx="8614397" cy="478820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1702"/>
              </p:ext>
            </p:extLst>
          </p:nvPr>
        </p:nvGraphicFramePr>
        <p:xfrm>
          <a:off x="4401688" y="255840"/>
          <a:ext cx="3573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70">
                  <a:extLst>
                    <a:ext uri="{9D8B030D-6E8A-4147-A177-3AD203B41FA5}">
                      <a16:colId xmlns:a16="http://schemas.microsoft.com/office/drawing/2014/main" val="124948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Activity Diagram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28043"/>
              </p:ext>
            </p:extLst>
          </p:nvPr>
        </p:nvGraphicFramePr>
        <p:xfrm>
          <a:off x="2032000" y="2567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0623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Activity Diagram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24883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59" y="993912"/>
            <a:ext cx="8755019" cy="542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5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80" y="2040829"/>
            <a:ext cx="8596668" cy="38435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FINDINGS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215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CCCC-5856-45CE-B1A1-4F30205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B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C287-2A99-4EEA-B085-99724E21B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236" y="2890103"/>
            <a:ext cx="4825158" cy="3416301"/>
          </a:xfrm>
        </p:spPr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en-B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40CD6-610C-4777-9F21-707D103B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5674" y="2890104"/>
            <a:ext cx="4825159" cy="3416300"/>
          </a:xfrm>
        </p:spPr>
        <p:txBody>
          <a:bodyPr/>
          <a:lstStyle/>
          <a:p>
            <a:pPr marL="400050" indent="-400050">
              <a:buAutoNum type="romanLcPeriod" startAt="2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B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9604-0177-47BB-BF5D-AF35E08EE4B7}"/>
              </a:ext>
            </a:extLst>
          </p:cNvPr>
          <p:cNvSpPr/>
          <p:nvPr/>
        </p:nvSpPr>
        <p:spPr>
          <a:xfrm>
            <a:off x="559559" y="2224585"/>
            <a:ext cx="2565779" cy="6005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B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0147F-7170-4623-AEB5-E92806C49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10" y="2368052"/>
            <a:ext cx="1740107" cy="1740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9C163-6953-452D-BA75-2C11D2992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30" y="3964692"/>
            <a:ext cx="1919640" cy="19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6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5CD8-886E-49A7-AB9B-EA1505B6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B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5FA9-9025-4B83-93C0-C850066D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42" y="2332137"/>
            <a:ext cx="6260148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indent="-619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80988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done during the development phase</a:t>
            </a:r>
          </a:p>
          <a:p>
            <a:pPr indent="-619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80988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individual components to ensure work correctly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marL="280988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done after unit testing</a:t>
            </a:r>
          </a:p>
          <a:p>
            <a:pPr marL="280988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entire system integrated components</a:t>
            </a:r>
            <a:endParaRPr lang="en-B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33D31-51F3-458F-BCD5-FEFF0FD6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90" y="2534523"/>
            <a:ext cx="2604877" cy="26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7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440946"/>
            <a:ext cx="8825659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visibility for job openings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job opportunities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of job posting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saving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user satisfaction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66" y="3017845"/>
            <a:ext cx="2667123" cy="26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7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way for finding qualified candidates.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 and more convenient, for finding jobs.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searching suitable job positions for the job seeker.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to explore a wide range of job opportunities.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interfaces ensuring effortless navigation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 personal data and protect against fraud activities.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 making for both job seekers and employers.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9" y="2749273"/>
            <a:ext cx="2770045" cy="27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69" y="1000172"/>
            <a:ext cx="6775602" cy="68285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416" y="2311951"/>
            <a:ext cx="7313184" cy="40358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job matching algorithm, providing more accurate job recommendation.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interface, easy to navigate and use.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applications for convenient access on smartphones.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professional networking platforms like LinkedIn.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skill development resources like online course and certifications.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video interviewing platforms for virtual interviews.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security and privacy to protect data.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educational institutions to connect students with internship.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feedback from users and continuously improve the portal based on their input.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02" y="2885537"/>
            <a:ext cx="3158907" cy="26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0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09" y="1322209"/>
            <a:ext cx="5764390" cy="4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74" y="1864904"/>
            <a:ext cx="4293705" cy="41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11" y="2573980"/>
            <a:ext cx="9367272" cy="38961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NEPAJOB is a digital platform that connect job seekers with employers.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 acts as a bridge between two parties.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 can search for the availability jobs at any moment.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job seeker can directly visit the portal and view the available jobs.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, quick navigation.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candidate will have their own account with their own home page.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49" y="2974561"/>
            <a:ext cx="2279069" cy="22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58" y="2417969"/>
            <a:ext cx="8992470" cy="379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connecting job seekers with relevant job opportunities.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have wide variety of job posting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Customer Support, leaving user in frustration.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verifying job posting and job applicants leading to a higher risk of fraud activity.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user interface, difficult to navigate.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580519"/>
            <a:ext cx="1938471" cy="22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30" y="2563742"/>
            <a:ext cx="8761413" cy="39960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for job posting and job searching.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employers to post vacancies and search for potential employees.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communication between job seekers and employers.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quality of the hiring process.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84" y="2908300"/>
            <a:ext cx="2514173" cy="24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: 								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of job openings.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filters to refine job searches.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company profiles for employers.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Branding of the employers.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job opportunities.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reviews for transparency.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6932" y="2715592"/>
            <a:ext cx="433619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 for popular jobs.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job options.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scams and fraud, trick job seekers.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and feedback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 or misuse of personal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3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9380" y="2638816"/>
            <a:ext cx="5443371" cy="3245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used as development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projects with well defined requirement.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complexity of online job portal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process, making easier to communicate with stakeholders.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9F7B1-73A5-54D4-F605-3C56FDE1D4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36461" y="2294261"/>
            <a:ext cx="5786159" cy="324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0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7379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424" y="2417969"/>
            <a:ext cx="8825659" cy="359851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recruitment agencies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fairs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in the mass media such as newspaper.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Consultants.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in television and radio.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employee contacts.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or professional referrals.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877" y="3014317"/>
            <a:ext cx="2535175" cy="25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43363"/>
            <a:ext cx="8825659" cy="34163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 for both job seekers and employers.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 and filtering capabilities for job seekers.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job seekers and employers.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posting and search capabilities for employers.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management for both job seekers and employers.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application Deadline management.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76" y="2805129"/>
            <a:ext cx="2469236" cy="24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0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1893</TotalTime>
  <Words>760</Words>
  <Application>Microsoft Office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Mangal</vt:lpstr>
      <vt:lpstr>Times New Roman</vt:lpstr>
      <vt:lpstr>Wingdings</vt:lpstr>
      <vt:lpstr>Wingdings 3</vt:lpstr>
      <vt:lpstr>Ion Boardroom</vt:lpstr>
      <vt:lpstr> NEPAJOBS – AN ONLINE JOB PORTAL</vt:lpstr>
      <vt:lpstr>CONTENTS:</vt:lpstr>
      <vt:lpstr>INTRODUCTION</vt:lpstr>
      <vt:lpstr>STATEMENT OF THE PROBLEM</vt:lpstr>
      <vt:lpstr>OBJECTIVES</vt:lpstr>
      <vt:lpstr>SCOPE AND LIMITATIONS</vt:lpstr>
      <vt:lpstr>METHODOLOGY</vt:lpstr>
      <vt:lpstr>LITERATURE REVIEW</vt:lpstr>
      <vt:lpstr>FUNCTIONAL REQUIREMENT</vt:lpstr>
      <vt:lpstr>PowerPoint Presentation</vt:lpstr>
      <vt:lpstr>NON-FUNCTIONAL REQUIREMENT</vt:lpstr>
      <vt:lpstr>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TESTING</vt:lpstr>
      <vt:lpstr>EXPECTED OUTCOME</vt:lpstr>
      <vt:lpstr>CONCLUSION</vt:lpstr>
      <vt:lpstr>FUTURE RECOMMENDATIONS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Chauhan</dc:creator>
  <cp:lastModifiedBy>Anish Chauhan</cp:lastModifiedBy>
  <cp:revision>335</cp:revision>
  <dcterms:created xsi:type="dcterms:W3CDTF">2023-04-03T14:59:42Z</dcterms:created>
  <dcterms:modified xsi:type="dcterms:W3CDTF">2025-02-18T15:01:00Z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2023-07-06T02:10:17Z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6a60fc08-3a88-4b1b-bc52-4572e7cee347</vt:lpwstr>
  </property>
  <property fmtid="{D5CDD505-2E9C-101B-9397-08002B2CF9AE}" pid="7" name="MSIP_Label_defa4170-0d19-0005-0004-bc88714345d2_ActionId">
    <vt:lpwstr>b9dba853-0ef8-4a65-aed9-c533293988e4</vt:lpwstr>
  </property>
  <property fmtid="{D5CDD505-2E9C-101B-9397-08002B2CF9AE}" pid="8" name="MSIP_Label_defa4170-0d19-0005-0004-bc88714345d2_ContentBits">
    <vt:lpwstr>0</vt:lpwstr>
  </property>
</Properties>
</file>