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7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hinde.esan\Downloads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hinde.esan\Downloads\KPMG_VI_New_raw_data_update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hinde.esan\Downloads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hinde.esan\Downloads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hinde.esan\Downloads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hinde.esan\Downloads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hinde.esan\Downloads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hinde.esan\Downloads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hinde.esan\Downloads\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hinde.esan\Downloads\KPMG_VI_New_raw_data_update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[KPMG_VI_New_raw_data_update_final.xlsx]NewCustomerList!PivotTable7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NewCustomerList!$V$1:$V$2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NewCustomerList!$U$3:$U$10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</c:strCache>
            </c:strRef>
          </c:cat>
          <c:val>
            <c:numRef>
              <c:f>NewCustomerList!$V$3:$V$10</c:f>
              <c:numCache>
                <c:formatCode>General</c:formatCode>
                <c:ptCount val="7"/>
                <c:pt idx="0">
                  <c:v>42</c:v>
                </c:pt>
                <c:pt idx="1">
                  <c:v>11</c:v>
                </c:pt>
                <c:pt idx="2">
                  <c:v>52</c:v>
                </c:pt>
                <c:pt idx="3">
                  <c:v>37</c:v>
                </c:pt>
                <c:pt idx="4">
                  <c:v>36</c:v>
                </c:pt>
                <c:pt idx="5">
                  <c:v>19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5E-474E-811E-B248AA3524F9}"/>
            </c:ext>
          </c:extLst>
        </c:ser>
        <c:ser>
          <c:idx val="1"/>
          <c:order val="1"/>
          <c:tx>
            <c:strRef>
              <c:f>NewCustomerList!$W$1:$W$2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NewCustomerList!$U$3:$U$10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</c:strCache>
            </c:strRef>
          </c:cat>
          <c:val>
            <c:numRef>
              <c:f>NewCustomerList!$W$3:$W$10</c:f>
              <c:numCache>
                <c:formatCode>General</c:formatCode>
                <c:ptCount val="7"/>
                <c:pt idx="0">
                  <c:v>36</c:v>
                </c:pt>
                <c:pt idx="1">
                  <c:v>27</c:v>
                </c:pt>
                <c:pt idx="2">
                  <c:v>48</c:v>
                </c:pt>
                <c:pt idx="3">
                  <c:v>29</c:v>
                </c:pt>
                <c:pt idx="4">
                  <c:v>43</c:v>
                </c:pt>
                <c:pt idx="5">
                  <c:v>24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5E-474E-811E-B248AA3524F9}"/>
            </c:ext>
          </c:extLst>
        </c:ser>
        <c:ser>
          <c:idx val="2"/>
          <c:order val="2"/>
          <c:tx>
            <c:strRef>
              <c:f>NewCustomerList!$X$1:$X$2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NewCustomerList!$U$3:$U$10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</c:strCache>
            </c:strRef>
          </c:cat>
          <c:val>
            <c:numRef>
              <c:f>NewCustomerList!$X$3:$X$10</c:f>
              <c:numCache>
                <c:formatCode>General</c:formatCode>
                <c:ptCount val="7"/>
                <c:pt idx="0">
                  <c:v>67</c:v>
                </c:pt>
                <c:pt idx="1">
                  <c:v>44</c:v>
                </c:pt>
                <c:pt idx="2">
                  <c:v>103</c:v>
                </c:pt>
                <c:pt idx="3">
                  <c:v>80</c:v>
                </c:pt>
                <c:pt idx="4">
                  <c:v>67</c:v>
                </c:pt>
                <c:pt idx="5">
                  <c:v>50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5E-474E-811E-B248AA352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0754176"/>
        <c:axId val="1040753216"/>
      </c:barChart>
      <c:catAx>
        <c:axId val="10407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753216"/>
        <c:crosses val="autoZero"/>
        <c:auto val="1"/>
        <c:lblAlgn val="ctr"/>
        <c:lblOffset val="100"/>
        <c:noMultiLvlLbl val="0"/>
      </c:catAx>
      <c:valAx>
        <c:axId val="104075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75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[KPMG_VI_New_raw_data_update_final.xlsx]NewCustomerList!PivotTable15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/>
              <a:t>Number of cars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NewCustomerList!$AD$19:$AD$20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NewCustomerList!$AC$21:$AC$23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NewCustomerList!$AD$21:$AD$23</c:f>
              <c:numCache>
                <c:formatCode>General</c:formatCode>
                <c:ptCount val="2"/>
                <c:pt idx="0">
                  <c:v>229</c:v>
                </c:pt>
                <c:pt idx="1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C1-403F-A644-F589EB5EC7F5}"/>
            </c:ext>
          </c:extLst>
        </c:ser>
        <c:ser>
          <c:idx val="1"/>
          <c:order val="1"/>
          <c:tx>
            <c:strRef>
              <c:f>NewCustomerList!$AE$19:$AE$20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NewCustomerList!$AC$21:$AC$23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NewCustomerList!$AE$21:$AE$23</c:f>
              <c:numCache>
                <c:formatCode>General</c:formatCode>
                <c:ptCount val="2"/>
                <c:pt idx="0">
                  <c:v>88</c:v>
                </c:pt>
                <c:pt idx="1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C1-403F-A644-F589EB5EC7F5}"/>
            </c:ext>
          </c:extLst>
        </c:ser>
        <c:ser>
          <c:idx val="2"/>
          <c:order val="2"/>
          <c:tx>
            <c:strRef>
              <c:f>NewCustomerList!$AF$19:$AF$20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NewCustomerList!$AC$21:$AC$23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NewCustomerList!$AF$21:$AF$23</c:f>
              <c:numCache>
                <c:formatCode>General</c:formatCode>
                <c:ptCount val="2"/>
                <c:pt idx="0">
                  <c:v>117</c:v>
                </c:pt>
                <c:pt idx="1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C1-403F-A644-F589EB5EC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8359824"/>
        <c:axId val="1138361744"/>
      </c:barChart>
      <c:catAx>
        <c:axId val="113835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361744"/>
        <c:crosses val="autoZero"/>
        <c:auto val="1"/>
        <c:lblAlgn val="ctr"/>
        <c:lblOffset val="100"/>
        <c:noMultiLvlLbl val="0"/>
      </c:catAx>
      <c:valAx>
        <c:axId val="113836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35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[KPMG_VI_New_raw_data_update_final.xlsx]Chart 2!PivotTable8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2'!$B$38:$B$39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'Chart 2'!$A$40:$A$47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'Chart 2'!$B$40:$B$47</c:f>
              <c:numCache>
                <c:formatCode>General</c:formatCode>
                <c:ptCount val="7"/>
                <c:pt idx="0">
                  <c:v>634</c:v>
                </c:pt>
                <c:pt idx="1">
                  <c:v>550</c:v>
                </c:pt>
                <c:pt idx="2">
                  <c:v>1138</c:v>
                </c:pt>
                <c:pt idx="3">
                  <c:v>607</c:v>
                </c:pt>
                <c:pt idx="4">
                  <c:v>441</c:v>
                </c:pt>
                <c:pt idx="5">
                  <c:v>5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7-421C-9337-51E4170F7846}"/>
            </c:ext>
          </c:extLst>
        </c:ser>
        <c:ser>
          <c:idx val="1"/>
          <c:order val="1"/>
          <c:tx>
            <c:strRef>
              <c:f>'Chart 2'!$C$38:$C$39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'Chart 2'!$A$40:$A$47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'Chart 2'!$C$40:$C$47</c:f>
              <c:numCache>
                <c:formatCode>General</c:formatCode>
                <c:ptCount val="7"/>
                <c:pt idx="0">
                  <c:v>549</c:v>
                </c:pt>
                <c:pt idx="1">
                  <c:v>647</c:v>
                </c:pt>
                <c:pt idx="2">
                  <c:v>1212</c:v>
                </c:pt>
                <c:pt idx="3">
                  <c:v>616</c:v>
                </c:pt>
                <c:pt idx="4">
                  <c:v>437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D7-421C-9337-51E4170F7846}"/>
            </c:ext>
          </c:extLst>
        </c:ser>
        <c:ser>
          <c:idx val="2"/>
          <c:order val="2"/>
          <c:tx>
            <c:strRef>
              <c:f>'Chart 2'!$D$38:$D$39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2'!$A$40:$A$47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'Chart 2'!$D$40:$D$47</c:f>
              <c:numCache>
                <c:formatCode>General</c:formatCode>
                <c:ptCount val="7"/>
                <c:pt idx="0">
                  <c:v>1053</c:v>
                </c:pt>
                <c:pt idx="1">
                  <c:v>1090</c:v>
                </c:pt>
                <c:pt idx="2">
                  <c:v>2451</c:v>
                </c:pt>
                <c:pt idx="3">
                  <c:v>1194</c:v>
                </c:pt>
                <c:pt idx="4">
                  <c:v>994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D7-421C-9337-51E4170F7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8331024"/>
        <c:axId val="1138331504"/>
      </c:barChart>
      <c:catAx>
        <c:axId val="113833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331504"/>
        <c:crosses val="autoZero"/>
        <c:auto val="1"/>
        <c:lblAlgn val="ctr"/>
        <c:lblOffset val="100"/>
        <c:noMultiLvlLbl val="0"/>
      </c:catAx>
      <c:valAx>
        <c:axId val="113833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33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[KPMG_VI_New_raw_data_update_final.xlsx]Chart 2!PivotTable9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/>
              <a:t>Bike purchased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2'!$B$51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 2'!$A$52:$A$54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'Chart 2'!$B$52:$B$54</c:f>
              <c:numCache>
                <c:formatCode>General</c:formatCode>
                <c:ptCount val="2"/>
                <c:pt idx="0">
                  <c:v>339894</c:v>
                </c:pt>
                <c:pt idx="1">
                  <c:v>335302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19-4D15-AC5A-03A42E490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0527919"/>
        <c:axId val="1130547599"/>
      </c:barChart>
      <c:catAx>
        <c:axId val="113052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547599"/>
        <c:crosses val="autoZero"/>
        <c:auto val="1"/>
        <c:lblAlgn val="ctr"/>
        <c:lblOffset val="100"/>
        <c:noMultiLvlLbl val="0"/>
      </c:catAx>
      <c:valAx>
        <c:axId val="113054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52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[KPMG_VI_New_raw_data_update_final.xlsx]NewCustomerList!PivotTable11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Bike Purchased</a:t>
            </a:r>
            <a:r>
              <a:rPr lang="en-US" sz="1050" baseline="0"/>
              <a:t> by Gender</a:t>
            </a:r>
            <a:endParaRPr lang="en-US" sz="1050"/>
          </a:p>
        </c:rich>
      </c:tx>
      <c:layout>
        <c:manualLayout>
          <c:xMode val="edge"/>
          <c:yMode val="edge"/>
          <c:x val="0.27310679748121086"/>
          <c:y val="4.4275201504460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NewCustomerList!$AB$1</c:f>
              <c:strCache>
                <c:ptCount val="1"/>
                <c:pt idx="0">
                  <c:v>Count of past_3_years_bike_related_purchases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NewCustomerList!$AA$2:$AA$4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NewCustomerList!$AB$2:$AB$4</c:f>
              <c:numCache>
                <c:formatCode>General</c:formatCode>
                <c:ptCount val="2"/>
                <c:pt idx="0">
                  <c:v>440</c:v>
                </c:pt>
                <c:pt idx="1">
                  <c:v>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30-4F1C-9169-784A90928A30}"/>
            </c:ext>
          </c:extLst>
        </c:ser>
        <c:ser>
          <c:idx val="1"/>
          <c:order val="1"/>
          <c:tx>
            <c:strRef>
              <c:f>NewCustomerList!$AC$1</c:f>
              <c:strCache>
                <c:ptCount val="1"/>
                <c:pt idx="0">
                  <c:v>Count of past_3_years_bike_related_purchases2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NewCustomerList!$AA$2:$AA$4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NewCustomerList!$AC$2:$AC$4</c:f>
              <c:numCache>
                <c:formatCode>0.00%</c:formatCode>
                <c:ptCount val="2"/>
                <c:pt idx="0">
                  <c:v>0.51643192488262912</c:v>
                </c:pt>
                <c:pt idx="1">
                  <c:v>0.48356807511737088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30-4F1C-9169-784A90928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8358384"/>
        <c:axId val="1138386224"/>
      </c:barChart>
      <c:catAx>
        <c:axId val="113835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386224"/>
        <c:crosses val="autoZero"/>
        <c:auto val="1"/>
        <c:lblAlgn val="ctr"/>
        <c:lblOffset val="100"/>
        <c:noMultiLvlLbl val="0"/>
      </c:catAx>
      <c:valAx>
        <c:axId val="113838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35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[KPMG_VI_New_raw_data_update_final.xlsx]Charts!PivotTable5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800"/>
              <a:t>Bike Related purchased based on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Charts!$A$15:$A$24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Charts!$B$15:$B$24</c:f>
              <c:numCache>
                <c:formatCode>General</c:formatCode>
                <c:ptCount val="9"/>
                <c:pt idx="0">
                  <c:v>25397</c:v>
                </c:pt>
                <c:pt idx="1">
                  <c:v>27526</c:v>
                </c:pt>
                <c:pt idx="2">
                  <c:v>159463</c:v>
                </c:pt>
                <c:pt idx="3">
                  <c:v>133831</c:v>
                </c:pt>
                <c:pt idx="4">
                  <c:v>28446</c:v>
                </c:pt>
                <c:pt idx="5">
                  <c:v>162880</c:v>
                </c:pt>
                <c:pt idx="6">
                  <c:v>55003</c:v>
                </c:pt>
                <c:pt idx="7">
                  <c:v>70616</c:v>
                </c:pt>
                <c:pt idx="8">
                  <c:v>12034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51-4DDC-A904-00EB41781A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3554751"/>
        <c:axId val="822197760"/>
      </c:barChart>
      <c:catAx>
        <c:axId val="32355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197760"/>
        <c:crosses val="autoZero"/>
        <c:auto val="1"/>
        <c:lblAlgn val="ctr"/>
        <c:lblOffset val="100"/>
        <c:noMultiLvlLbl val="0"/>
      </c:catAx>
      <c:valAx>
        <c:axId val="82219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554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[KPMG_VI_New_raw_data_update_final.xlsx]NewCustomerList!PivotTable12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dirty="0"/>
              <a:t>Bike Related purchased based on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NewCustomerList!$AD$7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NewCustomerList!$AC$8:$AC$18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NewCustomerList!$AD$8:$AD$18</c:f>
              <c:numCache>
                <c:formatCode>General</c:formatCode>
                <c:ptCount val="10"/>
                <c:pt idx="0">
                  <c:v>23</c:v>
                </c:pt>
                <c:pt idx="1">
                  <c:v>32</c:v>
                </c:pt>
                <c:pt idx="2">
                  <c:v>182</c:v>
                </c:pt>
                <c:pt idx="3">
                  <c:v>135</c:v>
                </c:pt>
                <c:pt idx="4">
                  <c:v>29</c:v>
                </c:pt>
                <c:pt idx="5">
                  <c:v>171</c:v>
                </c:pt>
                <c:pt idx="6">
                  <c:v>137</c:v>
                </c:pt>
                <c:pt idx="7">
                  <c:v>49</c:v>
                </c:pt>
                <c:pt idx="8">
                  <c:v>73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76-4AA7-8397-0AC8E41D0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0764736"/>
        <c:axId val="1040765216"/>
      </c:barChart>
      <c:catAx>
        <c:axId val="104076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765216"/>
        <c:crosses val="autoZero"/>
        <c:auto val="1"/>
        <c:lblAlgn val="ctr"/>
        <c:lblOffset val="100"/>
        <c:noMultiLvlLbl val="0"/>
      </c:catAx>
      <c:valAx>
        <c:axId val="104076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76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[KPMG_VI_New_raw_data_update_final.xlsx]Chart 2!PivotTable13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'Chart 2'!$B$69:$B$70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'Chart 2'!$A$71:$A$78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'Chart 2'!$B$71:$B$78</c:f>
              <c:numCache>
                <c:formatCode>General</c:formatCode>
                <c:ptCount val="7"/>
                <c:pt idx="0">
                  <c:v>33801</c:v>
                </c:pt>
                <c:pt idx="1">
                  <c:v>29711</c:v>
                </c:pt>
                <c:pt idx="2">
                  <c:v>56766</c:v>
                </c:pt>
                <c:pt idx="3">
                  <c:v>29928</c:v>
                </c:pt>
                <c:pt idx="4">
                  <c:v>19721</c:v>
                </c:pt>
                <c:pt idx="5">
                  <c:v>190</c:v>
                </c:pt>
                <c:pt idx="6">
                  <c:v>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2C-4479-98AD-78F103EE7B77}"/>
            </c:ext>
          </c:extLst>
        </c:ser>
        <c:ser>
          <c:idx val="1"/>
          <c:order val="1"/>
          <c:tx>
            <c:strRef>
              <c:f>'Chart 2'!$C$69:$C$70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'Chart 2'!$A$71:$A$78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'Chart 2'!$C$71:$C$78</c:f>
              <c:numCache>
                <c:formatCode>General</c:formatCode>
                <c:ptCount val="7"/>
                <c:pt idx="0">
                  <c:v>26207</c:v>
                </c:pt>
                <c:pt idx="1">
                  <c:v>29292</c:v>
                </c:pt>
                <c:pt idx="2">
                  <c:v>62007</c:v>
                </c:pt>
                <c:pt idx="3">
                  <c:v>29542</c:v>
                </c:pt>
                <c:pt idx="4">
                  <c:v>21579</c:v>
                </c:pt>
                <c:pt idx="5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2C-4479-98AD-78F103EE7B77}"/>
            </c:ext>
          </c:extLst>
        </c:ser>
        <c:ser>
          <c:idx val="2"/>
          <c:order val="2"/>
          <c:tx>
            <c:strRef>
              <c:f>'Chart 2'!$D$69:$D$70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2'!$A$71:$A$78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'Chart 2'!$D$71:$D$78</c:f>
              <c:numCache>
                <c:formatCode>General</c:formatCode>
                <c:ptCount val="7"/>
                <c:pt idx="0">
                  <c:v>54847</c:v>
                </c:pt>
                <c:pt idx="1">
                  <c:v>58219</c:v>
                </c:pt>
                <c:pt idx="2">
                  <c:v>116791</c:v>
                </c:pt>
                <c:pt idx="3">
                  <c:v>58504</c:v>
                </c:pt>
                <c:pt idx="4">
                  <c:v>46952</c:v>
                </c:pt>
                <c:pt idx="6">
                  <c:v>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2C-4479-98AD-78F103EE7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40763296"/>
        <c:axId val="1040755136"/>
      </c:barChart>
      <c:catAx>
        <c:axId val="104076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755136"/>
        <c:crosses val="autoZero"/>
        <c:auto val="1"/>
        <c:lblAlgn val="ctr"/>
        <c:lblOffset val="100"/>
        <c:noMultiLvlLbl val="0"/>
      </c:catAx>
      <c:valAx>
        <c:axId val="104075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76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[KPMG_VI_New_raw_data_update_final.xlsx]NewCustomerList!PivotTable14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NewCustomerList!$V$28:$V$29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NewCustomerList!$U$30:$U$37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</c:strCache>
            </c:strRef>
          </c:cat>
          <c:val>
            <c:numRef>
              <c:f>NewCustomerList!$V$30:$V$37</c:f>
              <c:numCache>
                <c:formatCode>General</c:formatCode>
                <c:ptCount val="7"/>
                <c:pt idx="0">
                  <c:v>42</c:v>
                </c:pt>
                <c:pt idx="1">
                  <c:v>11</c:v>
                </c:pt>
                <c:pt idx="2">
                  <c:v>52</c:v>
                </c:pt>
                <c:pt idx="3">
                  <c:v>37</c:v>
                </c:pt>
                <c:pt idx="4">
                  <c:v>36</c:v>
                </c:pt>
                <c:pt idx="5">
                  <c:v>19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3-4495-9F91-142D0A12188A}"/>
            </c:ext>
          </c:extLst>
        </c:ser>
        <c:ser>
          <c:idx val="1"/>
          <c:order val="1"/>
          <c:tx>
            <c:strRef>
              <c:f>NewCustomerList!$W$28:$W$29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NewCustomerList!$U$30:$U$37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</c:strCache>
            </c:strRef>
          </c:cat>
          <c:val>
            <c:numRef>
              <c:f>NewCustomerList!$W$30:$W$37</c:f>
              <c:numCache>
                <c:formatCode>General</c:formatCode>
                <c:ptCount val="7"/>
                <c:pt idx="0">
                  <c:v>36</c:v>
                </c:pt>
                <c:pt idx="1">
                  <c:v>27</c:v>
                </c:pt>
                <c:pt idx="2">
                  <c:v>48</c:v>
                </c:pt>
                <c:pt idx="3">
                  <c:v>29</c:v>
                </c:pt>
                <c:pt idx="4">
                  <c:v>43</c:v>
                </c:pt>
                <c:pt idx="5">
                  <c:v>24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B3-4495-9F91-142D0A12188A}"/>
            </c:ext>
          </c:extLst>
        </c:ser>
        <c:ser>
          <c:idx val="2"/>
          <c:order val="2"/>
          <c:tx>
            <c:strRef>
              <c:f>NewCustomerList!$X$28:$X$29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NewCustomerList!$U$30:$U$37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</c:strCache>
            </c:strRef>
          </c:cat>
          <c:val>
            <c:numRef>
              <c:f>NewCustomerList!$X$30:$X$37</c:f>
              <c:numCache>
                <c:formatCode>General</c:formatCode>
                <c:ptCount val="7"/>
                <c:pt idx="0">
                  <c:v>67</c:v>
                </c:pt>
                <c:pt idx="1">
                  <c:v>44</c:v>
                </c:pt>
                <c:pt idx="2">
                  <c:v>103</c:v>
                </c:pt>
                <c:pt idx="3">
                  <c:v>80</c:v>
                </c:pt>
                <c:pt idx="4">
                  <c:v>67</c:v>
                </c:pt>
                <c:pt idx="5">
                  <c:v>50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B3-4495-9F91-142D0A121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0541359"/>
        <c:axId val="1130521199"/>
      </c:barChart>
      <c:catAx>
        <c:axId val="1130541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521199"/>
        <c:crosses val="autoZero"/>
        <c:auto val="1"/>
        <c:lblAlgn val="ctr"/>
        <c:lblOffset val="100"/>
        <c:noMultiLvlLbl val="0"/>
      </c:catAx>
      <c:valAx>
        <c:axId val="113052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54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[KPMG_VI_New_raw_data_update_final.xlsx]Chart 3!PivotTable4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Number</a:t>
            </a:r>
            <a:r>
              <a:rPr lang="en-US" sz="1100" baseline="0"/>
              <a:t> of Cars in each State</a:t>
            </a:r>
            <a:endParaRPr 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3'!$B$3:$B$4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'Chart 3'!$A$5:$A$7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'Chart 3'!$B$5:$B$7</c:f>
              <c:numCache>
                <c:formatCode>General</c:formatCode>
                <c:ptCount val="2"/>
                <c:pt idx="0">
                  <c:v>3531</c:v>
                </c:pt>
                <c:pt idx="1">
                  <c:v>3680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68-4918-818E-E96DEF659A71}"/>
            </c:ext>
          </c:extLst>
        </c:ser>
        <c:ser>
          <c:idx val="1"/>
          <c:order val="1"/>
          <c:tx>
            <c:strRef>
              <c:f>'Chart 3'!$C$3:$C$4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'Chart 3'!$A$5:$A$7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'Chart 3'!$C$5:$C$7</c:f>
              <c:numCache>
                <c:formatCode>General</c:formatCode>
                <c:ptCount val="2"/>
                <c:pt idx="0">
                  <c:v>1483</c:v>
                </c:pt>
                <c:pt idx="1">
                  <c:v>1522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68-4918-818E-E96DEF659A71}"/>
            </c:ext>
          </c:extLst>
        </c:ser>
        <c:ser>
          <c:idx val="2"/>
          <c:order val="2"/>
          <c:tx>
            <c:strRef>
              <c:f>'Chart 3'!$D$3:$D$4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3'!$A$5:$A$7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'Chart 3'!$D$5:$D$7</c:f>
              <c:numCache>
                <c:formatCode>General</c:formatCode>
                <c:ptCount val="2"/>
                <c:pt idx="0">
                  <c:v>1713</c:v>
                </c:pt>
                <c:pt idx="1">
                  <c:v>1699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68-4918-818E-E96DEF659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954720"/>
        <c:axId val="576948000"/>
      </c:barChart>
      <c:catAx>
        <c:axId val="57695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948000"/>
        <c:crosses val="autoZero"/>
        <c:auto val="1"/>
        <c:lblAlgn val="ctr"/>
        <c:lblOffset val="100"/>
        <c:noMultiLvlLbl val="0"/>
      </c:catAx>
      <c:valAx>
        <c:axId val="57694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95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33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41 to 50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Majority of the customers both old and new fall in the affluent category.	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91969" y="820525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64010" y="2952749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630A6A8-6DCB-39EE-79C2-AF889DD28C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118649"/>
              </p:ext>
            </p:extLst>
          </p:nvPr>
        </p:nvGraphicFramePr>
        <p:xfrm>
          <a:off x="4815438" y="877766"/>
          <a:ext cx="3242596" cy="2027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B842B93-DF33-4B6E-4CAB-D747C88838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252366"/>
              </p:ext>
            </p:extLst>
          </p:nvPr>
        </p:nvGraphicFramePr>
        <p:xfrm>
          <a:off x="4743509" y="2952749"/>
          <a:ext cx="3386453" cy="205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51.6% purchases with total of 440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48.4% purchases with 412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 should focus more on advertising for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52B595F-5272-70EE-51E5-2259F3F695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106547"/>
              </p:ext>
            </p:extLst>
          </p:nvPr>
        </p:nvGraphicFramePr>
        <p:xfrm>
          <a:off x="5559136" y="846913"/>
          <a:ext cx="3055625" cy="191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D970C68-2ABC-7BBB-EB56-16CC4CA873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941788"/>
              </p:ext>
            </p:extLst>
          </p:nvPr>
        </p:nvGraphicFramePr>
        <p:xfrm>
          <a:off x="5559136" y="2897607"/>
          <a:ext cx="3059089" cy="200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95AA3D-A749-01E2-430C-1F19B5D2C18C}"/>
              </a:ext>
            </a:extLst>
          </p:cNvPr>
          <p:cNvSpPr txBox="1"/>
          <p:nvPr/>
        </p:nvSpPr>
        <p:spPr>
          <a:xfrm>
            <a:off x="8472340" y="1212793"/>
            <a:ext cx="42472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36AF6-C974-B5D3-64F4-CA2E1F1B494F}"/>
              </a:ext>
            </a:extLst>
          </p:cNvPr>
          <p:cNvSpPr txBox="1"/>
          <p:nvPr/>
        </p:nvSpPr>
        <p:spPr>
          <a:xfrm>
            <a:off x="8325356" y="3775904"/>
            <a:ext cx="58573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2386448" cy="41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950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Manufacturing industry and our Financial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2952750"/>
            <a:ext cx="1680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100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100" dirty="0">
                <a:latin typeface="Comic Sans MS" pitchFamily="66" charset="0"/>
                <a:cs typeface="Times New Roman" panose="02020603050405020304" pitchFamily="18" charset="0"/>
              </a:rPr>
              <a:t>After that, we should focus on Affluent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100" dirty="0">
                <a:latin typeface="Comic Sans MS" pitchFamily="66" charset="0"/>
                <a:cs typeface="Times New Roman" panose="02020603050405020304" pitchFamily="18" charset="0"/>
              </a:rPr>
              <a:t>Then High net  Customers</a:t>
            </a:r>
            <a:endParaRPr lang="en-US" sz="1100" dirty="0">
              <a:latin typeface="Comic Sans MS" pitchFamily="66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03537B4-9810-8782-8168-64CAD52A0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871639"/>
              </p:ext>
            </p:extLst>
          </p:nvPr>
        </p:nvGraphicFramePr>
        <p:xfrm>
          <a:off x="3230368" y="852149"/>
          <a:ext cx="2895600" cy="1864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455569F-E6F6-A5E6-6E12-5FD6F4CAC1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578472"/>
              </p:ext>
            </p:extLst>
          </p:nvPr>
        </p:nvGraphicFramePr>
        <p:xfrm>
          <a:off x="6154830" y="803484"/>
          <a:ext cx="2895600" cy="1871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EE118C-D458-9E71-E247-41077D452F4D}"/>
              </a:ext>
            </a:extLst>
          </p:cNvPr>
          <p:cNvSpPr txBox="1"/>
          <p:nvPr/>
        </p:nvSpPr>
        <p:spPr>
          <a:xfrm>
            <a:off x="5698304" y="907301"/>
            <a:ext cx="288626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5CE50-A1B0-831A-6269-F1C858F27591}"/>
              </a:ext>
            </a:extLst>
          </p:cNvPr>
          <p:cNvSpPr txBox="1"/>
          <p:nvPr/>
        </p:nvSpPr>
        <p:spPr>
          <a:xfrm>
            <a:off x="8709425" y="872285"/>
            <a:ext cx="372913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DA3E9D9-3452-AE1C-290F-CB653977F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665138"/>
              </p:ext>
            </p:extLst>
          </p:nvPr>
        </p:nvGraphicFramePr>
        <p:xfrm>
          <a:off x="3429000" y="2753594"/>
          <a:ext cx="2996589" cy="2205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2C9F62-BDB5-21C7-4F37-DEB3D76CF5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197537"/>
              </p:ext>
            </p:extLst>
          </p:nvPr>
        </p:nvGraphicFramePr>
        <p:xfrm>
          <a:off x="6274207" y="2753594"/>
          <a:ext cx="2717393" cy="2033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the number of customers that own cars are significantly larger than does who does not own a car.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than those who doesn’t own a car, but some plans can be put in place to encourage the customers in these states to buy more bikes.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9396C98-E1B1-C3BE-9F41-195AF2064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793454"/>
              </p:ext>
            </p:extLst>
          </p:nvPr>
        </p:nvGraphicFramePr>
        <p:xfrm>
          <a:off x="4473136" y="869595"/>
          <a:ext cx="4518015" cy="2149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2D0455-A1FD-5304-8F45-33A42E04D5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581071"/>
              </p:ext>
            </p:extLst>
          </p:nvPr>
        </p:nvGraphicFramePr>
        <p:xfrm>
          <a:off x="4473137" y="2940954"/>
          <a:ext cx="4518014" cy="2149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468686-9575-5EF8-96B8-A564162E19CB}"/>
              </a:ext>
            </a:extLst>
          </p:cNvPr>
          <p:cNvSpPr txBox="1"/>
          <p:nvPr/>
        </p:nvSpPr>
        <p:spPr>
          <a:xfrm>
            <a:off x="7974751" y="1366761"/>
            <a:ext cx="6096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36E17-6BA5-A13E-D026-5400E659D1B7}"/>
              </a:ext>
            </a:extLst>
          </p:cNvPr>
          <p:cNvSpPr txBox="1"/>
          <p:nvPr/>
        </p:nvSpPr>
        <p:spPr>
          <a:xfrm>
            <a:off x="8161025" y="3363860"/>
            <a:ext cx="6096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631</Words>
  <Application>Microsoft Office PowerPoint</Application>
  <PresentationFormat>On-screen Show (16:9)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Kehinde E Esan</dc:creator>
  <cp:lastModifiedBy>Kehinde  Esan</cp:lastModifiedBy>
  <cp:revision>9</cp:revision>
  <dcterms:modified xsi:type="dcterms:W3CDTF">2023-05-03T13:35:29Z</dcterms:modified>
</cp:coreProperties>
</file>