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65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91840" y="1412640"/>
            <a:ext cx="5850360" cy="237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Линейни</a:t>
            </a:r>
            <a:r>
              <a:rPr lang="en-US" sz="4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структури</a:t>
            </a:r>
            <a:r>
              <a:rPr lang="en-US" sz="4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4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данни</a:t>
            </a:r>
            <a:endParaRPr sz="4400" dirty="0"/>
          </a:p>
        </p:txBody>
      </p:sp>
      <p:sp>
        <p:nvSpPr>
          <p:cNvPr id="73" name="CustomShape 2"/>
          <p:cNvSpPr/>
          <p:nvPr/>
        </p:nvSpPr>
        <p:spPr>
          <a:xfrm>
            <a:off x="2592360" y="4076640"/>
            <a:ext cx="6730560" cy="11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Павел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pavelganov@abv.bg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Гошо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themikuma@gmail.com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Слави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georgiev.slavi.94@gmail.com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800" dirty="0" smtClean="0">
                <a:solidFill>
                  <a:srgbClr val="FFFFFF"/>
                </a:solidFill>
              </a:rPr>
              <a:t>Стек</a:t>
            </a:r>
            <a:endParaRPr lang="bg-BG" sz="4800" dirty="0"/>
          </a:p>
        </p:txBody>
      </p:sp>
      <p:sp>
        <p:nvSpPr>
          <p:cNvPr id="4" name="CustomShape 2"/>
          <p:cNvSpPr/>
          <p:nvPr/>
        </p:nvSpPr>
        <p:spPr>
          <a:xfrm>
            <a:off x="1979640" y="1600200"/>
            <a:ext cx="6705360" cy="45651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труктура </a:t>
            </a:r>
            <a:r>
              <a:rPr lang="ru-RU" sz="2800" dirty="0">
                <a:solidFill>
                  <a:schemeClr val="bg1"/>
                </a:solidFill>
              </a:rPr>
              <a:t>от данни с поведение </a:t>
            </a:r>
            <a:r>
              <a:rPr lang="en-US" sz="2800" dirty="0" smtClean="0">
                <a:solidFill>
                  <a:schemeClr val="bg1"/>
                </a:solidFill>
              </a:rPr>
              <a:t>“</a:t>
            </a:r>
            <a:r>
              <a:rPr lang="ru-RU" sz="2800" dirty="0" smtClean="0">
                <a:solidFill>
                  <a:schemeClr val="bg1"/>
                </a:solidFill>
              </a:rPr>
              <a:t>последният </a:t>
            </a:r>
            <a:r>
              <a:rPr lang="ru-RU" sz="2800" dirty="0">
                <a:solidFill>
                  <a:schemeClr val="bg1"/>
                </a:solidFill>
              </a:rPr>
              <a:t>влязъл първи </a:t>
            </a:r>
            <a:r>
              <a:rPr lang="ru-RU" sz="2800" dirty="0" smtClean="0">
                <a:solidFill>
                  <a:schemeClr val="bg1"/>
                </a:solidFill>
              </a:rPr>
              <a:t>излиза</a:t>
            </a:r>
            <a:r>
              <a:rPr lang="en-US" sz="2800" dirty="0" smtClean="0">
                <a:solidFill>
                  <a:schemeClr val="bg1"/>
                </a:solidFill>
              </a:rPr>
              <a:t>”</a:t>
            </a:r>
            <a:r>
              <a:rPr lang="ru-RU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LiFo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ru-RU" sz="2800" dirty="0">
                <a:solidFill>
                  <a:srgbClr val="FFFFFF"/>
                </a:solidFill>
              </a:rPr>
              <a:t>Начини за реализиране:</a:t>
            </a:r>
            <a:endParaRPr lang="ru-RU" sz="2800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ru-RU" sz="2800" dirty="0">
                <a:solidFill>
                  <a:srgbClr val="FFFFFF"/>
                </a:solidFill>
              </a:rPr>
              <a:t>Статичен;</a:t>
            </a:r>
            <a:endParaRPr lang="ru-RU" sz="2800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ru-RU" sz="2800" dirty="0">
                <a:solidFill>
                  <a:srgbClr val="FFFFFF"/>
                </a:solidFill>
              </a:rPr>
              <a:t>Динамичен;</a:t>
            </a:r>
            <a:endParaRPr lang="ru-RU" sz="28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bg-BG" sz="28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s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996952"/>
            <a:ext cx="3888432" cy="1859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800" dirty="0" smtClean="0">
                <a:solidFill>
                  <a:srgbClr val="FFFFFF"/>
                </a:solidFill>
              </a:rPr>
              <a:t>Стек</a:t>
            </a:r>
            <a:endParaRPr lang="bg-BG" sz="4800" dirty="0"/>
          </a:p>
        </p:txBody>
      </p:sp>
      <p:sp>
        <p:nvSpPr>
          <p:cNvPr id="5" name="Rectangle 4"/>
          <p:cNvSpPr/>
          <p:nvPr/>
        </p:nvSpPr>
        <p:spPr>
          <a:xfrm>
            <a:off x="2286000" y="1124744"/>
            <a:ext cx="653447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bg-BG" sz="2300" dirty="0" smtClean="0">
                <a:solidFill>
                  <a:schemeClr val="bg1"/>
                </a:solidFill>
              </a:rPr>
              <a:t>Класът </a:t>
            </a:r>
            <a:r>
              <a:rPr lang="en-US" sz="2400" b="1" dirty="0">
                <a:solidFill>
                  <a:schemeClr val="bg1"/>
                </a:solidFill>
              </a:rPr>
              <a:t>Stack&lt;T</a:t>
            </a:r>
            <a:r>
              <a:rPr lang="en-US" sz="2400" b="1" dirty="0" smtClean="0">
                <a:solidFill>
                  <a:schemeClr val="bg1"/>
                </a:solidFill>
              </a:rPr>
              <a:t>&gt;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- </a:t>
            </a:r>
            <a:r>
              <a:rPr lang="bg-BG" sz="2300" dirty="0" smtClean="0">
                <a:solidFill>
                  <a:schemeClr val="bg1"/>
                </a:solidFill>
              </a:rPr>
              <a:t>статична имплементация, позлваща масив, като масива се преоразмерява при необходимост;</a:t>
            </a:r>
            <a:endParaRPr lang="en-US" sz="2300" dirty="0" smtClean="0">
              <a:solidFill>
                <a:schemeClr val="bg1"/>
              </a:solidFill>
            </a:endParaRPr>
          </a:p>
          <a:p>
            <a:pPr>
              <a:buSzPct val="25000"/>
            </a:pPr>
            <a:endParaRPr lang="bg-BG" sz="2300" dirty="0" smtClean="0">
              <a:solidFill>
                <a:schemeClr val="bg1"/>
              </a:solidFill>
            </a:endParaRPr>
          </a:p>
          <a:p>
            <a:pPr>
              <a:buSzPct val="25000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25000"/>
            </a:pPr>
            <a:r>
              <a:rPr lang="en-US" sz="2000" b="1" dirty="0" smtClean="0">
                <a:solidFill>
                  <a:schemeClr val="bg1"/>
                </a:solidFill>
              </a:rPr>
              <a:t>Stack&lt;T</a:t>
            </a:r>
            <a:r>
              <a:rPr lang="bg-BG" sz="2000" b="1" dirty="0" smtClean="0">
                <a:solidFill>
                  <a:schemeClr val="bg1"/>
                </a:solidFill>
              </a:rPr>
              <a:t>&gt;</a:t>
            </a:r>
            <a:r>
              <a:rPr lang="bg-BG" sz="2300" dirty="0" smtClean="0">
                <a:solidFill>
                  <a:schemeClr val="bg1"/>
                </a:solidFill>
              </a:rPr>
              <a:t> поддържа следните операции: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Push(T) – </a:t>
            </a:r>
            <a:r>
              <a:rPr lang="bg-BG" sz="2000" dirty="0" smtClean="0">
                <a:solidFill>
                  <a:schemeClr val="bg1"/>
                </a:solidFill>
              </a:rPr>
              <a:t>добавя нов елемент на върха на стека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Pop() – </a:t>
            </a:r>
            <a:r>
              <a:rPr lang="bg-BG" sz="2000" dirty="0" smtClean="0">
                <a:solidFill>
                  <a:schemeClr val="bg1"/>
                </a:solidFill>
              </a:rPr>
              <a:t>връща най-горния елемент като го премахва от стека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Peek() – </a:t>
            </a:r>
            <a:r>
              <a:rPr lang="bg-BG" sz="2000" dirty="0" smtClean="0">
                <a:solidFill>
                  <a:schemeClr val="bg1"/>
                </a:solidFill>
              </a:rPr>
              <a:t>връща най горния елемент без да го ремахва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Count – </a:t>
            </a:r>
            <a:r>
              <a:rPr lang="bg-BG" sz="2000" dirty="0" smtClean="0">
                <a:solidFill>
                  <a:schemeClr val="bg1"/>
                </a:solidFill>
              </a:rPr>
              <a:t>връща броя на елементите в стека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Clear() – </a:t>
            </a:r>
            <a:r>
              <a:rPr lang="bg-BG" sz="2000" dirty="0" smtClean="0">
                <a:solidFill>
                  <a:schemeClr val="bg1"/>
                </a:solidFill>
              </a:rPr>
              <a:t>премахва всички елементи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Contains(T) – </a:t>
            </a:r>
            <a:r>
              <a:rPr lang="bg-BG" sz="2000" dirty="0" smtClean="0">
                <a:solidFill>
                  <a:schemeClr val="bg1"/>
                </a:solidFill>
              </a:rPr>
              <a:t>проверява дали елементът се съдържа в стека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ToArray</a:t>
            </a:r>
            <a:r>
              <a:rPr lang="en-US" sz="2000" b="1" dirty="0" smtClean="0">
                <a:solidFill>
                  <a:schemeClr val="bg1"/>
                </a:solidFill>
              </a:rPr>
              <a:t>() – </a:t>
            </a:r>
            <a:r>
              <a:rPr lang="bg-BG" sz="2000" dirty="0" smtClean="0">
                <a:solidFill>
                  <a:schemeClr val="bg1"/>
                </a:solidFill>
              </a:rPr>
              <a:t>връща масив, съдържащ елементите от стека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 rot="600">
            <a:off x="2339791" y="2420890"/>
            <a:ext cx="6167520" cy="431507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Stack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intStack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 = </a:t>
            </a:r>
            <a:r>
              <a:rPr lang="en-US" sz="2000" i="1" dirty="0" smtClean="0">
                <a:solidFill>
                  <a:srgbClr val="0070C0"/>
                </a:solidFill>
                <a:latin typeface="Consolas"/>
              </a:rPr>
              <a:t>new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Stack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&gt;()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;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800" dirty="0" smtClean="0">
                <a:solidFill>
                  <a:srgbClr val="FFFFFF"/>
                </a:solidFill>
              </a:rPr>
              <a:t>Опашка</a:t>
            </a:r>
            <a:endParaRPr lang="bg-BG" sz="4800" dirty="0"/>
          </a:p>
        </p:txBody>
      </p:sp>
      <p:sp>
        <p:nvSpPr>
          <p:cNvPr id="4" name="CustomShape 2"/>
          <p:cNvSpPr/>
          <p:nvPr/>
        </p:nvSpPr>
        <p:spPr>
          <a:xfrm>
            <a:off x="1979640" y="1600200"/>
            <a:ext cx="6705360" cy="45651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ru-RU" sz="2600" dirty="0">
                <a:solidFill>
                  <a:schemeClr val="bg1"/>
                </a:solidFill>
              </a:rPr>
              <a:t>С</a:t>
            </a:r>
            <a:r>
              <a:rPr lang="ru-RU" sz="2600" dirty="0" smtClean="0">
                <a:solidFill>
                  <a:schemeClr val="bg1"/>
                </a:solidFill>
              </a:rPr>
              <a:t>труктура </a:t>
            </a:r>
            <a:r>
              <a:rPr lang="ru-RU" sz="2600" dirty="0">
                <a:solidFill>
                  <a:schemeClr val="bg1"/>
                </a:solidFill>
              </a:rPr>
              <a:t>от данни с поведение </a:t>
            </a:r>
            <a:r>
              <a:rPr lang="en-US" sz="2600" dirty="0" smtClean="0">
                <a:solidFill>
                  <a:schemeClr val="bg1"/>
                </a:solidFill>
              </a:rPr>
              <a:t>“</a:t>
            </a:r>
            <a:r>
              <a:rPr lang="bg-BG" sz="2600" dirty="0" smtClean="0">
                <a:solidFill>
                  <a:schemeClr val="bg1"/>
                </a:solidFill>
              </a:rPr>
              <a:t>първият</a:t>
            </a:r>
            <a:r>
              <a:rPr lang="ru-RU" sz="2600" dirty="0" smtClean="0">
                <a:solidFill>
                  <a:schemeClr val="bg1"/>
                </a:solidFill>
              </a:rPr>
              <a:t> влязъл </a:t>
            </a:r>
            <a:r>
              <a:rPr lang="ru-RU" sz="2600" dirty="0">
                <a:solidFill>
                  <a:schemeClr val="bg1"/>
                </a:solidFill>
              </a:rPr>
              <a:t>първи </a:t>
            </a:r>
            <a:r>
              <a:rPr lang="ru-RU" sz="2600" dirty="0" smtClean="0">
                <a:solidFill>
                  <a:schemeClr val="bg1"/>
                </a:solidFill>
              </a:rPr>
              <a:t>излиза</a:t>
            </a:r>
            <a:r>
              <a:rPr lang="en-US" sz="2600" dirty="0" smtClean="0">
                <a:solidFill>
                  <a:schemeClr val="bg1"/>
                </a:solidFill>
              </a:rPr>
              <a:t>”</a:t>
            </a:r>
            <a:r>
              <a:rPr lang="ru-RU" sz="2600" dirty="0" smtClean="0">
                <a:solidFill>
                  <a:schemeClr val="bg1"/>
                </a:solidFill>
              </a:rPr>
              <a:t> (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 smtClean="0">
                <a:solidFill>
                  <a:schemeClr val="bg1"/>
                </a:solidFill>
              </a:rPr>
              <a:t>iFo</a:t>
            </a:r>
            <a:r>
              <a:rPr lang="ru-RU" sz="2600" dirty="0" smtClean="0">
                <a:solidFill>
                  <a:schemeClr val="bg1"/>
                </a:solidFill>
              </a:rPr>
              <a:t>)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r>
              <a:rPr lang="bg-BG" sz="2600" dirty="0" smtClean="0">
                <a:solidFill>
                  <a:schemeClr val="bg1"/>
                </a:solidFill>
              </a:rPr>
              <a:t>Добавяните елементи се нареждат в края на опашката.</a:t>
            </a:r>
            <a:r>
              <a:rPr lang="bg-BG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ru-RU" sz="2600" dirty="0">
                <a:solidFill>
                  <a:srgbClr val="FFFFFF"/>
                </a:solidFill>
              </a:rPr>
              <a:t>Начини за реализиране:</a:t>
            </a:r>
            <a:endParaRPr lang="ru-RU" sz="2600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ru-RU" sz="2600" dirty="0">
                <a:solidFill>
                  <a:srgbClr val="FFFFFF"/>
                </a:solidFill>
              </a:rPr>
              <a:t>Статичен;</a:t>
            </a:r>
            <a:endParaRPr lang="ru-RU" sz="2600" dirty="0" smtClean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ru-RU" sz="2600" dirty="0">
                <a:solidFill>
                  <a:srgbClr val="FFFFFF"/>
                </a:solidFill>
              </a:rPr>
              <a:t>Динамичен;</a:t>
            </a:r>
            <a:endParaRPr lang="ru-RU" sz="2600" dirty="0" smtClean="0"/>
          </a:p>
          <a:p>
            <a:pPr>
              <a:lnSpc>
                <a:spcPct val="100000"/>
              </a:lnSpc>
              <a:buSzPct val="25000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bg-BG" sz="28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que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924944"/>
            <a:ext cx="2571750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800" dirty="0" smtClean="0">
                <a:solidFill>
                  <a:srgbClr val="FFFFFF"/>
                </a:solidFill>
              </a:rPr>
              <a:t>Опашка</a:t>
            </a:r>
            <a:endParaRPr lang="bg-BG" sz="4800" dirty="0"/>
          </a:p>
        </p:txBody>
      </p:sp>
      <p:sp>
        <p:nvSpPr>
          <p:cNvPr id="5" name="Rectangle 4"/>
          <p:cNvSpPr/>
          <p:nvPr/>
        </p:nvSpPr>
        <p:spPr>
          <a:xfrm>
            <a:off x="2286000" y="1124744"/>
            <a:ext cx="653447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bg-BG" sz="2300" dirty="0" smtClean="0">
                <a:solidFill>
                  <a:schemeClr val="bg1"/>
                </a:solidFill>
              </a:rPr>
              <a:t>Класът </a:t>
            </a:r>
            <a:r>
              <a:rPr lang="en-US" sz="2400" b="1" dirty="0" smtClean="0">
                <a:solidFill>
                  <a:schemeClr val="bg1"/>
                </a:solidFill>
              </a:rPr>
              <a:t>Queue&lt;T&gt;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- </a:t>
            </a:r>
            <a:r>
              <a:rPr lang="bg-BG" sz="2300" dirty="0" smtClean="0">
                <a:solidFill>
                  <a:schemeClr val="bg1"/>
                </a:solidFill>
              </a:rPr>
              <a:t>статична имплементация, позлваща масив, като масива се преоразмерява при необходимост;</a:t>
            </a:r>
            <a:endParaRPr lang="en-US" sz="2300" dirty="0" smtClean="0">
              <a:solidFill>
                <a:schemeClr val="bg1"/>
              </a:solidFill>
            </a:endParaRPr>
          </a:p>
          <a:p>
            <a:pPr>
              <a:buSzPct val="25000"/>
            </a:pPr>
            <a:endParaRPr lang="bg-BG" sz="2300" dirty="0" smtClean="0">
              <a:solidFill>
                <a:schemeClr val="bg1"/>
              </a:solidFill>
            </a:endParaRPr>
          </a:p>
          <a:p>
            <a:pPr>
              <a:buSzPct val="25000"/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25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Queue&lt;T</a:t>
            </a:r>
            <a:r>
              <a:rPr lang="bg-BG" sz="2000" b="1" dirty="0" smtClean="0">
                <a:solidFill>
                  <a:schemeClr val="bg1"/>
                </a:solidFill>
              </a:rPr>
              <a:t>&gt;</a:t>
            </a:r>
            <a:r>
              <a:rPr lang="bg-BG" sz="2300" dirty="0" smtClean="0">
                <a:solidFill>
                  <a:schemeClr val="bg1"/>
                </a:solidFill>
              </a:rPr>
              <a:t> поддържа следните операции:</a:t>
            </a: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Enqueue(T</a:t>
            </a:r>
            <a:r>
              <a:rPr lang="ru-RU" sz="2000" b="1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 – добавя елемент накрая на опашката</a:t>
            </a: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Dequeue</a:t>
            </a:r>
            <a:r>
              <a:rPr lang="ru-RU" sz="2000" b="1" dirty="0">
                <a:solidFill>
                  <a:schemeClr val="bg1"/>
                </a:solidFill>
              </a:rPr>
              <a:t>()</a:t>
            </a:r>
            <a:r>
              <a:rPr lang="ru-RU" sz="2000" dirty="0">
                <a:solidFill>
                  <a:schemeClr val="bg1"/>
                </a:solidFill>
              </a:rPr>
              <a:t> – взима елемента от началото на </a:t>
            </a:r>
            <a:r>
              <a:rPr lang="ru-RU" sz="2000" dirty="0" smtClean="0">
                <a:solidFill>
                  <a:schemeClr val="bg1"/>
                </a:solidFill>
              </a:rPr>
              <a:t>опашката </a:t>
            </a:r>
            <a:r>
              <a:rPr lang="ru-RU" sz="2000" dirty="0">
                <a:solidFill>
                  <a:schemeClr val="bg1"/>
                </a:solidFill>
              </a:rPr>
              <a:t>и го премахва</a:t>
            </a: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Peek</a:t>
            </a:r>
            <a:r>
              <a:rPr lang="ru-RU" sz="2000" b="1" dirty="0">
                <a:solidFill>
                  <a:schemeClr val="bg1"/>
                </a:solidFill>
              </a:rPr>
              <a:t>()</a:t>
            </a:r>
            <a:r>
              <a:rPr lang="ru-RU" sz="2000" dirty="0">
                <a:solidFill>
                  <a:schemeClr val="bg1"/>
                </a:solidFill>
              </a:rPr>
              <a:t> – връща елементът от началото на опашката без да го премахва</a:t>
            </a: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Clear</a:t>
            </a:r>
            <a:r>
              <a:rPr lang="ru-RU" sz="2000" b="1" dirty="0">
                <a:solidFill>
                  <a:schemeClr val="bg1"/>
                </a:solidFill>
              </a:rPr>
              <a:t>()</a:t>
            </a:r>
            <a:r>
              <a:rPr lang="ru-RU" sz="2000" dirty="0">
                <a:solidFill>
                  <a:schemeClr val="bg1"/>
                </a:solidFill>
              </a:rPr>
              <a:t> – премахва всички елементи от опашката</a:t>
            </a: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Contains(Т</a:t>
            </a:r>
            <a:r>
              <a:rPr lang="ru-RU" sz="2000" b="1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 – проверява дали елемента се съдържа в опашката</a:t>
            </a:r>
          </a:p>
        </p:txBody>
      </p:sp>
      <p:sp>
        <p:nvSpPr>
          <p:cNvPr id="4" name="CustomShape 3"/>
          <p:cNvSpPr/>
          <p:nvPr/>
        </p:nvSpPr>
        <p:spPr>
          <a:xfrm rot="600">
            <a:off x="2411798" y="2420877"/>
            <a:ext cx="6167520" cy="4315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Queue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intQueue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 = </a:t>
            </a:r>
            <a:r>
              <a:rPr lang="en-US" sz="2000" i="1" dirty="0" smtClean="0">
                <a:solidFill>
                  <a:srgbClr val="0070C0"/>
                </a:solidFill>
                <a:latin typeface="Consolas"/>
              </a:rPr>
              <a:t>new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Queue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&gt;()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;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95280" y="189000"/>
            <a:ext cx="8227800" cy="97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Въпроси?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037040" y="1700640"/>
            <a:ext cx="1473480" cy="4464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700" b="1">
                <a:solidFill>
                  <a:srgbClr val="FCFEFF"/>
                </a:solidFill>
                <a:latin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587760" y="2565000"/>
            <a:ext cx="3443760" cy="191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FCFEFF"/>
                </a:solidFill>
                <a:latin typeface="Arial"/>
              </a:rPr>
              <a:t>Благодарим за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FCFEFF"/>
                </a:solidFill>
                <a:latin typeface="Arial"/>
              </a:rPr>
              <a:t>вниманието </a:t>
            </a:r>
            <a:r>
              <a:rPr lang="en-US" sz="6000" b="1">
                <a:solidFill>
                  <a:srgbClr val="FCFEFF"/>
                </a:solidFill>
                <a:latin typeface="Wingdings"/>
              </a:rPr>
              <a:t>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dirty="0" err="1">
                <a:solidFill>
                  <a:srgbClr val="FFFFFF"/>
                </a:solidFill>
              </a:rPr>
              <a:t>Какво</a:t>
            </a:r>
            <a:r>
              <a:rPr lang="en-US" sz="4800" dirty="0">
                <a:solidFill>
                  <a:srgbClr val="FFFFFF"/>
                </a:solidFill>
              </a:rPr>
              <a:t> е </a:t>
            </a:r>
            <a:r>
              <a:rPr lang="en-US" sz="4800" dirty="0" err="1">
                <a:solidFill>
                  <a:srgbClr val="FFFFFF"/>
                </a:solidFill>
              </a:rPr>
              <a:t>структура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от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</a:rPr>
              <a:t>данни</a:t>
            </a:r>
            <a:r>
              <a:rPr lang="en-US" sz="4800" dirty="0" smtClean="0">
                <a:solidFill>
                  <a:srgbClr val="FFFFFF"/>
                </a:solidFill>
              </a:rPr>
              <a:t>?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1979712" y="1628800"/>
            <a:ext cx="6849304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“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Структура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данни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” е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специфичен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начин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за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съхраняване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организиране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данните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компютъра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с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цел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да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могат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да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бъдат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ползвани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ефективно</a:t>
            </a:r>
            <a:endParaRPr lang="en-US" sz="2800" dirty="0" smtClean="0">
              <a:solidFill>
                <a:srgbClr val="FFFFFF"/>
              </a:solid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sz="2800" dirty="0"/>
          </a:p>
          <a:p>
            <a:pPr marL="514350" indent="-514350">
              <a:lnSpc>
                <a:spcPct val="10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Линейните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структури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данни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абстракции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различните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видове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редове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последователности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др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,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взети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реалния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свят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Линейни структури от данни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979640" y="1600200"/>
            <a:ext cx="670536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4000" dirty="0" err="1" smtClean="0">
                <a:solidFill>
                  <a:srgbClr val="FFFFFF"/>
                </a:solidFill>
                <a:latin typeface="Arial"/>
              </a:rPr>
              <a:t>Списък</a:t>
            </a:r>
            <a:endParaRPr lang="en-US" sz="4000" dirty="0" smtClean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endParaRPr dirty="0"/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Свързан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списък</a:t>
            </a:r>
            <a:endParaRPr dirty="0"/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Двойно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свързан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</a:rPr>
              <a:t>списък</a:t>
            </a:r>
            <a:endParaRPr lang="en-US" sz="4000" dirty="0" smtClean="0">
              <a:solidFill>
                <a:srgbClr val="FFFFFF"/>
              </a:solidFill>
              <a:latin typeface="Arial"/>
            </a:endParaRPr>
          </a:p>
          <a:p>
            <a:pPr lvl="1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endParaRPr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Стек</a:t>
            </a:r>
            <a:endParaRPr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Опашка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Списък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979640" y="1600200"/>
            <a:ext cx="6705360" cy="159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 err="1">
                <a:solidFill>
                  <a:srgbClr val="FFFFFF"/>
                </a:solidFill>
                <a:latin typeface="Arial"/>
              </a:rPr>
              <a:t>Свързан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списък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–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линейна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структура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която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съдържа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поредица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елементи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Всеки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елемент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съдържа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стойността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указател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към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следващия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елемент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или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null</a:t>
            </a: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,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ако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няма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такъв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)</a:t>
            </a:r>
            <a:endParaRPr sz="2800" dirty="0"/>
          </a:p>
        </p:txBody>
      </p:sp>
      <p:sp>
        <p:nvSpPr>
          <p:cNvPr id="80" name="CustomShape 3"/>
          <p:cNvSpPr/>
          <p:nvPr/>
        </p:nvSpPr>
        <p:spPr>
          <a:xfrm>
            <a:off x="1980360" y="3923640"/>
            <a:ext cx="6705360" cy="159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Arial"/>
              </a:rPr>
              <a:t>Начини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за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реализиране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:</a:t>
            </a:r>
            <a:endParaRPr sz="2800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sz="2800" dirty="0" err="1">
                <a:solidFill>
                  <a:srgbClr val="FFFFFF"/>
                </a:solidFill>
                <a:latin typeface="Arial"/>
              </a:rPr>
              <a:t>Статичен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;</a:t>
            </a:r>
            <a:endParaRPr sz="2800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sz="2800" dirty="0" err="1">
                <a:solidFill>
                  <a:srgbClr val="FFFFFF"/>
                </a:solidFill>
                <a:latin typeface="Arial"/>
              </a:rPr>
              <a:t>Динамичен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;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Списък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979712" y="1280160"/>
            <a:ext cx="6705288" cy="48851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300" dirty="0" err="1">
                <a:solidFill>
                  <a:schemeClr val="bg1"/>
                </a:solidFill>
                <a:latin typeface="Arial"/>
              </a:rPr>
              <a:t>Основни</a:t>
            </a:r>
            <a:r>
              <a:rPr lang="en-US" sz="23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</a:rPr>
              <a:t>методи</a:t>
            </a:r>
            <a:r>
              <a:rPr lang="en-US" sz="2300" dirty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2300" dirty="0" err="1" smtClean="0">
                <a:solidFill>
                  <a:schemeClr val="bg1"/>
                </a:solidFill>
                <a:latin typeface="Arial"/>
              </a:rPr>
              <a:t>декларирани</a:t>
            </a:r>
            <a:r>
              <a:rPr lang="en-US" sz="23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</a:rPr>
              <a:t>от</a:t>
            </a:r>
            <a:r>
              <a:rPr lang="en-US" sz="23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</a:rPr>
              <a:t>свързан</a:t>
            </a:r>
            <a:r>
              <a:rPr lang="en-US" sz="23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</a:rPr>
              <a:t>сисък</a:t>
            </a:r>
            <a:r>
              <a:rPr lang="en-US" sz="2300" dirty="0">
                <a:solidFill>
                  <a:schemeClr val="bg1"/>
                </a:solidFill>
                <a:latin typeface="Arial"/>
              </a:rPr>
              <a:t>:</a:t>
            </a:r>
            <a:endParaRPr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void Add(object)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добавяне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void Insert(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, object)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добавяне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избрана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позиция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void Clear() -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изтрива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всички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елементи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списъка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 err="1">
                <a:solidFill>
                  <a:srgbClr val="FFFFFF"/>
                </a:solidFill>
                <a:latin typeface="Arial"/>
              </a:rPr>
              <a:t>bool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Contains(object)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проверява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дали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се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съдържа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списъка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void Remove(object)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премахва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опеределен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RemoveAt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) -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премахва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дадена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позиция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IndexOf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(object)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връща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позицията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елемента</a:t>
            </a:r>
            <a:endParaRPr sz="2100" dirty="0"/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/>
              </a:rPr>
              <a:t>this[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int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] –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индексатор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позволява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достъп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елементите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подадена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</a:rPr>
              <a:t>позиция</a:t>
            </a:r>
            <a:r>
              <a:rPr lang="en-US" sz="2100" dirty="0">
                <a:solidFill>
                  <a:srgbClr val="FFFFFF"/>
                </a:solidFill>
                <a:latin typeface="Arial"/>
              </a:rPr>
              <a:t> 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Списък</a:t>
            </a:r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40" y="3648240"/>
            <a:ext cx="8480520" cy="25592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890880" y="1909800"/>
            <a:ext cx="1334880" cy="1005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FCFEFF"/>
                </a:solidFill>
                <a:latin typeface="Arial"/>
              </a:rPr>
              <a:t>Демо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Списък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979640" y="1600200"/>
            <a:ext cx="6705360" cy="159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FFFFFF"/>
                </a:solidFill>
                <a:latin typeface="Arial"/>
              </a:rPr>
              <a:t>List&lt;T&gt; -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тук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Т е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типът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елементите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които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ще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се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съдържат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списъка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Реализиран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е с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масив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статичен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);</a:t>
            </a:r>
            <a:endParaRPr sz="2800" dirty="0"/>
          </a:p>
        </p:txBody>
      </p:sp>
      <p:sp>
        <p:nvSpPr>
          <p:cNvPr id="88" name="CustomShape 3"/>
          <p:cNvSpPr/>
          <p:nvPr/>
        </p:nvSpPr>
        <p:spPr>
          <a:xfrm rot="600">
            <a:off x="2059560" y="3565080"/>
            <a:ext cx="6167520" cy="5760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List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onsolas"/>
              </a:rPr>
              <a:t>intList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List</a:t>
            </a:r>
            <a:r>
              <a:rPr lang="en-US" sz="2000" i="1" dirty="0">
                <a:latin typeface="Consolas"/>
              </a:rPr>
              <a:t>&lt;</a:t>
            </a:r>
            <a:r>
              <a:rPr lang="en-US" sz="2000" i="1" dirty="0" err="1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&gt;()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;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051720" y="4437112"/>
            <a:ext cx="6705360" cy="159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!! </a:t>
            </a:r>
            <a:r>
              <a:rPr lang="ru-RU" sz="2400" b="1" dirty="0" smtClean="0">
                <a:solidFill>
                  <a:schemeClr val="bg1"/>
                </a:solidFill>
              </a:rPr>
              <a:t>Използвайте</a:t>
            </a:r>
            <a:r>
              <a:rPr lang="ru-RU" sz="2400" b="1" dirty="0">
                <a:solidFill>
                  <a:schemeClr val="bg1"/>
                </a:solidFill>
              </a:rPr>
              <a:t> List&lt;T&gt;, когато не очаквате често вмъкване и премахване на елементи, но очаквате да добавяте нови елементи в края или ползвате елементите по </a:t>
            </a:r>
            <a:r>
              <a:rPr lang="ru-RU" sz="2400" b="1" dirty="0" smtClean="0">
                <a:solidFill>
                  <a:schemeClr val="bg1"/>
                </a:solidFill>
              </a:rPr>
              <a:t>индекс</a:t>
            </a:r>
            <a:r>
              <a:rPr lang="en-US" sz="2400" b="1" dirty="0" smtClean="0">
                <a:solidFill>
                  <a:schemeClr val="bg1"/>
                </a:solidFill>
              </a:rPr>
              <a:t>!!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dirty="0" err="1">
                <a:solidFill>
                  <a:srgbClr val="FFFFFF"/>
                </a:solidFill>
              </a:rPr>
              <a:t>Двойно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свързан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списък</a:t>
            </a:r>
            <a:endParaRPr dirty="0"/>
          </a:p>
        </p:txBody>
      </p:sp>
      <p:sp>
        <p:nvSpPr>
          <p:cNvPr id="90" name="CustomShape 2"/>
          <p:cNvSpPr/>
          <p:nvPr/>
        </p:nvSpPr>
        <p:spPr>
          <a:xfrm>
            <a:off x="1979640" y="1600200"/>
            <a:ext cx="6705360" cy="159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 err="1">
                <a:solidFill>
                  <a:srgbClr val="FFFFFF"/>
                </a:solidFill>
                <a:latin typeface="Arial"/>
              </a:rPr>
              <a:t>Всеки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елемент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съдържа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Arial"/>
              </a:rPr>
              <a:t>стойността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и ДВА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указателя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–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към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предходен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към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следващ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елемент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или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null,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ако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няма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</a:rPr>
              <a:t>такъв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).</a:t>
            </a:r>
            <a:endParaRPr sz="2800" dirty="0"/>
          </a:p>
        </p:txBody>
      </p:sp>
      <p:pic>
        <p:nvPicPr>
          <p:cNvPr id="91" name="Picture 9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60" y="3875040"/>
            <a:ext cx="8716680" cy="23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800" dirty="0" smtClean="0">
                <a:solidFill>
                  <a:srgbClr val="FFFFFF"/>
                </a:solidFill>
              </a:rPr>
              <a:t>Двойно свързан списък</a:t>
            </a:r>
            <a:endParaRPr lang="bg-BG" sz="4800" dirty="0"/>
          </a:p>
        </p:txBody>
      </p:sp>
      <p:sp>
        <p:nvSpPr>
          <p:cNvPr id="4" name="CustomShape 2"/>
          <p:cNvSpPr/>
          <p:nvPr/>
        </p:nvSpPr>
        <p:spPr>
          <a:xfrm>
            <a:off x="1979640" y="1600200"/>
            <a:ext cx="6705360" cy="45651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LinkedList</a:t>
            </a:r>
            <a:r>
              <a:rPr lang="en-US" sz="2400" b="1" dirty="0" smtClean="0">
                <a:solidFill>
                  <a:schemeClr val="bg1"/>
                </a:solidFill>
              </a:rPr>
              <a:t>&lt;T&gt; - </a:t>
            </a:r>
            <a:r>
              <a:rPr lang="bg-BG" sz="2400" b="1" dirty="0" smtClean="0">
                <a:solidFill>
                  <a:schemeClr val="bg1"/>
                </a:solidFill>
              </a:rPr>
              <a:t>това е динамичната реализация на двойно свързан списък.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bg-BG" sz="2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bg-BG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endParaRPr lang="bg-BG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SzPct val="25000"/>
            </a:pPr>
            <a:r>
              <a:rPr lang="bg-BG" sz="2400" dirty="0" smtClean="0">
                <a:solidFill>
                  <a:schemeClr val="bg1"/>
                </a:solidFill>
              </a:rPr>
              <a:t>Разлики с </a:t>
            </a:r>
            <a:r>
              <a:rPr lang="en-US" sz="2400" i="1" u="sng" dirty="0" smtClean="0">
                <a:solidFill>
                  <a:schemeClr val="bg1"/>
                </a:solidFill>
              </a:rPr>
              <a:t>List&lt;T&gt;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добавяме </a:t>
            </a:r>
            <a:r>
              <a:rPr lang="ru-RU" sz="2400" dirty="0" smtClean="0">
                <a:solidFill>
                  <a:schemeClr val="bg1"/>
                </a:solidFill>
              </a:rPr>
              <a:t>по-бързо </a:t>
            </a:r>
            <a:r>
              <a:rPr lang="ru-RU" sz="2400" dirty="0">
                <a:solidFill>
                  <a:schemeClr val="bg1"/>
                </a:solidFill>
              </a:rPr>
              <a:t>на произволно място в </a:t>
            </a:r>
            <a:r>
              <a:rPr lang="ru-RU" sz="2400" dirty="0" smtClean="0">
                <a:solidFill>
                  <a:schemeClr val="bg1"/>
                </a:solidFill>
              </a:rPr>
              <a:t>списъка;</a:t>
            </a:r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bg-BG" sz="2400" dirty="0">
                <a:solidFill>
                  <a:schemeClr val="bg1"/>
                </a:solidFill>
              </a:rPr>
              <a:t>Търсенето на </a:t>
            </a:r>
            <a:r>
              <a:rPr lang="bg-BG" sz="2400" dirty="0" smtClean="0">
                <a:solidFill>
                  <a:schemeClr val="bg1"/>
                </a:solidFill>
              </a:rPr>
              <a:t>елемент е по-бавна </a:t>
            </a:r>
            <a:r>
              <a:rPr lang="bg-BG" sz="2400" dirty="0" smtClean="0">
                <a:solidFill>
                  <a:schemeClr val="bg1"/>
                </a:solidFill>
              </a:rPr>
              <a:t>операция </a:t>
            </a:r>
            <a:r>
              <a:rPr lang="bg-BG" sz="2400" dirty="0" smtClean="0">
                <a:solidFill>
                  <a:schemeClr val="bg1"/>
                </a:solidFill>
              </a:rPr>
              <a:t>заради обхождането;</a:t>
            </a:r>
          </a:p>
          <a:p>
            <a:pPr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Изтриването на елемент е </a:t>
            </a:r>
            <a:r>
              <a:rPr lang="ru-RU" sz="2400" dirty="0" smtClean="0">
                <a:solidFill>
                  <a:schemeClr val="bg1"/>
                </a:solidFill>
              </a:rPr>
              <a:t>по-бавна </a:t>
            </a:r>
            <a:r>
              <a:rPr lang="ru-RU" sz="2400" dirty="0">
                <a:solidFill>
                  <a:schemeClr val="bg1"/>
                </a:solidFill>
              </a:rPr>
              <a:t>операция, защото включва търсене.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7" name="CustomShape 3"/>
          <p:cNvSpPr/>
          <p:nvPr/>
        </p:nvSpPr>
        <p:spPr>
          <a:xfrm rot="600">
            <a:off x="2051745" y="2493434"/>
            <a:ext cx="6167520" cy="863555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LinkedList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onsolas"/>
              </a:rPr>
              <a:t>intList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=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LinkedList</a:t>
            </a:r>
            <a:r>
              <a:rPr lang="en-US" sz="2000" i="1" dirty="0" smtClean="0">
                <a:latin typeface="Consolas"/>
              </a:rPr>
              <a:t>&lt;</a:t>
            </a:r>
            <a:r>
              <a:rPr lang="en-US" sz="2000" i="1" dirty="0" err="1" smtClean="0">
                <a:latin typeface="Consolas"/>
              </a:rPr>
              <a:t>int</a:t>
            </a:r>
            <a:r>
              <a:rPr lang="en-US" sz="2000" i="1" dirty="0">
                <a:latin typeface="Consolas"/>
              </a:rPr>
              <a:t>&gt;()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;</a:t>
            </a:r>
            <a:endParaRPr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444</Words>
  <Application>Microsoft Office PowerPoint</Application>
  <PresentationFormat>Презентация на цял екран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Двойно свързан списък</vt:lpstr>
      <vt:lpstr>Стек</vt:lpstr>
      <vt:lpstr>Стек</vt:lpstr>
      <vt:lpstr>Опашка</vt:lpstr>
      <vt:lpstr>Опашка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SLAVI</cp:lastModifiedBy>
  <cp:revision>25</cp:revision>
  <dcterms:modified xsi:type="dcterms:W3CDTF">2014-01-21T20:40:21Z</dcterms:modified>
</cp:coreProperties>
</file>