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6" r:id="rId4"/>
  </p:sldMasterIdLst>
  <p:sldIdLst>
    <p:sldId id="256" r:id="rId5"/>
    <p:sldId id="258" r:id="rId6"/>
    <p:sldId id="277" r:id="rId7"/>
    <p:sldId id="278" r:id="rId8"/>
    <p:sldId id="279" r:id="rId9"/>
    <p:sldId id="276" r:id="rId10"/>
    <p:sldId id="280" r:id="rId11"/>
    <p:sldId id="281" r:id="rId12"/>
    <p:sldId id="282" r:id="rId13"/>
    <p:sldId id="283" r:id="rId14"/>
    <p:sldId id="284" r:id="rId15"/>
    <p:sldId id="272" r:id="rId16"/>
    <p:sldId id="273" r:id="rId17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26D7C-5841-4383-BFA9-1CA908ACB269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56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CBE6-C564-405D-85FF-0A9F1E273EB7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343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8E2B-B953-4E1C-844C-413930C70287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9807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B2257-8C5E-4F5E-AA7D-E936C8774123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67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46DB7-AEF4-4C6F-A65D-0BD9DD66D8D6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1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E024D-6EAD-403F-8787-E11A9D050157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6468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3961E-6005-4EA1-B48F-0AB1DE5E0757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452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0165C-3FC0-4FF1-9444-EF1337819CDD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025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6C099-88DF-495D-AF82-AC322BF47412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1929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55A12-218D-47BD-AC28-5040D84F98B3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493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C47E9-9DF2-40CC-82EC-B0BFB49D3F85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8128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26D7C-5841-4383-BFA9-1CA908ACB269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2373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CBE6-C564-405D-85FF-0A9F1E273EB7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6111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8E2B-B953-4E1C-844C-413930C70287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0752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B2257-8C5E-4F5E-AA7D-E936C8774123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85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46DB7-AEF4-4C6F-A65D-0BD9DD66D8D6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121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E024D-6EAD-403F-8787-E11A9D050157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9196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3961E-6005-4EA1-B48F-0AB1DE5E0757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2606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0165C-3FC0-4FF1-9444-EF1337819CDD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1529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6C099-88DF-495D-AF82-AC322BF47412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060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55A12-218D-47BD-AC28-5040D84F98B3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367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C47E9-9DF2-40CC-82EC-B0BFB49D3F85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89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modificar el estilo de texto del patrón</a:t>
            </a:r>
          </a:p>
          <a:p>
            <a:pPr lvl="1"/>
            <a:r>
              <a:rPr lang="es-ES" altLang="bg-BG" smtClean="0"/>
              <a:t>Segundo nivel</a:t>
            </a:r>
          </a:p>
          <a:p>
            <a:pPr lvl="2"/>
            <a:r>
              <a:rPr lang="es-ES" altLang="bg-BG" smtClean="0"/>
              <a:t>Tercer nivel</a:t>
            </a:r>
          </a:p>
          <a:p>
            <a:pPr lvl="3"/>
            <a:r>
              <a:rPr lang="es-ES" altLang="bg-BG" smtClean="0"/>
              <a:t>Cuarto nivel</a:t>
            </a:r>
          </a:p>
          <a:p>
            <a:pPr lvl="4"/>
            <a:r>
              <a:rPr lang="es-ES" altLang="bg-BG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2670EF-BC30-4CBB-B454-2B27717B601F}" type="slidenum">
              <a:rPr lang="es-ES" altLang="bg-BG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8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modificar el estilo de texto del patrón</a:t>
            </a:r>
          </a:p>
          <a:p>
            <a:pPr lvl="1"/>
            <a:r>
              <a:rPr lang="es-ES" altLang="bg-BG" smtClean="0"/>
              <a:t>Segundo nivel</a:t>
            </a:r>
          </a:p>
          <a:p>
            <a:pPr lvl="2"/>
            <a:r>
              <a:rPr lang="es-ES" altLang="bg-BG" smtClean="0"/>
              <a:t>Tercer nivel</a:t>
            </a:r>
          </a:p>
          <a:p>
            <a:pPr lvl="3"/>
            <a:r>
              <a:rPr lang="es-ES" altLang="bg-BG" smtClean="0"/>
              <a:t>Cuarto nivel</a:t>
            </a:r>
          </a:p>
          <a:p>
            <a:pPr lvl="4"/>
            <a:r>
              <a:rPr lang="es-ES" altLang="bg-BG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2670EF-BC30-4CBB-B454-2B27717B601F}" type="slidenum">
              <a:rPr lang="es-ES" altLang="bg-BG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18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291840" y="1412640"/>
            <a:ext cx="5850360" cy="237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bg-BG" sz="6000" b="1" dirty="0" smtClean="0">
                <a:solidFill>
                  <a:srgbClr val="FFFFFF"/>
                </a:solidFill>
                <a:latin typeface="Arial"/>
              </a:rPr>
              <a:t>Графи</a:t>
            </a:r>
            <a:endParaRPr sz="6000" dirty="0"/>
          </a:p>
        </p:txBody>
      </p:sp>
      <p:sp>
        <p:nvSpPr>
          <p:cNvPr id="73" name="CustomShape 2"/>
          <p:cNvSpPr/>
          <p:nvPr/>
        </p:nvSpPr>
        <p:spPr>
          <a:xfrm>
            <a:off x="3275856" y="4076640"/>
            <a:ext cx="5724056" cy="115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dirty="0" err="1" smtClean="0">
                <a:solidFill>
                  <a:srgbClr val="FFFFFF"/>
                </a:solidFill>
                <a:latin typeface="Arial"/>
              </a:rPr>
              <a:t>Гошо</a:t>
            </a:r>
            <a:r>
              <a:rPr lang="en-US" sz="2400" b="1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Arial"/>
              </a:rPr>
              <a:t>– themikuma@gmail.com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2400" b="1" dirty="0" err="1">
                <a:solidFill>
                  <a:srgbClr val="FFFFFF"/>
                </a:solidFill>
                <a:latin typeface="Arial"/>
              </a:rPr>
              <a:t>Слави</a:t>
            </a:r>
            <a:r>
              <a:rPr lang="en-US" sz="2400" b="1" dirty="0">
                <a:solidFill>
                  <a:srgbClr val="FFFFFF"/>
                </a:solidFill>
                <a:latin typeface="Arial"/>
              </a:rPr>
              <a:t> – georgiev.slavi.94@gmail.com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bg-BG" sz="4800" dirty="0" smtClean="0">
                <a:solidFill>
                  <a:srgbClr val="FFFFFF"/>
                </a:solidFill>
              </a:rPr>
              <a:t>Обхождане в ширина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1979640" y="1529968"/>
            <a:ext cx="7056856" cy="4851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Arial"/>
              </a:rPr>
              <a:t>Breadth First Search – BFS</a:t>
            </a: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Започваме от върха </a:t>
            </a:r>
            <a:r>
              <a:rPr lang="en-US" sz="3200" dirty="0" err="1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, разглеждаме всички негови непосредствени съседи, и чак след това преминаваме към обхождане в ширина на всеки един от съседите на </a:t>
            </a:r>
            <a:r>
              <a:rPr lang="en-US" sz="3200" dirty="0" err="1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 (</a:t>
            </a:r>
            <a:r>
              <a:rPr lang="bg-BG" sz="3200" i="1" dirty="0" smtClean="0">
                <a:solidFill>
                  <a:srgbClr val="FFFFFF"/>
                </a:solidFill>
                <a:latin typeface="Arial"/>
              </a:rPr>
              <a:t>рекурсия</a:t>
            </a: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)</a:t>
            </a: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обхождане „по нива“, метод на вълната</a:t>
            </a: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използва се опашка</a:t>
            </a:r>
            <a:endParaRPr lang="bg-BG" sz="3200" dirty="0" smtClean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04558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18864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bg-BG" sz="4800" dirty="0" smtClean="0">
                <a:solidFill>
                  <a:srgbClr val="FFFFFF"/>
                </a:solidFill>
              </a:rPr>
              <a:t>Обхождане в дълбочина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1619672" y="1529968"/>
            <a:ext cx="7272808" cy="4851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Arial"/>
              </a:rPr>
              <a:t>Depth First Search – DFS</a:t>
            </a: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Започваме от върха </a:t>
            </a:r>
            <a:r>
              <a:rPr lang="en-US" sz="3200" dirty="0" err="1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, разглеждаме даден негов съсед, след това даден съсед на текущия връх и т. н. – стремим се да „се спуснем“ колкото се може „по-надълбоко“ (</a:t>
            </a:r>
            <a:r>
              <a:rPr lang="bg-BG" sz="3200" i="1" dirty="0" smtClean="0">
                <a:solidFill>
                  <a:srgbClr val="FFFFFF"/>
                </a:solidFill>
                <a:latin typeface="Arial"/>
              </a:rPr>
              <a:t>рекурсия</a:t>
            </a: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)</a:t>
            </a: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прилага се </a:t>
            </a:r>
            <a:r>
              <a:rPr lang="bg-BG" sz="3200" b="1" dirty="0" smtClean="0">
                <a:solidFill>
                  <a:srgbClr val="FFFFFF"/>
                </a:solidFill>
                <a:latin typeface="Arial"/>
              </a:rPr>
              <a:t>търсене с връщане назад</a:t>
            </a: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 – </a:t>
            </a:r>
            <a:r>
              <a:rPr lang="en-US" sz="3200" b="1" i="1" dirty="0" smtClean="0">
                <a:solidFill>
                  <a:srgbClr val="FFFFFF"/>
                </a:solidFill>
                <a:latin typeface="Arial"/>
              </a:rPr>
              <a:t>backtracking</a:t>
            </a: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използва се стек</a:t>
            </a:r>
            <a:endParaRPr lang="bg-BG" sz="3200" dirty="0" smtClean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8810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smtClean="0">
                <a:solidFill>
                  <a:schemeClr val="bg1"/>
                </a:solidFill>
              </a:rPr>
              <a:t>Въпроси?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558639" y="1700808"/>
            <a:ext cx="2432077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8700" b="1" dirty="0" smtClean="0">
                <a:ln w="900" cmpd="sng">
                  <a:solidFill>
                    <a:srgbClr val="BBE0E3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BBE0E3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BBE0E3">
                      <a:satMod val="190000"/>
                      <a:tint val="100000"/>
                      <a:alpha val="74000"/>
                    </a:srgbClr>
                  </a:innerShdw>
                </a:effectLst>
              </a:rPr>
              <a:t>?</a:t>
            </a:r>
            <a:endParaRPr lang="bg-BG" sz="6000" b="1" dirty="0">
              <a:ln w="900" cmpd="sng">
                <a:solidFill>
                  <a:srgbClr val="BBE0E3">
                    <a:satMod val="190000"/>
                    <a:alpha val="55000"/>
                  </a:srgbClr>
                </a:solidFill>
                <a:prstDash val="solid"/>
              </a:ln>
              <a:solidFill>
                <a:srgbClr val="BBE0E3">
                  <a:satMod val="200000"/>
                  <a:tint val="3000"/>
                </a:srgbClr>
              </a:solidFill>
              <a:effectLst>
                <a:innerShdw blurRad="101600" dist="76200" dir="5400000">
                  <a:srgbClr val="BBE0E3">
                    <a:satMod val="190000"/>
                    <a:tint val="100000"/>
                    <a:alpha val="74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387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2377033" y="2564904"/>
            <a:ext cx="586737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6000" b="1" dirty="0" smtClean="0">
                <a:ln w="900" cmpd="sng">
                  <a:solidFill>
                    <a:srgbClr val="BBE0E3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BBE0E3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BBE0E3">
                      <a:satMod val="190000"/>
                      <a:tint val="100000"/>
                      <a:alpha val="74000"/>
                    </a:srgbClr>
                  </a:innerShdw>
                </a:effectLst>
              </a:rPr>
              <a:t>Благодарим за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6000" b="1" dirty="0" smtClean="0">
                <a:ln w="900" cmpd="sng">
                  <a:solidFill>
                    <a:srgbClr val="BBE0E3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BBE0E3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BBE0E3">
                      <a:satMod val="190000"/>
                      <a:tint val="100000"/>
                      <a:alpha val="74000"/>
                    </a:srgbClr>
                  </a:innerShdw>
                </a:effectLst>
              </a:rPr>
              <a:t>вниманието </a:t>
            </a:r>
            <a:r>
              <a:rPr lang="bg-BG" sz="6000" b="1" dirty="0" smtClean="0">
                <a:ln w="900" cmpd="sng">
                  <a:solidFill>
                    <a:srgbClr val="BBE0E3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BBE0E3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BBE0E3">
                      <a:satMod val="190000"/>
                      <a:tint val="100000"/>
                      <a:alpha val="74000"/>
                    </a:srgbClr>
                  </a:innerShdw>
                </a:effectLst>
                <a:sym typeface="Wingdings"/>
              </a:rPr>
              <a:t></a:t>
            </a:r>
            <a:endParaRPr lang="bg-BG" sz="6000" b="1" dirty="0" smtClean="0">
              <a:ln w="900" cmpd="sng">
                <a:solidFill>
                  <a:srgbClr val="BBE0E3">
                    <a:satMod val="190000"/>
                    <a:alpha val="55000"/>
                  </a:srgbClr>
                </a:solidFill>
                <a:prstDash val="solid"/>
              </a:ln>
              <a:solidFill>
                <a:srgbClr val="BBE0E3">
                  <a:satMod val="200000"/>
                  <a:tint val="3000"/>
                </a:srgbClr>
              </a:solidFill>
              <a:effectLst>
                <a:innerShdw blurRad="101600" dist="76200" dir="5400000">
                  <a:srgbClr val="BBE0E3">
                    <a:satMod val="190000"/>
                    <a:tint val="100000"/>
                    <a:alpha val="74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54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bg-BG" sz="4800" dirty="0" smtClean="0">
                <a:solidFill>
                  <a:srgbClr val="FFFFFF"/>
                </a:solidFill>
              </a:rPr>
              <a:t>Какво е граф?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1979640" y="1412776"/>
            <a:ext cx="6912840" cy="4851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4000" dirty="0" smtClean="0">
                <a:solidFill>
                  <a:srgbClr val="FFFFFF"/>
                </a:solidFill>
                <a:latin typeface="Arial"/>
              </a:rPr>
              <a:t>Графът е дървовидна структура от данни, но не е дърво</a:t>
            </a:r>
            <a:endParaRPr lang="bg-BG" sz="4000" dirty="0">
              <a:solidFill>
                <a:srgbClr val="FFFFFF"/>
              </a:solidFill>
              <a:latin typeface="Arial"/>
            </a:endParaRP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4000" dirty="0" smtClean="0">
                <a:solidFill>
                  <a:srgbClr val="FFFFFF"/>
                </a:solidFill>
                <a:latin typeface="Arial"/>
              </a:rPr>
              <a:t>Графът притежава върхове и ребра, но няма йерархия (най-общо </a:t>
            </a:r>
            <a:r>
              <a:rPr lang="bg-BG" sz="4000" dirty="0" smtClean="0">
                <a:solidFill>
                  <a:srgbClr val="FFFFFF"/>
                </a:solidFill>
                <a:latin typeface="Arial"/>
                <a:sym typeface="Wingdings" panose="05000000000000000000" pitchFamily="2" charset="2"/>
              </a:rPr>
              <a:t></a:t>
            </a:r>
            <a:r>
              <a:rPr lang="bg-BG" sz="4000" dirty="0" smtClean="0">
                <a:solidFill>
                  <a:srgbClr val="FFFFFF"/>
                </a:solidFill>
                <a:latin typeface="Arial"/>
              </a:rPr>
              <a:t>)</a:t>
            </a: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4000" i="1" dirty="0" smtClean="0">
                <a:solidFill>
                  <a:srgbClr val="FFFFFF"/>
                </a:solidFill>
                <a:latin typeface="Arial"/>
              </a:rPr>
              <a:t>Рисуване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bg-BG" sz="4800" dirty="0" smtClean="0">
                <a:solidFill>
                  <a:srgbClr val="FFFFFF"/>
                </a:solidFill>
              </a:rPr>
              <a:t>Граф – основни понятия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1835696" y="1268760"/>
            <a:ext cx="7200800" cy="4851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4000" dirty="0" smtClean="0">
                <a:solidFill>
                  <a:srgbClr val="FFFFFF"/>
                </a:solidFill>
                <a:latin typeface="Arial"/>
              </a:rPr>
              <a:t>върхове, ребра, съседни върхове, ориентирани и неориентирани ребра</a:t>
            </a: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4000" dirty="0" smtClean="0">
                <a:solidFill>
                  <a:srgbClr val="FFFFFF"/>
                </a:solidFill>
                <a:latin typeface="Arial"/>
              </a:rPr>
              <a:t>граф</a:t>
            </a:r>
          </a:p>
          <a:p>
            <a:pPr marL="1028700" lvl="1" indent="-5715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600" dirty="0" smtClean="0">
                <a:solidFill>
                  <a:srgbClr val="FFFFFF"/>
                </a:solidFill>
                <a:latin typeface="Arial"/>
              </a:rPr>
              <a:t>ориентиран/неориентиран</a:t>
            </a:r>
          </a:p>
          <a:p>
            <a:pPr marL="1028700" lvl="1" indent="-5715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600" dirty="0" smtClean="0">
                <a:solidFill>
                  <a:srgbClr val="FFFFFF"/>
                </a:solidFill>
                <a:latin typeface="Arial"/>
              </a:rPr>
              <a:t>претеглен</a:t>
            </a:r>
          </a:p>
          <a:p>
            <a:pPr marL="1028700" lvl="1" indent="-5715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600" dirty="0" smtClean="0">
                <a:solidFill>
                  <a:srgbClr val="FFFFFF"/>
                </a:solidFill>
                <a:latin typeface="Arial"/>
              </a:rPr>
              <a:t>краен</a:t>
            </a: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4000" dirty="0" smtClean="0">
                <a:solidFill>
                  <a:srgbClr val="FFFFFF"/>
                </a:solidFill>
                <a:latin typeface="Arial"/>
              </a:rPr>
              <a:t>път, дължина на път, цена на път, цикъл, примка</a:t>
            </a: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bg-BG" sz="4000" dirty="0" smtClean="0">
              <a:solidFill>
                <a:srgbClr val="FFFFFF"/>
              </a:solidFill>
              <a:latin typeface="Arial"/>
            </a:endParaRP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bg-BG" sz="4000" dirty="0" smtClean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79111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bg-BG" sz="4800" dirty="0" smtClean="0">
                <a:solidFill>
                  <a:srgbClr val="FFFFFF"/>
                </a:solidFill>
              </a:rPr>
              <a:t>Видове представяния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1979640" y="1412776"/>
            <a:ext cx="6912840" cy="4851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4000" u="sng" dirty="0" smtClean="0">
                <a:solidFill>
                  <a:srgbClr val="FFFFFF"/>
                </a:solidFill>
                <a:latin typeface="Arial"/>
              </a:rPr>
              <a:t>матрица на съседство</a:t>
            </a: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4000" dirty="0" smtClean="0">
                <a:solidFill>
                  <a:srgbClr val="FFFFFF"/>
                </a:solidFill>
                <a:latin typeface="Arial"/>
              </a:rPr>
              <a:t>матрица на инцидентност между върхове и ребра</a:t>
            </a: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4000" u="sng" dirty="0" smtClean="0">
                <a:solidFill>
                  <a:srgbClr val="FFFFFF"/>
                </a:solidFill>
                <a:latin typeface="Arial"/>
              </a:rPr>
              <a:t>списък на наследниците</a:t>
            </a: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4000" dirty="0" smtClean="0">
                <a:solidFill>
                  <a:srgbClr val="FFFFFF"/>
                </a:solidFill>
                <a:latin typeface="Arial"/>
              </a:rPr>
              <a:t>списък на </a:t>
            </a:r>
            <a:r>
              <a:rPr lang="bg-BG" sz="4000" dirty="0" err="1" smtClean="0">
                <a:solidFill>
                  <a:srgbClr val="FFFFFF"/>
                </a:solidFill>
                <a:latin typeface="Arial"/>
              </a:rPr>
              <a:t>предшествениците</a:t>
            </a:r>
            <a:endParaRPr lang="bg-BG" sz="4000" dirty="0" smtClean="0">
              <a:solidFill>
                <a:srgbClr val="FFFFFF"/>
              </a:solidFill>
              <a:latin typeface="Arial"/>
            </a:endParaRP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4000" dirty="0" smtClean="0">
                <a:solidFill>
                  <a:srgbClr val="FFFFFF"/>
                </a:solidFill>
                <a:latin typeface="Arial"/>
              </a:rPr>
              <a:t>списък на ребрата</a:t>
            </a: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4000" dirty="0" smtClean="0">
                <a:solidFill>
                  <a:srgbClr val="FFFFFF"/>
                </a:solidFill>
                <a:latin typeface="Arial"/>
              </a:rPr>
              <a:t>и други</a:t>
            </a:r>
          </a:p>
        </p:txBody>
      </p:sp>
    </p:spTree>
    <p:extLst>
      <p:ext uri="{BB962C8B-B14F-4D97-AF65-F5344CB8AC3E}">
        <p14:creationId xmlns:p14="http://schemas.microsoft.com/office/powerpoint/2010/main" val="41764707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bg-BG" sz="4800" dirty="0" smtClean="0">
                <a:solidFill>
                  <a:srgbClr val="FFFFFF"/>
                </a:solidFill>
              </a:rPr>
              <a:t>Матрица на съседство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1763688" y="1457960"/>
            <a:ext cx="7200800" cy="4851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графът се представя чрез квадратна матрица </a:t>
            </a:r>
            <a:r>
              <a:rPr lang="en-US" sz="32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g[N, N]</a:t>
            </a:r>
            <a:endParaRPr lang="bg-BG" sz="3200" dirty="0" smtClean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ако между върховете </a:t>
            </a:r>
            <a:r>
              <a:rPr lang="en-US" sz="3200" dirty="0" err="1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и</a:t>
            </a:r>
            <a:r>
              <a:rPr lang="en-US" sz="32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32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съществува ребро, в </a:t>
            </a:r>
            <a:r>
              <a:rPr lang="en-US" sz="32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g[</a:t>
            </a:r>
            <a:r>
              <a:rPr lang="en-US" sz="3200" dirty="0" err="1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j]</a:t>
            </a:r>
            <a:r>
              <a:rPr lang="en-US" sz="32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се записва:</a:t>
            </a:r>
          </a:p>
          <a:p>
            <a:pPr marL="1028700" lvl="1" indent="-5715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2800" dirty="0" smtClean="0">
                <a:solidFill>
                  <a:srgbClr val="FFFFFF"/>
                </a:solidFill>
                <a:latin typeface="Arial"/>
              </a:rPr>
              <a:t>за непретеглен граф – </a:t>
            </a:r>
            <a:r>
              <a:rPr lang="bg-BG" sz="28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1028700" lvl="1" indent="-5715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2800" dirty="0" smtClean="0">
                <a:solidFill>
                  <a:srgbClr val="FFFFFF"/>
                </a:solidFill>
                <a:latin typeface="Arial"/>
              </a:rPr>
              <a:t>за претеглен граф – </a:t>
            </a:r>
            <a:r>
              <a:rPr lang="bg-BG" sz="28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теглото на реброто</a:t>
            </a:r>
          </a:p>
          <a:p>
            <a:pPr marL="571500" indent="-5715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ако не съществува ребро между </a:t>
            </a:r>
            <a:r>
              <a:rPr lang="en-US" sz="3200" dirty="0" err="1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 и </a:t>
            </a:r>
            <a:r>
              <a:rPr lang="en-US" sz="32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, тогава </a:t>
            </a:r>
            <a:r>
              <a:rPr lang="en-US" sz="32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g[</a:t>
            </a:r>
            <a:r>
              <a:rPr lang="en-US" sz="3200" dirty="0" err="1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j] = 0</a:t>
            </a:r>
            <a:endParaRPr lang="bg-BG" sz="3200" dirty="0" smtClean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7537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Матрица на съседство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6000" b="1" dirty="0" err="1" smtClean="0">
                <a:ln w="900" cmpd="sng">
                  <a:solidFill>
                    <a:srgbClr val="BBE0E3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BBE0E3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BBE0E3">
                      <a:satMod val="190000"/>
                      <a:tint val="100000"/>
                      <a:alpha val="74000"/>
                    </a:srgbClr>
                  </a:innerShdw>
                </a:effectLst>
              </a:rPr>
              <a:t>Демо</a:t>
            </a:r>
            <a:endParaRPr lang="bg-BG" sz="6000" b="1" dirty="0" smtClean="0">
              <a:ln w="900" cmpd="sng">
                <a:solidFill>
                  <a:srgbClr val="BBE0E3">
                    <a:satMod val="190000"/>
                    <a:alpha val="55000"/>
                  </a:srgbClr>
                </a:solidFill>
                <a:prstDash val="solid"/>
              </a:ln>
              <a:solidFill>
                <a:srgbClr val="BBE0E3">
                  <a:satMod val="200000"/>
                  <a:tint val="3000"/>
                </a:srgbClr>
              </a:solidFill>
              <a:effectLst>
                <a:innerShdw blurRad="101600" dist="76200" dir="5400000">
                  <a:srgbClr val="BBE0E3">
                    <a:satMod val="190000"/>
                    <a:tint val="100000"/>
                    <a:alpha val="74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426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bg-BG" sz="4800" dirty="0" smtClean="0">
                <a:solidFill>
                  <a:srgbClr val="FFFFFF"/>
                </a:solidFill>
              </a:rPr>
              <a:t>Списък на наследниците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1979640" y="1529968"/>
            <a:ext cx="6912840" cy="4851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графът се представя като масив от списъци или „назъбен“ (</a:t>
            </a:r>
            <a:r>
              <a:rPr lang="en-US" sz="3200" dirty="0" smtClean="0">
                <a:solidFill>
                  <a:srgbClr val="FFFFFF"/>
                </a:solidFill>
                <a:latin typeface="Arial"/>
              </a:rPr>
              <a:t>jagged</a:t>
            </a: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) масив</a:t>
            </a:r>
            <a:endParaRPr lang="en-US" sz="3200" dirty="0" smtClean="0">
              <a:solidFill>
                <a:srgbClr val="FFFFFF"/>
              </a:solidFill>
              <a:latin typeface="Arial"/>
            </a:endParaRP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за всеки връх </a:t>
            </a:r>
            <a:r>
              <a:rPr lang="en-US" sz="3200" dirty="0" err="1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се пази списък с върховете, към които сочат ребрата, започващи от </a:t>
            </a:r>
            <a:r>
              <a:rPr lang="en-US" sz="3200" dirty="0" err="1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 / свързани чрез ребра с </a:t>
            </a:r>
            <a:r>
              <a:rPr lang="en-US" sz="3200" dirty="0" err="1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3200" dirty="0" smtClean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ако графът е претеглен, се пазят и теглата на съответните ребра</a:t>
            </a:r>
            <a:endParaRPr lang="en-US" sz="3200" dirty="0" smtClean="0">
              <a:solidFill>
                <a:srgbClr val="FFFFFF"/>
              </a:solidFill>
              <a:latin typeface="Arial"/>
            </a:endParaRP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bg-BG" sz="3200" dirty="0" smtClean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78054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Списък на наследниците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6000" b="1" dirty="0" err="1" smtClean="0">
                <a:ln w="900" cmpd="sng">
                  <a:solidFill>
                    <a:srgbClr val="BBE0E3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BBE0E3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BBE0E3">
                      <a:satMod val="190000"/>
                      <a:tint val="100000"/>
                      <a:alpha val="74000"/>
                    </a:srgbClr>
                  </a:innerShdw>
                </a:effectLst>
              </a:rPr>
              <a:t>Демо</a:t>
            </a:r>
            <a:endParaRPr lang="bg-BG" sz="6000" b="1" dirty="0" smtClean="0">
              <a:ln w="900" cmpd="sng">
                <a:solidFill>
                  <a:srgbClr val="BBE0E3">
                    <a:satMod val="190000"/>
                    <a:alpha val="55000"/>
                  </a:srgbClr>
                </a:solidFill>
                <a:prstDash val="solid"/>
              </a:ln>
              <a:solidFill>
                <a:srgbClr val="BBE0E3">
                  <a:satMod val="200000"/>
                  <a:tint val="3000"/>
                </a:srgbClr>
              </a:solidFill>
              <a:effectLst>
                <a:innerShdw blurRad="101600" dist="76200" dir="5400000">
                  <a:srgbClr val="BBE0E3">
                    <a:satMod val="190000"/>
                    <a:tint val="100000"/>
                    <a:alpha val="74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20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bg-BG" sz="4800" dirty="0" smtClean="0">
                <a:solidFill>
                  <a:srgbClr val="FFFFFF"/>
                </a:solidFill>
              </a:rPr>
              <a:t>Обхождане на граф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1979640" y="1529968"/>
            <a:ext cx="6912840" cy="4851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200" i="1" dirty="0" smtClean="0">
                <a:solidFill>
                  <a:srgbClr val="FFFFFF"/>
                </a:solidFill>
                <a:latin typeface="Arial"/>
              </a:rPr>
              <a:t>обхождане на граф</a:t>
            </a: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 означава последователно обхождане (и обработване) на всеки един връх от графа точно по веднъж</a:t>
            </a: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200" i="1" dirty="0" smtClean="0">
                <a:solidFill>
                  <a:srgbClr val="FFFFFF"/>
                </a:solidFill>
                <a:latin typeface="Arial"/>
              </a:rPr>
              <a:t>стратегия на обхождане</a:t>
            </a: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 означава реда, в който се разглеждат върховете</a:t>
            </a: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видове </a:t>
            </a:r>
            <a:r>
              <a:rPr lang="bg-BG" sz="3200" b="1" dirty="0" smtClean="0">
                <a:solidFill>
                  <a:srgbClr val="FFFFFF"/>
                </a:solidFill>
                <a:latin typeface="Arial"/>
              </a:rPr>
              <a:t>стратегии</a:t>
            </a:r>
          </a:p>
          <a:p>
            <a:pPr marL="1028700" lvl="1" indent="-5715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000" dirty="0" smtClean="0">
                <a:solidFill>
                  <a:srgbClr val="FFFFFF"/>
                </a:solidFill>
                <a:latin typeface="Arial"/>
              </a:rPr>
              <a:t>обхождане в ширина - </a:t>
            </a:r>
            <a:r>
              <a:rPr lang="en-US" sz="3000" dirty="0" smtClean="0">
                <a:solidFill>
                  <a:srgbClr val="FFFFFF"/>
                </a:solidFill>
                <a:latin typeface="Arial"/>
              </a:rPr>
              <a:t>BFS</a:t>
            </a:r>
            <a:endParaRPr lang="bg-BG" sz="3000" dirty="0" smtClean="0">
              <a:solidFill>
                <a:srgbClr val="FFFFFF"/>
              </a:solidFill>
              <a:latin typeface="Arial"/>
            </a:endParaRPr>
          </a:p>
          <a:p>
            <a:pPr marL="1028700" lvl="1" indent="-5715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000" dirty="0" smtClean="0">
                <a:solidFill>
                  <a:srgbClr val="FFFFFF"/>
                </a:solidFill>
                <a:latin typeface="Arial"/>
              </a:rPr>
              <a:t>обхождане в дълбочина - </a:t>
            </a:r>
            <a:r>
              <a:rPr lang="en-US" sz="3000" dirty="0" smtClean="0">
                <a:solidFill>
                  <a:srgbClr val="FFFFFF"/>
                </a:solidFill>
                <a:latin typeface="Arial"/>
              </a:rPr>
              <a:t>DFS</a:t>
            </a:r>
            <a:endParaRPr lang="en-US" sz="3000" dirty="0" smtClean="0">
              <a:solidFill>
                <a:srgbClr val="FFFFFF"/>
              </a:solidFill>
              <a:latin typeface="Arial"/>
            </a:endParaRP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bg-BG" sz="3200" dirty="0" smtClean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34824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370</Words>
  <Application>Microsoft Office PowerPoint</Application>
  <PresentationFormat>Презентация на цял екран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7" baseType="lpstr">
      <vt:lpstr>Office Theme</vt:lpstr>
      <vt:lpstr>Office Theme</vt:lpstr>
      <vt:lpstr>Diseño predeterminado</vt:lpstr>
      <vt:lpstr>1_Diseño predeterminado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Матрица на съседство</vt:lpstr>
      <vt:lpstr>Презентация на PowerPoint</vt:lpstr>
      <vt:lpstr>Списък на наследниците</vt:lpstr>
      <vt:lpstr>Презентация на PowerPoint</vt:lpstr>
      <vt:lpstr>Презентация на PowerPoint</vt:lpstr>
      <vt:lpstr>Презентация на PowerPoint</vt:lpstr>
      <vt:lpstr>Въпроси?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SLAVI</dc:creator>
  <cp:lastModifiedBy>SLAVI</cp:lastModifiedBy>
  <cp:revision>39</cp:revision>
  <dcterms:modified xsi:type="dcterms:W3CDTF">2014-02-25T13:22:09Z</dcterms:modified>
</cp:coreProperties>
</file>