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51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472" r:id="rId13"/>
    <p:sldId id="393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4" autoAdjust="0"/>
    <p:restoredTop sz="86446" autoAdjust="0"/>
  </p:normalViewPr>
  <p:slideViewPr>
    <p:cSldViewPr>
      <p:cViewPr varScale="1">
        <p:scale>
          <a:sx n="90" d="100"/>
          <a:sy n="90" d="100"/>
        </p:scale>
        <p:origin x="-274" y="-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168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10/25/2014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10/25/2014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828801"/>
            <a:ext cx="11173090" cy="58804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63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10/25/2014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  <p:sldLayoutId id="2147483674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2.png"/><Relationship Id="rId3" Type="http://schemas.openxmlformats.org/officeDocument/2006/relationships/hyperlink" Target="https://softuni.bg/courses/high-quality-code/" TargetMode="External"/><Relationship Id="rId7" Type="http://schemas.openxmlformats.org/officeDocument/2006/relationships/image" Target="../media/image19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jpeg"/><Relationship Id="rId15" Type="http://schemas.openxmlformats.org/officeDocument/2006/relationships/image" Target="../media/image23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softwaregroup-bg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1371600"/>
            <a:ext cx="7772400" cy="117155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Test-Driven Development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894012" y="2301481"/>
            <a:ext cx="8463497" cy="727423"/>
          </a:xfrm>
        </p:spPr>
        <p:txBody>
          <a:bodyPr>
            <a:noAutofit/>
          </a:bodyPr>
          <a:lstStyle/>
          <a:p>
            <a:r>
              <a:rPr lang="en-US" sz="3600" dirty="0"/>
              <a:t>Learn the "Test First" </a:t>
            </a:r>
            <a:endParaRPr lang="en-US" sz="3600" dirty="0" smtClean="0"/>
          </a:p>
          <a:p>
            <a:r>
              <a:rPr lang="en-US" sz="3600" dirty="0" smtClean="0"/>
              <a:t>Approach </a:t>
            </a:r>
            <a:r>
              <a:rPr lang="en-US" sz="3600" dirty="0"/>
              <a:t>to Coding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5630766" y="4038600"/>
            <a:ext cx="1759046" cy="2002638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  <p:pic>
        <p:nvPicPr>
          <p:cNvPr id="14" name="Picture 2" descr="http://lh5.ggpht.com/-MjVekYdXCT4/Tt-VZOY9pxI/AAAAAAAAAaY/cc16iLbYm4U/s512/no-TDD%25255B3%25255D.png?imgmax=8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7012" y="4038600"/>
            <a:ext cx="3244055" cy="1900323"/>
          </a:xfrm>
          <a:prstGeom prst="roundRect">
            <a:avLst>
              <a:gd name="adj" fmla="val 25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04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Test-Driven Development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4868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15736" y="4756103"/>
            <a:ext cx="10157354" cy="1568497"/>
          </a:xfrm>
        </p:spPr>
        <p:txBody>
          <a:bodyPr/>
          <a:lstStyle/>
          <a:p>
            <a:r>
              <a:rPr lang="en-US" dirty="0" smtClean="0"/>
              <a:t>Code and Test vs. </a:t>
            </a:r>
            <a:br>
              <a:rPr lang="en-US" dirty="0" smtClean="0"/>
            </a:br>
            <a:r>
              <a:rPr lang="en-US" dirty="0" smtClean="0"/>
              <a:t>Test Driven Development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34618" y="1011635"/>
            <a:ext cx="7719589" cy="3450430"/>
            <a:chOff x="1447800" y="1011635"/>
            <a:chExt cx="5791200" cy="345043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011635"/>
              <a:ext cx="5310187" cy="3450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 descr="http://blogs.msdn.com/blogfiles/wesdyer/WindowsLiveWriter/EscapingtheFixedPointofDevelopment_D551/image_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11635"/>
              <a:ext cx="5334000" cy="3450430"/>
            </a:xfrm>
            <a:prstGeom prst="roundRect">
              <a:avLst>
                <a:gd name="adj" fmla="val 310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547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First</a:t>
            </a:r>
            <a:r>
              <a:rPr lang="bg-BG" dirty="0" smtClean="0"/>
              <a:t>"</a:t>
            </a:r>
            <a:r>
              <a:rPr lang="en-US" dirty="0" smtClean="0"/>
              <a:t> (code and test) </a:t>
            </a:r>
            <a:r>
              <a:rPr lang="en-US" dirty="0"/>
              <a:t>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/>
              <a:t>Classical </a:t>
            </a:r>
            <a:r>
              <a:rPr lang="en-US" dirty="0" smtClean="0"/>
              <a:t>approach</a:t>
            </a: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First</a:t>
            </a:r>
            <a:r>
              <a:rPr lang="en-US" dirty="0"/>
              <a:t>" 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Test-driven development </a:t>
            </a:r>
            <a:r>
              <a:rPr lang="en-US" dirty="0"/>
              <a:t>(TDD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Approaches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32" y="1823760"/>
            <a:ext cx="3042837" cy="165769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29" y="4495800"/>
            <a:ext cx="7427567" cy="175138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81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Test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3930" y="1773238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code</a:t>
              </a:r>
              <a:endParaRPr kumimoji="0"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unit test</a:t>
              </a:r>
              <a:endParaRPr kumimoji="0"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 and succeed</a:t>
              </a:r>
              <a:endParaRPr kumimoji="0" lang="bg-BG"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accent5">
                  <a:lumMod val="20000"/>
                  <a:lumOff val="80000"/>
                </a:schemeClr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flow</a:t>
              </a:r>
              <a:endParaRPr kumimoji="0" lang="bg-BG" sz="2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6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9344766" cy="914400"/>
          </a:xfrm>
        </p:spPr>
        <p:txBody>
          <a:bodyPr/>
          <a:lstStyle/>
          <a:p>
            <a:r>
              <a:rPr lang="en-US" dirty="0" smtClean="0"/>
              <a:t>TDD in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http://vinkamat.com/wp-content/uploads/2011/03/tdd_cyc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7206" y="1198756"/>
            <a:ext cx="5668126" cy="5181600"/>
          </a:xfrm>
          <a:prstGeom prst="roundRect">
            <a:avLst>
              <a:gd name="adj" fmla="val 11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01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48476"/>
            <a:ext cx="9446339" cy="793752"/>
          </a:xfrm>
        </p:spPr>
        <p:txBody>
          <a:bodyPr/>
          <a:lstStyle/>
          <a:p>
            <a:r>
              <a:rPr lang="en-US" sz="3800" dirty="0" smtClean="0"/>
              <a:t>Test-Driven </a:t>
            </a:r>
            <a:r>
              <a:rPr lang="en-US" sz="3800" dirty="0"/>
              <a:t>Development (TDD)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775422" y="1295400"/>
            <a:ext cx="8980794" cy="5040312"/>
            <a:chOff x="1331913" y="1341438"/>
            <a:chExt cx="6737350" cy="5040312"/>
          </a:xfrm>
        </p:grpSpPr>
        <p:grpSp>
          <p:nvGrpSpPr>
            <p:cNvPr id="18" name="Group 17"/>
            <p:cNvGrpSpPr/>
            <p:nvPr/>
          </p:nvGrpSpPr>
          <p:grpSpPr>
            <a:xfrm>
              <a:off x="1331913" y="1341438"/>
              <a:ext cx="6737350" cy="5040312"/>
              <a:chOff x="1331913" y="1341438"/>
              <a:chExt cx="6737350" cy="504031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4613" y="1341438"/>
                <a:ext cx="6724650" cy="5040312"/>
                <a:chOff x="1344613" y="1341438"/>
                <a:chExt cx="6724650" cy="5040312"/>
              </a:xfrm>
            </p:grpSpPr>
            <p:sp>
              <p:nvSpPr>
                <p:cNvPr id="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1336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Pick </a:t>
                  </a:r>
                  <a:r>
                    <a:rPr lang="bg-BG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а </a:t>
                  </a: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346585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Compile and </a:t>
                  </a:r>
                  <a:r>
                    <a:rPr lang="en-US" sz="26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1943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code to pass test 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947886"/>
                  <a:ext cx="454342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enough code to compile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35150" y="4570413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Run test and 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35150" y="1412875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Create a test</a:t>
                  </a:r>
                  <a:r>
                    <a:rPr lang="bg-BG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list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344613" y="2362199"/>
                  <a:ext cx="0" cy="3733799"/>
                </a:xfrm>
                <a:prstGeom prst="line">
                  <a:avLst/>
                </a:prstGeom>
                <a:noFill/>
                <a:ln w="38100">
                  <a:solidFill>
                    <a:schemeClr val="accent5">
                      <a:lumMod val="20000"/>
                      <a:lumOff val="8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6732588" y="1341438"/>
                  <a:ext cx="0" cy="5040312"/>
                </a:xfrm>
                <a:prstGeom prst="line">
                  <a:avLst/>
                </a:prstGeom>
                <a:noFill/>
                <a:ln w="34925">
                  <a:solidFill>
                    <a:schemeClr val="accent5">
                      <a:lumMod val="20000"/>
                      <a:lumOff val="80000"/>
                    </a:schemeClr>
                  </a:solidFill>
                  <a:prstDash val="dash"/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77050" y="5157788"/>
                  <a:ext cx="1192213" cy="946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0" lang="en-US" sz="28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Time flow</a:t>
                  </a:r>
                  <a:endParaRPr kumimoji="0" lang="bg-BG" sz="28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7432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8420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Remove duplication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1331913" y="2374900"/>
                <a:ext cx="503237" cy="0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331913" y="6083300"/>
              <a:ext cx="503237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2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helps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issues</a:t>
            </a:r>
            <a:r>
              <a:rPr lang="en-US" dirty="0"/>
              <a:t> </a:t>
            </a:r>
            <a:r>
              <a:rPr lang="en-US" dirty="0" smtClean="0"/>
              <a:t>early</a:t>
            </a:r>
          </a:p>
          <a:p>
            <a:pPr lvl="1"/>
            <a:r>
              <a:rPr lang="en-US" dirty="0" smtClean="0"/>
              <a:t>Avoids </a:t>
            </a:r>
            <a:r>
              <a:rPr lang="en-US" dirty="0"/>
              <a:t>rework</a:t>
            </a:r>
          </a:p>
          <a:p>
            <a:r>
              <a:rPr lang="en-US" dirty="0"/>
              <a:t>Writing code to satisfy a test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focused </a:t>
            </a:r>
            <a:r>
              <a:rPr lang="en-US" dirty="0" smtClean="0"/>
              <a:t>activity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chance of error</a:t>
            </a:r>
          </a:p>
          <a:p>
            <a:r>
              <a:rPr lang="en-US" dirty="0"/>
              <a:t>Tests will be more </a:t>
            </a:r>
            <a:r>
              <a:rPr lang="en-US" dirty="0" smtClean="0"/>
              <a:t>comprehensive</a:t>
            </a:r>
            <a:br>
              <a:rPr lang="en-US" dirty="0" smtClean="0"/>
            </a:br>
            <a:r>
              <a:rPr lang="en-US" dirty="0" smtClean="0"/>
              <a:t>than </a:t>
            </a:r>
            <a:r>
              <a:rPr lang="en-US" dirty="0"/>
              <a:t>when written after code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TDD?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133">
            <a:off x="8698887" y="4573922"/>
            <a:ext cx="2710013" cy="180841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clker.com/cliparts/3/7/6/d/1256186461796715642question-mark-icon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750" y="1920618"/>
            <a:ext cx="1764283" cy="19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83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create a 100% regression test </a:t>
            </a:r>
            <a:r>
              <a:rPr lang="en-US" dirty="0" smtClean="0"/>
              <a:t>suite</a:t>
            </a:r>
          </a:p>
          <a:p>
            <a:r>
              <a:rPr lang="en-US" dirty="0"/>
              <a:t>The unit tests form 100% of your design </a:t>
            </a:r>
            <a:r>
              <a:rPr lang="en-US" dirty="0" smtClean="0"/>
              <a:t>specification</a:t>
            </a:r>
          </a:p>
          <a:p>
            <a:r>
              <a:rPr lang="en-US" dirty="0"/>
              <a:t>You only need to unit </a:t>
            </a:r>
            <a:r>
              <a:rPr lang="en-US" dirty="0" smtClean="0"/>
              <a:t>test</a:t>
            </a:r>
          </a:p>
          <a:p>
            <a:r>
              <a:rPr lang="en-US" dirty="0"/>
              <a:t>TDD is sufficient for </a:t>
            </a:r>
            <a:r>
              <a:rPr lang="en-US" dirty="0" smtClean="0"/>
              <a:t>testing</a:t>
            </a:r>
          </a:p>
          <a:p>
            <a:r>
              <a:rPr lang="en-US" dirty="0"/>
              <a:t>TDD doesn't </a:t>
            </a:r>
            <a:r>
              <a:rPr lang="en-US" dirty="0" smtClean="0"/>
              <a:t>scale (</a:t>
            </a:r>
            <a:r>
              <a:rPr lang="en-US" smtClean="0"/>
              <a:t>partially true)</a:t>
            </a:r>
            <a:endParaRPr lang="en-US" dirty="0" smtClean="0"/>
          </a:p>
          <a:p>
            <a:pPr lvl="1"/>
            <a:r>
              <a:rPr lang="en-US" dirty="0"/>
              <a:t>Your test suite takes too long to </a:t>
            </a:r>
            <a:r>
              <a:rPr lang="en-US" dirty="0" smtClean="0"/>
              <a:t>run</a:t>
            </a:r>
          </a:p>
          <a:p>
            <a:pPr lvl="1"/>
            <a:r>
              <a:rPr lang="en-US" dirty="0"/>
              <a:t>Not all developers know how to </a:t>
            </a:r>
            <a:r>
              <a:rPr lang="en-US" dirty="0" smtClean="0"/>
              <a:t>test</a:t>
            </a:r>
          </a:p>
          <a:p>
            <a:pPr lvl="1"/>
            <a:r>
              <a:rPr lang="en-US" dirty="0"/>
              <a:t>Everyone might not be taking a TDD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181148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681976"/>
            <a:ext cx="8938472" cy="820600"/>
          </a:xfrm>
        </p:spPr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688256"/>
          </a:xfrm>
        </p:spPr>
        <p:txBody>
          <a:bodyPr/>
          <a:lstStyle/>
          <a:p>
            <a:r>
              <a:rPr lang="en-US" dirty="0" smtClean="0"/>
              <a:t>Live Demo: Poker Hands Checker</a:t>
            </a:r>
            <a:endParaRPr lang="en-US" dirty="0"/>
          </a:p>
        </p:txBody>
      </p:sp>
      <p:pic>
        <p:nvPicPr>
          <p:cNvPr id="7" name="Picture 4" descr="https://www.ibm.com/developerworks/mydeveloperworks/blogs/e4210f90-a515-41c9-a487-8fc7d79d7f61/resource/BLOGS_UPLOADED_IMAGES/image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1569" y="1423902"/>
            <a:ext cx="4845687" cy="28432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5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340</Words>
  <Application>Microsoft Office PowerPoint</Application>
  <PresentationFormat>Custom</PresentationFormat>
  <Paragraphs>79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SoftUni 16x9</vt:lpstr>
      <vt:lpstr>Test-Driven Development</vt:lpstr>
      <vt:lpstr>Code and Test vs.  Test Driven Development</vt:lpstr>
      <vt:lpstr>Unit Testing Approaches</vt:lpstr>
      <vt:lpstr>Code and Test Approach</vt:lpstr>
      <vt:lpstr>TDD in One Slide</vt:lpstr>
      <vt:lpstr>Test-Driven Development (TDD)</vt:lpstr>
      <vt:lpstr>Why TDD?</vt:lpstr>
      <vt:lpstr>Myths and Misconceptions</vt:lpstr>
      <vt:lpstr>Test-Driven Development</vt:lpstr>
      <vt:lpstr>Test-Driven Development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2014-10-25T06:08:01Z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