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394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472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86446" autoAdjust="0"/>
  </p:normalViewPr>
  <p:slideViewPr>
    <p:cSldViewPr>
      <p:cViewPr varScale="1">
        <p:scale>
          <a:sx n="90" d="100"/>
          <a:sy n="90" d="100"/>
        </p:scale>
        <p:origin x="-274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05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47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5" indent="-28574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77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68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59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0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41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3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2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9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10/23/2014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nunit.org/index.php?p=down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jpeg"/><Relationship Id="rId15" Type="http://schemas.openxmlformats.org/officeDocument/2006/relationships/image" Target="../media/image4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softwaregroup-bg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724048"/>
            <a:ext cx="7772400" cy="117155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Unit Testing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3" y="2930177"/>
            <a:ext cx="8153400" cy="727423"/>
          </a:xfrm>
        </p:spPr>
        <p:txBody>
          <a:bodyPr>
            <a:noAutofit/>
          </a:bodyPr>
          <a:lstStyle/>
          <a:p>
            <a:r>
              <a:rPr lang="en-US" dirty="0"/>
              <a:t>Building Rock-Solid Software</a:t>
            </a:r>
          </a:p>
          <a:p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Svetlin</a:t>
            </a:r>
            <a:r>
              <a:rPr lang="en-US" dirty="0" smtClean="0"/>
              <a:t> </a:t>
            </a:r>
            <a:r>
              <a:rPr lang="en-US" dirty="0" err="1" smtClean="0"/>
              <a:t>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2" descr="http://istacee.files.wordpress.com/2013/09/regedi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57" y="4086555"/>
            <a:ext cx="2008909" cy="20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0612" y="4114800"/>
            <a:ext cx="2525746" cy="200121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1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8807" y="4143045"/>
            <a:ext cx="2119580" cy="19524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963971">
            <a:off x="6738219" y="1960315"/>
            <a:ext cx="4062942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677">
            <a:off x="1300036" y="2084576"/>
            <a:ext cx="5286586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7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Visual Studio Team Test </a:t>
            </a:r>
            <a:r>
              <a:rPr lang="en-US" noProof="1"/>
              <a:t>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Frameworks</a:t>
            </a:r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7795" y="1524000"/>
            <a:ext cx="2002218" cy="798966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4268" y="4648200"/>
            <a:ext cx="2109272" cy="914400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1" y="5046800"/>
            <a:ext cx="11022199" cy="15826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736" y="1524000"/>
            <a:ext cx="1000465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7575" y="2794699"/>
            <a:ext cx="3792818" cy="18996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3447512"/>
            <a:ext cx="3057854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 Test (VSTT) </a:t>
            </a:r>
            <a:r>
              <a:rPr lang="en-US" dirty="0"/>
              <a:t>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</a:t>
            </a:r>
            <a:b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</a:t>
            </a:r>
            <a:r>
              <a:rPr lang="en-US" dirty="0" smtClean="0"/>
              <a:t>Studio Team </a:t>
            </a:r>
            <a:r>
              <a:rPr lang="en-US" dirty="0"/>
              <a:t>Test – Features</a:t>
            </a:r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7099321" y="2667000"/>
            <a:ext cx="417534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77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>
                <a:solidFill>
                  <a:schemeClr val="tx2"/>
                </a:solidFill>
              </a:rPr>
              <a:t>, </a:t>
            </a:r>
            <a:r>
              <a:rPr lang="en-US" sz="2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>
                <a:solidFill>
                  <a:schemeClr val="tx2"/>
                </a:solidFill>
              </a:rPr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>
                <a:solidFill>
                  <a:schemeClr val="tx2"/>
                </a:solidFill>
              </a:rPr>
              <a:t>, </a:t>
            </a:r>
            <a:r>
              <a:rPr lang="en-US" sz="2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>
                <a:solidFill>
                  <a:schemeClr val="tx2"/>
                </a:solidFill>
              </a:rPr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40" dirty="0"/>
              <a:t>Visual </a:t>
            </a:r>
            <a:r>
              <a:rPr lang="en-US" sz="4800" spc="-40" dirty="0" smtClean="0"/>
              <a:t>Studio Team </a:t>
            </a:r>
            <a:r>
              <a:rPr lang="en-US" sz="4800" spc="-40" dirty="0"/>
              <a:t>Test –  Attributes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82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5616714"/>
            <a:ext cx="95479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expectedValue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0404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301989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788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61646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0148" y="4591050"/>
            <a:ext cx="4208480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856882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2542682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3886200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557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162" y="3122235"/>
            <a:ext cx="10360501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"Balance is wrong.");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31344" y="3274635"/>
            <a:ext cx="1940172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9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we’ve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70-80% coverage is excellent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06187" y="5105400"/>
            <a:ext cx="9662183" cy="1409700"/>
            <a:chOff x="762000" y="38768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8768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0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What is Unit Testing?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Code and Test vs. Test Driven Development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600" dirty="0"/>
              <a:t>Unit testing 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600" dirty="0"/>
              <a:t>Visual Studio Team Test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600" smtClean="0"/>
              <a:t>Nunit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600" dirty="0"/>
              <a:t>Unit Testing Best Practices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2514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816822" y="1152465"/>
            <a:ext cx="1045784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decimal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this.balance += amount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this.balance -= amount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TransferFunds(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destination,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decimal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812589" y="1337876"/>
            <a:ext cx="10563648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[TestClass]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[TestMethod]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source.Deposit(200.00M);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dest.Deposit(150.00M);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source.TransferFunds(dest, 100.00M);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Assert.AreEqual(250.00M, 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Assert.AreEqual(100.00M, 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441" y="1295400"/>
            <a:ext cx="10887295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49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8828" y="1244881"/>
            <a:ext cx="5101585" cy="243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4336" y="1267839"/>
            <a:ext cx="3396878" cy="257565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 rot="311698">
            <a:off x="4048804" y="3203882"/>
            <a:ext cx="4113434" cy="1328449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7468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506796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www.nunit.org/index.php?p=download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 descr="C:\Users\ogeorgiev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2" y="2057400"/>
            <a:ext cx="2805969" cy="1114425"/>
          </a:xfrm>
          <a:prstGeom prst="roundRect">
            <a:avLst>
              <a:gd name="adj" fmla="val 10274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ogeorgiev\Desktop\run-nuni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735" y="1219200"/>
            <a:ext cx="6837728" cy="3478212"/>
          </a:xfrm>
          <a:prstGeom prst="roundRect">
            <a:avLst>
              <a:gd name="adj" fmla="val 209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Test code is annotated using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 attributes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Test code contains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Tests organized as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assemblies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Two </a:t>
            </a:r>
            <a:r>
              <a:rPr lang="en-US" sz="3600" dirty="0"/>
              <a:t>execution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GUI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nunit-gui.exe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Console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nunit-console.exe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noProof="1" smtClean="0"/>
              <a:t>NUnit</a:t>
            </a:r>
            <a:r>
              <a:rPr lang="en-US" sz="4800" dirty="0" smtClean="0"/>
              <a:t> </a:t>
            </a:r>
            <a:r>
              <a:rPr lang="en-US" sz="4800" dirty="0"/>
              <a:t>– Features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4412" y="3886201"/>
            <a:ext cx="5180251" cy="1986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noProof="1" smtClean="0"/>
              <a:t>NUnit</a:t>
            </a:r>
            <a:r>
              <a:rPr lang="en-US" sz="3600" dirty="0" smtClean="0"/>
              <a:t> </a:t>
            </a:r>
            <a:r>
              <a:rPr lang="en-US" sz="3600" dirty="0"/>
              <a:t>provides: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Creating and running tests as </a:t>
            </a:r>
            <a:r>
              <a:rPr lang="en-US" sz="3600" noProof="1" smtClean="0"/>
              <a:t>NUnit</a:t>
            </a:r>
            <a:r>
              <a:rPr lang="en-US" sz="3600" dirty="0" smtClean="0"/>
              <a:t> </a:t>
            </a:r>
            <a:r>
              <a:rPr lang="en-US" sz="3600" dirty="0"/>
              <a:t>Test Projects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Visual Studio </a:t>
            </a:r>
            <a:r>
              <a:rPr lang="en-US" sz="3600" dirty="0" smtClean="0"/>
              <a:t>support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noProof="1" smtClean="0"/>
              <a:t>NUnit</a:t>
            </a:r>
            <a:r>
              <a:rPr lang="en-US" sz="4800" dirty="0" smtClean="0"/>
              <a:t> </a:t>
            </a:r>
            <a:r>
              <a:rPr lang="en-US" sz="4800" dirty="0"/>
              <a:t>– </a:t>
            </a:r>
            <a:r>
              <a:rPr lang="en-US" sz="4800" dirty="0" smtClean="0"/>
              <a:t>Features (2)</a:t>
            </a:r>
            <a:endParaRPr lang="en-US" sz="4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1266" y="3352800"/>
            <a:ext cx="5352248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27</a:t>
            </a:fld>
            <a:endParaRPr lang="en-US" sz="11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using NUnit.Framework;</a:t>
            </a:r>
          </a:p>
          <a:p>
            <a:endParaRPr lang="en-US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Example: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45784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[TestFixture]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[Test]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TransferFunds()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source = new Account();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source.Deposit(200.00F);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dest = new Account();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dest.Deposit(150.00F);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source.TransferFunds(dest, 100.00F);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Assert.AreEqual(250.00F, dest.Balance);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Assert.AreEqual(100.00F, source.Balance);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4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46508" y="1345182"/>
            <a:ext cx="7492633" cy="5182049"/>
          </a:xfrm>
          <a:prstGeom prst="roundRect">
            <a:avLst>
              <a:gd name="adj" fmla="val 165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Screen</a:t>
            </a:r>
            <a:r>
              <a:rPr lang="en-US" dirty="0"/>
              <a:t>s</a:t>
            </a:r>
            <a:r>
              <a:rPr lang="en-US" dirty="0" smtClean="0"/>
              <a:t>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3664" y="5105400"/>
            <a:ext cx="7679382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0160" y="1453630"/>
            <a:ext cx="6091459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29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5275400"/>
            <a:ext cx="10157354" cy="82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60954" y="1371600"/>
            <a:ext cx="6483812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prefixed with 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Test"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TestAccountDepositNegativeSum()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</p:spTree>
    <p:extLst>
      <p:ext uri="{BB962C8B-B14F-4D97-AF65-F5344CB8AC3E}">
        <p14:creationId xmlns:p14="http://schemas.microsoft.com/office/powerpoint/2010/main" val="1388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1015735" y="1931314"/>
            <a:ext cx="1007059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5733" y="4462848"/>
            <a:ext cx="1007059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TestSum_NumberIgnoredIfGreaterThan100</a:t>
            </a:r>
          </a:p>
        </p:txBody>
      </p:sp>
    </p:spTree>
    <p:extLst>
      <p:ext uri="{BB962C8B-B14F-4D97-AF65-F5344CB8AC3E}">
        <p14:creationId xmlns:p14="http://schemas.microsoft.com/office/powerpoint/2010/main" val="32104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Generally, a passing test should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never </a:t>
            </a:r>
            <a:r>
              <a:rPr lang="en-US" sz="4000" dirty="0"/>
              <a:t>be removed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These tests make sure that code changes don’t break working code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When failing tests don’t pass, it usually means there are conflicting requirements</a:t>
            </a:r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a Test be Changed or Removed?</a:t>
            </a:r>
          </a:p>
        </p:txBody>
      </p:sp>
    </p:spTree>
    <p:extLst>
      <p:ext uri="{BB962C8B-B14F-4D97-AF65-F5344CB8AC3E}">
        <p14:creationId xmlns:p14="http://schemas.microsoft.com/office/powerpoint/2010/main" val="6467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909931" y="1905001"/>
            <a:ext cx="10364732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1, 2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5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755870" y="1864057"/>
            <a:ext cx="10658624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Assert.AreEqual(2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Delete the failing test after verifying </a:t>
            </a:r>
            <a:r>
              <a:rPr lang="en-US" dirty="0" smtClean="0"/>
              <a:t>it is invalid</a:t>
            </a:r>
            <a:endParaRPr lang="en-US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Either 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Or test the older requirement under new settings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Changed or Removed? (4)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5612" y="4419600"/>
            <a:ext cx="3250353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9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What’s 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1024202" y="1295399"/>
            <a:ext cx="1014888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024203" y="2590800"/>
            <a:ext cx="1014888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9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expected to happen but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didn’t</a:t>
            </a:r>
            <a:r>
              <a:rPr lang="en-US" dirty="0" smtClean="0"/>
              <a:t> </a:t>
            </a:r>
            <a:r>
              <a:rPr lang="en-US" dirty="0"/>
              <a:t>and 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track bugs</a:t>
            </a:r>
            <a:r>
              <a:rPr lang="en-US" dirty="0"/>
              <a:t>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Assert Messages Say?</a:t>
            </a:r>
          </a:p>
        </p:txBody>
      </p:sp>
    </p:spTree>
    <p:extLst>
      <p:ext uri="{BB962C8B-B14F-4D97-AF65-F5344CB8AC3E}">
        <p14:creationId xmlns:p14="http://schemas.microsoft.com/office/powerpoint/2010/main" val="41980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Express what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happened and what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i="1" dirty="0" smtClean="0"/>
              <a:t>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i="1" dirty="0"/>
              <a:t>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Provide messages that repeat the name of the test case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What Should Assert Messages Say? (2)</a:t>
            </a:r>
          </a:p>
        </p:txBody>
      </p:sp>
    </p:spTree>
    <p:extLst>
      <p:ext uri="{BB962C8B-B14F-4D97-AF65-F5344CB8AC3E}">
        <p14:creationId xmlns:p14="http://schemas.microsoft.com/office/powerpoint/2010/main" val="179873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asserts</a:t>
            </a:r>
            <a:r>
              <a:rPr lang="en-US" dirty="0" smtClean="0"/>
              <a:t>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3769108"/>
            <a:ext cx="10358384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79411" y="1300617"/>
            <a:ext cx="11506201" cy="525258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Unit Test – Definition</a:t>
            </a:r>
            <a:endParaRPr lang="bg-BG" sz="4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1" y="3657600"/>
            <a:ext cx="10134600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bugs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but never to show their absence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6130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concept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sz="3200" dirty="0"/>
              <a:t>has been around </a:t>
            </a:r>
            <a:r>
              <a:rPr lang="en-US" sz="3200" dirty="0" smtClean="0"/>
              <a:t>the developer community for </a:t>
            </a:r>
            <a:r>
              <a:rPr lang="en-US" sz="32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New methodologies in particular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Scrum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XP</a:t>
            </a:r>
            <a:r>
              <a:rPr lang="en-US" sz="32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Writing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good &amp; effective </a:t>
            </a:r>
            <a:r>
              <a:rPr lang="en-US" sz="3200" dirty="0" smtClean="0"/>
              <a:t>unit tests </a:t>
            </a:r>
            <a:r>
              <a:rPr lang="en-US" sz="32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ultimate goal is tools that generate unit tests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automatically</a:t>
            </a: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The Challenge</a:t>
            </a:r>
          </a:p>
        </p:txBody>
      </p:sp>
    </p:spTree>
    <p:extLst>
      <p:ext uri="{BB962C8B-B14F-4D97-AF65-F5344CB8AC3E}">
        <p14:creationId xmlns:p14="http://schemas.microsoft.com/office/powerpoint/2010/main" val="40981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Unit Testing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448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Manual tests </a:t>
            </a:r>
            <a:r>
              <a:rPr lang="en-US" sz="4000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4000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4000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4000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4000" dirty="0" smtClean="0"/>
              <a:t>Not easy to do as it should be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Manual Testing</a:t>
            </a:r>
            <a:endParaRPr lang="en-US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4212" y="2895600"/>
            <a:ext cx="3215842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 – Example</a:t>
            </a:r>
            <a:endParaRPr lang="bg-BG" sz="4800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20285" y="1295400"/>
            <a:ext cx="10455727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array.Length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1, 2 })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-2 })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})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3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framework </a:t>
            </a:r>
            <a:r>
              <a:rPr lang="en-US" dirty="0" smtClean="0"/>
              <a:t>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Some Facts</a:t>
            </a:r>
          </a:p>
        </p:txBody>
      </p:sp>
    </p:spTree>
    <p:extLst>
      <p:ext uri="{BB962C8B-B14F-4D97-AF65-F5344CB8AC3E}">
        <p14:creationId xmlns:p14="http://schemas.microsoft.com/office/powerpoint/2010/main" val="25677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 smtClean="0"/>
              <a:t>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More Facts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1496125"/>
            <a:ext cx="2773992" cy="2463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Unit tests dramatically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decrease the number of defects</a:t>
            </a:r>
            <a:r>
              <a:rPr lang="en-US" sz="36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are good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cost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/>
              <a:t>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change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allow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refactoring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decrease the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sz="3600" dirty="0"/>
              <a:t>due to refactoring / </a:t>
            </a:r>
            <a:r>
              <a:rPr lang="en-US" sz="3600" dirty="0" smtClean="0"/>
              <a:t>changes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Unit Tests?</a:t>
            </a:r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9012" y="2148998"/>
            <a:ext cx="2311874" cy="2575402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1851</Words>
  <Application>Microsoft Office PowerPoint</Application>
  <PresentationFormat>Custom</PresentationFormat>
  <Paragraphs>378</Paragraphs>
  <Slides>43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SoftUni 16x9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NUnit</vt:lpstr>
      <vt:lpstr>NUnit – Features</vt:lpstr>
      <vt:lpstr>NUnit – Features (2)</vt:lpstr>
      <vt:lpstr>NUnit – Example: Test</vt:lpstr>
      <vt:lpstr>NUnit – Screenshot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2014-10-23T09:51:08Z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