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394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498" r:id="rId29"/>
    <p:sldId id="499" r:id="rId30"/>
    <p:sldId id="500" r:id="rId31"/>
    <p:sldId id="501" r:id="rId32"/>
    <p:sldId id="502" r:id="rId33"/>
    <p:sldId id="503" r:id="rId34"/>
    <p:sldId id="504" r:id="rId35"/>
    <p:sldId id="506" r:id="rId36"/>
    <p:sldId id="509" r:id="rId37"/>
    <p:sldId id="510" r:id="rId38"/>
    <p:sldId id="511" r:id="rId39"/>
    <p:sldId id="512" r:id="rId40"/>
    <p:sldId id="422" r:id="rId41"/>
    <p:sldId id="472" r:id="rId42"/>
    <p:sldId id="505" r:id="rId43"/>
    <p:sldId id="393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16D"/>
    <a:srgbClr val="663606"/>
    <a:srgbClr val="FB81B6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 autoAdjust="0"/>
  </p:normalViewPr>
  <p:slideViewPr>
    <p:cSldViewPr>
      <p:cViewPr varScale="1">
        <p:scale>
          <a:sx n="81" d="100"/>
          <a:sy n="81" d="100"/>
        </p:scale>
        <p:origin x="126" y="19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26-Sep-14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26-Sep-14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 does not add anything</a:t>
            </a:r>
            <a:r>
              <a:rPr lang="en-US" baseline="0" dirty="0" smtClean="0"/>
              <a:t> to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7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 does not add anything</a:t>
            </a:r>
            <a:r>
              <a:rPr lang="en-US" baseline="0" dirty="0" smtClean="0"/>
              <a:t> to </a:t>
            </a:r>
            <a:r>
              <a:rPr lang="en-US" baseline="0" smtClean="0"/>
              <a:t>the code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74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60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90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9393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26-Sep-14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26-Sep-14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8cw818w8.aspx" TargetMode="External"/><Relationship Id="rId2" Type="http://schemas.openxmlformats.org/officeDocument/2006/relationships/hyperlink" Target="http://msdn.microsoft.com/en-us/library/2d6dt3kf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3zw4z1ys.aspx" TargetMode="External"/><Relationship Id="rId4" Type="http://schemas.openxmlformats.org/officeDocument/2006/relationships/hyperlink" Target="http://msdn.microsoft.com/en-us/library/4dcfdeds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5ast78ax.aspx" TargetMode="External"/><Relationship Id="rId3" Type="http://schemas.openxmlformats.org/officeDocument/2006/relationships/hyperlink" Target="http://msdn.microsoft.com/en-us/library/f8hahtxf.aspx" TargetMode="External"/><Relationship Id="rId7" Type="http://schemas.openxmlformats.org/officeDocument/2006/relationships/hyperlink" Target="http://msdn.microsoft.com/en-us/library/w1htk11d.aspx" TargetMode="External"/><Relationship Id="rId2" Type="http://schemas.openxmlformats.org/officeDocument/2006/relationships/hyperlink" Target="http://msdn.microsoft.com/en-us/library/te6h7cx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cc837134.aspx" TargetMode="External"/><Relationship Id="rId5" Type="http://schemas.openxmlformats.org/officeDocument/2006/relationships/hyperlink" Target="http://msdn.microsoft.com/en-us/library/xhd7ehkk.aspx" TargetMode="External"/><Relationship Id="rId4" Type="http://schemas.openxmlformats.org/officeDocument/2006/relationships/hyperlink" Target="http://msdn.microsoft.com/en-us/library/acd0tfbe.aspx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woodruff.us/shfbdocs/" TargetMode="External"/><Relationship Id="rId2" Type="http://schemas.openxmlformats.org/officeDocument/2006/relationships/hyperlink" Target="http://sandcastle.codeplex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tutsplus.com/tutorials/documenting-javascript-with-yuidoc--net-25324" TargetMode="External"/><Relationship Id="rId2" Type="http://schemas.openxmlformats.org/officeDocument/2006/relationships/hyperlink" Target="http://yui.github.io/yuido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hpdoc.or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courses/high-quality-cod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74" TargetMode="Externa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28.png"/><Relationship Id="rId4" Type="http://schemas.openxmlformats.org/officeDocument/2006/relationships/image" Target="../media/image25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3" y="762000"/>
            <a:ext cx="7772400" cy="1171552"/>
          </a:xfrm>
        </p:spPr>
        <p:txBody>
          <a:bodyPr>
            <a:normAutofit/>
          </a:bodyPr>
          <a:lstStyle/>
          <a:p>
            <a:r>
              <a:rPr lang="en-US" sz="4800" dirty="0"/>
              <a:t>Code Documentation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3" y="2133600"/>
            <a:ext cx="7777696" cy="1260823"/>
          </a:xfrm>
        </p:spPr>
        <p:txBody>
          <a:bodyPr>
            <a:noAutofit/>
          </a:bodyPr>
          <a:lstStyle/>
          <a:p>
            <a:r>
              <a:rPr lang="en-US" sz="3600" dirty="0" smtClean="0"/>
              <a:t>Comments in the Program and</a:t>
            </a:r>
            <a:br>
              <a:rPr lang="en-US" sz="3600" dirty="0" smtClean="0"/>
            </a:br>
            <a:r>
              <a:rPr lang="en-US" sz="3600" dirty="0" smtClean="0"/>
              <a:t>Self-Documenting Code</a:t>
            </a:r>
          </a:p>
          <a:p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6" name="Picture 2" descr="http://bcsd.k12.ny.us/hamagrael/LMC/12262021582017770699Sephr_Notepad_with_Text_and_Pencil_1.svg.med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4722813" y="3924850"/>
            <a:ext cx="2047503" cy="2331040"/>
          </a:xfrm>
          <a:prstGeom prst="roundRect">
            <a:avLst>
              <a:gd name="adj" fmla="val 8875"/>
            </a:avLst>
          </a:prstGeom>
          <a:noFill/>
          <a:effectLst>
            <a:softEdge rad="31750"/>
          </a:effectLst>
        </p:spPr>
      </p:pic>
      <p:pic>
        <p:nvPicPr>
          <p:cNvPr id="15" name="Picture 2" descr="http://www.vuidesign.net/wp-content/images/documentation.jpg"/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66013" y="4011838"/>
            <a:ext cx="3886200" cy="2132974"/>
          </a:xfrm>
          <a:prstGeom prst="roundRect">
            <a:avLst>
              <a:gd name="adj" fmla="val 33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Bad Programming Style – Example</a:t>
            </a: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990601"/>
            <a:ext cx="10766795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1; i &lt;= num;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meetsCriteria[i]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2; i &lt;= num / 2;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 = i + i;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(j &lt;= 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meetsCriteria[j]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j = j + i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1; i &lt;= num;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(meetsCriteria[i])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Console.WriteLine(i + " meets criteria.");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636248" y="2541968"/>
            <a:ext cx="4235749" cy="896699"/>
          </a:xfrm>
          <a:prstGeom prst="wedgeRoundRectCallout">
            <a:avLst>
              <a:gd name="adj1" fmla="val -63693"/>
              <a:gd name="adj2" fmla="val 31127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Uninformative variable names. Crude layout.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71997" y="1143000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89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Programming Style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868" y="1229294"/>
            <a:ext cx="11173090" cy="5161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(primeCandidate = 1; primeCandidate &lt;= num; primeCandidate++)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isPrime[primeCandidate] = true;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factor = 2; factor &lt; (num / 2); factor++)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factorableNumber = factor + factor;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(factorableNumber &lt;= num)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isPrime[factorableNumber] = false;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factorableNumber = factorableNumber + factor;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(primeCandidate = 1; primeCandidate &lt;= num; primeCandidate++)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(isPrime[primeCandidate])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Console.WriteLine(primeCandidate + " is prime.");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8212" y="1349829"/>
            <a:ext cx="1552622" cy="146957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02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Code that relies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programming style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carry major part of the information intended for the documentation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Self-documenting code fundamental principles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Self-Documenting Code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1015" y="3615904"/>
            <a:ext cx="10665222" cy="643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best documentation is the code itself.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11015" y="5681249"/>
            <a:ext cx="10665222" cy="643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 not document bad code, rewrite it!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1015" y="4415816"/>
            <a:ext cx="10665222" cy="1105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Make the code self-explainable and self-documenting, easy to read and understand.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079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class’s interface present a consistent abstraction?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class’s interface make obvious how you should use the class?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the class well </a:t>
            </a:r>
            <a:r>
              <a:rPr lang="en-US" dirty="0" smtClean="0"/>
              <a:t>named </a:t>
            </a:r>
            <a:r>
              <a:rPr lang="en-US" dirty="0" smtClean="0"/>
              <a:t>and does its name describe its purpose?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you treat the class as a black box?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 you reuse instead of repeating code?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Self-Documenting Code Checklist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4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each routine’s name describe exactly what the method does?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each method perform one well-defined task with minimal dependencies?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type names descriptive enough to help document data declarations?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variables used only for the purpose for which they’re named?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Self-Documenting Code Checklist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6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32248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naming conventions distinguish among type names, enumerated types,  named constants, local variables, class variables, and global variables?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Others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data types simple so that they minimize complexity?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related statements grouped together?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Self-Documenting Code Checklist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730863" y="965226"/>
            <a:ext cx="4725750" cy="26415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13448"/>
            <a:ext cx="10969943" cy="739552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To Comment or Not to Comment?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9898" y="5105400"/>
            <a:ext cx="8329030" cy="1365365"/>
          </a:xfrm>
        </p:spPr>
        <p:txBody>
          <a:bodyPr/>
          <a:lstStyle/>
          <a:p>
            <a:r>
              <a:rPr lang="en-US" dirty="0"/>
              <a:t>"Everything the </a:t>
            </a:r>
            <a:r>
              <a:rPr lang="en-US" dirty="0" smtClean="0"/>
              <a:t>Compiler</a:t>
            </a:r>
            <a:br>
              <a:rPr lang="en-US" dirty="0" smtClean="0"/>
            </a:br>
            <a:r>
              <a:rPr lang="en-US" dirty="0" smtClean="0"/>
              <a:t>Needs to Know is </a:t>
            </a:r>
            <a:r>
              <a:rPr lang="en-US" dirty="0"/>
              <a:t>in the </a:t>
            </a:r>
            <a:r>
              <a:rPr lang="en-US" dirty="0" smtClean="0"/>
              <a:t>Code!"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Effective comments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repeat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the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explain it at a higher level and reveal non-obvious details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best software documentation is the source code itself – keep it clean and readable!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Self-documenting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code </a:t>
            </a:r>
            <a:r>
              <a:rPr lang="en-US" dirty="0" smtClean="0"/>
              <a:t>is self-explainable and does not need comments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Simple design, small well named methods, strong cohesion and loose coupling, simple logic, good variable names, good formatting, …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3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Misleading comments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Comments – Mistakes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" y="2093416"/>
            <a:ext cx="10766795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write out the sums 1..n for all n from 1 to num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previous = 0;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 i &lt; num; i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</a:t>
            </a:r>
            <a:endParaRPr lang="en-US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" + 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sum);   </a:t>
            </a:r>
            <a:endParaRPr lang="en-US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current + previous;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previous = current;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current = sum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72098" y="2626816"/>
            <a:ext cx="3836682" cy="896699"/>
          </a:xfrm>
          <a:prstGeom prst="wedgeRoundRectCallout">
            <a:avLst>
              <a:gd name="adj1" fmla="val -62926"/>
              <a:gd name="adj2" fmla="val 33870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problem does this algorithm solve?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27073" y="5272197"/>
            <a:ext cx="4215302" cy="896699"/>
          </a:xfrm>
          <a:prstGeom prst="wedgeRoundRectCallout">
            <a:avLst>
              <a:gd name="adj1" fmla="val -41953"/>
              <a:gd name="adj2" fmla="val -8278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guess that sum is equal to the i</a:t>
            </a:r>
            <a:r>
              <a:rPr lang="en-US" sz="2200" b="1" baseline="30000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Fibonacci number?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42375" y="2169615"/>
            <a:ext cx="1333637" cy="13539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73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Comments repeating the code: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Effective Comments – Mistakes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5905" y="1981200"/>
            <a:ext cx="10360501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set product to "base"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= base;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loop from 2 to "num"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 int i = 2; i &lt;= num; i++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multiply "base" by "product"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product = product * base;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= " +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78133" y="2261901"/>
            <a:ext cx="2336191" cy="499428"/>
          </a:xfrm>
          <a:prstGeom prst="wedgeRoundRectCallout">
            <a:avLst>
              <a:gd name="adj1" fmla="val -86021"/>
              <a:gd name="adj2" fmla="val -5935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Obviously…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88952" y="3591408"/>
            <a:ext cx="2998176" cy="499428"/>
          </a:xfrm>
          <a:prstGeom prst="wedgeRoundRectCallout">
            <a:avLst>
              <a:gd name="adj1" fmla="val -71065"/>
              <a:gd name="adj2" fmla="val -2697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You don’t say…</a:t>
            </a:r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89975" y="2090434"/>
            <a:ext cx="1333637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3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The Concept of Self-Documenting Code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Bad Comments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Good Programming Style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To Comment or Not </a:t>
            </a:r>
            <a:r>
              <a:rPr lang="en-US" dirty="0" smtClean="0"/>
              <a:t>to Comment</a:t>
            </a:r>
            <a:r>
              <a:rPr lang="en-US" dirty="0"/>
              <a:t>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Key Points commenting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Recommended practices</a:t>
            </a:r>
            <a:endParaRPr lang="bg-BG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C# XML Documentation</a:t>
            </a:r>
            <a:br>
              <a:rPr lang="en-US" dirty="0"/>
            </a:br>
            <a:r>
              <a:rPr lang="en-US" dirty="0" smtClean="0"/>
              <a:t>Comments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 smtClean="0"/>
              <a:t>JavaDoc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5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23984" y="1676400"/>
            <a:ext cx="2651122" cy="265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20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Poor coding style: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4200"/>
              </a:spcBef>
            </a:pPr>
            <a:r>
              <a:rPr lang="en-US" sz="3600" dirty="0" smtClean="0"/>
              <a:t>Do not comment bad code, rewrite </a:t>
            </a:r>
            <a:r>
              <a:rPr lang="en-US" sz="3600" dirty="0" smtClean="0"/>
              <a:t>it!</a:t>
            </a:r>
            <a:endParaRPr lang="en-US" sz="3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Effective Comments –</a:t>
            </a:r>
            <a:r>
              <a:rPr lang="en-US" dirty="0"/>
              <a:t> </a:t>
            </a:r>
            <a:r>
              <a:rPr lang="en-US" dirty="0" smtClean="0"/>
              <a:t>Mistakes (3)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1931075"/>
            <a:ext cx="1056364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compute the square root of Num 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Newton-Raphson approximation </a:t>
            </a:r>
            <a:endParaRPr lang="en-US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num / 2;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(abs(r </a:t>
            </a: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(num/r</a:t>
            </a: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 </a:t>
            </a: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TOLERANCE)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pt-BR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 = 0.5 * </a:t>
            </a: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 </a:t>
            </a: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(num/r) );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" + </a:t>
            </a: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r); </a:t>
            </a:r>
            <a:endParaRPr lang="en-US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 descr="code, maliciou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949" y="4335566"/>
            <a:ext cx="3066223" cy="230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4412" y="2057400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7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commenting styles that don’t break down or discourage modification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above comments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unmaintainable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for Effective Comments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2471678"/>
            <a:ext cx="1076679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Variable     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Meaning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--------    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------- 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xPos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.............. X coordinate position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 meters)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yPos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.............. Y coordinate position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 meters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zPos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..............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 coordinate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position (in meters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radius ............ The radius of the sphere where the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battle ship is located (in meters)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distance .......... The distance from the start position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(in meters)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5651" y="2704984"/>
            <a:ext cx="1256198" cy="123610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2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Comment the code intent, not implementation details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for Effective Comments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828800"/>
            <a:ext cx="10969943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 char by char to find the command-word terminator ($)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 = false;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maxLen 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inputString.length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(!done &amp;&amp; (i &lt; maxLen))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(inputString[i] ==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"$")</a:t>
            </a: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done = true;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i++;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52012" y="1972491"/>
            <a:ext cx="1552622" cy="153271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96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Focus your documentation efforts on the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for Effective Comments 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7698" y="1948300"/>
            <a:ext cx="10868369" cy="4452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Find the command-word terminator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foundTheTerminator = false;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maxCommandLength =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inputString.length; </a:t>
            </a:r>
            <a:endParaRPr lang="en-US" sz="1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testCharPosition = 0;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(!foundTheTerminator &amp;&amp;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(testCharPosition &lt; maxCommandLength))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(inputString[testCharPosition] == COMMAND_WORD_TERMINATOR)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foundTheTerminator = true;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terminatorPosition = testCharPosition;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testCharPosition = testCharPosition + 1;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</a:t>
            </a:r>
          </a:p>
          <a:p>
            <a:pPr>
              <a:lnSpc>
                <a:spcPts val="20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47913" y="4876801"/>
            <a:ext cx="1552622" cy="146957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56412" y="2261901"/>
            <a:ext cx="3886200" cy="499428"/>
          </a:xfrm>
          <a:prstGeom prst="wedgeRoundRectCallout">
            <a:avLst>
              <a:gd name="adj1" fmla="val -69689"/>
              <a:gd name="adj2" fmla="val -31543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Better code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  <a:sym typeface="Wingdings" panose="05000000000000000000" pitchFamily="2" charset="2"/>
              </a:rPr>
              <a:t> less comments</a:t>
            </a:r>
            <a:endParaRPr lang="en-US" sz="22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paragraph comments on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why</a:t>
            </a:r>
            <a:r>
              <a:rPr lang="en-US" dirty="0" smtClean="0"/>
              <a:t> rather than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how</a:t>
            </a: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0">
              <a:spcBef>
                <a:spcPts val="3000"/>
              </a:spcBef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 to prepare the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reader for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to follow</a:t>
            </a:r>
          </a:p>
          <a:p>
            <a:pPr lvl="0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 abbreviations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for Effective Comments (4)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1972161"/>
            <a:ext cx="1056364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Establish a new account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(accountType == AccountType.NewAccount) 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56812" y="2175294"/>
            <a:ext cx="1117309" cy="102510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8082405" y="4311180"/>
            <a:ext cx="3293832" cy="2075718"/>
            <a:chOff x="5811248" y="4419600"/>
            <a:chExt cx="2286000" cy="1661984"/>
          </a:xfrm>
        </p:grpSpPr>
        <p:pic>
          <p:nvPicPr>
            <p:cNvPr id="2050" name="Picture 2" descr="http://yoursocialmove.com/wp-content/uploads/2011/10/110117-acronyms1-e131965696347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1248" y="4419600"/>
              <a:ext cx="2286000" cy="1661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approve, block, cancel, delete, reject icon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3033" y="4953000"/>
              <a:ext cx="1070579" cy="1070578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rgbClr val="FF3300">
                  <a:alpha val="6980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01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Comment anything that gets around an error or </a:t>
            </a:r>
            <a:r>
              <a:rPr lang="en-US" dirty="0" smtClean="0"/>
              <a:t>an undocumented feature</a:t>
            </a:r>
          </a:p>
          <a:p>
            <a:pPr lvl="1"/>
            <a:r>
              <a:rPr lang="en-US" dirty="0"/>
              <a:t>E.g.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// This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is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workaround for bug #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3712</a:t>
            </a:r>
          </a:p>
          <a:p>
            <a:r>
              <a:rPr lang="en-US" dirty="0">
                <a:cs typeface="Consolas" panose="020B0609020204030204" pitchFamily="49" charset="0"/>
              </a:rPr>
              <a:t>Justify violations of good programming </a:t>
            </a:r>
            <a:r>
              <a:rPr lang="en-US" dirty="0" smtClean="0">
                <a:cs typeface="Consolas" panose="020B0609020204030204" pitchFamily="49" charset="0"/>
              </a:rPr>
              <a:t>style</a:t>
            </a:r>
          </a:p>
          <a:p>
            <a:pPr lvl="0"/>
            <a:r>
              <a:rPr lang="en-US" sz="3600" dirty="0"/>
              <a:t>Use built-in features for </a:t>
            </a:r>
            <a:r>
              <a:rPr lang="en-US" sz="3600" dirty="0" smtClean="0"/>
              <a:t>commenting</a:t>
            </a:r>
          </a:p>
          <a:p>
            <a:pPr lvl="0"/>
            <a:r>
              <a:rPr lang="en-US" dirty="0" smtClean="0"/>
              <a:t>Don’t </a:t>
            </a:r>
            <a:r>
              <a:rPr lang="en-US" dirty="0"/>
              <a:t>comment tricky code – rewrite </a:t>
            </a:r>
            <a:r>
              <a:rPr lang="en-US" dirty="0" smtClean="0"/>
              <a:t>it</a:t>
            </a:r>
          </a:p>
          <a:p>
            <a:pPr lvl="0"/>
            <a:r>
              <a:rPr lang="en-US" dirty="0" smtClean="0"/>
              <a:t>Write documentation using tools</a:t>
            </a:r>
            <a:endParaRPr lang="en-US" dirty="0" smtClean="0"/>
          </a:p>
          <a:p>
            <a:pPr lvl="1"/>
            <a:r>
              <a:rPr lang="en-US" dirty="0" smtClean="0"/>
              <a:t>XML </a:t>
            </a:r>
            <a:r>
              <a:rPr lang="en-US" dirty="0"/>
              <a:t>comments</a:t>
            </a:r>
            <a:r>
              <a:rPr lang="bg-BG" dirty="0"/>
              <a:t> </a:t>
            </a:r>
            <a:r>
              <a:rPr lang="en-US" dirty="0"/>
              <a:t>in </a:t>
            </a:r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JavaDoc </a:t>
            </a:r>
            <a:r>
              <a:rPr lang="en-US" dirty="0"/>
              <a:t>in Java, …</a:t>
            </a:r>
          </a:p>
          <a:p>
            <a:pPr lvl="0"/>
            <a:endParaRPr lang="en-US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77887" lvl="1" indent="0">
              <a:buNone/>
            </a:pPr>
            <a:endParaRPr lang="bg-BG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endParaRPr lang="en-US" b="1" i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Effective Comments 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5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Describe </a:t>
            </a:r>
            <a:r>
              <a:rPr lang="en-US" sz="3600" dirty="0"/>
              <a:t>the design approach to the class</a:t>
            </a:r>
          </a:p>
          <a:p>
            <a:pPr lvl="0"/>
            <a:r>
              <a:rPr lang="en-US" sz="3600" dirty="0"/>
              <a:t>Describe limitations, usage assumptions, and so on</a:t>
            </a:r>
          </a:p>
          <a:p>
            <a:pPr lvl="0"/>
            <a:r>
              <a:rPr lang="en-US" sz="3600" dirty="0"/>
              <a:t>Comment the class interface (public methods / properties / events / constructors)</a:t>
            </a:r>
          </a:p>
          <a:p>
            <a:pPr lvl="0"/>
            <a:r>
              <a:rPr lang="en-US" sz="3600" dirty="0"/>
              <a:t>Don’t document implementation details in the class interface </a:t>
            </a:r>
            <a:endParaRPr lang="en-US" sz="3600" dirty="0" smtClean="0"/>
          </a:p>
          <a:p>
            <a:r>
              <a:rPr lang="en-US" sz="3600" dirty="0"/>
              <a:t>Describe the purpose and contents of each file </a:t>
            </a:r>
          </a:p>
          <a:p>
            <a:r>
              <a:rPr lang="en-US" sz="3600" dirty="0"/>
              <a:t>Give the file a name related to its contents </a:t>
            </a:r>
          </a:p>
          <a:p>
            <a:pPr lvl="0"/>
            <a:endParaRPr lang="en-US" sz="3600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8679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Guidelines for Higher Level Documentation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2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2" y="5334000"/>
            <a:ext cx="11125200" cy="820600"/>
          </a:xfrm>
        </p:spPr>
        <p:txBody>
          <a:bodyPr/>
          <a:lstStyle/>
          <a:p>
            <a:r>
              <a:rPr lang="en-US" dirty="0"/>
              <a:t>C# XML </a:t>
            </a:r>
            <a:r>
              <a:rPr lang="en-US" dirty="0" smtClean="0"/>
              <a:t>Documentation</a:t>
            </a:r>
            <a:endParaRPr lang="en-US" dirty="0"/>
          </a:p>
        </p:txBody>
      </p:sp>
      <p:pic>
        <p:nvPicPr>
          <p:cNvPr id="3076" name="Picture 4" descr="http://blog.adminitrack.com/wp-content/uploads/documen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14" y="1066800"/>
            <a:ext cx="5827925" cy="3809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2.bp.blogspot.com/-Qw82z0x2xVs/URYyPwh3YCI/AAAAAAAAAVc/HPdLVaoJ674/s1600/x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1219200"/>
            <a:ext cx="2439512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48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</a:t>
            </a:r>
            <a:r>
              <a:rPr lang="en-US" dirty="0"/>
              <a:t># you can </a:t>
            </a:r>
            <a:r>
              <a:rPr lang="en-US" dirty="0" smtClean="0"/>
              <a:t>document the code by XML </a:t>
            </a:r>
            <a:r>
              <a:rPr lang="en-US" dirty="0"/>
              <a:t>tags in special </a:t>
            </a:r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Directly in </a:t>
            </a:r>
            <a:r>
              <a:rPr lang="en-US" dirty="0"/>
              <a:t>the source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XML doc comments are not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metadata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included in the compiled </a:t>
            </a:r>
            <a:r>
              <a:rPr lang="en-US" dirty="0" smtClean="0"/>
              <a:t>assembly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XML Documentation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3733800"/>
            <a:ext cx="1056364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&lt;summary&gt;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performs an important function.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&lt;/summary&gt;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MyClass { }</a:t>
            </a:r>
          </a:p>
        </p:txBody>
      </p:sp>
    </p:spTree>
    <p:extLst>
      <p:ext uri="{BB962C8B-B14F-4D97-AF65-F5344CB8AC3E}">
        <p14:creationId xmlns:p14="http://schemas.microsoft.com/office/powerpoint/2010/main" val="197829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&lt;summary</a:t>
            </a:r>
            <a:r>
              <a:rPr lang="en-US" dirty="0" smtClean="0">
                <a:hlinkClick r:id="rId2"/>
              </a:rPr>
              <a:t>&gt;</a:t>
            </a:r>
            <a:endParaRPr lang="en-US" dirty="0" smtClean="0"/>
          </a:p>
          <a:p>
            <a:pPr lvl="1"/>
            <a:r>
              <a:rPr lang="en-US" dirty="0"/>
              <a:t>A summary of the </a:t>
            </a:r>
            <a:r>
              <a:rPr lang="en-US" dirty="0" smtClean="0"/>
              <a:t>class / method / object</a:t>
            </a:r>
          </a:p>
          <a:p>
            <a:r>
              <a:rPr lang="en-US" noProof="1" smtClean="0">
                <a:hlinkClick r:id="rId3"/>
              </a:rPr>
              <a:t>&lt;param&gt;</a:t>
            </a:r>
            <a:endParaRPr lang="en-US" noProof="1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Describes </a:t>
            </a:r>
            <a:r>
              <a:rPr lang="en-US" dirty="0"/>
              <a:t>one of the parameters for </a:t>
            </a:r>
            <a:r>
              <a:rPr lang="en-US" dirty="0" smtClean="0"/>
              <a:t>a method</a:t>
            </a:r>
          </a:p>
          <a:p>
            <a:r>
              <a:rPr lang="en-US" dirty="0">
                <a:hlinkClick r:id="rId4"/>
              </a:rPr>
              <a:t>&lt;returns&gt;</a:t>
            </a:r>
            <a:endParaRPr lang="en-US" dirty="0"/>
          </a:p>
          <a:p>
            <a:pPr lvl="1"/>
            <a:r>
              <a:rPr lang="en-US" dirty="0"/>
              <a:t>A description of the </a:t>
            </a:r>
            <a:r>
              <a:rPr lang="en-US" dirty="0" smtClean="0"/>
              <a:t>returned value</a:t>
            </a:r>
          </a:p>
          <a:p>
            <a:r>
              <a:rPr lang="en-US" dirty="0" smtClean="0">
                <a:hlinkClick r:id="rId5"/>
              </a:rPr>
              <a:t>&lt;remarks&gt;</a:t>
            </a:r>
            <a:endParaRPr lang="en-US" dirty="0" smtClean="0"/>
          </a:p>
          <a:p>
            <a:pPr lvl="1"/>
            <a:r>
              <a:rPr lang="en-US" dirty="0" smtClean="0"/>
              <a:t>Additional information (remarks)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Documentation Tags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0456" y="2966018"/>
            <a:ext cx="944633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&lt;param name="name"&gt;description&lt;/param&gt;</a:t>
            </a:r>
          </a:p>
        </p:txBody>
      </p:sp>
    </p:spTree>
    <p:extLst>
      <p:ext uri="{BB962C8B-B14F-4D97-AF65-F5344CB8AC3E}">
        <p14:creationId xmlns:p14="http://schemas.microsoft.com/office/powerpoint/2010/main" val="324745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478894" y="1219200"/>
            <a:ext cx="5180251" cy="2895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4724400"/>
            <a:ext cx="11430000" cy="8206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Comments and Code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989012" y="5526368"/>
            <a:ext cx="9776672" cy="688256"/>
          </a:xfrm>
        </p:spPr>
        <p:txBody>
          <a:bodyPr/>
          <a:lstStyle/>
          <a:p>
            <a:r>
              <a:rPr lang="en-US" dirty="0" smtClean="0"/>
              <a:t>The Concept of Self-Documenting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>
                <a:hlinkClick r:id="rId2"/>
              </a:rPr>
              <a:t>&lt;c&gt;</a:t>
            </a:r>
            <a:r>
              <a:rPr lang="en-US" sz="3200" dirty="0" smtClean="0"/>
              <a:t> and </a:t>
            </a:r>
            <a:r>
              <a:rPr lang="en-US" sz="3200" dirty="0" smtClean="0">
                <a:hlinkClick r:id="rId3"/>
              </a:rPr>
              <a:t>&lt;code&gt;</a:t>
            </a:r>
            <a:endParaRPr lang="en-US" sz="3200" dirty="0" smtClean="0"/>
          </a:p>
          <a:p>
            <a:pPr lvl="1"/>
            <a:r>
              <a:rPr lang="en-US" sz="2800" dirty="0" smtClean="0"/>
              <a:t>Gives </a:t>
            </a:r>
            <a:r>
              <a:rPr lang="en-US" sz="2800" dirty="0"/>
              <a:t>you a way to indicate </a:t>
            </a:r>
            <a:r>
              <a:rPr lang="en-US" sz="2800" dirty="0" smtClean="0"/>
              <a:t>code</a:t>
            </a:r>
          </a:p>
          <a:p>
            <a:r>
              <a:rPr lang="en-US" sz="3200" dirty="0" smtClean="0">
                <a:hlinkClick r:id="rId4"/>
              </a:rPr>
              <a:t>&lt;see&gt;</a:t>
            </a:r>
            <a:r>
              <a:rPr lang="en-US" sz="3200" dirty="0" smtClean="0"/>
              <a:t> and </a:t>
            </a:r>
            <a:r>
              <a:rPr lang="en-US" sz="3200" dirty="0" smtClean="0">
                <a:hlinkClick r:id="rId5"/>
              </a:rPr>
              <a:t>&lt;</a:t>
            </a:r>
            <a:r>
              <a:rPr lang="en-US" sz="3200" noProof="1" smtClean="0">
                <a:hlinkClick r:id="rId5"/>
              </a:rPr>
              <a:t>seealso</a:t>
            </a:r>
            <a:r>
              <a:rPr lang="en-US" sz="3200" dirty="0" smtClean="0">
                <a:hlinkClick r:id="rId5"/>
              </a:rPr>
              <a:t>&gt;</a:t>
            </a:r>
            <a:r>
              <a:rPr lang="en-US" sz="3200" dirty="0" smtClean="0"/>
              <a:t> and </a:t>
            </a:r>
            <a:r>
              <a:rPr lang="en-US" sz="3200" dirty="0" smtClean="0">
                <a:hlinkClick r:id="rId6"/>
              </a:rPr>
              <a:t>cref</a:t>
            </a:r>
            <a:endParaRPr lang="en-US" sz="3200" dirty="0" smtClean="0"/>
          </a:p>
          <a:p>
            <a:pPr lvl="1"/>
            <a:r>
              <a:rPr lang="en-US" sz="2800" dirty="0" smtClean="0"/>
              <a:t>Code reference</a:t>
            </a:r>
          </a:p>
          <a:p>
            <a:pPr lvl="1"/>
            <a:endParaRPr lang="en-US" sz="2800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hlinkClick r:id="rId7"/>
              </a:rPr>
              <a:t>&lt;exception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hlinkClick r:id="rId7"/>
              </a:rPr>
              <a:t>&gt;</a:t>
            </a:r>
            <a:endParaRPr lang="en-US" sz="2800" dirty="0" smtClean="0"/>
          </a:p>
          <a:p>
            <a:pPr lvl="1"/>
            <a:r>
              <a:rPr lang="en-US" sz="2800" dirty="0" smtClean="0"/>
              <a:t>Lets </a:t>
            </a:r>
            <a:r>
              <a:rPr lang="en-US" sz="2800" dirty="0"/>
              <a:t>you specify which exceptions can be </a:t>
            </a:r>
            <a:r>
              <a:rPr lang="en-US" sz="2800" dirty="0" smtClean="0"/>
              <a:t>thrown</a:t>
            </a:r>
          </a:p>
          <a:p>
            <a:pPr lvl="1"/>
            <a:endParaRPr lang="en-US" sz="2800" dirty="0" smtClean="0"/>
          </a:p>
          <a:p>
            <a:r>
              <a:rPr lang="en-US" sz="3200" dirty="0" smtClean="0"/>
              <a:t>All tags</a:t>
            </a:r>
            <a:r>
              <a:rPr lang="en-US" sz="3200" dirty="0"/>
              <a:t>: </a:t>
            </a:r>
            <a:r>
              <a:rPr lang="en-US" sz="3200" dirty="0">
                <a:hlinkClick r:id="rId8"/>
              </a:rPr>
              <a:t>http://msdn.microsoft.com/en-us/library/5ast78ax.aspx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Documentation Tags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3505199"/>
            <a:ext cx="6602280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&lt;seealso cref="TestClass.Main"/&gt;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9012" y="5137036"/>
            <a:ext cx="10103268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fr-FR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&lt;exception cref="type"&gt;description&lt;/exception&gt;</a:t>
            </a:r>
          </a:p>
        </p:txBody>
      </p:sp>
    </p:spTree>
    <p:extLst>
      <p:ext uri="{BB962C8B-B14F-4D97-AF65-F5344CB8AC3E}">
        <p14:creationId xmlns:p14="http://schemas.microsoft.com/office/powerpoint/2010/main" val="405781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en-US" dirty="0" smtClean="0"/>
              <a:t>Documentation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035382"/>
            <a:ext cx="10563648" cy="5441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&lt;summary&gt;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GetZero method.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Always returns zero.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&lt;/summary&gt;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&lt;example&gt; 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sample shows how to call the &lt;see cref="GetZero"/&gt; method.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&lt;code&gt;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TestClass 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   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GetZero();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&lt;/code&gt;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&lt;/example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GetZero()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222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will use the XML documentation for autocomplete</a:t>
            </a:r>
          </a:p>
          <a:p>
            <a:pPr lvl="1"/>
            <a:r>
              <a:rPr lang="en-US" dirty="0" smtClean="0"/>
              <a:t>Automatically, just use XML docs</a:t>
            </a:r>
          </a:p>
          <a:p>
            <a:r>
              <a:rPr lang="en-US" dirty="0" smtClean="0"/>
              <a:t>Compiling the XML documentation:</a:t>
            </a:r>
          </a:p>
          <a:p>
            <a:pPr lvl="1"/>
            <a:r>
              <a:rPr lang="en-US" dirty="0" smtClean="0"/>
              <a:t>Compile </a:t>
            </a:r>
            <a:r>
              <a:rPr lang="en-US" dirty="0"/>
              <a:t>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/doc </a:t>
            </a:r>
            <a:r>
              <a:rPr lang="en-US" dirty="0" smtClean="0"/>
              <a:t>the code </a:t>
            </a:r>
            <a:r>
              <a:rPr lang="en-US" dirty="0" smtClean="0"/>
              <a:t>to extract the XML doc into an external XML file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hlinkClick r:id="rId2"/>
              </a:rPr>
              <a:t>Sandcastle</a:t>
            </a:r>
            <a:r>
              <a:rPr lang="en-US" dirty="0" smtClean="0"/>
              <a:t> or other tool to generate CHM / PDF / HTML / other MSDN-style documentation</a:t>
            </a:r>
          </a:p>
          <a:p>
            <a:pPr lvl="2"/>
            <a:r>
              <a:rPr lang="en-US" dirty="0" smtClean="0"/>
              <a:t>Example: </a:t>
            </a:r>
            <a:r>
              <a:rPr lang="en-US" dirty="0">
                <a:hlinkClick r:id="rId3"/>
              </a:rPr>
              <a:t>http://www.ewoodruff.us/shfbdocs/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XML Documentation</a:t>
            </a:r>
          </a:p>
        </p:txBody>
      </p:sp>
    </p:spTree>
    <p:extLst>
      <p:ext uri="{BB962C8B-B14F-4D97-AF65-F5344CB8AC3E}">
        <p14:creationId xmlns:p14="http://schemas.microsoft.com/office/powerpoint/2010/main" val="50983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.bp.blogspot.com/-WDaDuF-55Ts/UEeR4724BXI/AAAAAAAAA-A/yEgGwYCJ-3w/s1600/de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771" y="1533524"/>
            <a:ext cx="5053284" cy="2733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589" y="5199200"/>
            <a:ext cx="10563648" cy="820600"/>
          </a:xfrm>
        </p:spPr>
        <p:txBody>
          <a:bodyPr/>
          <a:lstStyle/>
          <a:p>
            <a:r>
              <a:rPr lang="en-US" dirty="0" smtClean="0"/>
              <a:t>Demo: C# XML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7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94400"/>
            <a:ext cx="8938472" cy="820600"/>
          </a:xfrm>
        </p:spPr>
        <p:txBody>
          <a:bodyPr/>
          <a:lstStyle/>
          <a:p>
            <a:r>
              <a:rPr lang="en-US" dirty="0" smtClean="0"/>
              <a:t>JavaDoc Documentation</a:t>
            </a:r>
            <a:endParaRPr lang="bg-BG" dirty="0"/>
          </a:p>
        </p:txBody>
      </p:sp>
      <p:pic>
        <p:nvPicPr>
          <p:cNvPr id="1026" name="Picture 2" descr="http://uploads.siteduzero.com/files/55001_56000/554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734" y="2175294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82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Java you </a:t>
            </a:r>
            <a:r>
              <a:rPr lang="en-US" sz="3200" dirty="0"/>
              <a:t>can </a:t>
            </a:r>
            <a:r>
              <a:rPr lang="en-US" sz="3200" dirty="0" smtClean="0"/>
              <a:t>document the code using the built-in JavaDoc tool</a:t>
            </a:r>
          </a:p>
          <a:p>
            <a:pPr lvl="1"/>
            <a:r>
              <a:rPr lang="en-US" dirty="0" smtClean="0"/>
              <a:t>JavaDoc tags are preceded 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@ </a:t>
            </a:r>
            <a:r>
              <a:rPr lang="en-US" dirty="0" smtClean="0"/>
              <a:t>"at"</a:t>
            </a:r>
          </a:p>
          <a:p>
            <a:pPr lvl="1"/>
            <a:r>
              <a:rPr lang="en-US" dirty="0" smtClean="0"/>
              <a:t>You can 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HTML tags </a:t>
            </a:r>
            <a:r>
              <a:rPr lang="en-US" dirty="0" smtClean="0"/>
              <a:t>in the documentation code</a:t>
            </a:r>
          </a:p>
          <a:p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 </a:t>
            </a:r>
            <a:r>
              <a:rPr lang="en-US" dirty="0"/>
              <a:t>Documentation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886200"/>
            <a:ext cx="10563648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/**</a:t>
            </a:r>
          </a:p>
          <a:p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method returns the sum of two numbers</a:t>
            </a:r>
          </a:p>
          <a:p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@param num1 The first number to sum</a:t>
            </a:r>
          </a:p>
          <a:p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@param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 number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@return The sum of the two numbers </a:t>
            </a:r>
          </a:p>
          <a:p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*/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int SumTwoNumbers(int num1, int num2) 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046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summary</a:t>
            </a:r>
            <a:r>
              <a:rPr lang="en-US" sz="3200" dirty="0" smtClean="0"/>
              <a:t> is exactly after the opening "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/**</a:t>
            </a:r>
            <a:r>
              <a:rPr lang="en-US" sz="3200" dirty="0" smtClean="0"/>
              <a:t>" JavaDoc comment</a:t>
            </a:r>
          </a:p>
          <a:p>
            <a:r>
              <a:rPr lang="en-US" dirty="0" smtClean="0"/>
              <a:t>Some JavaDoc Tags: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@param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- method parameter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@author </a:t>
            </a:r>
            <a:r>
              <a:rPr lang="en-US" dirty="0" smtClean="0"/>
              <a:t>- author of the class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@return </a:t>
            </a:r>
            <a:r>
              <a:rPr lang="en-US" dirty="0" smtClean="0"/>
              <a:t>- method </a:t>
            </a:r>
            <a:r>
              <a:rPr lang="en-US" dirty="0" smtClean="0"/>
              <a:t>return value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@throws</a:t>
            </a:r>
            <a:r>
              <a:rPr lang="en-US" dirty="0"/>
              <a:t>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@exception</a:t>
            </a:r>
            <a:r>
              <a:rPr lang="en-US" dirty="0" smtClean="0"/>
              <a:t> - exceptions that </a:t>
            </a:r>
            <a:r>
              <a:rPr lang="en-US" dirty="0" smtClean="0"/>
              <a:t>method </a:t>
            </a:r>
            <a:r>
              <a:rPr lang="en-US" dirty="0" smtClean="0"/>
              <a:t>throws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{@code } </a:t>
            </a:r>
            <a:r>
              <a:rPr lang="en-US" dirty="0" smtClean="0"/>
              <a:t>- source code 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see </a:t>
            </a:r>
            <a:r>
              <a:rPr lang="en-US" dirty="0" smtClean="0"/>
              <a:t>- reference to other class similar to this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JavaDoc Documentation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9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257800"/>
            <a:ext cx="8938472" cy="820600"/>
          </a:xfrm>
        </p:spPr>
        <p:txBody>
          <a:bodyPr/>
          <a:lstStyle/>
          <a:p>
            <a:r>
              <a:rPr lang="en-US" dirty="0" smtClean="0"/>
              <a:t>JS and PHP Documentation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2" y="1371600"/>
            <a:ext cx="44958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20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JavaScript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PHP </a:t>
            </a:r>
            <a:r>
              <a:rPr lang="en-US" dirty="0" smtClean="0"/>
              <a:t>does not have official tools for code documentation. The following apps are widely used.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609494" lvl="3" indent="-304747">
              <a:buClr>
                <a:srgbClr val="F2B254"/>
              </a:buClr>
              <a:buSzPct val="100000"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JavaScript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YUIdoc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US" dirty="0" smtClean="0"/>
              <a:t>Creates API </a:t>
            </a:r>
            <a:r>
              <a:rPr lang="en-US" dirty="0"/>
              <a:t>documentation from source </a:t>
            </a:r>
            <a:r>
              <a:rPr lang="en-US" dirty="0" smtClean="0"/>
              <a:t>code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  <a:p>
            <a:pPr lvl="3"/>
            <a:r>
              <a:rPr lang="en-US" dirty="0" smtClean="0"/>
              <a:t>Official site - </a:t>
            </a:r>
            <a:r>
              <a:rPr lang="en-US" dirty="0">
                <a:hlinkClick r:id="rId2"/>
              </a:rPr>
              <a:t>http://yui.github.io/yuidoc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3"/>
            <a:r>
              <a:rPr lang="en-US" dirty="0" smtClean="0"/>
              <a:t>Tutorial </a:t>
            </a:r>
            <a:r>
              <a:rPr lang="en-US" dirty="0"/>
              <a:t>- </a:t>
            </a:r>
            <a:r>
              <a:rPr lang="en-US" dirty="0" smtClean="0">
                <a:hlinkClick r:id="rId3"/>
              </a:rPr>
              <a:t>http://code.tutsplus.com/tutorials/...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PHP -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PHPDocumenotor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Official </a:t>
            </a:r>
            <a:r>
              <a:rPr lang="en-US" dirty="0"/>
              <a:t>site - </a:t>
            </a:r>
            <a:r>
              <a:rPr lang="en-US" dirty="0">
                <a:hlinkClick r:id="rId4"/>
              </a:rPr>
              <a:t>http://www.phpdoc.org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Both use documentation very similar to JavaDoc</a:t>
            </a:r>
          </a:p>
          <a:p>
            <a:pPr marL="377887" lvl="1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and PHP Documentation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962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http://softuni.bg/courses/high-quality-code/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 smtClean="0"/>
              <a:t>Code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Consists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documents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information</a:t>
            </a:r>
          </a:p>
          <a:p>
            <a:pPr lvl="1"/>
            <a:r>
              <a:rPr lang="en-US" dirty="0" smtClean="0"/>
              <a:t>Both inside the source-code and outside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External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At a higher level compared to the code</a:t>
            </a:r>
          </a:p>
          <a:p>
            <a:pPr lvl="1"/>
            <a:r>
              <a:rPr lang="en-US" dirty="0" smtClean="0"/>
              <a:t>Problem definition, requirements</a:t>
            </a:r>
            <a:r>
              <a:rPr lang="en-US" dirty="0"/>
              <a:t>, </a:t>
            </a:r>
            <a:r>
              <a:rPr lang="en-US" dirty="0" smtClean="0"/>
              <a:t>architecture, design, project plans, test plans. etc.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Internal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documentation</a:t>
            </a:r>
          </a:p>
          <a:p>
            <a:pPr lvl="1"/>
            <a:r>
              <a:rPr lang="en-US" dirty="0" smtClean="0"/>
              <a:t>Lower-level – explains a </a:t>
            </a:r>
            <a:r>
              <a:rPr lang="en-US" dirty="0" smtClean="0"/>
              <a:t>class, method </a:t>
            </a:r>
            <a:r>
              <a:rPr lang="en-US" dirty="0" smtClean="0"/>
              <a:t>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 smtClean="0"/>
              <a:t>piece of code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What is Project Documentation?</a:t>
            </a:r>
            <a:endParaRPr lang="en-US" sz="3800" dirty="0"/>
          </a:p>
        </p:txBody>
      </p:sp>
      <p:pic>
        <p:nvPicPr>
          <p:cNvPr id="1026" name="Picture 2" descr="documentation, produc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941" y="4539344"/>
            <a:ext cx="2582870" cy="193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63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High Quality Code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9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contributor to code-level documentation</a:t>
            </a:r>
          </a:p>
          <a:p>
            <a:pPr lvl="1"/>
            <a:r>
              <a:rPr lang="en-US" dirty="0" smtClean="0"/>
              <a:t>The program structure</a:t>
            </a:r>
          </a:p>
          <a:p>
            <a:pPr lvl="1"/>
            <a:r>
              <a:rPr lang="en-US" dirty="0" smtClean="0"/>
              <a:t>Straight-forward, easy-to-read and easily understandable code</a:t>
            </a:r>
          </a:p>
          <a:p>
            <a:pPr lvl="1"/>
            <a:r>
              <a:rPr lang="en-US" dirty="0" smtClean="0"/>
              <a:t>Good naming approach</a:t>
            </a:r>
          </a:p>
          <a:p>
            <a:pPr lvl="1"/>
            <a:r>
              <a:rPr lang="en-US" dirty="0" smtClean="0"/>
              <a:t>Clear layout and formatting</a:t>
            </a:r>
          </a:p>
          <a:p>
            <a:pPr lvl="1"/>
            <a:r>
              <a:rPr lang="en-US" dirty="0" smtClean="0"/>
              <a:t>Clear abstractions</a:t>
            </a:r>
          </a:p>
          <a:p>
            <a:pPr lvl="1"/>
            <a:r>
              <a:rPr lang="en-US" dirty="0" smtClean="0"/>
              <a:t>Minimized complexity</a:t>
            </a:r>
          </a:p>
          <a:p>
            <a:pPr lvl="1"/>
            <a:r>
              <a:rPr lang="en-US" dirty="0"/>
              <a:t>Loose coupling and strong </a:t>
            </a:r>
            <a:r>
              <a:rPr lang="en-US" dirty="0" smtClean="0"/>
              <a:t>cohesion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Style</a:t>
            </a:r>
            <a:endParaRPr lang="en-US" dirty="0"/>
          </a:p>
        </p:txBody>
      </p:sp>
      <p:pic>
        <p:nvPicPr>
          <p:cNvPr id="2050" name="Picture 2" descr="screen, style, styling, wallpaper ic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19589" y="3276600"/>
            <a:ext cx="3758221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4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Comments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868" y="997090"/>
            <a:ext cx="1117309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List&lt;int&gt; FindPrimes(int start, int end)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new list of integers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List&lt;int&gt; primesList = new List&lt;int&gt;();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Perform a loop from start to end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num = start; num &lt;= end; num++)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boolean variable, initially true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bool prime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Perform loop from 2 to sqrt(num)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div = 2; div &lt;= Math.Sqrt(num); div++)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// Check if div divides num with no remainder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(num % div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We found a divider -&gt; the number is not prime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prime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Exit from the loop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1129" y="6172200"/>
            <a:ext cx="280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99612" y="1206872"/>
            <a:ext cx="1822349" cy="1688727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42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Comments </a:t>
            </a:r>
            <a:r>
              <a:rPr lang="en-US" smtClean="0"/>
              <a:t>– Example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219200"/>
            <a:ext cx="10766795" cy="40216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with the next loop value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if the number is prime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(prime)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Add the number to the list of primes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primesList.Add(num);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Return the list of primes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primesList;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47212" y="1477407"/>
            <a:ext cx="1822349" cy="17526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7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Self-Documenting Code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1316321"/>
            <a:ext cx="10766795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List&lt;int&gt; FindPrimes(int start, int end)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List&lt;int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primesList = new List&lt;int&gt;();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num = start; num &lt;= end; num++)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bool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isPrime = IsPrime(num);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(isPrime)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primesList.Add(num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primesList;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0376" y="5391150"/>
            <a:ext cx="280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688118" y="3856383"/>
            <a:ext cx="4164515" cy="896699"/>
          </a:xfrm>
          <a:prstGeom prst="wedgeRoundRectCallout">
            <a:avLst>
              <a:gd name="adj1" fmla="val -55343"/>
              <a:gd name="adj2" fmla="val -10652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Good code does not need comments. It is self-explaining.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2166" y="1469571"/>
            <a:ext cx="1552622" cy="142603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40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Self-Documenting Code – Example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1295401"/>
            <a:ext cx="10766795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bool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IsPrime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num)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isPrime = true;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 = Math.Sqrt(num);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div = 2; div &lt;= maxDivider; div++)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% div == 0)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found a divider -&gt; the number is not prime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isPrime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isPrime;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551612" y="1115895"/>
            <a:ext cx="3352800" cy="1293971"/>
          </a:xfrm>
          <a:prstGeom prst="wedgeRoundRectCallout">
            <a:avLst>
              <a:gd name="adj1" fmla="val -65550"/>
              <a:gd name="adj2" fmla="val -2166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Good methods have good names and are easy to read and understand.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946455" y="4800600"/>
            <a:ext cx="4471220" cy="896699"/>
          </a:xfrm>
          <a:prstGeom prst="wedgeRoundRectCallout">
            <a:avLst>
              <a:gd name="adj1" fmla="val -39601"/>
              <a:gd name="adj2" fmla="val -9500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comment explain non-obvious details. It does not repeat the code.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99612" y="2589373"/>
            <a:ext cx="1552622" cy="148104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9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2418</Words>
  <Application>Microsoft Office PowerPoint</Application>
  <PresentationFormat>Custom</PresentationFormat>
  <Paragraphs>476</Paragraphs>
  <Slides>42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 16x9</vt:lpstr>
      <vt:lpstr>Code Documentation</vt:lpstr>
      <vt:lpstr>Table of Contents</vt:lpstr>
      <vt:lpstr>Comments and Code Documentation</vt:lpstr>
      <vt:lpstr>What is Project Documentation?</vt:lpstr>
      <vt:lpstr>Programming Style</vt:lpstr>
      <vt:lpstr>Bad Comments – Example</vt:lpstr>
      <vt:lpstr>Bad Comments – Example (2)</vt:lpstr>
      <vt:lpstr>Self-Documenting Code – Example</vt:lpstr>
      <vt:lpstr>Self-Documenting Code – Example (2)</vt:lpstr>
      <vt:lpstr>Bad Programming Style – Example</vt:lpstr>
      <vt:lpstr>Good Programming Style – Example</vt:lpstr>
      <vt:lpstr>Self-Documenting Code</vt:lpstr>
      <vt:lpstr>Self-Documenting Code Checklist</vt:lpstr>
      <vt:lpstr>Self-Documenting Code Checklist (2)</vt:lpstr>
      <vt:lpstr>Self-Documenting Code Checklist (3)</vt:lpstr>
      <vt:lpstr>To Comment or Not to Comment?</vt:lpstr>
      <vt:lpstr>Effective Comments</vt:lpstr>
      <vt:lpstr>Effective Comments – Mistakes</vt:lpstr>
      <vt:lpstr>Effective Comments – Mistakes (2)</vt:lpstr>
      <vt:lpstr>Effective Comments – Mistakes (3)</vt:lpstr>
      <vt:lpstr>Key Points for Effective Comments</vt:lpstr>
      <vt:lpstr>Key Points for Effective Comments (2)</vt:lpstr>
      <vt:lpstr>Key Points for Effective Comments (3)</vt:lpstr>
      <vt:lpstr>Key Points for Effective Comments (4)</vt:lpstr>
      <vt:lpstr>Guidelines for Effective Comments (5)</vt:lpstr>
      <vt:lpstr>Guidelines for Higher Level Documentation </vt:lpstr>
      <vt:lpstr>C# XML Documentation</vt:lpstr>
      <vt:lpstr>C# XML Documentation</vt:lpstr>
      <vt:lpstr>XML Documentation Tags</vt:lpstr>
      <vt:lpstr>XML Documentation Tags (2)</vt:lpstr>
      <vt:lpstr>XML Documentation Example</vt:lpstr>
      <vt:lpstr>C# XML Documentation</vt:lpstr>
      <vt:lpstr>Demo: C# XML Documentation</vt:lpstr>
      <vt:lpstr>JavaDoc Documentation</vt:lpstr>
      <vt:lpstr>JavaDoc Documentation</vt:lpstr>
      <vt:lpstr>JavaDoc Documentation Tags</vt:lpstr>
      <vt:lpstr>JS and PHP Documentation</vt:lpstr>
      <vt:lpstr>JS and PHP Documentation</vt:lpstr>
      <vt:lpstr>Code Documentation</vt:lpstr>
      <vt:lpstr>License</vt:lpstr>
      <vt:lpstr>SoftUni Diamond Partners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2014-09-26T14:40:25Z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