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394" r:id="rId3"/>
    <p:sldId id="553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87" r:id="rId38"/>
    <p:sldId id="588" r:id="rId39"/>
    <p:sldId id="589" r:id="rId40"/>
    <p:sldId id="590" r:id="rId41"/>
    <p:sldId id="591" r:id="rId42"/>
    <p:sldId id="592" r:id="rId43"/>
    <p:sldId id="593" r:id="rId44"/>
    <p:sldId id="594" r:id="rId45"/>
    <p:sldId id="422" r:id="rId46"/>
    <p:sldId id="472" r:id="rId47"/>
    <p:sldId id="505" r:id="rId48"/>
    <p:sldId id="393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72" d="100"/>
          <a:sy n="72" d="100"/>
        </p:scale>
        <p:origin x="46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10-10-2014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10-10-2014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939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10-10-2014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10-10-2014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high-quality-co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114448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/>
              <a:t>High-Quality Methods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08412" y="2421192"/>
            <a:ext cx="7549097" cy="1388808"/>
          </a:xfrm>
        </p:spPr>
        <p:txBody>
          <a:bodyPr>
            <a:noAutofit/>
          </a:bodyPr>
          <a:lstStyle/>
          <a:p>
            <a:r>
              <a:rPr lang="en-US" sz="3600" dirty="0"/>
              <a:t>Design and Implement High-Quality </a:t>
            </a:r>
            <a:r>
              <a:rPr lang="en-US" sz="3600" dirty="0" smtClean="0"/>
              <a:t>Methods. </a:t>
            </a:r>
            <a:r>
              <a:rPr lang="en-US" sz="3600" dirty="0" smtClean="0"/>
              <a:t>Cohesion </a:t>
            </a:r>
            <a:r>
              <a:rPr lang="en-US" sz="3600" dirty="0" smtClean="0"/>
              <a:t>and </a:t>
            </a:r>
            <a:r>
              <a:rPr lang="en-US" sz="3600" dirty="0" smtClean="0"/>
              <a:t>Coupling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4036627" y="3810000"/>
            <a:ext cx="7239385" cy="2181506"/>
            <a:chOff x="4036627" y="4038600"/>
            <a:chExt cx="7239385" cy="1952906"/>
          </a:xfrm>
        </p:grpSpPr>
        <p:pic>
          <p:nvPicPr>
            <p:cNvPr id="14" name="Picture 2" descr="http://www.ci.wellington.fl.us/html/Departments/Engineering/images/engineering_abstract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36627" y="4038600"/>
              <a:ext cx="7239385" cy="1952906"/>
            </a:xfrm>
            <a:prstGeom prst="roundRect">
              <a:avLst>
                <a:gd name="adj" fmla="val 7602"/>
              </a:avLst>
            </a:prstGeom>
            <a:noFill/>
          </p:spPr>
        </p:pic>
        <p:sp>
          <p:nvSpPr>
            <p:cNvPr id="2" name="Rectangle 1"/>
            <p:cNvSpPr/>
            <p:nvPr/>
          </p:nvSpPr>
          <p:spPr>
            <a:xfrm>
              <a:off x="4201815" y="4132738"/>
              <a:ext cx="5410200" cy="1625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Sum(int a, int b)</a:t>
              </a:r>
            </a:p>
            <a:p>
              <a:r>
                <a:rPr lang="en-US" sz="28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return a+b;</a:t>
              </a:r>
            </a:p>
            <a:p>
              <a:r>
                <a:rPr lang="en-US" sz="28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9946809">
              <a:off x="7794992" y="4994222"/>
              <a:ext cx="25615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cohesion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5042585">
              <a:off x="9664915" y="4685695"/>
              <a:ext cx="17569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coupling</a:t>
              </a:r>
              <a:endParaRPr lang="en-US" sz="2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the correct exception handling instead: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023258"/>
            <a:ext cx="105636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218973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</a:t>
            </a:r>
            <a:r>
              <a:rPr lang="en-US" sz="2800" dirty="0" smtClean="0">
                <a:sym typeface="Wingdings" pitchFamily="2" charset="2"/>
              </a:rPr>
              <a:t>result when </a:t>
            </a:r>
            <a:r>
              <a:rPr lang="en-US" sz="2800" dirty="0" smtClean="0">
                <a:sym typeface="Wingdings" pitchFamily="2" charset="2"/>
              </a:rPr>
              <a:t>its input is incorrect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low 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bad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spaghetti 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8695" y="1066800"/>
            <a:ext cx="11098317" cy="2676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elements.Length; i++)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elements[i];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0; // Hidden side effect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>
              <a:lnSpc>
                <a:spcPct val="70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8695" y="3859976"/>
            <a:ext cx="11098317" cy="2676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&lt;= 0 || b &lt;= 0 || c &lt;= 0)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// Incorrect result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Math.Sqrt(s * (s - a) * (s - b) * (s - c));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>
              <a:lnSpc>
                <a:spcPct val="70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2954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4038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task </a:t>
            </a:r>
            <a:r>
              <a:rPr lang="en-US" dirty="0" smtClean="0"/>
              <a:t>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Functional cohesion </a:t>
            </a:r>
            <a:r>
              <a:rPr lang="en-US" dirty="0" smtClean="0"/>
              <a:t>(independent function)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4793031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0456" y="6046113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20456" y="5436513"/>
            <a:ext cx="95479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9212" y="4767864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3510" y="5377464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3510" y="5983771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6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Sequential cohesion </a:t>
            </a:r>
            <a:r>
              <a:rPr lang="en-US" dirty="0" smtClean="0"/>
              <a:t>(algorithm)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Acceptable Types of Cohesion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3975736"/>
            <a:ext cx="954791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9212" y="3931981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Communicational cohesion </a:t>
            </a:r>
            <a:r>
              <a:rPr lang="en-US" dirty="0" smtClean="0"/>
              <a:t>(common data)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Acceptable Types of Cohesion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2989028"/>
            <a:ext cx="954791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2941381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0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Temporal cohesion </a:t>
            </a:r>
            <a:r>
              <a:rPr lang="en-US" dirty="0" smtClean="0"/>
              <a:t>(time related activities)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3458384"/>
            <a:ext cx="954791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0456" y="5685997"/>
            <a:ext cx="954791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3" y="3429000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5638800"/>
            <a:ext cx="487619" cy="48761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 smtClean="0">
                <a:solidFill>
                  <a:srgbClr val="FB816D"/>
                </a:solidFill>
              </a:rPr>
              <a:t>Logical cohesion</a:t>
            </a:r>
          </a:p>
          <a:p>
            <a:pPr lvl="1">
              <a:lnSpc>
                <a:spcPct val="120000"/>
              </a:lnSpc>
            </a:pPr>
            <a:r>
              <a:rPr lang="en-US" sz="3900" dirty="0" smtClean="0"/>
              <a:t>Performs a different operation depending on an input parameter</a:t>
            </a:r>
          </a:p>
          <a:p>
            <a:pPr lvl="1">
              <a:lnSpc>
                <a:spcPct val="120000"/>
              </a:lnSpc>
            </a:pPr>
            <a:r>
              <a:rPr lang="en-US" sz="3900" dirty="0" smtClean="0"/>
              <a:t>Incorrect example:</a:t>
            </a:r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</a:pPr>
            <a:endParaRPr lang="en-US" sz="3800" dirty="0" smtClean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3900" dirty="0" smtClean="0"/>
              <a:t>Can be acceptable in event </a:t>
            </a:r>
            <a:r>
              <a:rPr lang="en-US" sz="3900" dirty="0" smtClean="0"/>
              <a:t>handlers</a:t>
            </a:r>
          </a:p>
          <a:p>
            <a:pPr lvl="2">
              <a:lnSpc>
                <a:spcPct val="120000"/>
              </a:lnSpc>
            </a:pPr>
            <a:r>
              <a:rPr lang="en-US" sz="3600" dirty="0" smtClean="0"/>
              <a:t>E.g</a:t>
            </a:r>
            <a:r>
              <a:rPr lang="en-US" sz="3600" dirty="0" smtClean="0"/>
              <a:t>. the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KeyDown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event in Windows Forms)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456" y="3048000"/>
            <a:ext cx="954791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(operationCode == 1) … // Read person name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(operationCode == 2) … // Read address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(operationCode == 3) … // Read date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3276598"/>
            <a:ext cx="705369" cy="70536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B816D"/>
                </a:solidFill>
              </a:rPr>
              <a:t>Coincidental cohesion </a:t>
            </a:r>
            <a:r>
              <a:rPr lang="en-US" dirty="0" smtClean="0"/>
              <a:t>(spaghetti)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</a:t>
            </a:r>
            <a:r>
              <a:rPr lang="en-US" sz="2800" dirty="0" smtClean="0"/>
              <a:t>grouped </a:t>
            </a:r>
            <a:r>
              <a:rPr lang="en-US" sz="2800" dirty="0" smtClean="0"/>
              <a:t>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721" y="3181148"/>
            <a:ext cx="1082938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mp3FileName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8131" y="3064183"/>
            <a:ext cx="634039" cy="63403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9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Method-Level Cohesion and Coupling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Strong </a:t>
            </a:r>
            <a:r>
              <a:rPr lang="en-US" dirty="0" smtClean="0"/>
              <a:t>Cohesion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Code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01146" y="1780662"/>
            <a:ext cx="4405752" cy="4114800"/>
          </a:xfrm>
          <a:prstGeom prst="rect">
            <a:avLst/>
          </a:prstGeom>
          <a:noFill/>
        </p:spPr>
      </p:pic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0012" y="3828123"/>
            <a:ext cx="2270122" cy="22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Minimal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dependences</a:t>
            </a:r>
            <a:r>
              <a:rPr lang="en-US" dirty="0" smtClean="0"/>
              <a:t>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spaghetti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</a:t>
            </a:r>
            <a:br>
              <a:rPr lang="en-US" sz="3000" dirty="0" smtClean="0"/>
            </a:br>
            <a:r>
              <a:rPr lang="en-US" sz="3000" dirty="0" smtClean="0"/>
              <a:t> (.NET cryptography API):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304395"/>
            <a:ext cx="1056364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cryptoAlg = new RijndaelManaged();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secretKey;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destStream = new MemoryStream();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csEncryptor = new CryptoStream(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cryptoAlg.CreateEncryptor(),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csEncryptor.Write(inputData, 0, inputData.Length);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encryptedData = destStream.ToArray();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encryptedData;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4383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To reduce coupling we can make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utility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the complex logic and provide </a:t>
            </a:r>
            <a:r>
              <a:rPr lang="en-US" dirty="0" smtClean="0"/>
              <a:t>simple straightforward </a:t>
            </a:r>
            <a:r>
              <a:rPr lang="en-US" dirty="0" smtClean="0"/>
              <a:t>interface (a.k.a.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</a:t>
            </a:r>
            <a:r>
              <a:rPr lang="en-US" dirty="0" smtClean="0"/>
              <a:t>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801" y="3048000"/>
            <a:ext cx="10355223" cy="3275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MemoryStream(inputData);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EncryptionUtils.EncryptAES(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inputStream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outputStream, secretKey);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encryptedData;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0913" y="317009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971101"/>
            <a:ext cx="10563648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a, b;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+ b;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Sumator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Console.WriteLine(sumator.Sum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7263" y="31698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</a:t>
            </a:r>
            <a:r>
              <a:rPr lang="en-US" dirty="0" smtClean="0"/>
              <a:t>the </a:t>
            </a:r>
            <a:r>
              <a:rPr lang="en-US" dirty="0" smtClean="0"/>
              <a:t>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</a:t>
            </a:r>
            <a:r>
              <a:rPr lang="en-US" dirty="0" smtClean="0"/>
              <a:t>World 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3703479"/>
            <a:ext cx="10360501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39318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4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</a:t>
            </a:r>
            <a:r>
              <a:rPr lang="en-US" dirty="0" smtClean="0"/>
              <a:t>layers: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Do not update top-down and bottom-up from e single method!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RemoveCustomer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method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r>
              <a:rPr lang="en-US" dirty="0"/>
              <a:t> </a:t>
            </a:r>
            <a:r>
              <a:rPr lang="en-US" dirty="0" smtClean="0"/>
              <a:t>changes also the presentation layer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use a notification (observer pattern / event)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Cohesion Problems in Real </a:t>
            </a:r>
            <a:r>
              <a:rPr lang="en-US" dirty="0" smtClean="0"/>
              <a:t>World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6363" y="3408403"/>
            <a:ext cx="446923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6363" y="1905001"/>
            <a:ext cx="446923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5636260" y="2590801"/>
            <a:ext cx="507868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687340" y="2197273"/>
            <a:ext cx="19050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8251521" y="2311573"/>
            <a:ext cx="19812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in a class is coupled to some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in a class is coupled to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static methods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sz="3000" dirty="0" smtClean="0"/>
              <a:t> or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constants</a:t>
            </a:r>
            <a:r>
              <a:rPr lang="en-US" sz="3000" dirty="0" smtClean="0"/>
              <a:t> in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external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801" y="2251219"/>
            <a:ext cx="10355223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3884369"/>
            <a:ext cx="10355223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440" y="5738336"/>
            <a:ext cx="10355223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653" y="2093041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3925712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3" y="5773977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9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1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1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1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1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1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484414"/>
            <a:ext cx="8938472" cy="16115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371600"/>
            <a:ext cx="4594995" cy="26896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8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Put most important parameters first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Put the main input parameters first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Put non-important optional parameters last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Incorrect example: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3458646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4854714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accountExpirationDate)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5769114"/>
            <a:ext cx="1056364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b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Role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3473729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4934444"/>
            <a:ext cx="554784" cy="55478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2612" y="5848151"/>
            <a:ext cx="554784" cy="55478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486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Correct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6813" y="2850763"/>
            <a:ext cx="10493972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username.ToLower();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46813" y="5009044"/>
            <a:ext cx="10493972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usernameLowercase = username.ToLower();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2766" y="2915767"/>
            <a:ext cx="787321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2766" y="5009044"/>
            <a:ext cx="726605" cy="731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Use parameters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consistently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Incorrect </a:t>
            </a:r>
            <a:r>
              <a:rPr lang="en-US" dirty="0" smtClean="0"/>
              <a:t>example: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Output </a:t>
            </a:r>
            <a:r>
              <a:rPr lang="en-US" dirty="0" smtClean="0"/>
              <a:t>parameters should be put last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0964" y="3420070"/>
            <a:ext cx="10563648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2575" y="5402759"/>
            <a:ext cx="1056364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customers, out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549" y="5431622"/>
            <a:ext cx="650159" cy="65015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1904" y="3533937"/>
            <a:ext cx="634039" cy="63403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</a:t>
            </a:r>
            <a:r>
              <a:rPr lang="en-US" dirty="0" smtClean="0"/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</a:t>
            </a:r>
            <a:r>
              <a:rPr lang="en-US" dirty="0" smtClean="0"/>
              <a:t>this 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7309" y="4065104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7309" y="4655594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797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</a:t>
            </a:r>
            <a:br>
              <a:rPr lang="en-US" dirty="0" smtClean="0"/>
            </a:br>
            <a:r>
              <a:rPr lang="en-US" dirty="0" smtClean="0"/>
              <a:t>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How Much Parameters Methods Should Have?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1956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one screen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30 lines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coupling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more important </a:t>
            </a:r>
            <a:br>
              <a:rPr lang="en-US" dirty="0" smtClean="0"/>
            </a:br>
            <a:r>
              <a:rPr lang="en-US" dirty="0" smtClean="0"/>
              <a:t>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</a:t>
            </a:r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Pseudocode </a:t>
            </a:r>
            <a:r>
              <a:rPr lang="en-US" sz="3600" dirty="0" smtClean="0"/>
              <a:t>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</a:t>
            </a:r>
            <a:br>
              <a:rPr lang="en-US" dirty="0" smtClean="0"/>
            </a:br>
            <a:r>
              <a:rPr lang="en-US" dirty="0" smtClean="0"/>
              <a:t>branches in a routine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9812" y="1828800"/>
            <a:ext cx="3792316" cy="3649785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714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What the routine will abstract  i.e.</a:t>
            </a:r>
            <a:br>
              <a:rPr lang="en-US" dirty="0" smtClean="0"/>
            </a:br>
            <a:r>
              <a:rPr lang="en-US" dirty="0" smtClean="0"/>
              <a:t>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pic>
        <p:nvPicPr>
          <p:cNvPr id="1026" name="Picture 2" descr="http://www.csgcse.co.uk/wp-content/uploads/2013/08/payboth.fw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380581"/>
            <a:ext cx="3200400" cy="3115219"/>
          </a:xfrm>
          <a:prstGeom prst="roundRect">
            <a:avLst>
              <a:gd name="adj" fmla="val 135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</a:t>
            </a:r>
            <a:br>
              <a:rPr lang="en-US" dirty="0" smtClean="0"/>
            </a:br>
            <a:r>
              <a:rPr lang="en-US" dirty="0" smtClean="0"/>
              <a:t>before you start coding?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Before Coding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81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774332" y="1371600"/>
            <a:ext cx="10665222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chemeClr val="tx2"/>
                </a:solidFill>
              </a:rPr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chemeClr val="tx2"/>
                </a:solidFill>
              </a:rPr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>
                <a:solidFill>
                  <a:schemeClr val="tx2"/>
                </a:solidFill>
              </a:rPr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>
                <a:solidFill>
                  <a:schemeClr val="tx2"/>
                </a:solidFill>
              </a:rPr>
              <a:t>If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>
                <a:solidFill>
                  <a:schemeClr val="tx2"/>
                </a:solidFill>
              </a:rPr>
              <a:t>Routine code: Call the evaluate method on the DataView class and return the resulting value as string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 </a:t>
            </a:r>
            <a:r>
              <a:rPr lang="en-US" dirty="0" smtClean="0"/>
              <a:t>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</a:t>
            </a:r>
            <a:r>
              <a:rPr lang="en-US" dirty="0" smtClean="0"/>
              <a:t>conquer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</a:t>
            </a:r>
            <a:r>
              <a:rPr lang="en-US" dirty="0" smtClean="0"/>
              <a:t>problems are split into composition of </a:t>
            </a:r>
            <a:r>
              <a:rPr lang="en-US" dirty="0" smtClean="0"/>
              <a:t>smaller problems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customers want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en-US" dirty="0" smtClean="0"/>
              <a:t>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that in the 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the new routine that has to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768801" y="5232737"/>
            <a:ext cx="1056364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 { … } 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Inline </a:t>
            </a:r>
            <a:r>
              <a:rPr lang="en-US" dirty="0" smtClean="0"/>
              <a:t>routines </a:t>
            </a:r>
            <a:r>
              <a:rPr lang="en-US" dirty="0" smtClean="0"/>
              <a:t>(</a:t>
            </a:r>
            <a:r>
              <a:rPr lang="en-US" dirty="0" smtClean="0"/>
              <a:t>in C, C++) </a:t>
            </a:r>
            <a:r>
              <a:rPr lang="en-US" dirty="0" smtClean="0"/>
              <a:t>provide </a:t>
            </a:r>
            <a:r>
              <a:rPr lang="en-US" dirty="0" smtClean="0"/>
              <a:t>two 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benefit of not creating a new routine on the stack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 – use a well named routine, instead of </a:t>
            </a:r>
            <a:r>
              <a:rPr lang="en-US" noProof="1" smtClean="0"/>
              <a:t>inlined</a:t>
            </a:r>
            <a:r>
              <a:rPr lang="en-US" dirty="0" smtClean="0"/>
              <a:t> code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Some </a:t>
            </a:r>
            <a:r>
              <a:rPr lang="en-US" dirty="0" smtClean="0"/>
              <a:t>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</a:t>
            </a:r>
            <a:r>
              <a:rPr lang="en-US" dirty="0" smtClean="0"/>
              <a:t>inline </a:t>
            </a:r>
            <a:r>
              <a:rPr lang="en-US" dirty="0" smtClean="0"/>
              <a:t>routines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demonstrate 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challenge of the programmer is </a:t>
            </a:r>
            <a:r>
              <a:rPr lang="en-US" dirty="0" smtClean="0"/>
              <a:t>to: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Evaluate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the most appropriate solution from the available 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loose coupling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 cohesion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High-Quality Methods</a:t>
            </a:r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simplify</a:t>
            </a:r>
            <a:r>
              <a:rPr lang="en-US" dirty="0" smtClean="0"/>
              <a:t>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5943600"/>
            <a:ext cx="98297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5136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Fundamental principle of correct method </a:t>
            </a:r>
            <a:r>
              <a:rPr lang="en-US" dirty="0" smtClean="0"/>
              <a:t>usage: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method </a:t>
            </a:r>
            <a:r>
              <a:rPr lang="en-US" dirty="0" smtClean="0"/>
              <a:t>should do exactly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Nothing less (work </a:t>
            </a:r>
            <a:r>
              <a:rPr lang="en-US" dirty="0" smtClean="0"/>
              <a:t>correctly in </a:t>
            </a:r>
            <a:r>
              <a:rPr lang="en-US" dirty="0" smtClean="0"/>
              <a:t>all possible scenarios)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Nothing more (no side effects)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</a:t>
            </a:r>
            <a:r>
              <a:rPr lang="en-US" dirty="0" smtClean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</a:t>
            </a:r>
            <a:r>
              <a:rPr lang="en-US" dirty="0" smtClean="0"/>
              <a:t>returned (e.g. throw exception)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2019112"/>
            <a:ext cx="10667998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error (throw an exception). Any other behavior is incorrect! </a:t>
            </a:r>
          </a:p>
        </p:txBody>
      </p:sp>
    </p:spTree>
    <p:extLst>
      <p:ext uri="{BB962C8B-B14F-4D97-AF65-F5344CB8AC3E}">
        <p14:creationId xmlns:p14="http://schemas.microsoft.com/office/powerpoint/2010/main" val="10602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4" y="1407856"/>
            <a:ext cx="109439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4" y="4433815"/>
            <a:ext cx="109439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Math.Sqrt(s * (s - a) * (s - b) * (s - c));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52400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4535273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21115" y="1026856"/>
            <a:ext cx="4367662" cy="953453"/>
          </a:xfrm>
          <a:prstGeom prst="wedgeRoundRectCallout">
            <a:avLst>
              <a:gd name="adj1" fmla="val -73784"/>
              <a:gd name="adj2" fmla="val 560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2,000,000,000 +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2,000,000,000?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180012" y="3802520"/>
            <a:ext cx="5282935" cy="527804"/>
          </a:xfrm>
          <a:prstGeom prst="wedgeRoundRectCallout">
            <a:avLst>
              <a:gd name="adj1" fmla="val -57841"/>
              <a:gd name="adj2" fmla="val 5211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04465" y="2473237"/>
            <a:ext cx="3968625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942899" y="5690298"/>
            <a:ext cx="5428113" cy="953453"/>
          </a:xfrm>
          <a:prstGeom prst="wedgeRoundRectCallout">
            <a:avLst>
              <a:gd name="adj1" fmla="val -57715"/>
              <a:gd name="adj2" fmla="val -5107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3" y="1066800"/>
            <a:ext cx="10944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element in elements)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 + element;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>
              <a:lnSpc>
                <a:spcPct val="75000"/>
              </a:lnSpc>
            </a:pP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3733800"/>
            <a:ext cx="10944000" cy="27930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&lt;= 0 || b &lt;= 0 || c &lt;= 0)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throw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Sides should be positive.");</a:t>
            </a:r>
          </a:p>
          <a:p>
            <a:pPr>
              <a:lnSpc>
                <a:spcPct val="75000"/>
              </a:lnSpc>
            </a:pP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= Math.Sqrt(s * (s - a) * (s - b) * (s - c));</a:t>
            </a:r>
          </a:p>
          <a:p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9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area;</a:t>
            </a:r>
          </a:p>
          <a:p>
            <a:pPr>
              <a:lnSpc>
                <a:spcPct val="75000"/>
              </a:lnSpc>
            </a:pPr>
            <a:r>
              <a:rPr lang="en-US" sz="19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3911701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20462" y="1219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</a:t>
            </a:r>
            <a:r>
              <a:rPr lang="en-US" dirty="0" smtClean="0"/>
              <a:t>indicate errors correctly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 null reference exception will be thrown (implicitly) </a:t>
            </a:r>
            <a:r>
              <a:rPr lang="en-US" dirty="0">
                <a:sym typeface="Wingdings" panose="05000000000000000000" pitchFamily="2" charset="2"/>
              </a:rPr>
              <a:t> i</a:t>
            </a:r>
            <a:r>
              <a:rPr lang="en-US" dirty="0"/>
              <a:t>t is not meaningful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987040"/>
            <a:ext cx="10665222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7812" y="2113349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8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2731</Words>
  <Application>Microsoft Office PowerPoint</Application>
  <PresentationFormat>Custom</PresentationFormat>
  <Paragraphs>521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High-Quality Methods</vt:lpstr>
      <vt:lpstr>Table of Contents</vt:lpstr>
      <vt:lpstr>Why Do We Need Methods?</vt:lpstr>
      <vt:lpstr>Why Do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World Code</vt:lpstr>
      <vt:lpstr>Cohesion Problems in Real World Code</vt:lpstr>
      <vt:lpstr>Loose Coupling and OOP</vt:lpstr>
      <vt:lpstr>Acceptable Coupling</vt:lpstr>
      <vt:lpstr>Non-Acceptable Coupling</vt:lpstr>
      <vt:lpstr>Method Parameters</vt:lpstr>
      <vt:lpstr>Methods Parameters (2)</vt:lpstr>
      <vt:lpstr>Method Parameters (3)</vt:lpstr>
      <vt:lpstr>Pass Entire Object or Its Fields?</vt:lpstr>
      <vt:lpstr>How Much Parameters Methods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Methods, Cohesion, Coupling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2014-10-10T10:41:20Z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