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1"/>
  </p:notesMasterIdLst>
  <p:handoutMasterIdLst>
    <p:handoutMasterId r:id="rId82"/>
  </p:handoutMasterIdLst>
  <p:sldIdLst>
    <p:sldId id="274" r:id="rId3"/>
    <p:sldId id="441" r:id="rId4"/>
    <p:sldId id="487" r:id="rId5"/>
    <p:sldId id="552" r:id="rId6"/>
    <p:sldId id="442" r:id="rId7"/>
    <p:sldId id="443" r:id="rId8"/>
    <p:sldId id="444" r:id="rId9"/>
    <p:sldId id="553" r:id="rId10"/>
    <p:sldId id="451" r:id="rId11"/>
    <p:sldId id="453" r:id="rId12"/>
    <p:sldId id="454" r:id="rId13"/>
    <p:sldId id="457" r:id="rId14"/>
    <p:sldId id="460" r:id="rId15"/>
    <p:sldId id="462" r:id="rId16"/>
    <p:sldId id="466" r:id="rId17"/>
    <p:sldId id="467" r:id="rId18"/>
    <p:sldId id="469" r:id="rId19"/>
    <p:sldId id="554" r:id="rId20"/>
    <p:sldId id="555" r:id="rId21"/>
    <p:sldId id="556" r:id="rId22"/>
    <p:sldId id="557" r:id="rId23"/>
    <p:sldId id="470" r:id="rId24"/>
    <p:sldId id="471" r:id="rId25"/>
    <p:sldId id="473" r:id="rId26"/>
    <p:sldId id="475" r:id="rId27"/>
    <p:sldId id="477" r:id="rId28"/>
    <p:sldId id="488" r:id="rId29"/>
    <p:sldId id="558" r:id="rId30"/>
    <p:sldId id="491" r:id="rId31"/>
    <p:sldId id="493" r:id="rId32"/>
    <p:sldId id="494" r:id="rId33"/>
    <p:sldId id="496" r:id="rId34"/>
    <p:sldId id="497" r:id="rId35"/>
    <p:sldId id="498" r:id="rId36"/>
    <p:sldId id="499" r:id="rId37"/>
    <p:sldId id="502" r:id="rId38"/>
    <p:sldId id="503" r:id="rId39"/>
    <p:sldId id="504" r:id="rId40"/>
    <p:sldId id="505" r:id="rId41"/>
    <p:sldId id="507" r:id="rId42"/>
    <p:sldId id="508" r:id="rId43"/>
    <p:sldId id="509" r:id="rId44"/>
    <p:sldId id="510" r:id="rId45"/>
    <p:sldId id="511" r:id="rId46"/>
    <p:sldId id="512" r:id="rId47"/>
    <p:sldId id="513" r:id="rId48"/>
    <p:sldId id="514" r:id="rId49"/>
    <p:sldId id="515" r:id="rId50"/>
    <p:sldId id="516" r:id="rId51"/>
    <p:sldId id="517" r:id="rId52"/>
    <p:sldId id="520" r:id="rId53"/>
    <p:sldId id="559" r:id="rId54"/>
    <p:sldId id="560" r:id="rId55"/>
    <p:sldId id="561" r:id="rId56"/>
    <p:sldId id="562" r:id="rId57"/>
    <p:sldId id="525" r:id="rId58"/>
    <p:sldId id="526" r:id="rId59"/>
    <p:sldId id="532" r:id="rId60"/>
    <p:sldId id="533" r:id="rId61"/>
    <p:sldId id="534" r:id="rId62"/>
    <p:sldId id="535" r:id="rId63"/>
    <p:sldId id="536" r:id="rId64"/>
    <p:sldId id="537" r:id="rId65"/>
    <p:sldId id="563" r:id="rId66"/>
    <p:sldId id="564" r:id="rId67"/>
    <p:sldId id="565" r:id="rId68"/>
    <p:sldId id="538" r:id="rId69"/>
    <p:sldId id="539" r:id="rId70"/>
    <p:sldId id="540" r:id="rId71"/>
    <p:sldId id="541" r:id="rId72"/>
    <p:sldId id="542" r:id="rId73"/>
    <p:sldId id="543" r:id="rId74"/>
    <p:sldId id="544" r:id="rId75"/>
    <p:sldId id="545" r:id="rId76"/>
    <p:sldId id="551" r:id="rId77"/>
    <p:sldId id="484" r:id="rId78"/>
    <p:sldId id="439" r:id="rId79"/>
    <p:sldId id="440" r:id="rId8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254"/>
    <a:srgbClr val="F0A22E"/>
    <a:srgbClr val="663606"/>
    <a:srgbClr val="FBEEC9"/>
    <a:srgbClr val="603A14"/>
    <a:srgbClr val="FFFFFF"/>
    <a:srgbClr val="F8DC9E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2" autoAdjust="0"/>
    <p:restoredTop sz="94533" autoAdjust="0"/>
  </p:normalViewPr>
  <p:slideViewPr>
    <p:cSldViewPr>
      <p:cViewPr varScale="1">
        <p:scale>
          <a:sx n="72" d="100"/>
          <a:sy n="72" d="100"/>
        </p:scale>
        <p:origin x="354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95478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BA5FF-E97C-4763-852C-F00E8D469A4E}" type="datetimeFigureOut">
              <a:rPr lang="en-US" smtClean="0"/>
              <a:t>16-07-2014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AABE5A93-BC49-4C30-B338-AC0BEA5CEDCD}" type="datetimeFigureOut">
              <a:rPr lang="en-US" smtClean="0"/>
              <a:t>16-07-2014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09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8059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60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7705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25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199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3580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6356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24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7747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73856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4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31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73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14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67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8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87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11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876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82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0533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4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549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16-07-2014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3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2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16-07-2014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70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8.jpe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thumbs.imagekind.com/member/e0efd513-821a-48e3-862b-509421fc5dcb/uploadedartwork/650X650/f8cac265-11a0-4002-a577-61c6ca8ab4cc.jp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oftuni.bg/courses/csharp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avascript-basics/" TargetMode="Externa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01061" y="5715000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50" name="Title 1"/>
          <p:cNvSpPr txBox="1">
            <a:spLocks/>
          </p:cNvSpPr>
          <p:nvPr/>
        </p:nvSpPr>
        <p:spPr>
          <a:xfrm>
            <a:off x="3275012" y="760992"/>
            <a:ext cx="8229600" cy="1524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Loops, Arrays and Strings</a:t>
            </a:r>
            <a:endParaRPr lang="en-US" dirty="0"/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3275012" y="2286000"/>
            <a:ext cx="8229600" cy="1437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Loops, Arrays,</a:t>
            </a:r>
            <a:br>
              <a:rPr lang="en-US" dirty="0" smtClean="0"/>
            </a:br>
            <a:r>
              <a:rPr lang="en-US" dirty="0" smtClean="0"/>
              <a:t>Associative Arrays and Strings</a:t>
            </a:r>
            <a:endParaRPr lang="en-US" dirty="0"/>
          </a:p>
        </p:txBody>
      </p:sp>
      <p:pic>
        <p:nvPicPr>
          <p:cNvPr id="52" name="Picture 4" descr="spiral - &amp;#x22;The Coasters&amp;#x22;, fractal art">
            <a:hlinkClick r:id="rId9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7688088" y="4430973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82855" y="1091907"/>
            <a:ext cx="8637983" cy="25656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34618" y="3962400"/>
            <a:ext cx="7414869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711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</a:t>
            </a:r>
            <a:r>
              <a:rPr lang="en-US" dirty="0" smtClean="0"/>
              <a:t>classical loop </a:t>
            </a:r>
            <a:r>
              <a:rPr lang="en-US" dirty="0"/>
              <a:t>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1005155" y="1981200"/>
            <a:ext cx="9983833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endParaRPr lang="en-US" sz="2600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6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600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46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Calculating N </a:t>
            </a:r>
            <a:r>
              <a:rPr lang="en-US" dirty="0" smtClean="0"/>
              <a:t>factorial:</a:t>
            </a:r>
            <a:endParaRPr lang="bg-BG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1065212" y="1877704"/>
            <a:ext cx="9985849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7;</a:t>
            </a:r>
          </a:p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1;</a:t>
            </a:r>
          </a:p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= </a:t>
            </a:r>
            <a:r>
              <a:rPr lang="en-US" sz="26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+ '! </a:t>
            </a:r>
            <a:r>
              <a:rPr lang="en-US" sz="26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600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endParaRPr lang="en-US" sz="2600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609493" lvl="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26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marL="609493" lvl="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6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6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+ '*'</a:t>
            </a:r>
            <a:endParaRPr lang="en-US" sz="2600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609493" lvl="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26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(</a:t>
            </a:r>
            <a:r>
              <a:rPr lang="en-US" sz="26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6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6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6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6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fact;</a:t>
            </a:r>
          </a:p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console.log(factStr</a:t>
            </a:r>
            <a:r>
              <a:rPr lang="en-US" sz="26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175783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02497" y="1676400"/>
            <a:ext cx="9791266" cy="9400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26750" y="3099056"/>
            <a:ext cx="8430604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4870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990868" y="1965096"/>
            <a:ext cx="1008117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number++) {</a:t>
            </a:r>
            <a:b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Loop – Definition</a:t>
            </a:r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431688" y="3951937"/>
            <a:ext cx="11325450" cy="2601263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8000" dirty="0" smtClean="0">
                <a:latin typeface="+mj-lt"/>
              </a:rPr>
              <a:t>Initialization – executed </a:t>
            </a:r>
            <a:r>
              <a:rPr lang="en-US" sz="8000" dirty="0">
                <a:latin typeface="+mj-lt"/>
              </a:rPr>
              <a:t>once, just before the loop is </a:t>
            </a:r>
            <a:r>
              <a:rPr lang="en-US" sz="8000" dirty="0" smtClean="0">
                <a:latin typeface="+mj-lt"/>
              </a:rPr>
              <a:t>entered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latin typeface="+mj-lt"/>
              </a:rPr>
              <a:t>Test – </a:t>
            </a:r>
            <a:r>
              <a:rPr lang="en-US" sz="8000" dirty="0" smtClean="0">
                <a:solidFill>
                  <a:srgbClr val="FFFFFF"/>
                </a:solidFill>
                <a:latin typeface="+mj-lt"/>
              </a:rPr>
              <a:t>checked </a:t>
            </a:r>
            <a:r>
              <a:rPr lang="en-US" sz="8000" dirty="0">
                <a:solidFill>
                  <a:srgbClr val="FFFFFF"/>
                </a:solidFill>
                <a:latin typeface="+mj-lt"/>
              </a:rPr>
              <a:t>before </a:t>
            </a:r>
            <a:r>
              <a:rPr lang="en-US" sz="8000" dirty="0">
                <a:latin typeface="+mj-lt"/>
              </a:rPr>
              <a:t>each iteration of the </a:t>
            </a:r>
            <a:r>
              <a:rPr lang="en-US" sz="8000" dirty="0" smtClean="0">
                <a:latin typeface="+mj-lt"/>
              </a:rPr>
              <a:t>loop (loop </a:t>
            </a:r>
            <a:r>
              <a:rPr lang="en-US" sz="8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condition)</a:t>
            </a:r>
            <a:endParaRPr lang="en-US" sz="8000" dirty="0" smtClean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8000" dirty="0" smtClean="0">
                <a:latin typeface="+mj-lt"/>
              </a:rPr>
              <a:t>Update – executed </a:t>
            </a:r>
            <a:r>
              <a:rPr lang="en-US" sz="8000" dirty="0">
                <a:latin typeface="+mj-lt"/>
              </a:rPr>
              <a:t>at each iteration </a:t>
            </a:r>
            <a:r>
              <a:rPr lang="en-US" sz="80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after</a:t>
            </a:r>
            <a:r>
              <a:rPr lang="en-US" sz="8000" dirty="0">
                <a:latin typeface="+mj-lt"/>
              </a:rPr>
              <a:t> the </a:t>
            </a:r>
            <a:r>
              <a:rPr lang="en-US" sz="8000" dirty="0" smtClean="0">
                <a:latin typeface="+mj-lt"/>
              </a:rPr>
              <a:t>loop body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latin typeface="+mj-lt"/>
              </a:rPr>
              <a:t>Body – the code that will be executed at each iteration</a:t>
            </a:r>
            <a:endParaRPr lang="en-US" sz="8000" dirty="0">
              <a:latin typeface="+mj-lt"/>
            </a:endParaRP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08012" y="1238398"/>
            <a:ext cx="2170248" cy="527804"/>
          </a:xfrm>
          <a:prstGeom prst="wedgeRoundRectCallout">
            <a:avLst>
              <a:gd name="adj1" fmla="val 37157"/>
              <a:gd name="adj2" fmla="val 108873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Initialization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494211" y="1238398"/>
            <a:ext cx="1219202" cy="527804"/>
          </a:xfrm>
          <a:prstGeom prst="wedgeRoundRectCallout">
            <a:avLst>
              <a:gd name="adj1" fmla="val 44770"/>
              <a:gd name="adj2" fmla="val 10165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Test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353164" y="1197500"/>
            <a:ext cx="1484448" cy="527804"/>
          </a:xfrm>
          <a:prstGeom prst="wedgeRoundRectCallout">
            <a:avLst>
              <a:gd name="adj1" fmla="val -37811"/>
              <a:gd name="adj2" fmla="val 11368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Update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094412" y="3205996"/>
            <a:ext cx="1371601" cy="527804"/>
          </a:xfrm>
          <a:prstGeom prst="wedgeRoundRectCallout">
            <a:avLst>
              <a:gd name="adj1" fmla="val -81156"/>
              <a:gd name="adj2" fmla="val -16302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Body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10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431688" y="1112838"/>
            <a:ext cx="1132545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A simple for-loop to print the numbers </a:t>
            </a: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srgbClr val="FFFFFF"/>
                </a:solidFill>
              </a:rPr>
              <a:t>…</a:t>
            </a: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endParaRPr lang="en-US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760553" y="1981200"/>
            <a:ext cx="1066772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288" lvl="1" indent="-1428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number++) {</a:t>
            </a:r>
          </a:p>
          <a:p>
            <a:pPr marL="14288" lvl="1" indent="-1428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console.log(number);</a:t>
            </a:r>
          </a:p>
          <a:p>
            <a:pPr marL="14288" lvl="1" indent="-1428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081" y="3633940"/>
            <a:ext cx="11325450" cy="639762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kumimoji="0" lang="en-US" sz="34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ea typeface="+mn-ea"/>
              </a:rPr>
              <a:t>A simple for-loop to calculate n!:</a:t>
            </a:r>
            <a:endParaRPr kumimoji="0" lang="en-US" sz="3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4508718"/>
            <a:ext cx="1066575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factorial = 1;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 {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0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</a:rPr>
              <a:t>Complex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</a:rPr>
              <a:t>-loops </a:t>
            </a:r>
            <a:r>
              <a:rPr lang="en-US" dirty="0" smtClean="0">
                <a:solidFill>
                  <a:srgbClr val="FFFFFF"/>
                </a:solidFill>
              </a:rPr>
              <a:t>may have </a:t>
            </a:r>
            <a:r>
              <a:rPr lang="en-US" dirty="0">
                <a:solidFill>
                  <a:srgbClr val="FFFFFF"/>
                </a:solidFill>
              </a:rPr>
              <a:t>several counter variables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</a:p>
          <a:p>
            <a:pPr lvl="0">
              <a:lnSpc>
                <a:spcPct val="120000"/>
              </a:lnSpc>
            </a:pPr>
            <a:endParaRPr lang="en-US" dirty="0">
              <a:solidFill>
                <a:srgbClr val="FFFFFF"/>
              </a:solidFill>
              <a:cs typeface="Consolas" pitchFamily="49" charset="0"/>
            </a:endParaRPr>
          </a:p>
          <a:p>
            <a:pPr lvl="0">
              <a:lnSpc>
                <a:spcPct val="120000"/>
              </a:lnSpc>
            </a:pPr>
            <a:endParaRPr lang="en-US" dirty="0" smtClean="0">
              <a:solidFill>
                <a:srgbClr val="FFFFFF"/>
              </a:solidFill>
              <a:cs typeface="Consolas" pitchFamily="49" charset="0"/>
            </a:endParaRPr>
          </a:p>
          <a:p>
            <a:pPr lvl="0">
              <a:lnSpc>
                <a:spcPct val="120000"/>
              </a:lnSpc>
            </a:pPr>
            <a:r>
              <a:rPr lang="en-US" dirty="0" smtClean="0">
                <a:solidFill>
                  <a:srgbClr val="FFFFFF"/>
                </a:solidFill>
                <a:cs typeface="Consolas" pitchFamily="49" charset="0"/>
              </a:rPr>
              <a:t>Result: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1891605"/>
            <a:ext cx="1039012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i=1, sum=1; i&lt;=128; i=i*2, sum+=i) {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console.log('i=' + i + ', sum=' + sum);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9350" y="4191000"/>
            <a:ext cx="1039012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5454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1221" y="1281752"/>
            <a:ext cx="10896600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While / Do-While / 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33932" y="2314899"/>
            <a:ext cx="7311178" cy="64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16289" y="3298094"/>
            <a:ext cx="6226124" cy="2784258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8610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18200"/>
            <a:ext cx="8938472" cy="820600"/>
          </a:xfrm>
        </p:spPr>
        <p:txBody>
          <a:bodyPr/>
          <a:lstStyle/>
          <a:p>
            <a:r>
              <a:rPr lang="en-US" dirty="0" smtClean="0"/>
              <a:t>for-in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07284" y="5666306"/>
            <a:ext cx="10416328" cy="734494"/>
          </a:xfrm>
        </p:spPr>
        <p:txBody>
          <a:bodyPr/>
          <a:lstStyle/>
          <a:p>
            <a:r>
              <a:rPr lang="en-US" dirty="0" smtClean="0"/>
              <a:t>Iterating over the Properties of an Object</a:t>
            </a:r>
            <a:endParaRPr lang="en-US" dirty="0"/>
          </a:p>
        </p:txBody>
      </p:sp>
      <p:pic>
        <p:nvPicPr>
          <p:cNvPr id="1026" name="Picture 2" descr="http://www.codasen.com/images/slideshow/green-ite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84" y="1290844"/>
            <a:ext cx="4320328" cy="32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92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loop iterates over the properties of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arrays / strings iterates over their indexes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any other object, for-in iterates over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its properties</a:t>
            </a:r>
          </a:p>
          <a:p>
            <a:pPr>
              <a:lnSpc>
                <a:spcPct val="100000"/>
              </a:lnSpc>
            </a:pPr>
            <a:r>
              <a:rPr lang="en-US" dirty="0"/>
              <a:t>Iterating over the elements of an </a:t>
            </a:r>
            <a:r>
              <a:rPr lang="en-US" dirty="0" smtClean="0"/>
              <a:t>array / string: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for-in Loop?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4" y="3886200"/>
            <a:ext cx="10667998" cy="25391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[10, 20, 30, 40, 50];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index in arr) { console.log(arr[index]) }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10, 20, 30, 40, 50</a:t>
            </a:r>
          </a:p>
          <a:p>
            <a:pPr marL="0" lvl="1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"welcome";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index in 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str)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console.log(str[index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w, e, l, c, o, m, 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6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Loops </a:t>
            </a:r>
            <a:r>
              <a:rPr lang="en-US" sz="3200" dirty="0">
                <a:latin typeface="+mj-lt"/>
              </a:rPr>
              <a:t>in </a:t>
            </a:r>
            <a:r>
              <a:rPr lang="en-US" sz="3200" dirty="0" smtClean="0">
                <a:latin typeface="+mj-lt"/>
              </a:rPr>
              <a:t>JavaScript</a:t>
            </a:r>
            <a:endParaRPr lang="en-US" sz="3200" dirty="0">
              <a:latin typeface="+mj-lt"/>
            </a:endParaRPr>
          </a:p>
          <a:p>
            <a:pPr marL="723900" lvl="1" indent="-3683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while</a:t>
            </a:r>
            <a:r>
              <a:rPr lang="en-US" sz="3000" dirty="0" smtClean="0">
                <a:latin typeface="+mj-lt"/>
              </a:rPr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do</a:t>
            </a:r>
            <a:r>
              <a:rPr lang="en-US" sz="3000" dirty="0" smtClean="0">
                <a:latin typeface="+mj-lt"/>
              </a:rPr>
              <a:t> …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while</a:t>
            </a:r>
            <a:r>
              <a:rPr lang="en-US" sz="3000" dirty="0" smtClean="0">
                <a:latin typeface="+mj-lt"/>
              </a:rPr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for</a:t>
            </a:r>
            <a:r>
              <a:rPr lang="en-US" sz="3000" dirty="0" smtClean="0">
                <a:latin typeface="+mj-lt"/>
              </a:rPr>
              <a:t>, for-in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noProof="1" smtClean="0">
                <a:latin typeface="+mj-lt"/>
              </a:rPr>
              <a:t>Arrays in JavaScript </a:t>
            </a: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sz="3000" noProof="1" smtClean="0">
                <a:latin typeface="+mj-lt"/>
              </a:rPr>
              <a:t>Declaring </a:t>
            </a:r>
            <a:r>
              <a:rPr lang="en-US" sz="3000" noProof="1">
                <a:latin typeface="+mj-lt"/>
              </a:rPr>
              <a:t>and </a:t>
            </a:r>
            <a:r>
              <a:rPr lang="en-US" sz="3000" noProof="1" smtClean="0">
                <a:latin typeface="+mj-lt"/>
              </a:rPr>
              <a:t>Creating Arrays</a:t>
            </a: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noProof="1" smtClean="0">
                <a:latin typeface="+mj-lt"/>
              </a:rPr>
              <a:t>Accessing and Processing Array </a:t>
            </a:r>
            <a:r>
              <a:rPr lang="en-US" noProof="1">
                <a:latin typeface="+mj-lt"/>
              </a:rPr>
              <a:t>Elements</a:t>
            </a:r>
          </a:p>
          <a:p>
            <a:pPr marL="447675" indent="-447675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tabLst/>
            </a:pPr>
            <a:r>
              <a:rPr lang="en-US" sz="3200" noProof="1" smtClean="0">
                <a:latin typeface="+mj-lt"/>
              </a:rPr>
              <a:t>Associative Arrays, Sorting Arrays</a:t>
            </a:r>
          </a:p>
          <a:p>
            <a:pPr marL="514350" indent="-51435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latin typeface="+mj-lt"/>
              </a:rPr>
              <a:t>Strings in JavaScript</a:t>
            </a: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sz="3000" dirty="0" smtClean="0">
                <a:latin typeface="+mj-lt"/>
              </a:rPr>
              <a:t>String Processing Methods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sz="3000" dirty="0">
                <a:latin typeface="+mj-lt"/>
              </a:rPr>
              <a:t>String </a:t>
            </a:r>
            <a:r>
              <a:rPr lang="en-US" sz="3000" dirty="0" smtClean="0">
                <a:latin typeface="+mj-lt"/>
              </a:rPr>
              <a:t>Concatenation, </a:t>
            </a:r>
            <a:r>
              <a:rPr lang="en-US" sz="3000" dirty="0">
                <a:latin typeface="+mj-lt"/>
              </a:rPr>
              <a:t>String </a:t>
            </a:r>
            <a:r>
              <a:rPr lang="en-US" sz="3000" dirty="0" smtClean="0">
                <a:latin typeface="+mj-lt"/>
              </a:rPr>
              <a:t>Wrapper</a:t>
            </a:r>
            <a:endParaRPr lang="en-US" sz="3000" dirty="0">
              <a:latin typeface="+mj-lt"/>
            </a:endParaRP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sz="3000" dirty="0" smtClean="0">
                <a:latin typeface="+mj-lt"/>
              </a:rPr>
              <a:t>Escaping, Useful Extensions – Trimming, Padding</a:t>
            </a:r>
            <a:endParaRPr lang="bg-BG" sz="3000" dirty="0">
              <a:latin typeface="+mj-lt"/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609012" y="4038600"/>
            <a:ext cx="2728340" cy="210510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 descr="http://www.protrendy.com/wp-content/uploads/2014/04/js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552" y="1727621"/>
            <a:ext cx="1691260" cy="1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774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 over the properties of an object: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Typical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mistake</a:t>
            </a:r>
            <a:r>
              <a:rPr lang="en-US" dirty="0"/>
              <a:t> is to use the key instead of the value: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or-in Loop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4" y="4021687"/>
            <a:ext cx="10667998" cy="23791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obj = {name: "Steve", age: 23, location: "Sofia"};</a:t>
            </a:r>
          </a:p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key in obj) { </a:t>
            </a:r>
            <a:r>
              <a:rPr lang="en-US" sz="22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console.log(key); </a:t>
            </a: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name, age, location</a:t>
            </a:r>
          </a:p>
          <a:p>
            <a:pPr marL="0" lvl="1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 = [10, 20, 30, 40, 50];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</a:t>
            </a:r>
            <a:r>
              <a:rPr lang="en-US" sz="22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</a:t>
            </a: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arr) { </a:t>
            </a:r>
            <a:r>
              <a:rPr lang="en-US" sz="22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console.log(i) </a:t>
            </a: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0, 1, 2, 3, 4</a:t>
            </a:r>
            <a:endParaRPr lang="en-US" sz="2200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0412" y="1911649"/>
            <a:ext cx="10667998" cy="11889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obj = {name: "Steve", age: 23, location: "Sofia"};</a:t>
            </a:r>
          </a:p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key in obj) { console.log(obj[key]); }</a:t>
            </a:r>
          </a:p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Steve, 23 , Sofia</a:t>
            </a:r>
            <a:endParaRPr lang="en-US" sz="2200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5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/>
              <a:t>for-in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body" idx="1"/>
          </p:nvPr>
        </p:nvSpPr>
        <p:spPr>
          <a:xfrm>
            <a:off x="1446212" y="55263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93" y="1748044"/>
            <a:ext cx="8483910" cy="2366756"/>
          </a:xfrm>
          <a:prstGeom prst="roundRect">
            <a:avLst>
              <a:gd name="adj" fmla="val 2122"/>
            </a:avLst>
          </a:prstGeom>
        </p:spPr>
      </p:pic>
      <p:pic>
        <p:nvPicPr>
          <p:cNvPr id="4" name="Picture 2" descr="http://www.codasen.com/images/slideshow/green-ite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2759186"/>
            <a:ext cx="2888616" cy="219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7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8849" y="1340475"/>
            <a:ext cx="9791266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35520" y="2294693"/>
            <a:ext cx="731117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dirty="0" smtClean="0">
                <a:solidFill>
                  <a:srgbClr val="F0A22E"/>
                </a:solidFill>
                <a:latin typeface="+mn-lt"/>
              </a:rPr>
              <a:t>Using Loop 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98260" y="3352800"/>
            <a:ext cx="4164515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01463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1007271" y="3340656"/>
            <a:ext cx="10079059" cy="28315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 {</a:t>
            </a:r>
          </a:p>
          <a:p>
            <a:pPr marL="0"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 {		</a:t>
            </a:r>
          </a:p>
          <a:p>
            <a:pPr marL="0"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800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41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dirty="0" smtClean="0"/>
              <a:t>a triangle of numbers:</a:t>
            </a:r>
            <a:endParaRPr lang="en-US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60412" y="2194881"/>
            <a:ext cx="7567744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5;</a:t>
            </a:r>
          </a:p>
          <a:p>
            <a:pPr>
              <a:lnSpc>
                <a:spcPct val="110000"/>
              </a:lnSpc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resultStr = '';   </a:t>
            </a:r>
          </a:p>
          <a:p>
            <a:pPr>
              <a:lnSpc>
                <a:spcPct val="110000"/>
              </a:lnSpc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1; row &lt;= n; row++) {</a:t>
            </a:r>
          </a:p>
          <a:p>
            <a:pPr>
              <a:lnSpc>
                <a:spcPct val="110000"/>
              </a:lnSpc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(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row; 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resultStr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' ';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resultStr += '\n';</a:t>
            </a:r>
          </a:p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console.log(resultStr);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441" y="2194880"/>
            <a:ext cx="2207771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marL="95250" lvl="2">
              <a:lnSpc>
                <a:spcPct val="120000"/>
              </a:lnSpc>
              <a:buFontTx/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marL="95250" lvl="2">
              <a:lnSpc>
                <a:spcPct val="120000"/>
              </a:lnSpc>
              <a:buFontTx/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marL="95250" lvl="2">
              <a:lnSpc>
                <a:spcPct val="120000"/>
              </a:lnSpc>
              <a:buFontTx/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1 2 3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95250" lvl="2">
              <a:lnSpc>
                <a:spcPct val="120000"/>
              </a:lnSpc>
              <a:buFontTx/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95250" lvl="2">
              <a:lnSpc>
                <a:spcPct val="120000"/>
              </a:lnSpc>
              <a:buFontTx/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1 2 3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 n</a:t>
            </a:r>
            <a:endParaRPr lang="en-US" sz="2800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505516" y="4056403"/>
            <a:ext cx="457200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804687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in Interval [n … m</a:t>
            </a:r>
            <a:r>
              <a:rPr lang="en-US" dirty="0" smtClean="0"/>
              <a:t>] 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608012" y="1219200"/>
            <a:ext cx="10909600" cy="51159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100; var m = 200;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= n; number &lt;= m; number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isPrime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Math.sqrt(number);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(divider &lt;= maxDivider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divider == 0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isPrime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false; break; }</a:t>
            </a:r>
            <a:endParaRPr lang="en-US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(isPrime) { result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' '; }</a:t>
            </a:r>
            <a:endParaRPr lang="en-US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console.log(result);</a:t>
            </a:r>
            <a:endParaRPr lang="en-US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13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08764" y="1447800"/>
            <a:ext cx="898714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Loops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97563" y="3520208"/>
            <a:ext cx="6983915" cy="2651992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24187" y="2414281"/>
            <a:ext cx="7311178" cy="64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3743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275012" y="914400"/>
            <a:ext cx="8229600" cy="115727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275012" y="2224075"/>
            <a:ext cx="8229600" cy="13835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Processing Sequences of Elements</a:t>
            </a:r>
          </a:p>
          <a:p>
            <a:r>
              <a:rPr lang="en-US" dirty="0" smtClean="0"/>
              <a:t>Associative Arrays (Key </a:t>
            </a:r>
            <a:r>
              <a:rPr lang="en-US" dirty="0" smtClean="0">
                <a:sym typeface="Wingdings" panose="05000000000000000000" pitchFamily="2" charset="2"/>
              </a:rPr>
              <a:t> Value)</a:t>
            </a:r>
            <a:endParaRPr lang="en-US" dirty="0"/>
          </a:p>
        </p:txBody>
      </p:sp>
      <p:pic>
        <p:nvPicPr>
          <p:cNvPr id="18" name="Picture 4" descr="http://gioco.net/matrice/matrix1.jpg"/>
          <p:cNvPicPr>
            <a:picLocks noChangeAspect="1" noChangeArrowheads="1"/>
          </p:cNvPicPr>
          <p:nvPr/>
        </p:nvPicPr>
        <p:blipFill>
          <a:blip r:embed="rId9" cstate="screen">
            <a:lum contrast="20000"/>
          </a:blip>
          <a:srcRect/>
          <a:stretch>
            <a:fillRect/>
          </a:stretch>
        </p:blipFill>
        <p:spPr bwMode="auto">
          <a:xfrm>
            <a:off x="6932612" y="4076558"/>
            <a:ext cx="4648200" cy="2003534"/>
          </a:xfrm>
          <a:prstGeom prst="roundRect">
            <a:avLst>
              <a:gd name="adj" fmla="val 1121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137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3597397" y="4664076"/>
            <a:ext cx="5279709" cy="1736724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14400"/>
            <a:ext cx="11579384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ordered sequence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order of the elements </a:t>
            </a:r>
            <a:r>
              <a:rPr lang="en-US" dirty="0" smtClean="0"/>
              <a:t>is fixed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Can get the current length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JS arrays can change their size at runtime (add / delete)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4525191" y="4763471"/>
            <a:ext cx="347723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3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1356560" y="5007628"/>
            <a:ext cx="1918452" cy="1012172"/>
          </a:xfrm>
          <a:prstGeom prst="wedgeRoundRectCallout">
            <a:avLst>
              <a:gd name="adj1" fmla="val 94756"/>
              <a:gd name="adj2" fmla="val 2354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Array of 5 elements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9164020" y="4738048"/>
            <a:ext cx="1766149" cy="1012172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index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540308" y="3667116"/>
            <a:ext cx="3362464" cy="586523"/>
          </a:xfrm>
          <a:prstGeom prst="wedgeRoundRectCallout">
            <a:avLst>
              <a:gd name="adj1" fmla="val 31364"/>
              <a:gd name="adj2" fmla="val 28356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380674"/>
              </p:ext>
            </p:extLst>
          </p:nvPr>
        </p:nvGraphicFramePr>
        <p:xfrm>
          <a:off x="4367663" y="5462234"/>
          <a:ext cx="3821705" cy="590550"/>
        </p:xfrm>
        <a:graphic>
          <a:graphicData uri="http://schemas.openxmlformats.org/drawingml/2006/table">
            <a:tbl>
              <a:tblPr/>
              <a:tblGrid>
                <a:gridCol w="764341"/>
                <a:gridCol w="764341"/>
                <a:gridCol w="764341"/>
                <a:gridCol w="764341"/>
                <a:gridCol w="764341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176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7051" y="1954518"/>
            <a:ext cx="596796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0411" y="1259376"/>
            <a:ext cx="3097399" cy="4989023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50359">
            <a:off x="1137693" y="3370036"/>
            <a:ext cx="6769231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3193" y="3433113"/>
            <a:ext cx="3406499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130395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JavaScript Basics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"C# Basics" course at SoftUni first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softuni.bg/courses/csharp-basics</a:t>
            </a:r>
            <a:endParaRPr lang="en-US" dirty="0" smtClean="0"/>
          </a:p>
          <a:p>
            <a:pPr lvl="1"/>
            <a:r>
              <a:rPr lang="en-US" dirty="0" smtClean="0"/>
              <a:t>The course is for beginners, but requires previous coding skills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  <a:p>
            <a:pPr lvl="1"/>
            <a:r>
              <a:rPr lang="en-US" dirty="0" smtClean="0"/>
              <a:t>Logical thinking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627813" y="3810000"/>
            <a:ext cx="2057400" cy="2740582"/>
            <a:chOff x="6627812" y="3733799"/>
            <a:chExt cx="2098413" cy="2892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3733799"/>
              <a:ext cx="2098413" cy="2892983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704023" y="5504108"/>
              <a:ext cx="193193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coding skills</a:t>
              </a:r>
            </a:p>
            <a:p>
              <a:pPr algn="ctr"/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required!</a:t>
              </a:r>
              <a:endParaRPr lang="en-US" sz="2600" b="1" spc="50" dirty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11" name="Picture 2" descr="http://www.protrendy.com/wp-content/uploads/2014/04/js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205" y="4168303"/>
            <a:ext cx="2023976" cy="202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6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Declaring an array in JavaScript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 in JS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14162" y="1861840"/>
            <a:ext cx="10360501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[1, 2, 3, 4, 5]; 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weekDays =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['Monday',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'Tuesday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'Wednesday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Saturday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mixed data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mixedArr =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new Date(), 'hello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'];</a:t>
            </a: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arrays (matrix)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matrix =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'0,0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'0,1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'0,2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'1,0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'1,1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'1,2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'2,0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'2,1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'2,2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']];	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76435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and Initialize </a:t>
            </a:r>
            <a:r>
              <a:rPr lang="en-US" dirty="0"/>
              <a:t>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684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>
                <a:latin typeface="+mj-lt"/>
              </a:rPr>
              <a:t>Initializing an array in JavaScript can be done in several ways: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Using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Array(elements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)</a:t>
            </a:r>
            <a:r>
              <a:rPr lang="en-US" sz="2800" dirty="0">
                <a:latin typeface="+mj-lt"/>
              </a:rPr>
              <a:t>:</a:t>
            </a:r>
          </a:p>
          <a:p>
            <a:pPr lvl="1">
              <a:lnSpc>
                <a:spcPct val="110000"/>
              </a:lnSpc>
            </a:pPr>
            <a:endParaRPr lang="en-US" sz="2800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new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Array(initialLength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 smtClean="0">
                <a:latin typeface="+mj-lt"/>
              </a:rPr>
              <a:t>:</a:t>
            </a:r>
          </a:p>
          <a:p>
            <a:pPr lvl="1">
              <a:lnSpc>
                <a:spcPct val="110000"/>
              </a:lnSpc>
            </a:pPr>
            <a:endParaRPr lang="en-US" sz="2800" dirty="0" smtClean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Using new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Array()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  <a:p>
            <a:pPr lvl="1">
              <a:lnSpc>
                <a:spcPct val="110000"/>
              </a:lnSpc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array literal</a:t>
            </a:r>
            <a:r>
              <a:rPr lang="en-US" sz="2800" dirty="0" smtClean="0">
                <a:latin typeface="+mj-lt"/>
              </a:rPr>
              <a:t> (recommended):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1103017" y="2311856"/>
            <a:ext cx="8953795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Array(1, 2, 3, 4, 5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[1, 2, 3, 4, 5]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28420" y="3538167"/>
            <a:ext cx="8953791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Array(10); // [undefined × 10]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28420" y="6024961"/>
            <a:ext cx="8953791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arr = [1, 2, 3, 4, 5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 //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2, 3, 4, 5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28420" y="4800600"/>
            <a:ext cx="8953791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// []</a:t>
            </a:r>
          </a:p>
        </p:txBody>
      </p:sp>
    </p:spTree>
    <p:extLst>
      <p:ext uri="{BB962C8B-B14F-4D97-AF65-F5344CB8AC3E}">
        <p14:creationId xmlns:p14="http://schemas.microsoft.com/office/powerpoint/2010/main" val="1224421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609441" y="1614845"/>
            <a:ext cx="109699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dirty="0" smtClean="0">
                <a:ln w="500">
                  <a:noFill/>
                </a:ln>
                <a:solidFill>
                  <a:srgbClr val="F2B254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400" b="1" dirty="0" smtClean="0">
              <a:ln w="500">
                <a:noFill/>
              </a:ln>
              <a:solidFill>
                <a:srgbClr val="F2B254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2562521"/>
            <a:ext cx="10969943" cy="719034"/>
          </a:xfrm>
        </p:spPr>
        <p:txBody>
          <a:bodyPr/>
          <a:lstStyle/>
          <a:p>
            <a:r>
              <a:rPr lang="en-US" dirty="0" smtClean="0">
                <a:solidFill>
                  <a:srgbClr val="F0A22E"/>
                </a:solidFill>
              </a:rPr>
              <a:t>Read and Modify Elements by Index</a:t>
            </a:r>
            <a:endParaRPr lang="en-US" dirty="0">
              <a:solidFill>
                <a:srgbClr val="F0A22E"/>
              </a:solidFill>
            </a:endParaRPr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732064" y="3581400"/>
            <a:ext cx="4735008" cy="2362200"/>
          </a:xfrm>
          <a:prstGeom prst="roundRect">
            <a:avLst>
              <a:gd name="adj" fmla="val 458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121755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Array elements are accessed 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operator (indexer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Typically elements are indexed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arr.length-1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last element has index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Array elements can be retrieved </a:t>
            </a:r>
            <a:r>
              <a:rPr lang="en-US" dirty="0" smtClean="0"/>
              <a:t>/ changed </a:t>
            </a:r>
            <a:r>
              <a:rPr lang="en-US" dirty="0"/>
              <a:t>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390" y="4895671"/>
            <a:ext cx="1061082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 = [1, 2, 3, 4];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arr[1] = 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console.log(arr); // [1, 5, 3, 4] </a:t>
            </a:r>
          </a:p>
        </p:txBody>
      </p:sp>
    </p:spTree>
    <p:extLst>
      <p:ext uri="{BB962C8B-B14F-4D97-AF65-F5344CB8AC3E}">
        <p14:creationId xmlns:p14="http://schemas.microsoft.com/office/powerpoint/2010/main" val="3366857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90600"/>
            <a:ext cx="11579384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</a:t>
            </a:r>
            <a:r>
              <a:rPr lang="en-US" dirty="0" smtClean="0"/>
              <a:t>elements of </a:t>
            </a:r>
            <a:r>
              <a:rPr lang="en-US" dirty="0"/>
              <a:t>an array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15792" y="1828800"/>
            <a:ext cx="1086201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[1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4,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5];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 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// 5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Array(length);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Fill the reversed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0; index &lt;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 - index - 1]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5001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7029" y="1533732"/>
            <a:ext cx="7373583" cy="820600"/>
          </a:xfrm>
        </p:spPr>
        <p:txBody>
          <a:bodyPr/>
          <a:lstStyle/>
          <a:p>
            <a:r>
              <a:rPr lang="en-US" dirty="0" smtClean="0"/>
              <a:t>Working with 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4041" y="2481366"/>
            <a:ext cx="5748407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344745">
            <a:off x="7037175" y="3216154"/>
            <a:ext cx="3953493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28527">
            <a:off x="1058436" y="3350094"/>
            <a:ext cx="4440276" cy="261964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88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Initializing </a:t>
            </a:r>
            <a:r>
              <a:rPr lang="en-US" dirty="0"/>
              <a:t>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F2B254"/>
                </a:solidFill>
              </a:rPr>
              <a:t>Processing Arrays Using </a:t>
            </a:r>
            <a:r>
              <a:rPr lang="en-US" dirty="0" smtClean="0">
                <a:solidFill>
                  <a:srgbClr val="F2B254"/>
                </a:solidFill>
                <a:cs typeface="Consolas" pitchFamily="49" charset="0"/>
              </a:rPr>
              <a:t>for</a:t>
            </a:r>
            <a:r>
              <a:rPr lang="en-US" dirty="0" smtClean="0">
                <a:solidFill>
                  <a:srgbClr val="F2B254"/>
                </a:solidFill>
              </a:rPr>
              <a:t>-Loop</a:t>
            </a:r>
            <a:endParaRPr lang="bg-BG" dirty="0">
              <a:solidFill>
                <a:srgbClr val="F2B254"/>
              </a:solidFill>
            </a:endParaRP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825786" y="1905000"/>
            <a:ext cx="10563648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[1, 2, 3, 4, 5];</a:t>
            </a:r>
            <a:endParaRPr lang="bg-BG" sz="21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array.length-1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i--) {</a:t>
            </a:r>
            <a:endParaRPr lang="en-US" sz="21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console.log(array[i]);</a:t>
            </a:r>
            <a:endParaRPr lang="en-US" sz="21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812589" y="4861021"/>
            <a:ext cx="10563648" cy="1158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index = 0; index &lt; array.length; index++)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array[index] = index;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33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 iterates through all the indexes of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May be used </a:t>
            </a:r>
            <a:r>
              <a:rPr lang="en-US" dirty="0"/>
              <a:t>when </a:t>
            </a:r>
            <a:r>
              <a:rPr lang="en-US" dirty="0" smtClean="0"/>
              <a:t>the indexes are unknown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E.g. to traverse arbitrary object's properties (not array)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</a:t>
            </a:r>
            <a:r>
              <a:rPr lang="en-US" dirty="0" smtClean="0"/>
              <a:t>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order is not guaranteed</a:t>
            </a:r>
            <a:endParaRPr lang="en-US" dirty="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2B254"/>
                </a:solidFill>
              </a:rPr>
              <a:t>Processing </a:t>
            </a:r>
            <a:r>
              <a:rPr lang="en-US" dirty="0" smtClean="0">
                <a:solidFill>
                  <a:srgbClr val="F2B254"/>
                </a:solidFill>
              </a:rPr>
              <a:t>Arrays: </a:t>
            </a:r>
            <a:r>
              <a:rPr lang="en-US" dirty="0" smtClean="0">
                <a:solidFill>
                  <a:srgbClr val="F2B254"/>
                </a:solidFill>
                <a:latin typeface="Consolas" pitchFamily="49" charset="0"/>
                <a:cs typeface="Consolas" pitchFamily="49" charset="0"/>
              </a:rPr>
              <a:t>for-in</a:t>
            </a:r>
            <a:endParaRPr lang="bg-BG" dirty="0">
              <a:solidFill>
                <a:srgbClr val="F2B254"/>
              </a:solidFill>
              <a:cs typeface="Consolas" pitchFamily="49" charset="0"/>
            </a:endParaRP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1007271" y="1931313"/>
            <a:ext cx="10174283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in array)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824969" y="1481823"/>
            <a:ext cx="1637873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5200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19200"/>
            <a:ext cx="11804822" cy="5349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</a:t>
            </a:r>
            <a:r>
              <a:rPr lang="en-US" dirty="0" smtClean="0"/>
              <a:t>an array of strings: </a:t>
            </a:r>
            <a:endParaRPr lang="bg-BG" dirty="0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Traversing Arrays </a:t>
            </a:r>
            <a:r>
              <a:rPr lang="en-US" noProof="1" smtClean="0"/>
              <a:t>Using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for-in</a:t>
            </a:r>
            <a:r>
              <a:rPr lang="en-US" noProof="1" smtClean="0"/>
              <a:t> – Example</a:t>
            </a:r>
            <a:endParaRPr lang="en-US" noProof="1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1117309" y="2133600"/>
            <a:ext cx="9884375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 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[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'Sofia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'Washington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'London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'Paris'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capitals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console.log(capitals[i]);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1239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0289" y="4240043"/>
            <a:ext cx="9310908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09441" y="5374480"/>
            <a:ext cx="10969943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351927" y="1143000"/>
            <a:ext cx="5358004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92962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6212" y="1829133"/>
            <a:ext cx="8637983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Loops</a:t>
            </a:r>
            <a:endParaRPr lang="bg-BG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3048333"/>
            <a:ext cx="5079365" cy="2666667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1113073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 arrays in JavaScript are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 (dynamically-resizable)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Their size can be changed at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runtime through append / insert / delete</a:t>
            </a:r>
            <a:endParaRPr lang="en-US" sz="3000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/>
              <a:t>Methods for array manipulation:</a:t>
            </a:r>
          </a:p>
          <a:p>
            <a:pPr lvl="1">
              <a:lnSpc>
                <a:spcPct val="10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array.push(element)</a:t>
            </a:r>
            <a:r>
              <a:rPr lang="en-US" dirty="0" smtClean="0"/>
              <a:t> – appends a new element at the end</a:t>
            </a:r>
          </a:p>
          <a:p>
            <a:pPr lvl="1">
              <a:lnSpc>
                <a:spcPct val="10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array.pop()</a:t>
            </a:r>
            <a:r>
              <a:rPr lang="en-US" sz="2800" dirty="0"/>
              <a:t> – </a:t>
            </a:r>
            <a:r>
              <a:rPr lang="en-US" sz="2800" dirty="0" smtClean="0"/>
              <a:t>r</a:t>
            </a:r>
            <a:r>
              <a:rPr lang="en-US" dirty="0" smtClean="0"/>
              <a:t>emoves and returns the last element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array.unshift(element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 smtClean="0"/>
              <a:t>inserts </a:t>
            </a:r>
            <a:r>
              <a:rPr lang="en-US" dirty="0"/>
              <a:t>a new element at the beginning of the array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array.shift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– removes </a:t>
            </a:r>
            <a:r>
              <a:rPr lang="en-US" dirty="0"/>
              <a:t>and returns the element at the beginning of the </a:t>
            </a:r>
            <a:r>
              <a:rPr lang="en-US" dirty="0" smtClean="0"/>
              <a:t>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JS </a:t>
            </a:r>
            <a:r>
              <a:rPr lang="en-US" dirty="0"/>
              <a:t>are Dynamic </a:t>
            </a:r>
            <a:r>
              <a:rPr lang="en-US" dirty="0" smtClean="0"/>
              <a:t>(Resizable)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 / Insert / Delete from Array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4" y="1371600"/>
            <a:ext cx="105155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var numbers = [1, 2, 3, 4,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console.log(numbers.join('|</a:t>
            </a:r>
            <a:r>
              <a:rPr lang="en-US" sz="28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28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1|2|3|4|5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noProof="1" smtClean="0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var tail = numbers.pop();       // tail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console.log(numbers.join</a:t>
            </a:r>
            <a:r>
              <a:rPr lang="en-US" sz="28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('|</a:t>
            </a:r>
            <a:r>
              <a:rPr lang="en-US" sz="28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28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1|2|3|4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noProof="1" smtClean="0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numbers.unshift(0);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console.log(numbers.join('|</a:t>
            </a:r>
            <a:r>
              <a:rPr lang="en-US" sz="28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)); // result: 0|1|2|3|4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noProof="1" smtClean="0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var head = numbers.shift();     // head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console.log(numbers.join('|</a:t>
            </a:r>
            <a:r>
              <a:rPr lang="en-US" sz="28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28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1|2|3|4</a:t>
            </a:r>
            <a:endParaRPr lang="en-US" sz="2800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9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1013" y="4389403"/>
            <a:ext cx="8686800" cy="820600"/>
          </a:xfrm>
        </p:spPr>
        <p:txBody>
          <a:bodyPr/>
          <a:lstStyle/>
          <a:p>
            <a:r>
              <a:rPr lang="en-US" noProof="1" smtClean="0"/>
              <a:t>Push / Pop / Unshift / Shift</a:t>
            </a:r>
            <a:endParaRPr lang="en-US" noProof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67090" y="5402882"/>
            <a:ext cx="7054645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44673">
            <a:off x="2726827" y="1160486"/>
            <a:ext cx="7823706" cy="227943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5896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588" y="4572000"/>
            <a:ext cx="10563648" cy="820600"/>
          </a:xfrm>
        </p:spPr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2588" y="5410200"/>
            <a:ext cx="10563648" cy="719034"/>
          </a:xfrm>
        </p:spPr>
        <p:txBody>
          <a:bodyPr/>
          <a:lstStyle/>
          <a:p>
            <a:r>
              <a:rPr lang="en-US" dirty="0" smtClean="0">
                <a:solidFill>
                  <a:srgbClr val="F0A22E"/>
                </a:solidFill>
                <a:latin typeface="+mj-lt"/>
                <a:cs typeface="Consolas" panose="020B0609020204030204" pitchFamily="49" charset="0"/>
              </a:rPr>
              <a:t>Array.sort()</a:t>
            </a:r>
            <a:r>
              <a:rPr lang="en-US" dirty="0" smtClean="0">
                <a:solidFill>
                  <a:srgbClr val="F0A22E"/>
                </a:solidFill>
                <a:latin typeface="+mj-lt"/>
              </a:rPr>
              <a:t> and </a:t>
            </a:r>
            <a:r>
              <a:rPr lang="en-US" noProof="1" smtClean="0">
                <a:solidFill>
                  <a:srgbClr val="F0A22E"/>
                </a:solidFill>
                <a:latin typeface="+mj-lt"/>
                <a:cs typeface="Consolas" panose="020B0609020204030204" pitchFamily="49" charset="0"/>
              </a:rPr>
              <a:t>Array.sort(orderBy</a:t>
            </a:r>
            <a:r>
              <a:rPr lang="en-US" dirty="0" smtClean="0">
                <a:solidFill>
                  <a:srgbClr val="F0A22E"/>
                </a:solidFill>
                <a:latin typeface="+mj-lt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F0A22E"/>
              </a:solidFill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1026" name="Picture 2" descr="http://www.steptwo.com.au/columntwo/files/CardSorting-Ses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12" y="914400"/>
            <a:ext cx="6907001" cy="344812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array.sort()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Sorts the elements of the array (in ascending order)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  <a:spcBef>
                <a:spcPts val="3000"/>
              </a:spcBef>
            </a:pPr>
            <a:r>
              <a:rPr lang="en-US" dirty="0" smtClean="0"/>
              <a:t>Compares the elements by their string representation!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i.e.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5</a:t>
            </a:r>
            <a:r>
              <a:rPr lang="en-US" dirty="0" smtClean="0"/>
              <a:t> is compares as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"5"</a:t>
            </a:r>
          </a:p>
          <a:p>
            <a:pPr lvl="2">
              <a:lnSpc>
                <a:spcPct val="110000"/>
              </a:lnSpc>
            </a:pPr>
            <a:endParaRPr lang="en-US" dirty="0"/>
          </a:p>
          <a:p>
            <a:pPr lvl="2">
              <a:lnSpc>
                <a:spcPct val="110000"/>
              </a:lnSpc>
            </a:pPr>
            <a:endParaRPr lang="en-US" dirty="0" smtClean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Not quite sorted, right?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 in JavaScript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5736" y="2306865"/>
            <a:ext cx="1015735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var numbers = [5, 4, 2, 3, 1, 4, 5, 6, 7];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console.log(numbers.join(', ')); </a:t>
            </a:r>
            <a:endParaRPr lang="en-US" sz="2000" noProof="1" smtClean="0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20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: 1, 2, 3, 4, </a:t>
            </a:r>
            <a:r>
              <a:rPr lang="en-US" sz="20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4, </a:t>
            </a:r>
            <a:r>
              <a:rPr lang="en-US" sz="20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5, 5, 6, </a:t>
            </a:r>
            <a:r>
              <a:rPr lang="en-US" sz="20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14148" y="4953000"/>
            <a:ext cx="1015735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var numbers = [5, 4, 23, 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console.log(numbers.join(', ')); </a:t>
            </a:r>
            <a:r>
              <a:rPr lang="en-US" sz="20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20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: 2, </a:t>
            </a:r>
            <a:r>
              <a:rPr lang="en-US" sz="20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23, </a:t>
            </a:r>
            <a:r>
              <a:rPr lang="en-US" sz="20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4, </a:t>
            </a:r>
            <a:r>
              <a:rPr lang="en-US" sz="20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2000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array.sort(compareFunc)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Sorts </a:t>
            </a:r>
            <a:r>
              <a:rPr lang="en-US" dirty="0"/>
              <a:t>element </a:t>
            </a:r>
            <a:r>
              <a:rPr lang="en-US" dirty="0" smtClean="0"/>
              <a:t>using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compare function defines the sorting rules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Return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negative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leave the elements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Return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positive</a:t>
            </a:r>
            <a:r>
              <a:rPr lang="en-US" dirty="0" smtClean="0"/>
              <a:t> to swap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Arrays </a:t>
            </a:r>
            <a:r>
              <a:rPr lang="en-US" dirty="0"/>
              <a:t>w</a:t>
            </a:r>
            <a:r>
              <a:rPr lang="en-US" dirty="0" smtClean="0"/>
              <a:t>ith Compare Function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5736" y="4243658"/>
            <a:ext cx="10157354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3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numbers = [5, 4, 23, 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numbers.sort(function(a,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3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a &gt;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console.log(numbers.join(', '));</a:t>
            </a:r>
            <a:endParaRPr lang="en-US" sz="2300" noProof="1" smtClean="0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// returns </a:t>
            </a:r>
            <a:r>
              <a:rPr lang="en-US" sz="23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2, 4, 5, 23 </a:t>
            </a:r>
          </a:p>
        </p:txBody>
      </p:sp>
    </p:spTree>
    <p:extLst>
      <p:ext uri="{BB962C8B-B14F-4D97-AF65-F5344CB8AC3E}">
        <p14:creationId xmlns:p14="http://schemas.microsoft.com/office/powerpoint/2010/main" val="352628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589" y="4803771"/>
            <a:ext cx="10563648" cy="820600"/>
          </a:xfrm>
        </p:spPr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2589" y="5700570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scholar.lib.vt.edu/ejournals/SPT/v5n3/images/sabl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6" t="-4165" r="-1576" b="-2083"/>
          <a:stretch/>
        </p:blipFill>
        <p:spPr bwMode="auto">
          <a:xfrm>
            <a:off x="2436813" y="1371600"/>
            <a:ext cx="7315200" cy="3109770"/>
          </a:xfrm>
          <a:prstGeom prst="roundRect">
            <a:avLst>
              <a:gd name="adj" fmla="val 3354"/>
            </a:avLst>
          </a:prstGeom>
          <a:solidFill>
            <a:srgbClr val="FFFFFF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598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476" y="5275400"/>
            <a:ext cx="10563648" cy="820600"/>
          </a:xfrm>
        </p:spPr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  <p:pic>
        <p:nvPicPr>
          <p:cNvPr id="3074" name="Picture 2" descr="http://www.introprogramming.info/wp-content/uploads/2013/07/clip_image002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5250">
            <a:off x="366376" y="2464124"/>
            <a:ext cx="10192617" cy="2266948"/>
          </a:xfrm>
          <a:prstGeom prst="rect">
            <a:avLst/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heremedyforit.com/wp-content/uploads/2011/12/Fun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1525442"/>
            <a:ext cx="5530321" cy="1236553"/>
          </a:xfrm>
          <a:prstGeom prst="roundRect">
            <a:avLst>
              <a:gd name="adj" fmla="val 5130"/>
            </a:avLst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array.reverse()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arrays with elements in reversed order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array.slice(start, end)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Extracts elements from an </a:t>
            </a:r>
            <a:r>
              <a:rPr lang="en-US" dirty="0" smtClean="0"/>
              <a:t>array (start…end-1)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array.concat(elements)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Appends elements at the end of the array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array.join(separator)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Concatenates the elements of the array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7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15704"/>
            <a:ext cx="11804822" cy="55136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array.filter(function(item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){ return true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Returns a new array with the elements that satisfy condition</a:t>
            </a:r>
          </a:p>
          <a:p>
            <a:pPr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array.forEach(function(item){ … })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Iterates through the array and executes the function for each item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array.indexOf(element)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Returns the index of the first match in the array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/>
              <a:t> is the element is not found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array.lastIndexOf(element)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Returns the index of the first match in the </a:t>
            </a:r>
            <a:r>
              <a:rPr lang="en-US" dirty="0" smtClean="0"/>
              <a:t>array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(not found)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kumimoji="0" lang="en-US" dirty="0" smtClean="0"/>
              <a:t>Definition: 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</a:t>
            </a:r>
            <a:r>
              <a:rPr kumimoji="0" lang="en-US" dirty="0" smtClean="0"/>
              <a:t>statements</a:t>
            </a:r>
          </a:p>
          <a:p>
            <a:pPr>
              <a:lnSpc>
                <a:spcPct val="10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 of loops in JS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loop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or-in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 – a l</a:t>
            </a:r>
            <a:r>
              <a:rPr lang="en-US" dirty="0" smtClean="0"/>
              <a:t>oop </a:t>
            </a:r>
            <a:r>
              <a:rPr lang="en-US" dirty="0"/>
              <a:t>that never </a:t>
            </a:r>
            <a:r>
              <a:rPr lang="en-US" dirty="0" smtClean="0"/>
              <a:t>ends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Nested loops – a </a:t>
            </a:r>
            <a:r>
              <a:rPr lang="en-US" dirty="0"/>
              <a:t>composition of </a:t>
            </a:r>
            <a:r>
              <a:rPr lang="en-US" dirty="0" smtClean="0"/>
              <a:t>loops</a:t>
            </a:r>
            <a:endParaRPr lang="en-US" dirty="0"/>
          </a:p>
          <a:p>
            <a:pPr>
              <a:lnSpc>
                <a:spcPct val="100000"/>
              </a:lnSpc>
            </a:pP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Loop</a:t>
            </a:r>
            <a:r>
              <a:rPr lang="en-US" dirty="0" smtClean="0"/>
              <a:t>?  Types of Loops in JS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6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 descr="http://www.introprogramming.info/wp-content/uploads/2013/07/clip_image002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5250">
            <a:off x="366376" y="2005482"/>
            <a:ext cx="10192617" cy="2266948"/>
          </a:xfrm>
          <a:prstGeom prst="rect">
            <a:avLst/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theremedyforit.com/wp-content/uploads/2011/12/Fun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1371600"/>
            <a:ext cx="5530321" cy="1236553"/>
          </a:xfrm>
          <a:prstGeom prst="roundRect">
            <a:avLst>
              <a:gd name="adj" fmla="val 5130"/>
            </a:avLst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29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– Additional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/>
              <a:t>official documentation: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developer.mozilla.org/en-US/docs/Web/JavaScript/Reference/Global_Objects/Array</a:t>
            </a:r>
            <a:endParaRPr lang="en-US" dirty="0" smtClean="0"/>
          </a:p>
          <a:p>
            <a:r>
              <a:rPr lang="en-US" dirty="0" smtClean="0"/>
              <a:t>Checking for array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typeof([1, 2, 3])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object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Array.isArray(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2, 3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true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3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765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pic>
        <p:nvPicPr>
          <p:cNvPr id="6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54" y="1918648"/>
            <a:ext cx="7744958" cy="293813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10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arrays </a:t>
            </a:r>
            <a:r>
              <a:rPr lang="en-US" dirty="0" smtClean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 by the numbers 0, 1, 2, 3,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Hold a set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pairs &lt;key, 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 (Maps, Dictionaries)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815" y="3143375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prstClr val="white"/>
                </a:solidFill>
              </a:rPr>
              <a:t>Associative array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/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/>
                <a:gridCol w="771774"/>
                <a:gridCol w="771774"/>
                <a:gridCol w="771774"/>
                <a:gridCol w="771774"/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/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/>
                <a:gridCol w="2526030"/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247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Initializing an associative array (object):</a:t>
            </a:r>
          </a:p>
          <a:p>
            <a:endParaRPr lang="en-US" dirty="0"/>
          </a:p>
          <a:p>
            <a:r>
              <a:rPr lang="en-US" dirty="0" smtClean="0"/>
              <a:t>Accessing elements by index:</a:t>
            </a:r>
          </a:p>
          <a:p>
            <a:endParaRPr lang="en-US" dirty="0"/>
          </a:p>
          <a:p>
            <a:r>
              <a:rPr lang="en-US" dirty="0" smtClean="0"/>
              <a:t>Inserting a new element / deleting element: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Associative arrays are </a:t>
            </a:r>
            <a:r>
              <a:rPr lang="en-US" dirty="0" smtClean="0"/>
              <a:t>objects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no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length</a:t>
            </a:r>
            <a:r>
              <a:rPr lang="en-US" dirty="0" smtClean="0">
                <a:sym typeface="Wingdings" panose="05000000000000000000" pitchFamily="2" charset="2"/>
              </a:rPr>
              <a:t>, no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slice</a:t>
            </a:r>
            <a:r>
              <a:rPr lang="en-US" dirty="0" smtClean="0">
                <a:sym typeface="Wingdings" panose="05000000000000000000" pitchFamily="2" charset="2"/>
              </a:rPr>
              <a:t>, 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Arrays in JavaScript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6814" y="1820679"/>
            <a:ext cx="10915198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var prices = { "orange" : 2.30, "apple" : 1.50, "tomato" : 3.80 };</a:t>
            </a:r>
            <a:endParaRPr lang="en-US" sz="2300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214" y="3203203"/>
            <a:ext cx="10915198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console.log(prices['orange</a:t>
            </a:r>
            <a:r>
              <a:rPr lang="en-US" sz="23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']); // 2.3</a:t>
            </a:r>
            <a:endParaRPr lang="en-US" sz="2300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214" y="4651003"/>
            <a:ext cx="10915198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prices</a:t>
            </a:r>
            <a:r>
              <a:rPr lang="en-US" sz="23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3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'cucumber'] = 1.25;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delete prices['orange'];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console.log(prices); </a:t>
            </a:r>
            <a:r>
              <a:rPr lang="en-US" sz="23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// {</a:t>
            </a:r>
            <a:r>
              <a:rPr lang="en-US" sz="23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apple: 1.5, tomato: 3.8, cucumber: 1.25} </a:t>
            </a:r>
          </a:p>
        </p:txBody>
      </p:sp>
    </p:spTree>
    <p:extLst>
      <p:ext uri="{BB962C8B-B14F-4D97-AF65-F5344CB8AC3E}">
        <p14:creationId xmlns:p14="http://schemas.microsoft.com/office/powerpoint/2010/main" val="128730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Processing associative arrays by for-in loop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Taking the keys of object / array: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Associative Arrays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6814" y="1981200"/>
            <a:ext cx="10915198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var prices = { "orange" : 2.30, "apple" : 1.50, "tomato" : 3.80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for (key in prices) </a:t>
            </a:r>
            <a:r>
              <a:rPr lang="en-US" sz="23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console.log(key </a:t>
            </a:r>
            <a:r>
              <a:rPr lang="en-US" sz="23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+ " </a:t>
            </a:r>
            <a:r>
              <a:rPr lang="en-US" sz="23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3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" + </a:t>
            </a:r>
            <a:r>
              <a:rPr lang="en-US" sz="23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prices[key]);</a:t>
            </a:r>
            <a:endParaRPr lang="en-US" sz="2300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8318" y="4538752"/>
            <a:ext cx="10915198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var prices = </a:t>
            </a:r>
            <a:r>
              <a:rPr lang="en-US" sz="23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{"</a:t>
            </a:r>
            <a:r>
              <a:rPr lang="en-US" sz="23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orange" : 2.30, "apple" : 1.50, "tomato" : </a:t>
            </a:r>
            <a:r>
              <a:rPr lang="en-US" sz="23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3.80};</a:t>
            </a:r>
            <a:endParaRPr lang="en-US" sz="2300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console.log(Object.keys(prices)); // ["orange", "apple", "tomato</a:t>
            </a:r>
            <a:r>
              <a:rPr lang="en-US" sz="23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"]</a:t>
            </a:r>
            <a:endParaRPr lang="en-US" sz="2300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300" noProof="1" smtClean="0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var nums </a:t>
            </a:r>
            <a:r>
              <a:rPr lang="en-US" sz="23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bg-BG" sz="23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10, 20, 30</a:t>
            </a:r>
            <a:r>
              <a:rPr lang="en-US" sz="2300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];</a:t>
            </a:r>
            <a:endParaRPr lang="en-US" sz="2300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console.log(Object.keys(nums)); // ["0", "1", "2"]</a:t>
            </a:r>
          </a:p>
        </p:txBody>
      </p:sp>
    </p:spTree>
    <p:extLst>
      <p:ext uri="{BB962C8B-B14F-4D97-AF65-F5344CB8AC3E}">
        <p14:creationId xmlns:p14="http://schemas.microsoft.com/office/powerpoint/2010/main" val="413990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62709" y="4572000"/>
            <a:ext cx="10563648" cy="820600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295524" y="5410200"/>
            <a:ext cx="8229600" cy="5691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Working with </a:t>
            </a:r>
            <a:r>
              <a:rPr lang="en-US" dirty="0" smtClean="0"/>
              <a:t>Strings in </a:t>
            </a:r>
            <a:r>
              <a:rPr lang="en-US" dirty="0"/>
              <a:t>JavaScript</a:t>
            </a:r>
          </a:p>
        </p:txBody>
      </p:sp>
      <p:pic>
        <p:nvPicPr>
          <p:cNvPr id="5" name="Picture 4" descr="mac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3" y="1727200"/>
            <a:ext cx="5310421" cy="2164016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86533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 smtClean="0"/>
              <a:t>A string is a sequence of characters</a:t>
            </a:r>
          </a:p>
          <a:p>
            <a:pPr lvl="1">
              <a:buClr>
                <a:srgbClr val="F0A22E"/>
              </a:buClr>
            </a:pPr>
            <a:r>
              <a:rPr lang="en-US" dirty="0" smtClean="0"/>
              <a:t>Text enclosed in single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) or double quotes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JavaScript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4721" y="3810000"/>
            <a:ext cx="11579384" cy="251863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b="0" dirty="0"/>
              <a:t>String is a </a:t>
            </a:r>
            <a:r>
              <a:rPr lang="en-US" sz="3200" b="0" dirty="0">
                <a:solidFill>
                  <a:schemeClr val="tx2">
                    <a:lumMod val="75000"/>
                  </a:schemeClr>
                </a:solidFill>
              </a:rPr>
              <a:t>primitive </a:t>
            </a:r>
            <a:r>
              <a:rPr lang="en-US" sz="3200" b="0" dirty="0" smtClean="0">
                <a:solidFill>
                  <a:schemeClr val="tx2">
                    <a:lumMod val="75000"/>
                  </a:schemeClr>
                </a:solidFill>
              </a:rPr>
              <a:t>type</a:t>
            </a:r>
          </a:p>
          <a:p>
            <a:pPr lvl="1"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0" dirty="0" smtClean="0"/>
              <a:t>It </a:t>
            </a:r>
            <a:r>
              <a:rPr lang="en-US" b="0" dirty="0"/>
              <a:t>is copied / passed by value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b="0" dirty="0"/>
              <a:t>String is also </a:t>
            </a:r>
            <a:r>
              <a:rPr lang="en-US" sz="3200" b="0" dirty="0" smtClean="0">
                <a:solidFill>
                  <a:schemeClr val="tx2">
                    <a:lumMod val="75000"/>
                  </a:schemeClr>
                </a:solidFill>
              </a:rPr>
              <a:t>immutable</a:t>
            </a:r>
          </a:p>
          <a:p>
            <a:pPr lvl="1"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0" dirty="0" smtClean="0"/>
              <a:t>Every </a:t>
            </a:r>
            <a:r>
              <a:rPr lang="en-US" b="0" dirty="0"/>
              <a:t>time a string is changed, a new string is created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2" y="2658070"/>
            <a:ext cx="10287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var str1 = "Some text saved in a string variable";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var str2 = 'text enclosed in single quotes';</a:t>
            </a:r>
            <a:endParaRPr lang="en-US" sz="24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0"/>
            <a:ext cx="11579384" cy="55626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Returns the number of characters in the string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Indexer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string[index]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If index is outside the range of string characters, the indexer returns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2">
              <a:lnSpc>
                <a:spcPct val="95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string[-1]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string[string.length]</a:t>
            </a:r>
          </a:p>
          <a:p>
            <a:pPr>
              <a:lnSpc>
                <a:spcPct val="95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charAt(index)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Gets a single-character string at location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(just like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string.concat(anotherString)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/>
              <a:t>a new </a:t>
            </a:r>
            <a:r>
              <a:rPr lang="en-US" dirty="0" smtClean="0"/>
              <a:t>string – the </a:t>
            </a:r>
            <a:r>
              <a:rPr lang="en-US" dirty="0"/>
              <a:t>concatenation of the two </a:t>
            </a:r>
            <a:r>
              <a:rPr lang="en-US" dirty="0" smtClean="0"/>
              <a:t>strings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string.replace(str1, str2)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Replaces first occurrence of str1 with str2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string.search(regex)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Searches for a substring based on regular expression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80196" y="1422144"/>
            <a:ext cx="8637983" cy="9400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/>
              <a:t> </a:t>
            </a:r>
            <a:r>
              <a:rPr lang="en-US" dirty="0" smtClean="0"/>
              <a:t>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98611" y="2379583"/>
            <a:ext cx="8839201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</a:t>
            </a:r>
            <a:b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While Given Condition Holds</a:t>
            </a: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31471" y="4114800"/>
            <a:ext cx="7922736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3451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string.indexOf(substring [,position])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left-most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occurrence of substring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is optional and has default value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string doesn't contain substring, 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string.lastIndexOf(substring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[,position])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right-most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occurrence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 (before position)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optional, default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string.length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string doesn't contain substring, 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string.split(separator)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Splits the string by separator and returns an array of strings, containing the separated parts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 can be a regular expression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string.trim()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whitespace from the beginning and end of the string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str.trimLeft()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str.trimRight()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whitespace from the left/right side of the string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string.substr(start, length)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counting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length is optional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string.substring(start, 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ending at end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string.valueOf()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primitive value of the object string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2362200"/>
            <a:ext cx="8938472" cy="820600"/>
          </a:xfrm>
        </p:spPr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3200400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 string is a primitive type, it has a object wrapper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Primitive types keep only their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 property is called, the JS engine converts the primitive into its corresponding object type and calls the property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Since primitive type wrappers are of type object, properties can be attached to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3215" y="4114800"/>
            <a:ext cx="3466197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var str = 'sample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str.length;</a:t>
            </a:r>
            <a:endParaRPr lang="en-US" sz="24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5851" y="3953975"/>
            <a:ext cx="5358003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var str = 'sample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var tempStr = new String(str);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tempStr.length;</a:t>
            </a:r>
            <a:endParaRPr lang="en-US" sz="24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4341812" y="4225742"/>
            <a:ext cx="1706303" cy="678859"/>
          </a:xfrm>
          <a:prstGeom prst="left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as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5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589" y="2646501"/>
            <a:ext cx="10563648" cy="820600"/>
          </a:xfrm>
        </p:spPr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2589" y="3507580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Object to Primitive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21" y="983409"/>
            <a:ext cx="11579384" cy="37697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have a simple parsing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From string to number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Conversion from primitive to object type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introduced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String('…')</a:t>
            </a:r>
            <a:r>
              <a:rPr lang="en-US" dirty="0" smtClean="0"/>
              <a:t> creates a string object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String(strObject) </a:t>
            </a:r>
            <a:r>
              <a:rPr lang="en-US" dirty="0" smtClean="0"/>
              <a:t>creates a primitive string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3437" y="4572000"/>
            <a:ext cx="1051877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var base = 'string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var strObj = new String(base);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var str = String(strObj);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2438400"/>
            <a:ext cx="8938472" cy="820600"/>
          </a:xfrm>
        </p:spPr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8612" y="3276600"/>
            <a:ext cx="8938472" cy="719034"/>
          </a:xfrm>
        </p:spPr>
        <p:txBody>
          <a:bodyPr/>
          <a:lstStyle/>
          <a:p>
            <a:r>
              <a:rPr lang="en-US" dirty="0" smtClean="0"/>
              <a:t>How to concatenate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2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String is an immutable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value cannot be changed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Instead a new string is created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There are a few ways to concatenate strings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11015" y="3922693"/>
            <a:ext cx="1076679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var strConcat1 = str1 + str2;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var strConcat2 = str.concat(str2);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4720" y="5143500"/>
            <a:ext cx="11579384" cy="12573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indent="-304747">
              <a:lnSpc>
                <a:spcPct val="10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b="0" dirty="0">
                <a:solidFill>
                  <a:schemeClr val="tx1"/>
                </a:solidFill>
              </a:rPr>
              <a:t>Concatenating strings is </a:t>
            </a:r>
            <a:r>
              <a:rPr lang="en-US" sz="3400" b="0" dirty="0" smtClean="0">
                <a:solidFill>
                  <a:schemeClr val="tx1"/>
                </a:solidFill>
              </a:rPr>
              <a:t>a slow operation</a:t>
            </a:r>
          </a:p>
          <a:p>
            <a:pPr marL="652410" lvl="1" indent="-304747">
              <a:lnSpc>
                <a:spcPct val="10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chemeClr val="tx1"/>
                </a:solidFill>
              </a:rPr>
              <a:t>Each </a:t>
            </a:r>
            <a:r>
              <a:rPr lang="en-US" b="0" dirty="0">
                <a:solidFill>
                  <a:schemeClr val="tx1"/>
                </a:solidFill>
              </a:rPr>
              <a:t>concatenation allocates new 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8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String concatenation is one of the most used operations with 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 it is hard to optimize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browser makes optimizations of its own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Old browsers concatenate very slow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you support older browsers,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array.join("")</a:t>
            </a:r>
            <a:r>
              <a:rPr lang="en-US" dirty="0" smtClean="0"/>
              <a:t> for concatenation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Works like string builder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Slower in modern browsers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(2)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99891" y="4505980"/>
            <a:ext cx="107667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[].push(srt1,str2,str3,…).join('');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 (loop condition)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condition is evaluated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2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"non-empty"</a:t>
            </a:r>
            <a:r>
              <a:rPr lang="en-US" dirty="0" smtClean="0"/>
              <a:t>, etc. </a:t>
            </a:r>
            <a:r>
              <a:rPr lang="en-US" dirty="0"/>
              <a:t>are evaluated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2"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200" dirty="0" smtClean="0">
                <a:solidFill>
                  <a:srgbClr val="EBFFD2"/>
                </a:solidFill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3200" dirty="0" smtClean="0">
                <a:solidFill>
                  <a:srgbClr val="EBFFD2"/>
                </a:solidFill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200" dirty="0" smtClean="0">
                <a:solidFill>
                  <a:srgbClr val="EBFFD2"/>
                </a:solidFill>
              </a:rPr>
              <a:t> are evaluated as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While Loop?</a:t>
            </a:r>
            <a:endParaRPr lang="bg-BG" dirty="0"/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1009388" y="2120205"/>
            <a:ext cx="1007694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r>
              <a:rPr lang="en-US" sz="28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7535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89" y="2671901"/>
            <a:ext cx="10563648" cy="820600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589" y="3532980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89" y="2951300"/>
            <a:ext cx="10563648" cy="820600"/>
          </a:xfrm>
        </p:spPr>
        <p:txBody>
          <a:bodyPr/>
          <a:lstStyle/>
          <a:p>
            <a:r>
              <a:rPr lang="en-US" dirty="0" smtClean="0"/>
              <a:t>HTML Escaping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6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721" y="1196199"/>
            <a:ext cx="11579384" cy="3528201"/>
          </a:xfrm>
        </p:spPr>
        <p:txBody>
          <a:bodyPr/>
          <a:lstStyle/>
          <a:p>
            <a:r>
              <a:rPr lang="en-US" dirty="0" smtClean="0"/>
              <a:t>What is escaping?</a:t>
            </a:r>
          </a:p>
          <a:p>
            <a:pPr lvl="1"/>
            <a:r>
              <a:rPr lang="en-US" dirty="0" smtClean="0"/>
              <a:t>Replacing reserved characters with their escape sequence</a:t>
            </a:r>
          </a:p>
          <a:p>
            <a:pPr lvl="1"/>
            <a:r>
              <a:rPr lang="en-US" dirty="0" smtClean="0"/>
              <a:t>Prevents JavaScript injection</a:t>
            </a:r>
            <a:endParaRPr lang="en-US" dirty="0"/>
          </a:p>
          <a:p>
            <a:r>
              <a:rPr lang="en-US" dirty="0" smtClean="0"/>
              <a:t>When using JavaScript client-side reserved characters are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/>
              <a:t>',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',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/>
              <a:t>',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" and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"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11014" y="4584918"/>
            <a:ext cx="1076679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document.body.append(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&lt;script&gt;' +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'document.location = 'http://bad_place.com' +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&lt;/script&gt;');</a:t>
            </a:r>
          </a:p>
        </p:txBody>
      </p:sp>
    </p:spTree>
    <p:extLst>
      <p:ext uri="{BB962C8B-B14F-4D97-AF65-F5344CB8AC3E}">
        <p14:creationId xmlns:p14="http://schemas.microsoft.com/office/powerpoint/2010/main" val="161073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Escaping is done by just replacing the reserved characters with their escape sequence</a:t>
            </a:r>
          </a:p>
          <a:p>
            <a:pPr lvl="1"/>
            <a:r>
              <a:rPr lang="en-US" dirty="0" smtClean="0"/>
              <a:t>Can be attached to the string prototype</a:t>
            </a:r>
          </a:p>
          <a:p>
            <a:pPr lvl="1"/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11014" y="3200400"/>
            <a:ext cx="10766795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String.prototype.htmlEscape = function (){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var escapedStr =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String(this).replace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(/&amp;/g, '&amp;amp;');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escapedStr = escapedStr.replace(/&lt;/g, '&amp;lt;');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escapedStr = escapedStr.replace(/&gt;/g, '&amp;gt;');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escapedStr = escapedStr.replace(/"/g, '&amp;quot;');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escapedStr = escapedStr.replace(/'/g,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'&amp;#39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return escapedStr;</a:t>
            </a:r>
          </a:p>
          <a:p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6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9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3" y="990600"/>
            <a:ext cx="8348014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Loops in </a:t>
            </a:r>
            <a:r>
              <a:rPr lang="en-US" sz="3200" dirty="0" smtClean="0"/>
              <a:t>JavaScript (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Same as in C#, Java, C++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)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for-in = </a:t>
            </a:r>
            <a:r>
              <a:rPr lang="en-US" dirty="0" err="1" smtClean="0"/>
              <a:t>foreach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noProof="1" smtClean="0"/>
              <a:t>Arrays  </a:t>
            </a:r>
            <a:r>
              <a:rPr lang="en-US" sz="3200" noProof="1"/>
              <a:t>in JavaScript 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noProof="1" smtClean="0"/>
              <a:t>We can have array of elements from different types</a:t>
            </a:r>
            <a:endParaRPr lang="en-US" noProof="1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200" noProof="1"/>
              <a:t>Dynamic Arrays, </a:t>
            </a:r>
            <a:r>
              <a:rPr lang="en-US" sz="3200" noProof="1" smtClean="0"/>
              <a:t>Associative Arrays, Sorting</a:t>
            </a:r>
            <a:endParaRPr lang="en-US" sz="3200" noProof="1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/>
              <a:t>Strings in JavaScript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 </a:t>
            </a:r>
            <a:r>
              <a:rPr lang="en-US" dirty="0"/>
              <a:t>Concatenation, String Wrapper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Escaping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463" y="134764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575026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3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22559" y="6494448"/>
            <a:ext cx="10482604" cy="36355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https://softuni.bg/courses/javascript-basics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Loops, Arrays and Strings</a:t>
            </a:r>
          </a:p>
        </p:txBody>
      </p:sp>
    </p:spTree>
    <p:extLst>
      <p:ext uri="{BB962C8B-B14F-4D97-AF65-F5344CB8AC3E}">
        <p14:creationId xmlns:p14="http://schemas.microsoft.com/office/powerpoint/2010/main" val="108650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56698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814706" y="1295400"/>
            <a:ext cx="1055941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= 0;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console.log('Number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counter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587" y="2895600"/>
            <a:ext cx="4719654" cy="348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18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2B254"/>
                </a:solidFill>
              </a:rPr>
              <a:t>Using </a:t>
            </a:r>
            <a:r>
              <a:rPr lang="en-US" dirty="0">
                <a:solidFill>
                  <a:srgbClr val="F2B2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rgbClr val="F2B254"/>
                </a:solidFill>
              </a:rPr>
              <a:t> Operator</a:t>
            </a:r>
            <a:endParaRPr lang="bg-BG" dirty="0">
              <a:solidFill>
                <a:srgbClr val="F2B254"/>
              </a:solidFill>
            </a:endParaRP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431688" y="1028700"/>
            <a:ext cx="1132545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 </a:t>
            </a:r>
            <a:r>
              <a:rPr lang="en-US" dirty="0"/>
              <a:t>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912814" y="1831062"/>
            <a:ext cx="103631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533400" algn="l"/>
              </a:tabLst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5;</a:t>
            </a:r>
            <a:endParaRPr lang="en-US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533400" algn="l"/>
              </a:tabLst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1;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533400" algn="l"/>
              </a:tabLst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= 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 = 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533400" algn="l"/>
              </a:tabLst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620713"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== 1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620713"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620713"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+ '*'</a:t>
            </a:r>
            <a:endParaRPr lang="en-US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620713"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marL="620713"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fact;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console.log(factStr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51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3982</Words>
  <Application>Microsoft Office PowerPoint</Application>
  <PresentationFormat>Custom</PresentationFormat>
  <Paragraphs>714</Paragraphs>
  <Slides>78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PowerPoint Presentation</vt:lpstr>
      <vt:lpstr>Table of Contents</vt:lpstr>
      <vt:lpstr>Warning: Not for Absolute Beginners</vt:lpstr>
      <vt:lpstr>Loops</vt:lpstr>
      <vt:lpstr>What Is Loop?  Types of Loops in JS</vt:lpstr>
      <vt:lpstr>while(…) Loop</vt:lpstr>
      <vt:lpstr>How To Use While Loop?</vt:lpstr>
      <vt:lpstr>While Loop – Example</vt:lpstr>
      <vt:lpstr>Using break Operator</vt:lpstr>
      <vt:lpstr>do { … }  while (…) Loop</vt:lpstr>
      <vt:lpstr>Using Do-While Loop</vt:lpstr>
      <vt:lpstr>Factorial – Example</vt:lpstr>
      <vt:lpstr>for Loop</vt:lpstr>
      <vt:lpstr>For Loop – Definition</vt:lpstr>
      <vt:lpstr>Simple for Loop – Example</vt:lpstr>
      <vt:lpstr>Complex for Loop – Example</vt:lpstr>
      <vt:lpstr>While / Do-While / For Loops</vt:lpstr>
      <vt:lpstr>for-in Loop</vt:lpstr>
      <vt:lpstr>What is for-in Loop?</vt:lpstr>
      <vt:lpstr>For-in Loop</vt:lpstr>
      <vt:lpstr>for-in Loop</vt:lpstr>
      <vt:lpstr>Nested Loops</vt:lpstr>
      <vt:lpstr>What Is Nested Loop?</vt:lpstr>
      <vt:lpstr>Triangle – Example</vt:lpstr>
      <vt:lpstr>Primes in Interval [n … m]  – Example</vt:lpstr>
      <vt:lpstr>Nested Loops</vt:lpstr>
      <vt:lpstr>PowerPoint Presentation</vt:lpstr>
      <vt:lpstr>What are Arrays?</vt:lpstr>
      <vt:lpstr>Creating Arrays </vt:lpstr>
      <vt:lpstr>Declaring Arrays in JS</vt:lpstr>
      <vt:lpstr>Declare and Initialize Arrays</vt:lpstr>
      <vt:lpstr>PowerPoint Presentation</vt:lpstr>
      <vt:lpstr>How to Access Array Element?</vt:lpstr>
      <vt:lpstr>Reversing an Array – Example</vt:lpstr>
      <vt:lpstr>Working with  Arrays</vt:lpstr>
      <vt:lpstr>Processing Arrays Using for-Loop</vt:lpstr>
      <vt:lpstr>Processing Arrays: for-in</vt:lpstr>
      <vt:lpstr>Traversing Arrays Using for-in – Example</vt:lpstr>
      <vt:lpstr>Processing Arrays</vt:lpstr>
      <vt:lpstr>Arrays in JS are Dynamic (Resizable)</vt:lpstr>
      <vt:lpstr>Append / Insert / Delete from Array</vt:lpstr>
      <vt:lpstr>Push / Pop / Unshift / Shift</vt:lpstr>
      <vt:lpstr>Sorting Arrays</vt:lpstr>
      <vt:lpstr>Sorting Arrays in JavaScript</vt:lpstr>
      <vt:lpstr>Sorting Arrays with Compare Function</vt:lpstr>
      <vt:lpstr>Sorting Arrays</vt:lpstr>
      <vt:lpstr>Other Array Functions</vt:lpstr>
      <vt:lpstr>Other Array Functions</vt:lpstr>
      <vt:lpstr>Other Array Functions (2)</vt:lpstr>
      <vt:lpstr>Other Array Functions</vt:lpstr>
      <vt:lpstr>Arrays – Additional Information</vt:lpstr>
      <vt:lpstr>Associative Arrays</vt:lpstr>
      <vt:lpstr>Associative Arrays (Maps, Dictionaries)</vt:lpstr>
      <vt:lpstr>Associative Arrays in JavaScript</vt:lpstr>
      <vt:lpstr>Processing Associative Arrays</vt:lpstr>
      <vt:lpstr>Strings</vt:lpstr>
      <vt:lpstr>Strings in JavaScript</vt:lpstr>
      <vt:lpstr>String Methods</vt:lpstr>
      <vt:lpstr>String Methods (2)</vt:lpstr>
      <vt:lpstr>String Methods (3)</vt:lpstr>
      <vt:lpstr>String Methods (4)</vt:lpstr>
      <vt:lpstr>String Methods (5)</vt:lpstr>
      <vt:lpstr>String Methods</vt:lpstr>
      <vt:lpstr>String Wrapper</vt:lpstr>
      <vt:lpstr>String Wrapper</vt:lpstr>
      <vt:lpstr>From Object to Primitive Type</vt:lpstr>
      <vt:lpstr>String Concatenation</vt:lpstr>
      <vt:lpstr>String Concatenation</vt:lpstr>
      <vt:lpstr>String Concatenation (2)</vt:lpstr>
      <vt:lpstr>String Concatenation</vt:lpstr>
      <vt:lpstr>HTML Escaping</vt:lpstr>
      <vt:lpstr>String Escaping</vt:lpstr>
      <vt:lpstr>String Escaping (2)</vt:lpstr>
      <vt:lpstr>Escaping</vt:lpstr>
      <vt:lpstr>Summary</vt:lpstr>
      <vt:lpstr>Loops, Arrays and Strings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Loops, Arrays and Strings in JavaScript</dc:title>
  <dc:subject>Software Development Course</dc:subject>
  <dc:creator/>
  <cp:keywords>loops, arrays, strings, JavaScript, JS,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2014-07-16T17:09:29Z</dcterms:modified>
  <cp:category>JavaScript, JS, 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